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10.jpeg" ContentType="image/jpeg"/>
  <Override PartName="/ppt/media/image7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3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5.png" ContentType="image/png"/>
  <Override PartName="/ppt/media/image5.png" ContentType="image/png"/>
  <Override PartName="/ppt/media/image59.png" ContentType="image/png"/>
  <Override PartName="/ppt/media/image9.png" ContentType="image/png"/>
  <Override PartName="/ppt/media/image58.png" ContentType="image/png"/>
  <Override PartName="/ppt/media/image8.png" ContentType="image/png"/>
  <Override PartName="/ppt/media/image57.png" ContentType="image/png"/>
  <Override PartName="/ppt/media/image7.png" ContentType="image/png"/>
  <Override PartName="/ppt/media/image29.png" ContentType="image/png"/>
  <Override PartName="/ppt/media/image56.png" ContentType="image/png"/>
  <Override PartName="/ppt/media/image6.png" ContentType="image/png"/>
  <Override PartName="/ppt/media/image2.png" ContentType="image/png"/>
  <Override PartName="/ppt/media/image52.png" ContentType="image/png"/>
  <Override PartName="/ppt/media/image27.png" ContentType="image/png"/>
  <Override PartName="/ppt/media/image48.png" ContentType="image/png"/>
  <Override PartName="/ppt/media/image54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1.png" ContentType="image/png"/>
  <Override PartName="/ppt/media/image51.png" ContentType="image/png"/>
  <Override PartName="/ppt/media/image26.png" ContentType="image/png"/>
  <Override PartName="/ppt/media/image47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31360" y="6537960"/>
            <a:ext cx="0" cy="99000"/>
          </a:xfrm>
          <a:prstGeom prst="line">
            <a:avLst/>
          </a:prstGeom>
          <a:ln w="28440">
            <a:noFill/>
          </a:ln>
        </p:spPr>
      </p:sp>
      <p:sp>
        <p:nvSpPr>
          <p:cNvPr id="1" name="Line 2"/>
          <p:cNvSpPr/>
          <p:nvPr/>
        </p:nvSpPr>
        <p:spPr>
          <a:xfrm>
            <a:off x="539640" y="1054080"/>
            <a:ext cx="641880" cy="0"/>
          </a:xfrm>
          <a:prstGeom prst="line">
            <a:avLst/>
          </a:prstGeom>
          <a:ln w="1260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2560" cy="15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9142560" cy="472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2560" cy="472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531360" y="6537960"/>
            <a:ext cx="0" cy="99000"/>
          </a:xfrm>
          <a:prstGeom prst="line">
            <a:avLst/>
          </a:prstGeom>
          <a:ln w="28440">
            <a:noFill/>
          </a:ln>
        </p:spPr>
      </p:sp>
      <p:sp>
        <p:nvSpPr>
          <p:cNvPr id="42" name="Line 2"/>
          <p:cNvSpPr/>
          <p:nvPr/>
        </p:nvSpPr>
        <p:spPr>
          <a:xfrm>
            <a:off x="539640" y="1054080"/>
            <a:ext cx="641880" cy="0"/>
          </a:xfrm>
          <a:prstGeom prst="line">
            <a:avLst/>
          </a:prstGeom>
          <a:ln w="12600">
            <a:noFill/>
          </a:ln>
        </p:spPr>
      </p:sp>
      <p:sp>
        <p:nvSpPr>
          <p:cNvPr id="43" name="CustomShape 3"/>
          <p:cNvSpPr/>
          <p:nvPr/>
        </p:nvSpPr>
        <p:spPr>
          <a:xfrm>
            <a:off x="0" y="0"/>
            <a:ext cx="9142560" cy="15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531360" y="6537960"/>
            <a:ext cx="0" cy="99000"/>
          </a:xfrm>
          <a:prstGeom prst="line">
            <a:avLst/>
          </a:prstGeom>
          <a:ln w="28440">
            <a:noFill/>
          </a:ln>
        </p:spPr>
      </p:sp>
      <p:sp>
        <p:nvSpPr>
          <p:cNvPr id="81" name="Line 2"/>
          <p:cNvSpPr/>
          <p:nvPr/>
        </p:nvSpPr>
        <p:spPr>
          <a:xfrm>
            <a:off x="539640" y="1054080"/>
            <a:ext cx="641880" cy="0"/>
          </a:xfrm>
          <a:prstGeom prst="line">
            <a:avLst/>
          </a:prstGeom>
          <a:ln w="12600">
            <a:noFill/>
          </a:ln>
        </p:spPr>
      </p:sp>
      <p:sp>
        <p:nvSpPr>
          <p:cNvPr id="82" name="CustomShape 3"/>
          <p:cNvSpPr/>
          <p:nvPr/>
        </p:nvSpPr>
        <p:spPr>
          <a:xfrm>
            <a:off x="0" y="0"/>
            <a:ext cx="9142560" cy="15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/>
          <p:nvPr/>
        </p:nvSpPr>
        <p:spPr>
          <a:xfrm>
            <a:off x="531360" y="6537960"/>
            <a:ext cx="0" cy="99000"/>
          </a:xfrm>
          <a:prstGeom prst="line">
            <a:avLst/>
          </a:prstGeom>
          <a:ln w="28440">
            <a:noFill/>
          </a:ln>
        </p:spPr>
      </p:sp>
      <p:sp>
        <p:nvSpPr>
          <p:cNvPr id="120" name="Line 2"/>
          <p:cNvSpPr/>
          <p:nvPr/>
        </p:nvSpPr>
        <p:spPr>
          <a:xfrm>
            <a:off x="539640" y="1054080"/>
            <a:ext cx="641880" cy="0"/>
          </a:xfrm>
          <a:prstGeom prst="line">
            <a:avLst/>
          </a:prstGeom>
          <a:ln w="12600">
            <a:noFill/>
          </a:ln>
        </p:spPr>
      </p:sp>
      <p:sp>
        <p:nvSpPr>
          <p:cNvPr id="121" name="CustomShape 3"/>
          <p:cNvSpPr/>
          <p:nvPr/>
        </p:nvSpPr>
        <p:spPr>
          <a:xfrm>
            <a:off x="0" y="0"/>
            <a:ext cx="9142560" cy="15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Relationship Id="rId25" Type="http://schemas.openxmlformats.org/officeDocument/2006/relationships/image" Target="../media/image66.png"/><Relationship Id="rId26" Type="http://schemas.openxmlformats.org/officeDocument/2006/relationships/image" Target="../media/image67.png"/><Relationship Id="rId27" Type="http://schemas.openxmlformats.org/officeDocument/2006/relationships/image" Target="../media/image68.png"/><Relationship Id="rId28" Type="http://schemas.openxmlformats.org/officeDocument/2006/relationships/image" Target="../media/image69.png"/><Relationship Id="rId29" Type="http://schemas.openxmlformats.org/officeDocument/2006/relationships/image" Target="../media/image70.png"/><Relationship Id="rId30" Type="http://schemas.openxmlformats.org/officeDocument/2006/relationships/image" Target="../media/image71.png"/><Relationship Id="rId31" Type="http://schemas.openxmlformats.org/officeDocument/2006/relationships/image" Target="../media/image72.png"/><Relationship Id="rId32" Type="http://schemas.openxmlformats.org/officeDocument/2006/relationships/image" Target="../media/image73.png"/><Relationship Id="rId33" Type="http://schemas.openxmlformats.org/officeDocument/2006/relationships/image" Target="../media/image74.png"/><Relationship Id="rId34" Type="http://schemas.openxmlformats.org/officeDocument/2006/relationships/image" Target="../media/image75.png"/><Relationship Id="rId35" Type="http://schemas.openxmlformats.org/officeDocument/2006/relationships/image" Target="../media/image76.png"/><Relationship Id="rId36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9640" y="1076760"/>
            <a:ext cx="561564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100000"/>
              </a:lnSpc>
            </a:pPr>
            <a:r>
              <a:rPr lang="en-GB" sz="5400" strike="noStrike" cap="all">
                <a:solidFill>
                  <a:srgbClr val="ffffff"/>
                </a:solidFill>
                <a:latin typeface="Tahoma"/>
                <a:ea typeface="DejaVu Sans"/>
              </a:rPr>
              <a:t>#Le Cube Média</a:t>
            </a:r>
            <a:endParaRPr/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6300360" y="548640"/>
            <a:ext cx="2496960" cy="23522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1259640" y="4941000"/>
            <a:ext cx="3743280" cy="1308960"/>
          </a:xfrm>
          <a:prstGeom prst="rect">
            <a:avLst/>
          </a:prstGeom>
          <a:noFill/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Greater commitment through greater automation? </a:t>
            </a:r>
            <a:endParaRPr/>
          </a:p>
          <a:p>
            <a:pPr algn="ctr">
              <a:lnSpc>
                <a:spcPct val="150000"/>
              </a:lnSpc>
            </a:pP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Realist or idealist?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605880" y="2997000"/>
            <a:ext cx="8143200" cy="14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400" strike="noStrike">
                <a:solidFill>
                  <a:srgbClr val="f2f2f2"/>
                </a:solidFill>
                <a:latin typeface="Tahoma"/>
                <a:ea typeface="DejaVu Sans"/>
              </a:rPr>
              <a:t>Fostering a greater sense of involvement in collective activities, by facilitating the capture of contributions, content storage and their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6526800" y="4941000"/>
            <a:ext cx="1670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Tahoma"/>
                <a:ea typeface="DejaVu Sans"/>
              </a:rPr>
              <a:t>@JulienHoltzer</a:t>
            </a:r>
            <a:endParaRPr/>
          </a:p>
        </p:txBody>
      </p:sp>
      <p:pic>
        <p:nvPicPr>
          <p:cNvPr id="163" name="Picture 5" descr=""/>
          <p:cNvPicPr/>
          <p:nvPr/>
        </p:nvPicPr>
        <p:blipFill>
          <a:blip r:embed="rId2"/>
          <a:stretch/>
        </p:blipFill>
        <p:spPr>
          <a:xfrm>
            <a:off x="6012000" y="5013000"/>
            <a:ext cx="367200" cy="271800"/>
          </a:xfrm>
          <a:prstGeom prst="rect">
            <a:avLst/>
          </a:prstGeom>
          <a:ln w="9360"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5796000" y="5373360"/>
            <a:ext cx="323388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5a5a5a"/>
                </a:solidFill>
                <a:latin typeface="Calibri"/>
                <a:ea typeface="DejaVu Sans"/>
              </a:rPr>
              <a:t>Co-founder and president of Pobot (robotic) and Raspberry in Blue (connected objects)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Usage : enregistrement RAPIDE de contributions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251640" y="1661040"/>
            <a:ext cx="2231280" cy="790920"/>
          </a:xfrm>
          <a:prstGeom prst="ellips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I have an idea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420000" y="1567800"/>
            <a:ext cx="2231280" cy="1006920"/>
          </a:xfrm>
          <a:prstGeom prst="ellips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I share the idea...</a:t>
            </a:r>
            <a:endParaRPr/>
          </a:p>
        </p:txBody>
      </p:sp>
      <p:sp>
        <p:nvSpPr>
          <p:cNvPr id="169" name="CustomShape 5"/>
          <p:cNvSpPr/>
          <p:nvPr/>
        </p:nvSpPr>
        <p:spPr>
          <a:xfrm>
            <a:off x="251640" y="3656160"/>
            <a:ext cx="2231280" cy="79092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I have an idea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2699640" y="3944160"/>
            <a:ext cx="50292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5796000" y="1989000"/>
            <a:ext cx="50292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6516360" y="1700640"/>
            <a:ext cx="790920" cy="862920"/>
          </a:xfrm>
          <a:prstGeom prst="irregularSeal1">
            <a:avLst/>
          </a:prstGeom>
          <a:ln>
            <a:solidFill>
              <a:srgbClr val="f0542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73" name="CustomShape 9"/>
          <p:cNvSpPr/>
          <p:nvPr/>
        </p:nvSpPr>
        <p:spPr>
          <a:xfrm>
            <a:off x="7380360" y="1196640"/>
            <a:ext cx="158292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At the end, we lose everything or we waste our time by just repeating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 rot="5400000">
            <a:off x="4857840" y="2107440"/>
            <a:ext cx="146520" cy="788040"/>
          </a:xfrm>
          <a:prstGeom prst="curvedConnector3">
            <a:avLst>
              <a:gd name="adj1" fmla="val 254842"/>
            </a:avLst>
          </a:prstGeom>
          <a:noFill/>
          <a:ln w="1908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 flipV="1" rot="16200000">
            <a:off x="4536000" y="925560"/>
            <a:ext cx="11520" cy="1577520"/>
          </a:xfrm>
          <a:prstGeom prst="curvedConnector3">
            <a:avLst>
              <a:gd name="adj1" fmla="val 4319001"/>
            </a:avLst>
          </a:prstGeom>
          <a:noFill/>
          <a:ln w="1908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2"/>
          <p:cNvSpPr/>
          <p:nvPr/>
        </p:nvSpPr>
        <p:spPr>
          <a:xfrm>
            <a:off x="4770720" y="2781000"/>
            <a:ext cx="2413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... by iterating among us</a:t>
            </a:r>
            <a:endParaRPr/>
          </a:p>
        </p:txBody>
      </p:sp>
      <p:sp>
        <p:nvSpPr>
          <p:cNvPr id="177" name="CustomShape 13"/>
          <p:cNvSpPr/>
          <p:nvPr/>
        </p:nvSpPr>
        <p:spPr>
          <a:xfrm>
            <a:off x="2627640" y="1917000"/>
            <a:ext cx="50292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8" name="CustomShape 14"/>
          <p:cNvSpPr/>
          <p:nvPr/>
        </p:nvSpPr>
        <p:spPr>
          <a:xfrm flipH="1" flipV="1" rot="10800000">
            <a:off x="4398120" y="3138480"/>
            <a:ext cx="325800" cy="355320"/>
          </a:xfrm>
          <a:prstGeom prst="curvedConnector4">
            <a:avLst>
              <a:gd name="adj1" fmla="val -69929"/>
              <a:gd name="adj2" fmla="val 205559"/>
            </a:avLst>
          </a:prstGeom>
          <a:noFill/>
          <a:ln w="1908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5"/>
          <p:cNvSpPr/>
          <p:nvPr/>
        </p:nvSpPr>
        <p:spPr>
          <a:xfrm>
            <a:off x="2400480" y="2791800"/>
            <a:ext cx="2332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… 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and we collaborate...</a:t>
            </a:r>
            <a:endParaRPr/>
          </a:p>
        </p:txBody>
      </p:sp>
      <p:sp>
        <p:nvSpPr>
          <p:cNvPr id="180" name="CustomShape 16"/>
          <p:cNvSpPr/>
          <p:nvPr/>
        </p:nvSpPr>
        <p:spPr>
          <a:xfrm>
            <a:off x="3420000" y="3656160"/>
            <a:ext cx="2375280" cy="79092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I write the idea down...</a:t>
            </a:r>
            <a:endParaRPr/>
          </a:p>
        </p:txBody>
      </p:sp>
      <p:sp>
        <p:nvSpPr>
          <p:cNvPr id="181" name="CustomShape 17"/>
          <p:cNvSpPr/>
          <p:nvPr/>
        </p:nvSpPr>
        <p:spPr>
          <a:xfrm>
            <a:off x="5940000" y="3944160"/>
            <a:ext cx="50292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8"/>
          <p:cNvSpPr/>
          <p:nvPr/>
        </p:nvSpPr>
        <p:spPr>
          <a:xfrm>
            <a:off x="6660360" y="3584160"/>
            <a:ext cx="934920" cy="934920"/>
          </a:xfrm>
          <a:prstGeom prst="cube">
            <a:avLst>
              <a:gd name="adj" fmla="val 142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9"/>
          <p:cNvSpPr/>
          <p:nvPr/>
        </p:nvSpPr>
        <p:spPr>
          <a:xfrm>
            <a:off x="7632720" y="3573000"/>
            <a:ext cx="147456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The content can be used again...</a:t>
            </a:r>
            <a:endParaRPr/>
          </a:p>
        </p:txBody>
      </p:sp>
      <p:sp>
        <p:nvSpPr>
          <p:cNvPr id="184" name="CustomShape 20"/>
          <p:cNvSpPr/>
          <p:nvPr/>
        </p:nvSpPr>
        <p:spPr>
          <a:xfrm>
            <a:off x="3204000" y="5085360"/>
            <a:ext cx="2591280" cy="79092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… 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and I share it</a:t>
            </a:r>
            <a:endParaRPr/>
          </a:p>
        </p:txBody>
      </p:sp>
      <p:sp>
        <p:nvSpPr>
          <p:cNvPr id="185" name="CustomShape 21"/>
          <p:cNvSpPr/>
          <p:nvPr/>
        </p:nvSpPr>
        <p:spPr>
          <a:xfrm rot="5400000">
            <a:off x="4901400" y="5361120"/>
            <a:ext cx="114840" cy="915480"/>
          </a:xfrm>
          <a:prstGeom prst="curvedConnector3">
            <a:avLst>
              <a:gd name="adj1" fmla="val 297071"/>
            </a:avLst>
          </a:prstGeom>
          <a:noFill/>
          <a:ln w="1908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2"/>
          <p:cNvSpPr/>
          <p:nvPr/>
        </p:nvSpPr>
        <p:spPr>
          <a:xfrm flipH="1" flipV="1" rot="10800000">
            <a:off x="4341240" y="6319080"/>
            <a:ext cx="378720" cy="279000"/>
          </a:xfrm>
          <a:prstGeom prst="curvedConnector4">
            <a:avLst>
              <a:gd name="adj1" fmla="val -60216"/>
              <a:gd name="adj2" fmla="val 223051"/>
            </a:avLst>
          </a:prstGeom>
          <a:noFill/>
          <a:ln w="1908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3"/>
          <p:cNvSpPr/>
          <p:nvPr/>
        </p:nvSpPr>
        <p:spPr>
          <a:xfrm rot="2496600">
            <a:off x="2523960" y="4566960"/>
            <a:ext cx="50292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4"/>
          <p:cNvSpPr/>
          <p:nvPr/>
        </p:nvSpPr>
        <p:spPr>
          <a:xfrm>
            <a:off x="6660360" y="5085360"/>
            <a:ext cx="934920" cy="934920"/>
          </a:xfrm>
          <a:prstGeom prst="cube">
            <a:avLst>
              <a:gd name="adj" fmla="val 142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5"/>
          <p:cNvSpPr/>
          <p:nvPr/>
        </p:nvSpPr>
        <p:spPr>
          <a:xfrm>
            <a:off x="5940000" y="5517360"/>
            <a:ext cx="50292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6"/>
          <p:cNvSpPr/>
          <p:nvPr/>
        </p:nvSpPr>
        <p:spPr>
          <a:xfrm>
            <a:off x="7632720" y="5085360"/>
            <a:ext cx="147456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… 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as well as the contribution</a:t>
            </a:r>
            <a:endParaRPr/>
          </a:p>
        </p:txBody>
      </p:sp>
      <p:sp>
        <p:nvSpPr>
          <p:cNvPr id="191" name="CustomShape 27"/>
          <p:cNvSpPr/>
          <p:nvPr/>
        </p:nvSpPr>
        <p:spPr>
          <a:xfrm>
            <a:off x="82440" y="1196640"/>
            <a:ext cx="3371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10-year collaboration observation:</a:t>
            </a:r>
            <a:endParaRPr/>
          </a:p>
        </p:txBody>
      </p:sp>
      <p:sp>
        <p:nvSpPr>
          <p:cNvPr id="192" name="CustomShape 28"/>
          <p:cNvSpPr/>
          <p:nvPr/>
        </p:nvSpPr>
        <p:spPr>
          <a:xfrm>
            <a:off x="204120" y="3141000"/>
            <a:ext cx="212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232323"/>
                </a:solidFill>
                <a:latin typeface="Calibri"/>
                <a:ea typeface="DejaVu Sans"/>
              </a:rPr>
              <a:t>Cube's Proposition : </a:t>
            </a:r>
            <a:endParaRPr/>
          </a:p>
        </p:txBody>
      </p:sp>
      <p:sp>
        <p:nvSpPr>
          <p:cNvPr id="193" name="CustomShape 29"/>
          <p:cNvSpPr/>
          <p:nvPr/>
        </p:nvSpPr>
        <p:spPr>
          <a:xfrm flipV="1">
            <a:off x="5148000" y="4330800"/>
            <a:ext cx="299160" cy="824040"/>
          </a:xfrm>
          <a:prstGeom prst="straightConnector1">
            <a:avLst/>
          </a:prstGeom>
          <a:noFill/>
          <a:ln w="1908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0"/>
          <p:cNvSpPr/>
          <p:nvPr/>
        </p:nvSpPr>
        <p:spPr>
          <a:xfrm>
            <a:off x="3767760" y="4332240"/>
            <a:ext cx="82800" cy="824040"/>
          </a:xfrm>
          <a:prstGeom prst="straightConnector1">
            <a:avLst/>
          </a:prstGeom>
          <a:noFill/>
          <a:ln w="1908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1"/>
          <p:cNvSpPr/>
          <p:nvPr/>
        </p:nvSpPr>
        <p:spPr>
          <a:xfrm flipV="1" rot="16200000">
            <a:off x="4970160" y="3293640"/>
            <a:ext cx="114840" cy="839160"/>
          </a:xfrm>
          <a:prstGeom prst="curvedConnector3">
            <a:avLst>
              <a:gd name="adj1" fmla="val 379182"/>
            </a:avLst>
          </a:prstGeom>
          <a:noFill/>
          <a:ln w="1908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2"/>
          <p:cNvSpPr/>
          <p:nvPr/>
        </p:nvSpPr>
        <p:spPr>
          <a:xfrm>
            <a:off x="6002280" y="4633560"/>
            <a:ext cx="1023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232323"/>
                </a:solidFill>
                <a:latin typeface="Calibri"/>
                <a:ea typeface="DejaVu Sans"/>
              </a:rPr>
              <a:t>automation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15880" y="1484280"/>
            <a:ext cx="405504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Demonstration</a:t>
            </a: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: a sturdy object, extensible, open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Simple functions similar to what we can find in a smartphone but…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Always present on a desk, integrated in a workshop, in a meeting place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No ownership: a public property recognised and used by everyone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Current prototype « the Cube Media »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pic>
        <p:nvPicPr>
          <p:cNvPr id="200" name="Picture 3" descr=""/>
          <p:cNvPicPr/>
          <p:nvPr/>
        </p:nvPicPr>
        <p:blipFill>
          <a:blip r:embed="rId5"/>
          <a:srcRect l="0" t="6569" r="0" b="6569"/>
          <a:stretch/>
        </p:blipFill>
        <p:spPr>
          <a:xfrm>
            <a:off x="4788000" y="1474920"/>
            <a:ext cx="3418200" cy="3681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16" descr=""/>
          <p:cNvPicPr/>
          <p:nvPr/>
        </p:nvPicPr>
        <p:blipFill>
          <a:blip r:embed="rId1"/>
          <a:stretch/>
        </p:blipFill>
        <p:spPr>
          <a:xfrm>
            <a:off x="3276000" y="2997000"/>
            <a:ext cx="3031200" cy="2251080"/>
          </a:xfrm>
          <a:prstGeom prst="rect">
            <a:avLst/>
          </a:prstGeom>
          <a:ln w="9360">
            <a:noFill/>
          </a:ln>
        </p:spPr>
      </p:pic>
      <p:pic>
        <p:nvPicPr>
          <p:cNvPr id="202" name="Picture 13" descr=""/>
          <p:cNvPicPr/>
          <p:nvPr/>
        </p:nvPicPr>
        <p:blipFill>
          <a:blip r:embed="rId2"/>
          <a:srcRect l="8735" t="13455" r="0" b="12229"/>
          <a:stretch/>
        </p:blipFill>
        <p:spPr>
          <a:xfrm>
            <a:off x="6084000" y="5216040"/>
            <a:ext cx="1502640" cy="1222920"/>
          </a:xfrm>
          <a:prstGeom prst="rect">
            <a:avLst/>
          </a:prstGeom>
          <a:ln w="9360"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544320" y="190800"/>
            <a:ext cx="8598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A simple device based on OPEN SOURCE CoMponents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#LeCubeMedia open design project – Julien Holtzer </a:t>
            </a:r>
            <a:endParaRPr/>
          </a:p>
        </p:txBody>
      </p:sp>
      <p:pic>
        <p:nvPicPr>
          <p:cNvPr id="205" name="Picture 4" descr=""/>
          <p:cNvPicPr/>
          <p:nvPr/>
        </p:nvPicPr>
        <p:blipFill>
          <a:blip r:embed="rId3"/>
          <a:stretch/>
        </p:blipFill>
        <p:spPr>
          <a:xfrm>
            <a:off x="3420000" y="1340640"/>
            <a:ext cx="1581840" cy="1090440"/>
          </a:xfrm>
          <a:prstGeom prst="rect">
            <a:avLst/>
          </a:prstGeom>
          <a:ln w="9360">
            <a:noFill/>
          </a:ln>
        </p:spPr>
      </p:pic>
      <p:pic>
        <p:nvPicPr>
          <p:cNvPr id="206" name="Picture 5" descr=""/>
          <p:cNvPicPr/>
          <p:nvPr/>
        </p:nvPicPr>
        <p:blipFill>
          <a:blip r:embed="rId4"/>
          <a:stretch/>
        </p:blipFill>
        <p:spPr>
          <a:xfrm>
            <a:off x="539640" y="3069000"/>
            <a:ext cx="2246760" cy="1751400"/>
          </a:xfrm>
          <a:prstGeom prst="rect">
            <a:avLst/>
          </a:prstGeom>
          <a:ln w="9360">
            <a:noFill/>
          </a:ln>
        </p:spPr>
      </p:pic>
      <p:pic>
        <p:nvPicPr>
          <p:cNvPr id="207" name="Picture 6" descr=""/>
          <p:cNvPicPr/>
          <p:nvPr/>
        </p:nvPicPr>
        <p:blipFill>
          <a:blip r:embed="rId5"/>
          <a:stretch/>
        </p:blipFill>
        <p:spPr>
          <a:xfrm>
            <a:off x="467640" y="1412640"/>
            <a:ext cx="790920" cy="790920"/>
          </a:xfrm>
          <a:prstGeom prst="rect">
            <a:avLst/>
          </a:prstGeom>
          <a:ln w="9360">
            <a:noFill/>
          </a:ln>
        </p:spPr>
      </p:pic>
      <p:pic>
        <p:nvPicPr>
          <p:cNvPr id="208" name="Picture 7" descr=""/>
          <p:cNvPicPr/>
          <p:nvPr/>
        </p:nvPicPr>
        <p:blipFill>
          <a:blip r:embed="rId6"/>
          <a:stretch/>
        </p:blipFill>
        <p:spPr>
          <a:xfrm>
            <a:off x="1547640" y="1614240"/>
            <a:ext cx="822960" cy="589320"/>
          </a:xfrm>
          <a:prstGeom prst="rect">
            <a:avLst/>
          </a:prstGeom>
          <a:ln w="9360">
            <a:noFill/>
          </a:ln>
        </p:spPr>
      </p:pic>
      <p:pic>
        <p:nvPicPr>
          <p:cNvPr id="209" name="Picture 8" descr=""/>
          <p:cNvPicPr/>
          <p:nvPr/>
        </p:nvPicPr>
        <p:blipFill>
          <a:blip r:embed="rId7"/>
          <a:stretch/>
        </p:blipFill>
        <p:spPr>
          <a:xfrm>
            <a:off x="7083000" y="1628640"/>
            <a:ext cx="584280" cy="540000"/>
          </a:xfrm>
          <a:prstGeom prst="rect">
            <a:avLst/>
          </a:prstGeom>
          <a:ln w="9360">
            <a:noFill/>
          </a:ln>
        </p:spPr>
      </p:pic>
      <p:pic>
        <p:nvPicPr>
          <p:cNvPr id="210" name="Picture 9" descr=""/>
          <p:cNvPicPr/>
          <p:nvPr/>
        </p:nvPicPr>
        <p:blipFill>
          <a:blip r:embed="rId8"/>
          <a:stretch/>
        </p:blipFill>
        <p:spPr>
          <a:xfrm>
            <a:off x="7956360" y="1563840"/>
            <a:ext cx="1108440" cy="606960"/>
          </a:xfrm>
          <a:prstGeom prst="rect">
            <a:avLst/>
          </a:prstGeom>
          <a:ln w="9360">
            <a:noFill/>
          </a:ln>
        </p:spPr>
      </p:pic>
      <p:pic>
        <p:nvPicPr>
          <p:cNvPr id="211" name="Picture 12" descr=""/>
          <p:cNvPicPr/>
          <p:nvPr/>
        </p:nvPicPr>
        <p:blipFill>
          <a:blip r:embed="rId9"/>
          <a:stretch/>
        </p:blipFill>
        <p:spPr>
          <a:xfrm>
            <a:off x="6948360" y="3069000"/>
            <a:ext cx="1980000" cy="1713600"/>
          </a:xfrm>
          <a:prstGeom prst="rect">
            <a:avLst/>
          </a:prstGeom>
          <a:ln w="9360">
            <a:noFill/>
          </a:ln>
        </p:spPr>
      </p:pic>
      <p:pic>
        <p:nvPicPr>
          <p:cNvPr id="212" name="Picture 14" descr=""/>
          <p:cNvPicPr/>
          <p:nvPr/>
        </p:nvPicPr>
        <p:blipFill>
          <a:blip r:embed="rId10"/>
          <a:stretch/>
        </p:blipFill>
        <p:spPr>
          <a:xfrm>
            <a:off x="7757640" y="5157360"/>
            <a:ext cx="1350000" cy="1350000"/>
          </a:xfrm>
          <a:prstGeom prst="rect">
            <a:avLst/>
          </a:prstGeom>
          <a:ln w="9360">
            <a:noFill/>
          </a:ln>
        </p:spPr>
      </p:pic>
      <p:sp>
        <p:nvSpPr>
          <p:cNvPr id="213" name="CustomShape 3"/>
          <p:cNvSpPr/>
          <p:nvPr/>
        </p:nvSpPr>
        <p:spPr>
          <a:xfrm flipV="1">
            <a:off x="6055920" y="3925440"/>
            <a:ext cx="891360" cy="7034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 flipH="1" rot="16200000">
            <a:off x="4025520" y="2617560"/>
            <a:ext cx="459360" cy="9108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 flipV="1" rot="16200000">
            <a:off x="831600" y="2236680"/>
            <a:ext cx="862920" cy="7988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6"/>
          <p:cNvSpPr/>
          <p:nvPr/>
        </p:nvSpPr>
        <p:spPr>
          <a:xfrm flipH="1" flipV="1" rot="5400000">
            <a:off x="1379520" y="2487240"/>
            <a:ext cx="862920" cy="2952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7"/>
          <p:cNvSpPr/>
          <p:nvPr/>
        </p:nvSpPr>
        <p:spPr>
          <a:xfrm flipV="1" rot="16200000">
            <a:off x="7207920" y="2338200"/>
            <a:ext cx="897840" cy="5623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 flipH="1" flipV="1" rot="5400000">
            <a:off x="7776720" y="2332800"/>
            <a:ext cx="896040" cy="5709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Picture 15" descr=""/>
          <p:cNvPicPr/>
          <p:nvPr/>
        </p:nvPicPr>
        <p:blipFill>
          <a:blip r:embed="rId11"/>
          <a:stretch/>
        </p:blipFill>
        <p:spPr>
          <a:xfrm>
            <a:off x="3852000" y="5445360"/>
            <a:ext cx="1192320" cy="1192320"/>
          </a:xfrm>
          <a:prstGeom prst="rect">
            <a:avLst/>
          </a:prstGeom>
          <a:ln w="9360">
            <a:noFill/>
          </a:ln>
        </p:spPr>
      </p:pic>
      <p:sp>
        <p:nvSpPr>
          <p:cNvPr id="220" name="CustomShape 9"/>
          <p:cNvSpPr/>
          <p:nvPr/>
        </p:nvSpPr>
        <p:spPr>
          <a:xfrm flipV="1">
            <a:off x="5045400" y="4795560"/>
            <a:ext cx="461880" cy="1243800"/>
          </a:xfrm>
          <a:prstGeom prst="bentConnector2">
            <a:avLst/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10"/>
          <p:cNvSpPr/>
          <p:nvPr/>
        </p:nvSpPr>
        <p:spPr>
          <a:xfrm flipV="1">
            <a:off x="8532360" y="3789000"/>
            <a:ext cx="0" cy="1584000"/>
          </a:xfrm>
          <a:prstGeom prst="line">
            <a:avLst/>
          </a:prstGeom>
          <a:ln w="19080">
            <a:noFill/>
          </a:ln>
        </p:spPr>
      </p:sp>
      <p:sp>
        <p:nvSpPr>
          <p:cNvPr id="222" name="Line 11"/>
          <p:cNvSpPr/>
          <p:nvPr/>
        </p:nvSpPr>
        <p:spPr>
          <a:xfrm>
            <a:off x="7020000" y="5949000"/>
            <a:ext cx="792360" cy="0"/>
          </a:xfrm>
          <a:prstGeom prst="line">
            <a:avLst/>
          </a:prstGeom>
          <a:ln w="19080">
            <a:noFill/>
          </a:ln>
        </p:spPr>
      </p:sp>
      <p:sp>
        <p:nvSpPr>
          <p:cNvPr id="223" name="Line 12"/>
          <p:cNvSpPr/>
          <p:nvPr/>
        </p:nvSpPr>
        <p:spPr>
          <a:xfrm>
            <a:off x="1403640" y="4509000"/>
            <a:ext cx="0" cy="432000"/>
          </a:xfrm>
          <a:prstGeom prst="line">
            <a:avLst/>
          </a:prstGeom>
          <a:ln w="19080">
            <a:noFill/>
          </a:ln>
        </p:spPr>
      </p:sp>
      <p:sp>
        <p:nvSpPr>
          <p:cNvPr id="224" name="Line 13"/>
          <p:cNvSpPr/>
          <p:nvPr/>
        </p:nvSpPr>
        <p:spPr>
          <a:xfrm>
            <a:off x="1403640" y="4941000"/>
            <a:ext cx="2232000" cy="0"/>
          </a:xfrm>
          <a:prstGeom prst="line">
            <a:avLst/>
          </a:prstGeom>
          <a:ln w="19080">
            <a:noFill/>
          </a:ln>
        </p:spPr>
      </p:sp>
      <p:sp>
        <p:nvSpPr>
          <p:cNvPr id="225" name="CustomShape 14"/>
          <p:cNvSpPr/>
          <p:nvPr/>
        </p:nvSpPr>
        <p:spPr>
          <a:xfrm>
            <a:off x="1470240" y="1439280"/>
            <a:ext cx="101232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232323"/>
                </a:solidFill>
                <a:latin typeface="Calibri"/>
                <a:ea typeface="DejaVu Sans"/>
              </a:rPr>
              <a:t>Bluetooth  4.0</a:t>
            </a:r>
            <a:endParaRPr/>
          </a:p>
        </p:txBody>
      </p:sp>
      <p:sp>
        <p:nvSpPr>
          <p:cNvPr id="226" name="CustomShape 15"/>
          <p:cNvSpPr/>
          <p:nvPr/>
        </p:nvSpPr>
        <p:spPr>
          <a:xfrm>
            <a:off x="7097040" y="3069000"/>
            <a:ext cx="512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232323"/>
                </a:solidFill>
                <a:latin typeface="Calibri"/>
                <a:ea typeface="DejaVu Sans"/>
              </a:rPr>
              <a:t>USB</a:t>
            </a:r>
            <a:endParaRPr/>
          </a:p>
        </p:txBody>
      </p:sp>
      <p:sp>
        <p:nvSpPr>
          <p:cNvPr id="227" name="CustomShape 16"/>
          <p:cNvSpPr/>
          <p:nvPr/>
        </p:nvSpPr>
        <p:spPr>
          <a:xfrm>
            <a:off x="6091920" y="4941000"/>
            <a:ext cx="1175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232323"/>
                </a:solidFill>
                <a:latin typeface="Calibri"/>
                <a:ea typeface="DejaVu Sans"/>
              </a:rPr>
              <a:t>microphone</a:t>
            </a:r>
            <a:endParaRPr/>
          </a:p>
        </p:txBody>
      </p:sp>
      <p:sp>
        <p:nvSpPr>
          <p:cNvPr id="228" name="CustomShape 17"/>
          <p:cNvSpPr/>
          <p:nvPr/>
        </p:nvSpPr>
        <p:spPr>
          <a:xfrm>
            <a:off x="7242480" y="6237360"/>
            <a:ext cx="130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232323"/>
                </a:solidFill>
                <a:latin typeface="Calibri"/>
                <a:ea typeface="DejaVu Sans"/>
              </a:rPr>
              <a:t>input adapter</a:t>
            </a:r>
            <a:endParaRPr/>
          </a:p>
        </p:txBody>
      </p:sp>
      <p:sp>
        <p:nvSpPr>
          <p:cNvPr id="229" name="CustomShape 18"/>
          <p:cNvSpPr/>
          <p:nvPr/>
        </p:nvSpPr>
        <p:spPr>
          <a:xfrm>
            <a:off x="5082120" y="6165360"/>
            <a:ext cx="820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232323"/>
                </a:solidFill>
                <a:latin typeface="Calibri"/>
                <a:ea typeface="DejaVu Sans"/>
              </a:rPr>
              <a:t>speaker</a:t>
            </a:r>
            <a:endParaRPr/>
          </a:p>
        </p:txBody>
      </p:sp>
      <p:pic>
        <p:nvPicPr>
          <p:cNvPr id="230" name="Picture 4" descr=""/>
          <p:cNvPicPr/>
          <p:nvPr/>
        </p:nvPicPr>
        <p:blipFill>
          <a:blip r:embed="rId12"/>
          <a:stretch/>
        </p:blipFill>
        <p:spPr>
          <a:xfrm>
            <a:off x="1403640" y="5229360"/>
            <a:ext cx="958680" cy="1006920"/>
          </a:xfrm>
          <a:prstGeom prst="rect">
            <a:avLst/>
          </a:prstGeom>
          <a:ln w="9360">
            <a:noFill/>
          </a:ln>
        </p:spPr>
      </p:pic>
      <p:sp>
        <p:nvSpPr>
          <p:cNvPr id="231" name="CustomShape 19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Picture 19" descr=""/>
          <p:cNvPicPr/>
          <p:nvPr/>
        </p:nvPicPr>
        <p:blipFill>
          <a:blip r:embed="rId13"/>
          <a:stretch/>
        </p:blipFill>
        <p:spPr>
          <a:xfrm>
            <a:off x="179640" y="5157360"/>
            <a:ext cx="1222920" cy="1222920"/>
          </a:xfrm>
          <a:prstGeom prst="rect">
            <a:avLst/>
          </a:prstGeom>
          <a:ln w="9360">
            <a:noFill/>
          </a:ln>
        </p:spPr>
      </p:pic>
      <p:pic>
        <p:nvPicPr>
          <p:cNvPr id="233" name="Picture 20" descr=""/>
          <p:cNvPicPr/>
          <p:nvPr/>
        </p:nvPicPr>
        <p:blipFill>
          <a:blip r:embed="rId14"/>
          <a:stretch/>
        </p:blipFill>
        <p:spPr>
          <a:xfrm>
            <a:off x="5179320" y="2111760"/>
            <a:ext cx="1479960" cy="956160"/>
          </a:xfrm>
          <a:prstGeom prst="rect">
            <a:avLst/>
          </a:prstGeom>
          <a:ln w="9360">
            <a:noFill/>
          </a:ln>
        </p:spPr>
      </p:pic>
      <p:sp>
        <p:nvSpPr>
          <p:cNvPr id="234" name="Line 20"/>
          <p:cNvSpPr/>
          <p:nvPr/>
        </p:nvSpPr>
        <p:spPr>
          <a:xfrm>
            <a:off x="5940000" y="3140640"/>
            <a:ext cx="0" cy="360360"/>
          </a:xfrm>
          <a:prstGeom prst="line">
            <a:avLst/>
          </a:prstGeom>
          <a:ln w="19080">
            <a:noFill/>
          </a:ln>
        </p:spPr>
      </p:sp>
      <p:sp>
        <p:nvSpPr>
          <p:cNvPr id="235" name="CustomShape 21"/>
          <p:cNvSpPr/>
          <p:nvPr/>
        </p:nvSpPr>
        <p:spPr>
          <a:xfrm>
            <a:off x="5582520" y="1794240"/>
            <a:ext cx="753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232323"/>
                </a:solidFill>
                <a:latin typeface="Calibri"/>
                <a:ea typeface="DejaVu Sans"/>
              </a:rPr>
              <a:t>display</a:t>
            </a:r>
            <a:endParaRPr/>
          </a:p>
        </p:txBody>
      </p:sp>
      <p:pic>
        <p:nvPicPr>
          <p:cNvPr id="236" name="Picture 21" descr=""/>
          <p:cNvPicPr/>
          <p:nvPr/>
        </p:nvPicPr>
        <p:blipFill>
          <a:blip r:embed="rId15"/>
          <a:stretch/>
        </p:blipFill>
        <p:spPr>
          <a:xfrm>
            <a:off x="6876360" y="1242720"/>
            <a:ext cx="1070640" cy="342000"/>
          </a:xfrm>
          <a:prstGeom prst="rect">
            <a:avLst/>
          </a:prstGeom>
          <a:ln w="9360"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4631400" y="1290240"/>
            <a:ext cx="1083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600" strike="noStrike">
                <a:solidFill>
                  <a:srgbClr val="232323"/>
                </a:solidFill>
                <a:latin typeface="Calibri"/>
                <a:ea typeface="DejaVu Sans"/>
              </a:rPr>
              <a:t>HD camera</a:t>
            </a:r>
            <a:endParaRPr/>
          </a:p>
        </p:txBody>
      </p:sp>
      <p:pic>
        <p:nvPicPr>
          <p:cNvPr id="238" name="Picture 22" descr=""/>
          <p:cNvPicPr/>
          <p:nvPr/>
        </p:nvPicPr>
        <p:blipFill>
          <a:blip r:embed="rId16"/>
          <a:stretch/>
        </p:blipFill>
        <p:spPr>
          <a:xfrm>
            <a:off x="8244360" y="1196640"/>
            <a:ext cx="682560" cy="340560"/>
          </a:xfrm>
          <a:prstGeom prst="rect">
            <a:avLst/>
          </a:prstGeom>
          <a:ln w="9360">
            <a:noFill/>
          </a:ln>
        </p:spPr>
      </p:pic>
      <p:pic>
        <p:nvPicPr>
          <p:cNvPr id="239" name="Picture 23" descr=""/>
          <p:cNvPicPr/>
          <p:nvPr/>
        </p:nvPicPr>
        <p:blipFill>
          <a:blip r:embed="rId17"/>
          <a:stretch/>
        </p:blipFill>
        <p:spPr>
          <a:xfrm>
            <a:off x="2771640" y="2853000"/>
            <a:ext cx="1833840" cy="800640"/>
          </a:xfrm>
          <a:prstGeom prst="rect">
            <a:avLst/>
          </a:prstGeom>
          <a:ln w="9360">
            <a:noFill/>
          </a:ln>
        </p:spPr>
      </p:pic>
      <p:pic>
        <p:nvPicPr>
          <p:cNvPr id="240" name="Picture 25" descr=""/>
          <p:cNvPicPr/>
          <p:nvPr/>
        </p:nvPicPr>
        <p:blipFill>
          <a:blip r:embed="rId18"/>
          <a:stretch/>
        </p:blipFill>
        <p:spPr>
          <a:xfrm>
            <a:off x="2627640" y="1628640"/>
            <a:ext cx="494640" cy="570600"/>
          </a:xfrm>
          <a:prstGeom prst="rect">
            <a:avLst/>
          </a:prstGeom>
          <a:ln w="9360">
            <a:noFill/>
          </a:ln>
        </p:spPr>
      </p:pic>
      <p:sp>
        <p:nvSpPr>
          <p:cNvPr id="241" name="CustomShape 23"/>
          <p:cNvSpPr/>
          <p:nvPr/>
        </p:nvSpPr>
        <p:spPr>
          <a:xfrm flipH="1" flipV="1" rot="5400000">
            <a:off x="1835640" y="2027160"/>
            <a:ext cx="867240" cy="12110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Picture 27" descr=""/>
          <p:cNvPicPr/>
          <p:nvPr/>
        </p:nvPicPr>
        <p:blipFill>
          <a:blip r:embed="rId19"/>
          <a:stretch/>
        </p:blipFill>
        <p:spPr>
          <a:xfrm>
            <a:off x="179640" y="2133000"/>
            <a:ext cx="663480" cy="550440"/>
          </a:xfrm>
          <a:prstGeom prst="rect">
            <a:avLst/>
          </a:prstGeom>
          <a:ln w="9360">
            <a:noFill/>
          </a:ln>
        </p:spPr>
      </p:pic>
      <p:pic>
        <p:nvPicPr>
          <p:cNvPr id="243" name="Picture 28" descr=""/>
          <p:cNvPicPr/>
          <p:nvPr/>
        </p:nvPicPr>
        <p:blipFill>
          <a:blip r:embed="rId20"/>
          <a:stretch/>
        </p:blipFill>
        <p:spPr>
          <a:xfrm>
            <a:off x="395640" y="4293000"/>
            <a:ext cx="646200" cy="439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PUZZLE APPROACH : Elec, MECHA, INFO TECH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pic>
        <p:nvPicPr>
          <p:cNvPr id="246" name="Picture 3" descr=""/>
          <p:cNvPicPr/>
          <p:nvPr/>
        </p:nvPicPr>
        <p:blipFill>
          <a:blip r:embed="rId1"/>
          <a:stretch/>
        </p:blipFill>
        <p:spPr>
          <a:xfrm>
            <a:off x="7956360" y="404640"/>
            <a:ext cx="875160" cy="903960"/>
          </a:xfrm>
          <a:prstGeom prst="rect">
            <a:avLst/>
          </a:prstGeom>
          <a:ln w="9360">
            <a:noFill/>
          </a:ln>
        </p:spPr>
      </p:pic>
      <p:pic>
        <p:nvPicPr>
          <p:cNvPr id="247" name="Picture 5" descr=""/>
          <p:cNvPicPr/>
          <p:nvPr/>
        </p:nvPicPr>
        <p:blipFill>
          <a:blip r:embed="rId2"/>
          <a:stretch/>
        </p:blipFill>
        <p:spPr>
          <a:xfrm>
            <a:off x="6804360" y="404640"/>
            <a:ext cx="989640" cy="732240"/>
          </a:xfrm>
          <a:prstGeom prst="rect">
            <a:avLst/>
          </a:prstGeom>
          <a:ln w="9360">
            <a:noFill/>
          </a:ln>
        </p:spPr>
      </p:pic>
      <p:pic>
        <p:nvPicPr>
          <p:cNvPr id="248" name="Picture 7" descr=""/>
          <p:cNvPicPr/>
          <p:nvPr/>
        </p:nvPicPr>
        <p:blipFill>
          <a:blip r:embed="rId3"/>
          <a:stretch/>
        </p:blipFill>
        <p:spPr>
          <a:xfrm>
            <a:off x="251640" y="1268640"/>
            <a:ext cx="2375280" cy="2237400"/>
          </a:xfrm>
          <a:prstGeom prst="rect">
            <a:avLst/>
          </a:prstGeom>
          <a:ln>
            <a:noFill/>
          </a:ln>
        </p:spPr>
      </p:pic>
      <p:pic>
        <p:nvPicPr>
          <p:cNvPr id="249" name="Picture 9" descr=""/>
          <p:cNvPicPr/>
          <p:nvPr/>
        </p:nvPicPr>
        <p:blipFill>
          <a:blip r:embed="rId4"/>
          <a:stretch/>
        </p:blipFill>
        <p:spPr>
          <a:xfrm>
            <a:off x="5436000" y="1556640"/>
            <a:ext cx="3095280" cy="2637000"/>
          </a:xfrm>
          <a:prstGeom prst="rect">
            <a:avLst/>
          </a:prstGeom>
          <a:ln>
            <a:noFill/>
          </a:ln>
        </p:spPr>
      </p:pic>
      <p:pic>
        <p:nvPicPr>
          <p:cNvPr id="250" name="Picture 11" descr=""/>
          <p:cNvPicPr/>
          <p:nvPr/>
        </p:nvPicPr>
        <p:blipFill>
          <a:blip r:embed="rId5"/>
          <a:stretch/>
        </p:blipFill>
        <p:spPr>
          <a:xfrm>
            <a:off x="1403640" y="3501000"/>
            <a:ext cx="2807280" cy="2812680"/>
          </a:xfrm>
          <a:prstGeom prst="rect">
            <a:avLst/>
          </a:prstGeom>
          <a:ln>
            <a:noFill/>
          </a:ln>
        </p:spPr>
      </p:pic>
      <p:pic>
        <p:nvPicPr>
          <p:cNvPr id="251" name="Picture 13" descr=""/>
          <p:cNvPicPr/>
          <p:nvPr/>
        </p:nvPicPr>
        <p:blipFill>
          <a:blip r:embed="rId6"/>
          <a:stretch/>
        </p:blipFill>
        <p:spPr>
          <a:xfrm>
            <a:off x="5148000" y="4293000"/>
            <a:ext cx="3023280" cy="231768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2771640" y="1532880"/>
            <a:ext cx="172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3D printing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3060000" y="1892880"/>
            <a:ext cx="172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or</a:t>
            </a:r>
            <a:endParaRPr/>
          </a:p>
        </p:txBody>
      </p:sp>
      <p:sp>
        <p:nvSpPr>
          <p:cNvPr id="254" name="CustomShape 5"/>
          <p:cNvSpPr/>
          <p:nvPr/>
        </p:nvSpPr>
        <p:spPr>
          <a:xfrm>
            <a:off x="3348000" y="2252880"/>
            <a:ext cx="172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Laser cutting</a:t>
            </a:r>
            <a:endParaRPr/>
          </a:p>
        </p:txBody>
      </p:sp>
      <p:sp>
        <p:nvSpPr>
          <p:cNvPr id="255" name="CustomShape 6"/>
          <p:cNvSpPr/>
          <p:nvPr/>
        </p:nvSpPr>
        <p:spPr>
          <a:xfrm>
            <a:off x="3924000" y="3044880"/>
            <a:ext cx="172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CNC milling</a:t>
            </a:r>
            <a:endParaRPr/>
          </a:p>
        </p:txBody>
      </p:sp>
      <p:sp>
        <p:nvSpPr>
          <p:cNvPr id="256" name="CustomShape 7"/>
          <p:cNvSpPr/>
          <p:nvPr/>
        </p:nvSpPr>
        <p:spPr>
          <a:xfrm>
            <a:off x="3636000" y="2612880"/>
            <a:ext cx="172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or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Une première étape vers de multiples services 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5640" y="2637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Multimedia recording</a:t>
            </a:r>
            <a:endParaRPr/>
          </a:p>
        </p:txBody>
      </p:sp>
      <p:sp>
        <p:nvSpPr>
          <p:cNvPr id="260" name="CustomShape 4"/>
          <p:cNvSpPr/>
          <p:nvPr/>
        </p:nvSpPr>
        <p:spPr>
          <a:xfrm>
            <a:off x="3420000" y="3789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Statistics</a:t>
            </a:r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6084000" y="4941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Invoicing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755640" y="4941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Access control</a:t>
            </a:r>
            <a:endParaRPr/>
          </a:p>
        </p:txBody>
      </p:sp>
      <p:sp>
        <p:nvSpPr>
          <p:cNvPr id="263" name="CustomShape 7"/>
          <p:cNvSpPr/>
          <p:nvPr/>
        </p:nvSpPr>
        <p:spPr>
          <a:xfrm>
            <a:off x="755640" y="3789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Stock monitoring</a:t>
            </a:r>
            <a:endParaRPr/>
          </a:p>
        </p:txBody>
      </p:sp>
      <p:sp>
        <p:nvSpPr>
          <p:cNvPr id="264" name="CustomShape 8"/>
          <p:cNvSpPr/>
          <p:nvPr/>
        </p:nvSpPr>
        <p:spPr>
          <a:xfrm>
            <a:off x="6084000" y="2637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Content access</a:t>
            </a:r>
            <a:endParaRPr/>
          </a:p>
        </p:txBody>
      </p:sp>
      <p:sp>
        <p:nvSpPr>
          <p:cNvPr id="265" name="CustomShape 9"/>
          <p:cNvSpPr/>
          <p:nvPr/>
        </p:nvSpPr>
        <p:spPr>
          <a:xfrm>
            <a:off x="6084000" y="3789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Communication</a:t>
            </a:r>
            <a:endParaRPr/>
          </a:p>
        </p:txBody>
      </p:sp>
      <p:sp>
        <p:nvSpPr>
          <p:cNvPr id="266" name="CustomShape 10"/>
          <p:cNvSpPr/>
          <p:nvPr/>
        </p:nvSpPr>
        <p:spPr>
          <a:xfrm>
            <a:off x="3420000" y="148464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Data storage</a:t>
            </a:r>
            <a:endParaRPr/>
          </a:p>
        </p:txBody>
      </p:sp>
      <p:sp>
        <p:nvSpPr>
          <p:cNvPr id="267" name="CustomShape 11"/>
          <p:cNvSpPr/>
          <p:nvPr/>
        </p:nvSpPr>
        <p:spPr>
          <a:xfrm>
            <a:off x="3420000" y="2637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Grid duplication</a:t>
            </a:r>
            <a:endParaRPr/>
          </a:p>
        </p:txBody>
      </p:sp>
      <p:pic>
        <p:nvPicPr>
          <p:cNvPr id="268" name="Picture 3" descr=""/>
          <p:cNvPicPr/>
          <p:nvPr/>
        </p:nvPicPr>
        <p:blipFill>
          <a:blip r:embed="rId1"/>
          <a:stretch/>
        </p:blipFill>
        <p:spPr>
          <a:xfrm>
            <a:off x="1691640" y="4221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269" name="Picture 3" descr=""/>
          <p:cNvPicPr/>
          <p:nvPr/>
        </p:nvPicPr>
        <p:blipFill>
          <a:blip r:embed="rId2"/>
          <a:stretch/>
        </p:blipFill>
        <p:spPr>
          <a:xfrm>
            <a:off x="1691640" y="3069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270" name="Picture 4" descr=""/>
          <p:cNvPicPr/>
          <p:nvPr/>
        </p:nvPicPr>
        <p:blipFill>
          <a:blip r:embed="rId3"/>
          <a:stretch/>
        </p:blipFill>
        <p:spPr>
          <a:xfrm>
            <a:off x="1060200" y="299700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271" name="Picture 5" descr=""/>
          <p:cNvPicPr/>
          <p:nvPr/>
        </p:nvPicPr>
        <p:blipFill>
          <a:blip r:embed="rId4"/>
          <a:stretch/>
        </p:blipFill>
        <p:spPr>
          <a:xfrm>
            <a:off x="3708000" y="422100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272" name="Picture 5" descr=""/>
          <p:cNvPicPr/>
          <p:nvPr/>
        </p:nvPicPr>
        <p:blipFill>
          <a:blip r:embed="rId5"/>
          <a:stretch/>
        </p:blipFill>
        <p:spPr>
          <a:xfrm>
            <a:off x="7092360" y="422100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273" name="Picture 6" descr=""/>
          <p:cNvPicPr/>
          <p:nvPr/>
        </p:nvPicPr>
        <p:blipFill>
          <a:blip r:embed="rId6"/>
          <a:stretch/>
        </p:blipFill>
        <p:spPr>
          <a:xfrm>
            <a:off x="4932000" y="3069000"/>
            <a:ext cx="412560" cy="412560"/>
          </a:xfrm>
          <a:prstGeom prst="rect">
            <a:avLst/>
          </a:prstGeom>
          <a:ln w="9360">
            <a:noFill/>
          </a:ln>
        </p:spPr>
      </p:pic>
      <p:pic>
        <p:nvPicPr>
          <p:cNvPr id="274" name="Picture 5" descr=""/>
          <p:cNvPicPr/>
          <p:nvPr/>
        </p:nvPicPr>
        <p:blipFill>
          <a:blip r:embed="rId7"/>
          <a:stretch/>
        </p:blipFill>
        <p:spPr>
          <a:xfrm>
            <a:off x="7076160" y="537336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275" name="Picture 8" descr=""/>
          <p:cNvPicPr/>
          <p:nvPr/>
        </p:nvPicPr>
        <p:blipFill>
          <a:blip r:embed="rId8"/>
          <a:stretch/>
        </p:blipFill>
        <p:spPr>
          <a:xfrm>
            <a:off x="4356000" y="19170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276" name="Picture 8" descr=""/>
          <p:cNvPicPr/>
          <p:nvPr/>
        </p:nvPicPr>
        <p:blipFill>
          <a:blip r:embed="rId9"/>
          <a:stretch/>
        </p:blipFill>
        <p:spPr>
          <a:xfrm>
            <a:off x="4356000" y="30564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277" name="Picture 8" descr=""/>
          <p:cNvPicPr/>
          <p:nvPr/>
        </p:nvPicPr>
        <p:blipFill>
          <a:blip r:embed="rId10"/>
          <a:stretch/>
        </p:blipFill>
        <p:spPr>
          <a:xfrm>
            <a:off x="4356000" y="42084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278" name="Picture 4" descr=""/>
          <p:cNvPicPr/>
          <p:nvPr/>
        </p:nvPicPr>
        <p:blipFill>
          <a:blip r:embed="rId11"/>
          <a:stretch/>
        </p:blipFill>
        <p:spPr>
          <a:xfrm>
            <a:off x="1060200" y="531792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279" name="Picture 4" descr=""/>
          <p:cNvPicPr/>
          <p:nvPr/>
        </p:nvPicPr>
        <p:blipFill>
          <a:blip r:embed="rId12"/>
          <a:stretch/>
        </p:blipFill>
        <p:spPr>
          <a:xfrm>
            <a:off x="1060200" y="416592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280" name="Picture 11" descr=""/>
          <p:cNvPicPr/>
          <p:nvPr/>
        </p:nvPicPr>
        <p:blipFill>
          <a:blip r:embed="rId13"/>
          <a:stretch/>
        </p:blipFill>
        <p:spPr>
          <a:xfrm>
            <a:off x="2411640" y="5373360"/>
            <a:ext cx="268560" cy="268560"/>
          </a:xfrm>
          <a:prstGeom prst="rect">
            <a:avLst/>
          </a:prstGeom>
          <a:ln w="9360">
            <a:noFill/>
          </a:ln>
        </p:spPr>
      </p:pic>
      <p:pic>
        <p:nvPicPr>
          <p:cNvPr id="281" name="Picture 5" descr=""/>
          <p:cNvPicPr/>
          <p:nvPr/>
        </p:nvPicPr>
        <p:blipFill>
          <a:blip r:embed="rId14"/>
          <a:stretch/>
        </p:blipFill>
        <p:spPr>
          <a:xfrm>
            <a:off x="1763640" y="537336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282" name="Picture 12" descr=""/>
          <p:cNvPicPr/>
          <p:nvPr/>
        </p:nvPicPr>
        <p:blipFill>
          <a:blip r:embed="rId15"/>
          <a:stretch/>
        </p:blipFill>
        <p:spPr>
          <a:xfrm>
            <a:off x="2339640" y="4221000"/>
            <a:ext cx="332280" cy="332280"/>
          </a:xfrm>
          <a:prstGeom prst="rect">
            <a:avLst/>
          </a:prstGeom>
          <a:ln w="9360">
            <a:noFill/>
          </a:ln>
        </p:spPr>
      </p:pic>
      <p:pic>
        <p:nvPicPr>
          <p:cNvPr id="283" name="Picture 13" descr=""/>
          <p:cNvPicPr/>
          <p:nvPr/>
        </p:nvPicPr>
        <p:blipFill>
          <a:blip r:embed="rId16"/>
          <a:stretch/>
        </p:blipFill>
        <p:spPr>
          <a:xfrm>
            <a:off x="7812360" y="4221000"/>
            <a:ext cx="322560" cy="322560"/>
          </a:xfrm>
          <a:prstGeom prst="rect">
            <a:avLst/>
          </a:prstGeom>
          <a:ln w="9360">
            <a:noFill/>
          </a:ln>
        </p:spPr>
      </p:pic>
      <p:pic>
        <p:nvPicPr>
          <p:cNvPr id="284" name="Picture 4" descr=""/>
          <p:cNvPicPr/>
          <p:nvPr/>
        </p:nvPicPr>
        <p:blipFill>
          <a:blip r:embed="rId17"/>
          <a:stretch/>
        </p:blipFill>
        <p:spPr>
          <a:xfrm>
            <a:off x="6300360" y="414900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285" name="Picture 4" descr=""/>
          <p:cNvPicPr/>
          <p:nvPr/>
        </p:nvPicPr>
        <p:blipFill>
          <a:blip r:embed="rId18"/>
          <a:stretch/>
        </p:blipFill>
        <p:spPr>
          <a:xfrm>
            <a:off x="6300360" y="299700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286" name="Picture 16" descr=""/>
          <p:cNvPicPr/>
          <p:nvPr/>
        </p:nvPicPr>
        <p:blipFill>
          <a:blip r:embed="rId19"/>
          <a:stretch/>
        </p:blipFill>
        <p:spPr>
          <a:xfrm>
            <a:off x="6300360" y="533772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287" name="Picture 17" descr=""/>
          <p:cNvPicPr/>
          <p:nvPr/>
        </p:nvPicPr>
        <p:blipFill>
          <a:blip r:embed="rId20"/>
          <a:stretch/>
        </p:blipFill>
        <p:spPr>
          <a:xfrm>
            <a:off x="7740360" y="5301360"/>
            <a:ext cx="412560" cy="412560"/>
          </a:xfrm>
          <a:prstGeom prst="rect">
            <a:avLst/>
          </a:prstGeom>
          <a:ln w="9360">
            <a:noFill/>
          </a:ln>
        </p:spPr>
      </p:pic>
      <p:pic>
        <p:nvPicPr>
          <p:cNvPr id="288" name="Picture 19" descr=""/>
          <p:cNvPicPr/>
          <p:nvPr/>
        </p:nvPicPr>
        <p:blipFill>
          <a:blip r:embed="rId21"/>
          <a:stretch/>
        </p:blipFill>
        <p:spPr>
          <a:xfrm>
            <a:off x="5004000" y="4221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289" name="Picture 26" descr=""/>
          <p:cNvPicPr/>
          <p:nvPr/>
        </p:nvPicPr>
        <p:blipFill>
          <a:blip r:embed="rId22"/>
          <a:stretch/>
        </p:blipFill>
        <p:spPr>
          <a:xfrm>
            <a:off x="2123640" y="3069000"/>
            <a:ext cx="358920" cy="358920"/>
          </a:xfrm>
          <a:prstGeom prst="rect">
            <a:avLst/>
          </a:prstGeom>
          <a:ln w="9360">
            <a:noFill/>
          </a:ln>
        </p:spPr>
      </p:pic>
      <p:pic>
        <p:nvPicPr>
          <p:cNvPr id="290" name="Picture 27" descr=""/>
          <p:cNvPicPr/>
          <p:nvPr/>
        </p:nvPicPr>
        <p:blipFill>
          <a:blip r:embed="rId23"/>
          <a:stretch/>
        </p:blipFill>
        <p:spPr>
          <a:xfrm>
            <a:off x="2555640" y="3069000"/>
            <a:ext cx="358920" cy="358920"/>
          </a:xfrm>
          <a:prstGeom prst="rect">
            <a:avLst/>
          </a:prstGeom>
          <a:ln w="9360">
            <a:noFill/>
          </a:ln>
        </p:spPr>
      </p:pic>
      <p:sp>
        <p:nvSpPr>
          <p:cNvPr id="291" name="CustomShape 12"/>
          <p:cNvSpPr/>
          <p:nvPr/>
        </p:nvSpPr>
        <p:spPr>
          <a:xfrm>
            <a:off x="755640" y="148464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trike="noStrike">
                <a:solidFill>
                  <a:srgbClr val="cf022b"/>
                </a:solidFill>
                <a:latin typeface="Calibri"/>
                <a:ea typeface="DejaVu Sans"/>
              </a:rPr>
              <a:t>Video-mathon</a:t>
            </a:r>
            <a:endParaRPr/>
          </a:p>
        </p:txBody>
      </p:sp>
      <p:pic>
        <p:nvPicPr>
          <p:cNvPr id="292" name="Picture 4" descr=""/>
          <p:cNvPicPr/>
          <p:nvPr/>
        </p:nvPicPr>
        <p:blipFill>
          <a:blip r:embed="rId24"/>
          <a:stretch/>
        </p:blipFill>
        <p:spPr>
          <a:xfrm>
            <a:off x="1060200" y="186156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293" name="Picture 3" descr=""/>
          <p:cNvPicPr/>
          <p:nvPr/>
        </p:nvPicPr>
        <p:blipFill>
          <a:blip r:embed="rId25"/>
          <a:stretch/>
        </p:blipFill>
        <p:spPr>
          <a:xfrm>
            <a:off x="1763640" y="1917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294" name="Picture 16" descr=""/>
          <p:cNvPicPr/>
          <p:nvPr/>
        </p:nvPicPr>
        <p:blipFill>
          <a:blip r:embed="rId26"/>
          <a:stretch/>
        </p:blipFill>
        <p:spPr>
          <a:xfrm>
            <a:off x="2376360" y="1917000"/>
            <a:ext cx="394560" cy="39456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13"/>
          <p:cNvSpPr/>
          <p:nvPr/>
        </p:nvSpPr>
        <p:spPr>
          <a:xfrm>
            <a:off x="6084000" y="148464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Presentation</a:t>
            </a:r>
            <a:endParaRPr/>
          </a:p>
        </p:txBody>
      </p:sp>
      <p:pic>
        <p:nvPicPr>
          <p:cNvPr id="296" name="Picture 16" descr=""/>
          <p:cNvPicPr/>
          <p:nvPr/>
        </p:nvPicPr>
        <p:blipFill>
          <a:blip r:embed="rId27"/>
          <a:stretch/>
        </p:blipFill>
        <p:spPr>
          <a:xfrm>
            <a:off x="7056720" y="19170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297" name="Picture 6" descr=""/>
          <p:cNvPicPr/>
          <p:nvPr/>
        </p:nvPicPr>
        <p:blipFill>
          <a:blip r:embed="rId28"/>
          <a:stretch/>
        </p:blipFill>
        <p:spPr>
          <a:xfrm>
            <a:off x="6390360" y="1917000"/>
            <a:ext cx="412560" cy="412560"/>
          </a:xfrm>
          <a:prstGeom prst="rect">
            <a:avLst/>
          </a:prstGeom>
          <a:ln w="9360">
            <a:noFill/>
          </a:ln>
        </p:spPr>
      </p:pic>
      <p:sp>
        <p:nvSpPr>
          <p:cNvPr id="298" name="CustomShape 14"/>
          <p:cNvSpPr/>
          <p:nvPr/>
        </p:nvSpPr>
        <p:spPr>
          <a:xfrm>
            <a:off x="3420000" y="4941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Credit transfer</a:t>
            </a:r>
            <a:endParaRPr/>
          </a:p>
        </p:txBody>
      </p:sp>
      <p:pic>
        <p:nvPicPr>
          <p:cNvPr id="299" name="Picture 4" descr=""/>
          <p:cNvPicPr/>
          <p:nvPr/>
        </p:nvPicPr>
        <p:blipFill>
          <a:blip r:embed="rId29"/>
          <a:stretch/>
        </p:blipFill>
        <p:spPr>
          <a:xfrm>
            <a:off x="3724560" y="531792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300" name="Picture 4" descr=""/>
          <p:cNvPicPr/>
          <p:nvPr/>
        </p:nvPicPr>
        <p:blipFill>
          <a:blip r:embed="rId30"/>
          <a:stretch/>
        </p:blipFill>
        <p:spPr>
          <a:xfrm>
            <a:off x="5076000" y="530136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301" name="Picture 4" descr=""/>
          <p:cNvPicPr/>
          <p:nvPr/>
        </p:nvPicPr>
        <p:blipFill>
          <a:blip r:embed="rId31"/>
          <a:stretch/>
        </p:blipFill>
        <p:spPr>
          <a:xfrm>
            <a:off x="4428000" y="534852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302" name="Picture 8" descr=""/>
          <p:cNvPicPr/>
          <p:nvPr/>
        </p:nvPicPr>
        <p:blipFill>
          <a:blip r:embed="rId32"/>
          <a:stretch/>
        </p:blipFill>
        <p:spPr>
          <a:xfrm>
            <a:off x="7697880" y="1933200"/>
            <a:ext cx="545400" cy="342360"/>
          </a:xfrm>
          <a:prstGeom prst="rect">
            <a:avLst/>
          </a:prstGeom>
          <a:ln w="9360">
            <a:noFill/>
          </a:ln>
        </p:spPr>
      </p:pic>
      <p:pic>
        <p:nvPicPr>
          <p:cNvPr id="303" name="Picture 26" descr=""/>
          <p:cNvPicPr/>
          <p:nvPr/>
        </p:nvPicPr>
        <p:blipFill>
          <a:blip r:embed="rId33"/>
          <a:stretch/>
        </p:blipFill>
        <p:spPr>
          <a:xfrm>
            <a:off x="7452360" y="3036600"/>
            <a:ext cx="358920" cy="358920"/>
          </a:xfrm>
          <a:prstGeom prst="rect">
            <a:avLst/>
          </a:prstGeom>
          <a:ln w="9360">
            <a:noFill/>
          </a:ln>
        </p:spPr>
      </p:pic>
      <p:pic>
        <p:nvPicPr>
          <p:cNvPr id="304" name="Picture 27" descr=""/>
          <p:cNvPicPr/>
          <p:nvPr/>
        </p:nvPicPr>
        <p:blipFill>
          <a:blip r:embed="rId34"/>
          <a:stretch/>
        </p:blipFill>
        <p:spPr>
          <a:xfrm>
            <a:off x="7956360" y="3039840"/>
            <a:ext cx="358920" cy="358920"/>
          </a:xfrm>
          <a:prstGeom prst="rect">
            <a:avLst/>
          </a:prstGeom>
          <a:ln w="9360">
            <a:noFill/>
          </a:ln>
        </p:spPr>
      </p:pic>
      <p:pic>
        <p:nvPicPr>
          <p:cNvPr id="305" name="Picture 9" descr=""/>
          <p:cNvPicPr/>
          <p:nvPr/>
        </p:nvPicPr>
        <p:blipFill>
          <a:blip r:embed="rId35"/>
          <a:stretch/>
        </p:blipFill>
        <p:spPr>
          <a:xfrm>
            <a:off x="6876360" y="3069000"/>
            <a:ext cx="358920" cy="298800"/>
          </a:xfrm>
          <a:prstGeom prst="rect">
            <a:avLst/>
          </a:prstGeom>
          <a:ln w="9360">
            <a:noFill/>
          </a:ln>
        </p:spPr>
      </p:pic>
      <p:sp>
        <p:nvSpPr>
          <p:cNvPr id="306" name="CustomShape 15"/>
          <p:cNvSpPr/>
          <p:nvPr/>
        </p:nvSpPr>
        <p:spPr>
          <a:xfrm>
            <a:off x="3132000" y="1772640"/>
            <a:ext cx="28692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6"/>
          <p:cNvSpPr/>
          <p:nvPr/>
        </p:nvSpPr>
        <p:spPr>
          <a:xfrm>
            <a:off x="1763640" y="2349000"/>
            <a:ext cx="21492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7"/>
          <p:cNvSpPr/>
          <p:nvPr/>
        </p:nvSpPr>
        <p:spPr>
          <a:xfrm>
            <a:off x="1763640" y="3501000"/>
            <a:ext cx="21492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8"/>
          <p:cNvSpPr/>
          <p:nvPr/>
        </p:nvSpPr>
        <p:spPr>
          <a:xfrm>
            <a:off x="4428000" y="2349000"/>
            <a:ext cx="21492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9"/>
          <p:cNvSpPr/>
          <p:nvPr/>
        </p:nvSpPr>
        <p:spPr>
          <a:xfrm>
            <a:off x="4428000" y="3501000"/>
            <a:ext cx="21492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0"/>
          <p:cNvSpPr/>
          <p:nvPr/>
        </p:nvSpPr>
        <p:spPr>
          <a:xfrm>
            <a:off x="1763640" y="4653000"/>
            <a:ext cx="21492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1"/>
          <p:cNvSpPr/>
          <p:nvPr/>
        </p:nvSpPr>
        <p:spPr>
          <a:xfrm>
            <a:off x="3132000" y="5301360"/>
            <a:ext cx="28692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2"/>
          <p:cNvSpPr/>
          <p:nvPr/>
        </p:nvSpPr>
        <p:spPr>
          <a:xfrm>
            <a:off x="5796000" y="5301360"/>
            <a:ext cx="28692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3"/>
          <p:cNvSpPr/>
          <p:nvPr/>
        </p:nvSpPr>
        <p:spPr>
          <a:xfrm>
            <a:off x="5796000" y="1772640"/>
            <a:ext cx="286920" cy="214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4"/>
          <p:cNvSpPr/>
          <p:nvPr/>
        </p:nvSpPr>
        <p:spPr>
          <a:xfrm>
            <a:off x="7164360" y="2349000"/>
            <a:ext cx="21492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5"/>
          <p:cNvSpPr/>
          <p:nvPr/>
        </p:nvSpPr>
        <p:spPr>
          <a:xfrm>
            <a:off x="7164360" y="3501000"/>
            <a:ext cx="21492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A Different approach to Creation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319" name="Line 3"/>
          <p:cNvSpPr/>
          <p:nvPr/>
        </p:nvSpPr>
        <p:spPr>
          <a:xfrm>
            <a:off x="4644000" y="1556640"/>
            <a:ext cx="0" cy="4104360"/>
          </a:xfrm>
          <a:prstGeom prst="line">
            <a:avLst/>
          </a:prstGeom>
          <a:ln w="19080">
            <a:noFill/>
          </a:ln>
        </p:spPr>
      </p:sp>
      <p:sp>
        <p:nvSpPr>
          <p:cNvPr id="320" name="CustomShape 4"/>
          <p:cNvSpPr/>
          <p:nvPr/>
        </p:nvSpPr>
        <p:spPr>
          <a:xfrm>
            <a:off x="935640" y="1700640"/>
            <a:ext cx="2951280" cy="646920"/>
          </a:xfrm>
          <a:prstGeom prst="roundRect">
            <a:avLst>
              <a:gd name="adj" fmla="val 1391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Initial activity</a:t>
            </a:r>
            <a:endParaRPr/>
          </a:p>
        </p:txBody>
      </p:sp>
      <p:sp>
        <p:nvSpPr>
          <p:cNvPr id="321" name="CustomShape 5"/>
          <p:cNvSpPr/>
          <p:nvPr/>
        </p:nvSpPr>
        <p:spPr>
          <a:xfrm>
            <a:off x="935640" y="2828880"/>
            <a:ext cx="2951280" cy="646920"/>
          </a:xfrm>
          <a:prstGeom prst="roundRect">
            <a:avLst>
              <a:gd name="adj" fmla="val 1391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Accumulation of contents</a:t>
            </a:r>
            <a:endParaRPr/>
          </a:p>
        </p:txBody>
      </p:sp>
      <p:sp>
        <p:nvSpPr>
          <p:cNvPr id="322" name="CustomShape 6"/>
          <p:cNvSpPr/>
          <p:nvPr/>
        </p:nvSpPr>
        <p:spPr>
          <a:xfrm>
            <a:off x="935640" y="3957120"/>
            <a:ext cx="2951280" cy="646920"/>
          </a:xfrm>
          <a:prstGeom prst="roundRect">
            <a:avLst>
              <a:gd name="adj" fmla="val 1391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Publication</a:t>
            </a:r>
            <a:endParaRPr/>
          </a:p>
        </p:txBody>
      </p:sp>
      <p:sp>
        <p:nvSpPr>
          <p:cNvPr id="323" name="CustomShape 7"/>
          <p:cNvSpPr/>
          <p:nvPr/>
        </p:nvSpPr>
        <p:spPr>
          <a:xfrm>
            <a:off x="5544000" y="2511000"/>
            <a:ext cx="574920" cy="21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4" name="CustomShape 8"/>
          <p:cNvSpPr/>
          <p:nvPr/>
        </p:nvSpPr>
        <p:spPr>
          <a:xfrm>
            <a:off x="2123640" y="3609000"/>
            <a:ext cx="574920" cy="21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25" name="CustomShape 9"/>
          <p:cNvSpPr/>
          <p:nvPr/>
        </p:nvSpPr>
        <p:spPr>
          <a:xfrm>
            <a:off x="2123640" y="4737240"/>
            <a:ext cx="574920" cy="21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26" name="CustomShape 10"/>
          <p:cNvSpPr/>
          <p:nvPr/>
        </p:nvSpPr>
        <p:spPr>
          <a:xfrm>
            <a:off x="935640" y="5085360"/>
            <a:ext cx="2951280" cy="646920"/>
          </a:xfrm>
          <a:prstGeom prst="roundRect">
            <a:avLst>
              <a:gd name="adj" fmla="val 1391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Consultation</a:t>
            </a:r>
            <a:endParaRPr/>
          </a:p>
        </p:txBody>
      </p:sp>
      <p:sp>
        <p:nvSpPr>
          <p:cNvPr id="327" name="CustomShape 11"/>
          <p:cNvSpPr/>
          <p:nvPr/>
        </p:nvSpPr>
        <p:spPr>
          <a:xfrm rot="10800000">
            <a:off x="864360" y="6536520"/>
            <a:ext cx="11520" cy="1127160"/>
          </a:xfrm>
          <a:prstGeom prst="curvedConnector3">
            <a:avLst>
              <a:gd name="adj1" fmla="val 351428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328" name="CustomShape 12"/>
          <p:cNvSpPr/>
          <p:nvPr/>
        </p:nvSpPr>
        <p:spPr>
          <a:xfrm>
            <a:off x="399600" y="3501000"/>
            <a:ext cx="550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wiki</a:t>
            </a:r>
            <a:endParaRPr/>
          </a:p>
        </p:txBody>
      </p:sp>
      <p:sp>
        <p:nvSpPr>
          <p:cNvPr id="329" name="CustomShape 13"/>
          <p:cNvSpPr/>
          <p:nvPr/>
        </p:nvSpPr>
        <p:spPr>
          <a:xfrm>
            <a:off x="5436000" y="1700640"/>
            <a:ext cx="2951280" cy="646920"/>
          </a:xfrm>
          <a:prstGeom prst="roundRect">
            <a:avLst>
              <a:gd name="adj" fmla="val 1391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Intiale activity</a:t>
            </a:r>
            <a:endParaRPr/>
          </a:p>
        </p:txBody>
      </p:sp>
      <p:sp>
        <p:nvSpPr>
          <p:cNvPr id="330" name="CustomShape 14"/>
          <p:cNvSpPr/>
          <p:nvPr/>
        </p:nvSpPr>
        <p:spPr>
          <a:xfrm>
            <a:off x="5076000" y="2889000"/>
            <a:ext cx="1510920" cy="646920"/>
          </a:xfrm>
          <a:prstGeom prst="roundRect">
            <a:avLst>
              <a:gd name="adj" fmla="val 1391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Publication</a:t>
            </a:r>
            <a:endParaRPr/>
          </a:p>
        </p:txBody>
      </p:sp>
      <p:sp>
        <p:nvSpPr>
          <p:cNvPr id="331" name="CustomShape 15"/>
          <p:cNvSpPr/>
          <p:nvPr/>
        </p:nvSpPr>
        <p:spPr>
          <a:xfrm>
            <a:off x="7164360" y="2889000"/>
            <a:ext cx="1510920" cy="646920"/>
          </a:xfrm>
          <a:prstGeom prst="roundRect">
            <a:avLst>
              <a:gd name="adj" fmla="val 1391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Contribution</a:t>
            </a:r>
            <a:endParaRPr/>
          </a:p>
        </p:txBody>
      </p:sp>
      <p:sp>
        <p:nvSpPr>
          <p:cNvPr id="332" name="CustomShape 16"/>
          <p:cNvSpPr/>
          <p:nvPr/>
        </p:nvSpPr>
        <p:spPr>
          <a:xfrm>
            <a:off x="7632360" y="2511000"/>
            <a:ext cx="574920" cy="21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3" name="CustomShape 17"/>
          <p:cNvSpPr/>
          <p:nvPr/>
        </p:nvSpPr>
        <p:spPr>
          <a:xfrm>
            <a:off x="7632360" y="3699000"/>
            <a:ext cx="574920" cy="21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18"/>
          <p:cNvSpPr/>
          <p:nvPr/>
        </p:nvSpPr>
        <p:spPr>
          <a:xfrm>
            <a:off x="5544000" y="3699000"/>
            <a:ext cx="574920" cy="21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5" name="CustomShape 19"/>
          <p:cNvSpPr/>
          <p:nvPr/>
        </p:nvSpPr>
        <p:spPr>
          <a:xfrm>
            <a:off x="5436000" y="4077000"/>
            <a:ext cx="2951280" cy="646920"/>
          </a:xfrm>
          <a:prstGeom prst="roundRect">
            <a:avLst>
              <a:gd name="adj" fmla="val 13910"/>
            </a:avLst>
          </a:prstGeom>
          <a:ln>
            <a:solidFill>
              <a:srgbClr val="ca002a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Consultation</a:t>
            </a:r>
            <a:endParaRPr/>
          </a:p>
        </p:txBody>
      </p:sp>
      <p:sp>
        <p:nvSpPr>
          <p:cNvPr id="336" name="CustomShape 20"/>
          <p:cNvSpPr/>
          <p:nvPr/>
        </p:nvSpPr>
        <p:spPr>
          <a:xfrm flipH="1">
            <a:off x="6658920" y="3213000"/>
            <a:ext cx="430920" cy="360"/>
          </a:xfrm>
          <a:prstGeom prst="straightConnector1">
            <a:avLst/>
          </a:prstGeom>
          <a:noFill/>
          <a:ln>
            <a:round/>
            <a:headEnd len="med" type="arrow" w="med"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21"/>
          <p:cNvSpPr/>
          <p:nvPr/>
        </p:nvSpPr>
        <p:spPr>
          <a:xfrm>
            <a:off x="2123640" y="2493000"/>
            <a:ext cx="574920" cy="21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9658a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38" name="CustomShape 22"/>
          <p:cNvSpPr/>
          <p:nvPr/>
        </p:nvSpPr>
        <p:spPr>
          <a:xfrm>
            <a:off x="2843640" y="2421000"/>
            <a:ext cx="862920" cy="358920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3"/>
          <p:cNvSpPr/>
          <p:nvPr/>
        </p:nvSpPr>
        <p:spPr>
          <a:xfrm>
            <a:off x="2843640" y="3573000"/>
            <a:ext cx="862920" cy="358920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4"/>
          <p:cNvSpPr/>
          <p:nvPr/>
        </p:nvSpPr>
        <p:spPr>
          <a:xfrm>
            <a:off x="5004000" y="5085360"/>
            <a:ext cx="38152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trike="noStrike">
                <a:solidFill>
                  <a:srgbClr val="232323"/>
                </a:solidFill>
                <a:latin typeface="Calibri"/>
                <a:ea typeface="DejaVu Sans"/>
              </a:rPr>
              <a:t>The Cube : a sequence of shorter actions and a permanent publication of contents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Licences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515880" y="1484280"/>
            <a:ext cx="808740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This presentation and concepts :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GB" strike="noStrike" u="sng">
                <a:solidFill>
                  <a:srgbClr val="0000ff"/>
                </a:solidFill>
                <a:latin typeface="Calibri"/>
                <a:ea typeface="DejaVu Sans"/>
              </a:rPr>
              <a:t>http://creativecommons.org/licenses/by-sa/2.0/fr/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Equipment et manufacturing diagrams :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GB" strike="noStrike" u="sng">
                <a:solidFill>
                  <a:srgbClr val="0000ff"/>
                </a:solidFill>
                <a:latin typeface="Calibri"/>
                <a:ea typeface="DejaVu Sans"/>
              </a:rPr>
              <a:t>http://www.oshwa.org/definition/french/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Software :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GB" strike="noStrike" u="sng">
                <a:solidFill>
                  <a:srgbClr val="0000ff"/>
                </a:solidFill>
                <a:latin typeface="Calibri"/>
                <a:ea typeface="DejaVu Sans"/>
              </a:rPr>
              <a:t>http://opensource.org/licenses/mit-license.php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44" name="Picture 2" descr=""/>
          <p:cNvPicPr/>
          <p:nvPr/>
        </p:nvPicPr>
        <p:blipFill>
          <a:blip r:embed="rId7"/>
          <a:stretch/>
        </p:blipFill>
        <p:spPr>
          <a:xfrm>
            <a:off x="6689520" y="1556640"/>
            <a:ext cx="1697760" cy="589680"/>
          </a:xfrm>
          <a:prstGeom prst="rect">
            <a:avLst/>
          </a:prstGeom>
          <a:ln w="9360">
            <a:noFill/>
          </a:ln>
        </p:spPr>
      </p:pic>
      <p:pic>
        <p:nvPicPr>
          <p:cNvPr id="345" name="Picture 4" descr=""/>
          <p:cNvPicPr/>
          <p:nvPr/>
        </p:nvPicPr>
        <p:blipFill>
          <a:blip r:embed="rId8"/>
          <a:stretch/>
        </p:blipFill>
        <p:spPr>
          <a:xfrm>
            <a:off x="6876360" y="2565000"/>
            <a:ext cx="1260360" cy="1323720"/>
          </a:xfrm>
          <a:prstGeom prst="rect">
            <a:avLst/>
          </a:prstGeom>
          <a:ln w="9360">
            <a:noFill/>
          </a:ln>
        </p:spPr>
      </p:pic>
      <p:pic>
        <p:nvPicPr>
          <p:cNvPr id="346" name="Picture 6" descr=""/>
          <p:cNvPicPr/>
          <p:nvPr/>
        </p:nvPicPr>
        <p:blipFill>
          <a:blip r:embed="rId9"/>
          <a:stretch/>
        </p:blipFill>
        <p:spPr>
          <a:xfrm>
            <a:off x="6948360" y="4221000"/>
            <a:ext cx="1150920" cy="139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Application>LibreOffice/4.4.2.2$Windows_x86 LibreOffice_project/c4c7d32d0d49397cad38d62472b0bc8acff48dd6</Application>
  <Paragraphs>83</Paragraphs>
  <Company>Sopra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2014-02-17T09:13:40Z</dcterms:created>
  <dc:creator>Julien Holtzer</dc:creator>
  <dc:language>en-GB</dc:language>
  <dcterms:modified xsi:type="dcterms:W3CDTF">2015-05-11T06:45:38Z</dcterms:modified>
  <cp:revision>439</cp:revision>
  <dc:title>Le Cube Media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Sopra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