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8" r:id="rId3"/>
    <p:sldId id="257" r:id="rId4"/>
    <p:sldId id="259" r:id="rId5"/>
    <p:sldId id="260" r:id="rId6"/>
    <p:sldId id="261" r:id="rId7"/>
    <p:sldId id="263" r:id="rId8"/>
    <p:sldId id="264" r:id="rId9"/>
    <p:sldId id="265" r:id="rId10"/>
    <p:sldId id="266" r:id="rId11"/>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84" y="-24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8326E955-FE52-4C75-9C1A-4D7304FC6289}" type="datetimeFigureOut">
              <a:rPr lang="fr-FR" smtClean="0"/>
              <a:t>24/02/2014</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8F1A173B-967E-4ECF-A3A2-8B680C904AF8}"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8F1A173B-967E-4ECF-A3A2-8B680C904AF8}" type="slidenum">
              <a:rPr lang="fr-FR" smtClean="0"/>
              <a:t>3</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r>
              <a:rPr lang="fr-FR" smtClean="0"/>
              <a:t>#LeCubeMedia - février 2014</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#LeCubeMedia - février 2014</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#LeCubeMedia - février 2014</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r>
              <a:rPr lang="fr-FR" smtClean="0"/>
              <a:t>#LeCubeMedia - février 2014</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#LeCubeMedia - février 2014</a:t>
            </a:r>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r>
              <a:rPr lang="fr-FR" smtClean="0"/>
              <a:t>#LeCubeMedia - février 2014</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r>
              <a:rPr lang="fr-FR" smtClean="0"/>
              <a:t>#LeCubeMedia - février 2014</a:t>
            </a:r>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r>
              <a:rPr lang="fr-FR" smtClean="0"/>
              <a:t>#LeCubeMedia - février 2014</a:t>
            </a:r>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#LeCubeMedia - février 2014</a:t>
            </a:r>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#LeCubeMedia - février 2014</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#LeCubeMedia - février 2014</a:t>
            </a:r>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74FD3FD-42E0-458B-A285-F76F43960BB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smtClean="0"/>
              <a:t>#LeCubeMedia - février 2014</a:t>
            </a:r>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FD3FD-42E0-458B-A285-F76F43960BB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367"/>
            <a:ext cx="7772400" cy="1470025"/>
          </a:xfrm>
        </p:spPr>
        <p:txBody>
          <a:bodyPr/>
          <a:lstStyle/>
          <a:p>
            <a:pPr algn="l"/>
            <a:r>
              <a:rPr lang="fr-FR" sz="4800" dirty="0" smtClean="0">
                <a:effectLst>
                  <a:outerShdw blurRad="38100" dist="38100" dir="2700000" algn="tl">
                    <a:srgbClr val="000000">
                      <a:alpha val="43137"/>
                    </a:srgbClr>
                  </a:outerShdw>
                </a:effectLst>
              </a:rPr>
              <a:t># Le Cube Media</a:t>
            </a:r>
            <a:endParaRPr lang="fr-FR" sz="4800" dirty="0">
              <a:effectLst>
                <a:outerShdw blurRad="38100" dist="38100" dir="2700000" algn="tl">
                  <a:srgbClr val="000000">
                    <a:alpha val="43137"/>
                  </a:srgbClr>
                </a:outerShdw>
              </a:effectLst>
            </a:endParaRPr>
          </a:p>
        </p:txBody>
      </p:sp>
      <p:sp>
        <p:nvSpPr>
          <p:cNvPr id="3" name="Sous-titre 2"/>
          <p:cNvSpPr>
            <a:spLocks noGrp="1"/>
          </p:cNvSpPr>
          <p:nvPr>
            <p:ph type="subTitle" idx="1"/>
          </p:nvPr>
        </p:nvSpPr>
        <p:spPr>
          <a:xfrm>
            <a:off x="755576" y="1412776"/>
            <a:ext cx="6400800" cy="1320552"/>
          </a:xfrm>
        </p:spPr>
        <p:txBody>
          <a:bodyPr>
            <a:normAutofit/>
          </a:bodyPr>
          <a:lstStyle/>
          <a:p>
            <a:pPr algn="l"/>
            <a:r>
              <a:rPr lang="fr-FR" sz="3600" dirty="0" smtClean="0">
                <a:effectLst>
                  <a:outerShdw blurRad="38100" dist="38100" dir="2700000" algn="tl">
                    <a:srgbClr val="000000">
                      <a:alpha val="43137"/>
                    </a:srgbClr>
                  </a:outerShdw>
                </a:effectLst>
              </a:rPr>
              <a:t>Un projet de services collectifs</a:t>
            </a:r>
          </a:p>
          <a:p>
            <a:pPr algn="l"/>
            <a:r>
              <a:rPr lang="fr-FR" sz="3600" dirty="0" smtClean="0">
                <a:effectLst>
                  <a:outerShdw blurRad="38100" dist="38100" dir="2700000" algn="tl">
                    <a:srgbClr val="000000">
                      <a:alpha val="43137"/>
                    </a:srgbClr>
                  </a:outerShdw>
                </a:effectLst>
              </a:rPr>
              <a:t>open source &amp; open hardware</a:t>
            </a:r>
            <a:endParaRPr lang="fr-FR" sz="3600" dirty="0">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2" cstate="print"/>
          <a:srcRect/>
          <a:stretch>
            <a:fillRect/>
          </a:stretch>
        </p:blipFill>
        <p:spPr bwMode="auto">
          <a:xfrm>
            <a:off x="7164288" y="476672"/>
            <a:ext cx="1721768" cy="1721768"/>
          </a:xfrm>
          <a:prstGeom prst="rect">
            <a:avLst/>
          </a:prstGeom>
          <a:noFill/>
          <a:ln w="9525">
            <a:noFill/>
            <a:miter lim="800000"/>
            <a:headEnd/>
            <a:tailEnd/>
          </a:ln>
        </p:spPr>
      </p:pic>
      <p:pic>
        <p:nvPicPr>
          <p:cNvPr id="8193" name="Picture 1"/>
          <p:cNvPicPr>
            <a:picLocks noChangeAspect="1" noChangeArrowheads="1"/>
          </p:cNvPicPr>
          <p:nvPr/>
        </p:nvPicPr>
        <p:blipFill>
          <a:blip r:embed="rId3" cstate="print">
            <a:lum bright="20000"/>
          </a:blip>
          <a:srcRect r="23691"/>
          <a:stretch>
            <a:fillRect/>
          </a:stretch>
        </p:blipFill>
        <p:spPr bwMode="auto">
          <a:xfrm>
            <a:off x="4788024" y="2924944"/>
            <a:ext cx="3312368" cy="3260652"/>
          </a:xfrm>
          <a:prstGeom prst="rect">
            <a:avLst/>
          </a:prstGeom>
          <a:noFill/>
          <a:ln w="9525">
            <a:noFill/>
            <a:miter lim="800000"/>
            <a:headEnd/>
            <a:tailEnd/>
          </a:ln>
        </p:spPr>
      </p:pic>
      <p:pic>
        <p:nvPicPr>
          <p:cNvPr id="8194" name="Picture 2"/>
          <p:cNvPicPr>
            <a:picLocks noChangeAspect="1" noChangeArrowheads="1"/>
          </p:cNvPicPr>
          <p:nvPr/>
        </p:nvPicPr>
        <p:blipFill>
          <a:blip r:embed="rId4" cstate="print">
            <a:lum bright="20000"/>
          </a:blip>
          <a:srcRect/>
          <a:stretch>
            <a:fillRect/>
          </a:stretch>
        </p:blipFill>
        <p:spPr bwMode="auto">
          <a:xfrm>
            <a:off x="1331640" y="2924944"/>
            <a:ext cx="3151064" cy="3234299"/>
          </a:xfrm>
          <a:prstGeom prst="rect">
            <a:avLst/>
          </a:prstGeom>
          <a:noFill/>
          <a:ln w="9525">
            <a:noFill/>
            <a:miter lim="800000"/>
            <a:headEnd/>
            <a:tailEnd/>
          </a:ln>
        </p:spPr>
      </p:pic>
      <p:sp>
        <p:nvSpPr>
          <p:cNvPr id="7" name="ZoneTexte 6"/>
          <p:cNvSpPr txBox="1"/>
          <p:nvPr/>
        </p:nvSpPr>
        <p:spPr>
          <a:xfrm>
            <a:off x="3167901" y="6372036"/>
            <a:ext cx="5796587" cy="369332"/>
          </a:xfrm>
          <a:prstGeom prst="rect">
            <a:avLst/>
          </a:prstGeom>
          <a:noFill/>
        </p:spPr>
        <p:txBody>
          <a:bodyPr wrap="none" rtlCol="0">
            <a:spAutoFit/>
          </a:bodyPr>
          <a:lstStyle/>
          <a:p>
            <a:pPr algn="ctr"/>
            <a:r>
              <a:rPr lang="fr-FR" dirty="0" smtClean="0"/>
              <a:t>Présentation  : Julien </a:t>
            </a:r>
            <a:r>
              <a:rPr lang="fr-FR" dirty="0" smtClean="0"/>
              <a:t>Holtzer– </a:t>
            </a:r>
            <a:r>
              <a:rPr lang="fr-FR" dirty="0" err="1" smtClean="0"/>
              <a:t>Creative</a:t>
            </a:r>
            <a:r>
              <a:rPr lang="fr-FR" dirty="0" smtClean="0"/>
              <a:t> Commons NC-BY-ND</a:t>
            </a:r>
            <a:endParaRPr lang="fr-FR" dirty="0"/>
          </a:p>
        </p:txBody>
      </p:sp>
      <p:sp>
        <p:nvSpPr>
          <p:cNvPr id="8" name="Espace réservé de la date 7"/>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Objet connecté n°2 : </a:t>
            </a:r>
            <a:endParaRPr lang="fr-FR" dirty="0"/>
          </a:p>
        </p:txBody>
      </p:sp>
      <p:pic>
        <p:nvPicPr>
          <p:cNvPr id="3" name="Image 2"/>
          <p:cNvPicPr/>
          <p:nvPr/>
        </p:nvPicPr>
        <p:blipFill>
          <a:blip r:embed="rId2" cstate="print"/>
          <a:srcRect/>
          <a:stretch>
            <a:fillRect/>
          </a:stretch>
        </p:blipFill>
        <p:spPr bwMode="auto">
          <a:xfrm>
            <a:off x="395536" y="1772816"/>
            <a:ext cx="4106772" cy="2520280"/>
          </a:xfrm>
          <a:prstGeom prst="rect">
            <a:avLst/>
          </a:prstGeom>
          <a:noFill/>
          <a:ln w="9525">
            <a:noFill/>
            <a:miter lim="800000"/>
            <a:headEnd/>
            <a:tailEnd/>
          </a:ln>
        </p:spPr>
      </p:pic>
      <p:sp>
        <p:nvSpPr>
          <p:cNvPr id="4" name="ZoneTexte 3"/>
          <p:cNvSpPr txBox="1"/>
          <p:nvPr/>
        </p:nvSpPr>
        <p:spPr>
          <a:xfrm>
            <a:off x="4751512" y="1700808"/>
            <a:ext cx="4392488" cy="2677656"/>
          </a:xfrm>
          <a:prstGeom prst="rect">
            <a:avLst/>
          </a:prstGeom>
          <a:noFill/>
        </p:spPr>
        <p:txBody>
          <a:bodyPr wrap="square" rtlCol="0">
            <a:spAutoFit/>
          </a:bodyPr>
          <a:lstStyle/>
          <a:p>
            <a:r>
              <a:rPr lang="fr-FR" sz="2400" dirty="0" smtClean="0"/>
              <a:t>La balance Roberval : deux lecteurs NFC qui identifient une carte « receveur » et une carte « donneur </a:t>
            </a:r>
            <a:r>
              <a:rPr lang="fr-FR" sz="2400" dirty="0" smtClean="0"/>
              <a:t>» ainsi que le montant </a:t>
            </a:r>
            <a:r>
              <a:rPr lang="fr-FR" sz="2400" dirty="0" smtClean="0"/>
              <a:t>pour une transaction dans le cadre d’un service rendu ou consommé.</a:t>
            </a:r>
            <a:endParaRPr lang="fr-FR" sz="2400" dirty="0"/>
          </a:p>
        </p:txBody>
      </p:sp>
      <p:sp>
        <p:nvSpPr>
          <p:cNvPr id="5" name="Flèche droite 4"/>
          <p:cNvSpPr/>
          <p:nvPr/>
        </p:nvSpPr>
        <p:spPr>
          <a:xfrm>
            <a:off x="1043608" y="5877272"/>
            <a:ext cx="648072"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1835696" y="5877272"/>
            <a:ext cx="4633256" cy="369332"/>
          </a:xfrm>
          <a:prstGeom prst="rect">
            <a:avLst/>
          </a:prstGeom>
          <a:noFill/>
        </p:spPr>
        <p:txBody>
          <a:bodyPr wrap="none" rtlCol="0">
            <a:spAutoFit/>
          </a:bodyPr>
          <a:lstStyle/>
          <a:p>
            <a:r>
              <a:rPr lang="fr-FR" dirty="0" smtClean="0"/>
              <a:t>À rapprocher d’une autre initiative : </a:t>
            </a:r>
            <a:r>
              <a:rPr lang="fr-FR" dirty="0" err="1" smtClean="0"/>
              <a:t>Fab</a:t>
            </a:r>
            <a:r>
              <a:rPr lang="fr-FR" dirty="0" smtClean="0"/>
              <a:t> Money</a:t>
            </a:r>
            <a:endParaRPr lang="fr-FR" dirty="0"/>
          </a:p>
        </p:txBody>
      </p:sp>
      <p:pic>
        <p:nvPicPr>
          <p:cNvPr id="1026" name="Picture 2"/>
          <p:cNvPicPr>
            <a:picLocks noChangeAspect="1" noChangeArrowheads="1"/>
          </p:cNvPicPr>
          <p:nvPr/>
        </p:nvPicPr>
        <p:blipFill>
          <a:blip r:embed="rId3" cstate="print"/>
          <a:srcRect/>
          <a:stretch>
            <a:fillRect/>
          </a:stretch>
        </p:blipFill>
        <p:spPr bwMode="auto">
          <a:xfrm>
            <a:off x="6588224" y="5107542"/>
            <a:ext cx="2143919" cy="1427749"/>
          </a:xfrm>
          <a:prstGeom prst="rect">
            <a:avLst/>
          </a:prstGeom>
          <a:noFill/>
          <a:ln w="9525">
            <a:noFill/>
            <a:miter lim="800000"/>
            <a:headEnd/>
            <a:tailEnd/>
          </a:ln>
        </p:spPr>
      </p:pic>
      <p:sp>
        <p:nvSpPr>
          <p:cNvPr id="8" name="Espace réservé de la date 7"/>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en 3 mots</a:t>
            </a:r>
            <a:endParaRPr lang="fr-FR" dirty="0"/>
          </a:p>
        </p:txBody>
      </p:sp>
      <p:sp>
        <p:nvSpPr>
          <p:cNvPr id="3" name="Espace réservé du contenu 2"/>
          <p:cNvSpPr>
            <a:spLocks noGrp="1"/>
          </p:cNvSpPr>
          <p:nvPr>
            <p:ph idx="1"/>
          </p:nvPr>
        </p:nvSpPr>
        <p:spPr>
          <a:xfrm>
            <a:off x="467544" y="1600200"/>
            <a:ext cx="8229600" cy="4525963"/>
          </a:xfrm>
        </p:spPr>
        <p:txBody>
          <a:bodyPr/>
          <a:lstStyle/>
          <a:p>
            <a:r>
              <a:rPr lang="fr-FR" dirty="0" smtClean="0"/>
              <a:t>Un objet communiquant et multimédia</a:t>
            </a:r>
          </a:p>
          <a:p>
            <a:r>
              <a:rPr lang="fr-FR" dirty="0" smtClean="0"/>
              <a:t>Pour tous les espaces collaboratifs</a:t>
            </a:r>
          </a:p>
          <a:p>
            <a:r>
              <a:rPr lang="fr-FR" dirty="0" smtClean="0"/>
              <a:t>Afin d’automatiser les opérations récurrentes</a:t>
            </a:r>
            <a:endParaRPr lang="fr-FR" dirty="0"/>
          </a:p>
        </p:txBody>
      </p:sp>
      <p:pic>
        <p:nvPicPr>
          <p:cNvPr id="4" name="Picture 3"/>
          <p:cNvPicPr>
            <a:picLocks noChangeAspect="1" noChangeArrowheads="1"/>
          </p:cNvPicPr>
          <p:nvPr/>
        </p:nvPicPr>
        <p:blipFill>
          <a:blip r:embed="rId2" cstate="print">
            <a:lum bright="20000"/>
          </a:blip>
          <a:srcRect/>
          <a:stretch>
            <a:fillRect/>
          </a:stretch>
        </p:blipFill>
        <p:spPr bwMode="auto">
          <a:xfrm>
            <a:off x="1523703" y="3645025"/>
            <a:ext cx="2664296" cy="2664296"/>
          </a:xfrm>
          <a:prstGeom prst="rect">
            <a:avLst/>
          </a:prstGeom>
          <a:noFill/>
          <a:ln w="9525">
            <a:noFill/>
            <a:miter lim="800000"/>
            <a:headEnd/>
            <a:tailEnd/>
          </a:ln>
        </p:spPr>
      </p:pic>
      <p:pic>
        <p:nvPicPr>
          <p:cNvPr id="7169" name="Picture 1"/>
          <p:cNvPicPr>
            <a:picLocks noChangeAspect="1" noChangeArrowheads="1"/>
          </p:cNvPicPr>
          <p:nvPr/>
        </p:nvPicPr>
        <p:blipFill>
          <a:blip r:embed="rId3" cstate="print">
            <a:lum bright="20000"/>
          </a:blip>
          <a:srcRect l="9600" t="21341" r="8801"/>
          <a:stretch>
            <a:fillRect/>
          </a:stretch>
        </p:blipFill>
        <p:spPr bwMode="auto">
          <a:xfrm>
            <a:off x="5198795" y="3645024"/>
            <a:ext cx="2685574" cy="2685573"/>
          </a:xfrm>
          <a:prstGeom prst="rect">
            <a:avLst/>
          </a:prstGeom>
          <a:noFill/>
          <a:ln w="9525">
            <a:noFill/>
            <a:miter lim="800000"/>
            <a:headEnd/>
            <a:tailEnd/>
          </a:ln>
        </p:spPr>
      </p:pic>
      <p:sp>
        <p:nvSpPr>
          <p:cNvPr id="6" name="Espace réservé de la date 5"/>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 </a:t>
            </a:r>
            <a:r>
              <a:rPr lang="fr-FR" dirty="0"/>
              <a:t>o</a:t>
            </a:r>
            <a:r>
              <a:rPr lang="fr-FR" dirty="0" smtClean="0"/>
              <a:t>bjet communicant</a:t>
            </a:r>
            <a:endParaRPr lang="fr-FR" dirty="0"/>
          </a:p>
        </p:txBody>
      </p:sp>
      <p:sp>
        <p:nvSpPr>
          <p:cNvPr id="3" name="Espace réservé du contenu 2"/>
          <p:cNvSpPr>
            <a:spLocks noGrp="1"/>
          </p:cNvSpPr>
          <p:nvPr>
            <p:ph idx="1"/>
          </p:nvPr>
        </p:nvSpPr>
        <p:spPr>
          <a:xfrm>
            <a:off x="457200" y="1600200"/>
            <a:ext cx="8229600" cy="4781128"/>
          </a:xfrm>
        </p:spPr>
        <p:txBody>
          <a:bodyPr>
            <a:normAutofit/>
          </a:bodyPr>
          <a:lstStyle/>
          <a:p>
            <a:r>
              <a:rPr lang="fr-FR" dirty="0" smtClean="0"/>
              <a:t>Plus robuste qu’un smartphone</a:t>
            </a:r>
          </a:p>
          <a:p>
            <a:pPr lvl="1"/>
            <a:r>
              <a:rPr lang="fr-FR" dirty="0" smtClean="0"/>
              <a:t>Cube en PVC</a:t>
            </a:r>
          </a:p>
          <a:p>
            <a:pPr lvl="1"/>
            <a:r>
              <a:rPr lang="fr-FR" dirty="0" smtClean="0"/>
              <a:t>Écran souple</a:t>
            </a:r>
          </a:p>
          <a:p>
            <a:pPr lvl="1"/>
            <a:r>
              <a:rPr lang="fr-FR" dirty="0" smtClean="0"/>
              <a:t>Boutons simples et solides</a:t>
            </a:r>
          </a:p>
          <a:p>
            <a:r>
              <a:rPr lang="fr-FR" dirty="0" smtClean="0"/>
              <a:t>Avec de multiples connexions</a:t>
            </a:r>
          </a:p>
          <a:p>
            <a:pPr lvl="1"/>
            <a:r>
              <a:rPr lang="fr-FR" dirty="0" smtClean="0"/>
              <a:t>Bluetooth / BLE / Bluetooth 4.0</a:t>
            </a:r>
          </a:p>
          <a:p>
            <a:pPr lvl="1"/>
            <a:r>
              <a:rPr lang="fr-FR" dirty="0" smtClean="0"/>
              <a:t>Wifi 802.11N + Access Point</a:t>
            </a:r>
          </a:p>
          <a:p>
            <a:pPr lvl="1"/>
            <a:r>
              <a:rPr lang="fr-FR" dirty="0" err="1" smtClean="0"/>
              <a:t>ZigBee</a:t>
            </a:r>
            <a:r>
              <a:rPr lang="fr-FR" dirty="0" smtClean="0"/>
              <a:t> 802.15.4 : réseau maillé M2M</a:t>
            </a:r>
          </a:p>
          <a:p>
            <a:pPr lvl="1"/>
            <a:r>
              <a:rPr lang="fr-FR" dirty="0" smtClean="0"/>
              <a:t>Lecteur NFC tags &amp; </a:t>
            </a:r>
            <a:r>
              <a:rPr lang="fr-FR" dirty="0" smtClean="0"/>
              <a:t>smartphones</a:t>
            </a:r>
            <a:endParaRPr lang="fr-FR" dirty="0" smtClean="0"/>
          </a:p>
        </p:txBody>
      </p:sp>
      <p:pic>
        <p:nvPicPr>
          <p:cNvPr id="8" name="Picture 5" descr="Permalien de l'image intégrée"/>
          <p:cNvPicPr>
            <a:picLocks noChangeAspect="1" noChangeArrowheads="1"/>
          </p:cNvPicPr>
          <p:nvPr/>
        </p:nvPicPr>
        <p:blipFill>
          <a:blip r:embed="rId3" cstate="print">
            <a:lum/>
          </a:blip>
          <a:srcRect/>
          <a:stretch>
            <a:fillRect/>
          </a:stretch>
        </p:blipFill>
        <p:spPr bwMode="auto">
          <a:xfrm>
            <a:off x="6228184" y="1412776"/>
            <a:ext cx="2676525" cy="3571875"/>
          </a:xfrm>
          <a:prstGeom prst="rect">
            <a:avLst/>
          </a:prstGeom>
          <a:noFill/>
        </p:spPr>
      </p:pic>
      <p:sp>
        <p:nvSpPr>
          <p:cNvPr id="5" name="Espace réservé de la date 4"/>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Multimédia</a:t>
            </a:r>
            <a:endParaRPr lang="fr-FR" dirty="0"/>
          </a:p>
        </p:txBody>
      </p:sp>
      <p:sp>
        <p:nvSpPr>
          <p:cNvPr id="3" name="Espace réservé du contenu 2"/>
          <p:cNvSpPr>
            <a:spLocks noGrp="1"/>
          </p:cNvSpPr>
          <p:nvPr>
            <p:ph idx="1"/>
          </p:nvPr>
        </p:nvSpPr>
        <p:spPr>
          <a:xfrm>
            <a:off x="457200" y="1600200"/>
            <a:ext cx="8507288" cy="4709120"/>
          </a:xfrm>
        </p:spPr>
        <p:txBody>
          <a:bodyPr>
            <a:normAutofit lnSpcReduction="10000"/>
          </a:bodyPr>
          <a:lstStyle/>
          <a:p>
            <a:r>
              <a:rPr lang="fr-FR" dirty="0" smtClean="0"/>
              <a:t>Capable de stocker tous fichiers</a:t>
            </a:r>
          </a:p>
          <a:p>
            <a:pPr lvl="1"/>
            <a:r>
              <a:rPr lang="fr-FR" dirty="0" smtClean="0"/>
              <a:t>Documents triés et référencés</a:t>
            </a:r>
          </a:p>
          <a:p>
            <a:pPr lvl="1"/>
            <a:r>
              <a:rPr lang="fr-FR" dirty="0" smtClean="0"/>
              <a:t>Codes sources : GIT local, serveur </a:t>
            </a:r>
            <a:r>
              <a:rPr lang="fr-FR" dirty="0" err="1" smtClean="0"/>
              <a:t>GitLab</a:t>
            </a:r>
            <a:endParaRPr lang="fr-FR" dirty="0" smtClean="0"/>
          </a:p>
          <a:p>
            <a:pPr lvl="1"/>
            <a:r>
              <a:rPr lang="fr-FR" dirty="0" smtClean="0"/>
              <a:t>Vidéos, photos, sons + conversions et formats libres</a:t>
            </a:r>
          </a:p>
          <a:p>
            <a:pPr lvl="1"/>
            <a:r>
              <a:rPr lang="fr-FR" dirty="0" smtClean="0"/>
              <a:t>Moteur de recherche sur contenus croisés</a:t>
            </a:r>
          </a:p>
          <a:p>
            <a:r>
              <a:rPr lang="fr-FR" dirty="0" smtClean="0"/>
              <a:t>Capable de lire et d’enregistrer des flux</a:t>
            </a:r>
          </a:p>
          <a:p>
            <a:pPr lvl="1"/>
            <a:r>
              <a:rPr lang="fr-FR" dirty="0" smtClean="0"/>
              <a:t>Pour stockage interne</a:t>
            </a:r>
          </a:p>
          <a:p>
            <a:pPr lvl="1"/>
            <a:r>
              <a:rPr lang="fr-FR" dirty="0" smtClean="0"/>
              <a:t>Pour transmission / publication</a:t>
            </a:r>
          </a:p>
          <a:p>
            <a:pPr lvl="1"/>
            <a:r>
              <a:rPr lang="fr-FR" dirty="0" smtClean="0"/>
              <a:t>Webcams, caméra Pi, objectif wifi (ex: Sony QX-10)</a:t>
            </a:r>
            <a:endParaRPr lang="fr-FR" dirty="0"/>
          </a:p>
        </p:txBody>
      </p:sp>
      <p:sp>
        <p:nvSpPr>
          <p:cNvPr id="4" name="Espace réservé de la date 3"/>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les espaces collaboratifs</a:t>
            </a:r>
            <a:endParaRPr lang="fr-FR" dirty="0"/>
          </a:p>
        </p:txBody>
      </p:sp>
      <p:sp>
        <p:nvSpPr>
          <p:cNvPr id="3" name="Espace réservé du contenu 2"/>
          <p:cNvSpPr>
            <a:spLocks noGrp="1"/>
          </p:cNvSpPr>
          <p:nvPr>
            <p:ph idx="1"/>
          </p:nvPr>
        </p:nvSpPr>
        <p:spPr/>
        <p:txBody>
          <a:bodyPr/>
          <a:lstStyle/>
          <a:p>
            <a:r>
              <a:rPr lang="fr-FR" dirty="0" smtClean="0"/>
              <a:t>Permanents</a:t>
            </a:r>
          </a:p>
          <a:p>
            <a:pPr lvl="1"/>
            <a:r>
              <a:rPr lang="fr-FR" dirty="0" smtClean="0"/>
              <a:t>Bureaux d’une équipe projet</a:t>
            </a:r>
          </a:p>
          <a:p>
            <a:pPr lvl="1"/>
            <a:r>
              <a:rPr lang="fr-FR" dirty="0" smtClean="0"/>
              <a:t>Espaces de </a:t>
            </a:r>
            <a:r>
              <a:rPr lang="fr-FR" dirty="0" err="1" smtClean="0"/>
              <a:t>co</a:t>
            </a:r>
            <a:r>
              <a:rPr lang="fr-FR" dirty="0" smtClean="0"/>
              <a:t>-</a:t>
            </a:r>
            <a:r>
              <a:rPr lang="fr-FR" dirty="0" err="1" smtClean="0"/>
              <a:t>working</a:t>
            </a:r>
            <a:endParaRPr lang="fr-FR" dirty="0" smtClean="0"/>
          </a:p>
          <a:p>
            <a:pPr lvl="1"/>
            <a:r>
              <a:rPr lang="fr-FR" dirty="0" err="1" smtClean="0"/>
              <a:t>Fab</a:t>
            </a:r>
            <a:r>
              <a:rPr lang="fr-FR" dirty="0" smtClean="0"/>
              <a:t> </a:t>
            </a:r>
            <a:r>
              <a:rPr lang="fr-FR" dirty="0" err="1" smtClean="0"/>
              <a:t>Lab</a:t>
            </a:r>
            <a:r>
              <a:rPr lang="fr-FR" dirty="0" smtClean="0"/>
              <a:t> / </a:t>
            </a:r>
            <a:r>
              <a:rPr lang="fr-FR" dirty="0" err="1" smtClean="0"/>
              <a:t>makerspaces</a:t>
            </a:r>
            <a:r>
              <a:rPr lang="fr-FR" dirty="0" smtClean="0"/>
              <a:t/>
            </a:r>
            <a:br>
              <a:rPr lang="fr-FR" dirty="0" smtClean="0"/>
            </a:br>
            <a:endParaRPr lang="fr-FR" dirty="0" smtClean="0"/>
          </a:p>
          <a:p>
            <a:r>
              <a:rPr lang="fr-FR" dirty="0" smtClean="0"/>
              <a:t>Mobiles</a:t>
            </a:r>
          </a:p>
          <a:p>
            <a:pPr lvl="1"/>
            <a:r>
              <a:rPr lang="fr-FR" dirty="0" smtClean="0"/>
              <a:t>Ateliers en établissements</a:t>
            </a:r>
          </a:p>
          <a:p>
            <a:pPr lvl="1"/>
            <a:r>
              <a:rPr lang="fr-FR" dirty="0" smtClean="0"/>
              <a:t>Expositions, conférences</a:t>
            </a:r>
          </a:p>
          <a:p>
            <a:endParaRPr lang="fr-FR" dirty="0"/>
          </a:p>
        </p:txBody>
      </p:sp>
      <p:pic>
        <p:nvPicPr>
          <p:cNvPr id="4097" name="Picture 1"/>
          <p:cNvPicPr>
            <a:picLocks noChangeAspect="1" noChangeArrowheads="1"/>
          </p:cNvPicPr>
          <p:nvPr/>
        </p:nvPicPr>
        <p:blipFill>
          <a:blip r:embed="rId2" cstate="print">
            <a:lum bright="20000"/>
          </a:blip>
          <a:srcRect/>
          <a:stretch>
            <a:fillRect/>
          </a:stretch>
        </p:blipFill>
        <p:spPr bwMode="auto">
          <a:xfrm>
            <a:off x="5868144" y="1412776"/>
            <a:ext cx="3096344" cy="2319269"/>
          </a:xfrm>
          <a:prstGeom prst="rect">
            <a:avLst/>
          </a:prstGeom>
          <a:noFill/>
          <a:ln w="9525">
            <a:noFill/>
            <a:miter lim="800000"/>
            <a:headEnd/>
            <a:tailEnd/>
          </a:ln>
        </p:spPr>
      </p:pic>
      <p:pic>
        <p:nvPicPr>
          <p:cNvPr id="4098" name="Picture 2"/>
          <p:cNvPicPr>
            <a:picLocks noChangeAspect="1" noChangeArrowheads="1"/>
          </p:cNvPicPr>
          <p:nvPr/>
        </p:nvPicPr>
        <p:blipFill>
          <a:blip r:embed="rId3" cstate="print">
            <a:lum bright="20000"/>
          </a:blip>
          <a:srcRect/>
          <a:stretch>
            <a:fillRect/>
          </a:stretch>
        </p:blipFill>
        <p:spPr bwMode="auto">
          <a:xfrm>
            <a:off x="5868144" y="4221088"/>
            <a:ext cx="3024336" cy="2421879"/>
          </a:xfrm>
          <a:prstGeom prst="rect">
            <a:avLst/>
          </a:prstGeom>
          <a:noFill/>
          <a:ln w="9525">
            <a:noFill/>
            <a:miter lim="800000"/>
            <a:headEnd/>
            <a:tailEnd/>
          </a:ln>
        </p:spPr>
      </p:pic>
      <p:sp>
        <p:nvSpPr>
          <p:cNvPr id="6" name="Espace réservé de la date 5"/>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25760"/>
            <a:ext cx="8229600" cy="1143000"/>
          </a:xfrm>
        </p:spPr>
        <p:txBody>
          <a:bodyPr>
            <a:normAutofit fontScale="90000"/>
          </a:bodyPr>
          <a:lstStyle/>
          <a:p>
            <a:r>
              <a:rPr lang="fr-FR" dirty="0" smtClean="0"/>
              <a:t>Usage 1 : automatismes multimédia</a:t>
            </a:r>
            <a:endParaRPr lang="fr-FR" dirty="0"/>
          </a:p>
        </p:txBody>
      </p:sp>
      <p:sp>
        <p:nvSpPr>
          <p:cNvPr id="27" name="Rectangle 26"/>
          <p:cNvSpPr/>
          <p:nvPr/>
        </p:nvSpPr>
        <p:spPr>
          <a:xfrm>
            <a:off x="2771800" y="1196752"/>
            <a:ext cx="1584176" cy="158417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effectLst>
                  <a:outerShdw blurRad="38100" dist="38100" dir="2700000" algn="tl">
                    <a:srgbClr val="000000">
                      <a:alpha val="43137"/>
                    </a:srgbClr>
                  </a:outerShdw>
                </a:effectLst>
              </a:rPr>
              <a:t>#LCM</a:t>
            </a:r>
            <a:endParaRPr lang="fr-FR" dirty="0">
              <a:effectLst>
                <a:outerShdw blurRad="38100" dist="38100" dir="2700000" algn="tl">
                  <a:srgbClr val="000000">
                    <a:alpha val="43137"/>
                  </a:srgbClr>
                </a:outerShdw>
              </a:effectLst>
            </a:endParaRPr>
          </a:p>
        </p:txBody>
      </p:sp>
      <p:sp>
        <p:nvSpPr>
          <p:cNvPr id="28" name="Rectangle 27"/>
          <p:cNvSpPr/>
          <p:nvPr/>
        </p:nvSpPr>
        <p:spPr>
          <a:xfrm>
            <a:off x="755576" y="1592796"/>
            <a:ext cx="1152128"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webcam</a:t>
            </a:r>
            <a:endParaRPr lang="fr-FR" dirty="0"/>
          </a:p>
        </p:txBody>
      </p:sp>
      <p:cxnSp>
        <p:nvCxnSpPr>
          <p:cNvPr id="29" name="Connecteur droit 28"/>
          <p:cNvCxnSpPr>
            <a:stCxn id="28" idx="3"/>
            <a:endCxn id="27" idx="1"/>
          </p:cNvCxnSpPr>
          <p:nvPr/>
        </p:nvCxnSpPr>
        <p:spPr>
          <a:xfrm>
            <a:off x="1907704" y="1988840"/>
            <a:ext cx="864096" cy="0"/>
          </a:xfrm>
          <a:prstGeom prst="line">
            <a:avLst/>
          </a:prstGeom>
        </p:spPr>
        <p:style>
          <a:lnRef idx="2">
            <a:schemeClr val="accent2"/>
          </a:lnRef>
          <a:fillRef idx="0">
            <a:schemeClr val="accent2"/>
          </a:fillRef>
          <a:effectRef idx="1">
            <a:schemeClr val="accent2"/>
          </a:effectRef>
          <a:fontRef idx="minor">
            <a:schemeClr val="tx1"/>
          </a:fontRef>
        </p:style>
      </p:cxnSp>
      <p:sp>
        <p:nvSpPr>
          <p:cNvPr id="30" name="Rectangle 29"/>
          <p:cNvSpPr/>
          <p:nvPr/>
        </p:nvSpPr>
        <p:spPr>
          <a:xfrm>
            <a:off x="5076056" y="1592796"/>
            <a:ext cx="1152128"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wifi</a:t>
            </a:r>
            <a:endParaRPr lang="fr-FR" dirty="0"/>
          </a:p>
        </p:txBody>
      </p:sp>
      <p:cxnSp>
        <p:nvCxnSpPr>
          <p:cNvPr id="31" name="Connecteur droit 30"/>
          <p:cNvCxnSpPr>
            <a:stCxn id="27" idx="3"/>
            <a:endCxn id="30" idx="1"/>
          </p:cNvCxnSpPr>
          <p:nvPr/>
        </p:nvCxnSpPr>
        <p:spPr>
          <a:xfrm>
            <a:off x="4355976" y="1988840"/>
            <a:ext cx="720080" cy="0"/>
          </a:xfrm>
          <a:prstGeom prst="line">
            <a:avLst/>
          </a:prstGeom>
        </p:spPr>
        <p:style>
          <a:lnRef idx="2">
            <a:schemeClr val="accent2"/>
          </a:lnRef>
          <a:fillRef idx="0">
            <a:schemeClr val="accent2"/>
          </a:fillRef>
          <a:effectRef idx="1">
            <a:schemeClr val="accent2"/>
          </a:effectRef>
          <a:fontRef idx="minor">
            <a:schemeClr val="tx1"/>
          </a:fontRef>
        </p:style>
      </p:cxnSp>
      <p:sp>
        <p:nvSpPr>
          <p:cNvPr id="32" name="Rectangle 31"/>
          <p:cNvSpPr/>
          <p:nvPr/>
        </p:nvSpPr>
        <p:spPr>
          <a:xfrm>
            <a:off x="7020272" y="1596548"/>
            <a:ext cx="1152128" cy="7920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dirty="0" smtClean="0"/>
              <a:t>tablette</a:t>
            </a:r>
            <a:endParaRPr lang="fr-FR" dirty="0"/>
          </a:p>
        </p:txBody>
      </p:sp>
      <p:sp>
        <p:nvSpPr>
          <p:cNvPr id="33" name="Ellipse 32"/>
          <p:cNvSpPr/>
          <p:nvPr/>
        </p:nvSpPr>
        <p:spPr>
          <a:xfrm>
            <a:off x="2123728" y="21328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34" name="Ellipse 33"/>
          <p:cNvSpPr/>
          <p:nvPr/>
        </p:nvSpPr>
        <p:spPr>
          <a:xfrm>
            <a:off x="3707904" y="220486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35" name="Ellipse 34"/>
          <p:cNvSpPr/>
          <p:nvPr/>
        </p:nvSpPr>
        <p:spPr>
          <a:xfrm>
            <a:off x="4499992" y="141277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36" name="Ellipse 35"/>
          <p:cNvSpPr/>
          <p:nvPr/>
        </p:nvSpPr>
        <p:spPr>
          <a:xfrm>
            <a:off x="7092280" y="24928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37" name="Ellipse 36"/>
          <p:cNvSpPr/>
          <p:nvPr/>
        </p:nvSpPr>
        <p:spPr>
          <a:xfrm>
            <a:off x="7740352" y="249289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sp>
        <p:nvSpPr>
          <p:cNvPr id="38" name="Ellipse 37"/>
          <p:cNvSpPr/>
          <p:nvPr/>
        </p:nvSpPr>
        <p:spPr>
          <a:xfrm>
            <a:off x="324404" y="292494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39" name="Ellipse 38"/>
          <p:cNvSpPr/>
          <p:nvPr/>
        </p:nvSpPr>
        <p:spPr>
          <a:xfrm>
            <a:off x="324404" y="353873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40" name="Ellipse 39"/>
          <p:cNvSpPr/>
          <p:nvPr/>
        </p:nvSpPr>
        <p:spPr>
          <a:xfrm>
            <a:off x="324404" y="415252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41" name="Ellipse 40"/>
          <p:cNvSpPr/>
          <p:nvPr/>
        </p:nvSpPr>
        <p:spPr>
          <a:xfrm>
            <a:off x="324404" y="476632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42" name="Ellipse 41"/>
          <p:cNvSpPr/>
          <p:nvPr/>
        </p:nvSpPr>
        <p:spPr>
          <a:xfrm>
            <a:off x="324404" y="538011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sp>
        <p:nvSpPr>
          <p:cNvPr id="43" name="ZoneTexte 42"/>
          <p:cNvSpPr txBox="1"/>
          <p:nvPr/>
        </p:nvSpPr>
        <p:spPr>
          <a:xfrm>
            <a:off x="1115616" y="2924944"/>
            <a:ext cx="7204408" cy="369332"/>
          </a:xfrm>
          <a:prstGeom prst="rect">
            <a:avLst/>
          </a:prstGeom>
          <a:noFill/>
        </p:spPr>
        <p:txBody>
          <a:bodyPr wrap="none" rtlCol="0">
            <a:spAutoFit/>
          </a:bodyPr>
          <a:lstStyle/>
          <a:p>
            <a:r>
              <a:rPr lang="fr-FR" dirty="0" smtClean="0"/>
              <a:t>La webcam est insérée : le Cube détecte automatiquement le périphérique</a:t>
            </a:r>
            <a:endParaRPr lang="fr-FR" dirty="0"/>
          </a:p>
        </p:txBody>
      </p:sp>
      <p:sp>
        <p:nvSpPr>
          <p:cNvPr id="44" name="ZoneTexte 43"/>
          <p:cNvSpPr txBox="1"/>
          <p:nvPr/>
        </p:nvSpPr>
        <p:spPr>
          <a:xfrm>
            <a:off x="1115616" y="3538736"/>
            <a:ext cx="7345216" cy="369332"/>
          </a:xfrm>
          <a:prstGeom prst="rect">
            <a:avLst/>
          </a:prstGeom>
          <a:noFill/>
        </p:spPr>
        <p:txBody>
          <a:bodyPr wrap="none" rtlCol="0">
            <a:spAutoFit/>
          </a:bodyPr>
          <a:lstStyle/>
          <a:p>
            <a:r>
              <a:rPr lang="fr-FR" dirty="0" smtClean="0"/>
              <a:t>Le programme de </a:t>
            </a:r>
            <a:r>
              <a:rPr lang="fr-FR" dirty="0" err="1" smtClean="0"/>
              <a:t>broadcast</a:t>
            </a:r>
            <a:r>
              <a:rPr lang="fr-FR" dirty="0" smtClean="0"/>
              <a:t> est lancé automatiquement sur ce périphérique</a:t>
            </a:r>
            <a:endParaRPr lang="fr-FR" dirty="0"/>
          </a:p>
        </p:txBody>
      </p:sp>
      <p:sp>
        <p:nvSpPr>
          <p:cNvPr id="45" name="ZoneTexte 44"/>
          <p:cNvSpPr txBox="1"/>
          <p:nvPr/>
        </p:nvSpPr>
        <p:spPr>
          <a:xfrm>
            <a:off x="1115616" y="4152528"/>
            <a:ext cx="4746428" cy="369332"/>
          </a:xfrm>
          <a:prstGeom prst="rect">
            <a:avLst/>
          </a:prstGeom>
          <a:noFill/>
        </p:spPr>
        <p:txBody>
          <a:bodyPr wrap="none" rtlCol="0">
            <a:spAutoFit/>
          </a:bodyPr>
          <a:lstStyle/>
          <a:p>
            <a:r>
              <a:rPr lang="fr-FR" dirty="0" smtClean="0"/>
              <a:t>Un service DNS-SD est déclaré sur le réseau local</a:t>
            </a:r>
            <a:endParaRPr lang="fr-FR" dirty="0"/>
          </a:p>
        </p:txBody>
      </p:sp>
      <p:sp>
        <p:nvSpPr>
          <p:cNvPr id="46" name="ZoneTexte 45"/>
          <p:cNvSpPr txBox="1"/>
          <p:nvPr/>
        </p:nvSpPr>
        <p:spPr>
          <a:xfrm>
            <a:off x="1115616" y="4766320"/>
            <a:ext cx="5539978" cy="369332"/>
          </a:xfrm>
          <a:prstGeom prst="rect">
            <a:avLst/>
          </a:prstGeom>
          <a:noFill/>
        </p:spPr>
        <p:txBody>
          <a:bodyPr wrap="none" rtlCol="0">
            <a:spAutoFit/>
          </a:bodyPr>
          <a:lstStyle/>
          <a:p>
            <a:r>
              <a:rPr lang="fr-FR" dirty="0" smtClean="0"/>
              <a:t>Un terminal wifi détecte le service, identifie l’IP et le port</a:t>
            </a:r>
            <a:endParaRPr lang="fr-FR" dirty="0"/>
          </a:p>
        </p:txBody>
      </p:sp>
      <p:sp>
        <p:nvSpPr>
          <p:cNvPr id="47" name="ZoneTexte 46"/>
          <p:cNvSpPr txBox="1"/>
          <p:nvPr/>
        </p:nvSpPr>
        <p:spPr>
          <a:xfrm>
            <a:off x="892762" y="4678636"/>
            <a:ext cx="184731" cy="369332"/>
          </a:xfrm>
          <a:prstGeom prst="rect">
            <a:avLst/>
          </a:prstGeom>
          <a:noFill/>
        </p:spPr>
        <p:txBody>
          <a:bodyPr wrap="none" rtlCol="0">
            <a:spAutoFit/>
          </a:bodyPr>
          <a:lstStyle/>
          <a:p>
            <a:endParaRPr lang="fr-FR" dirty="0"/>
          </a:p>
        </p:txBody>
      </p:sp>
      <p:sp>
        <p:nvSpPr>
          <p:cNvPr id="48" name="ZoneTexte 47"/>
          <p:cNvSpPr txBox="1"/>
          <p:nvPr/>
        </p:nvSpPr>
        <p:spPr>
          <a:xfrm>
            <a:off x="1115616" y="5380112"/>
            <a:ext cx="7847213" cy="369332"/>
          </a:xfrm>
          <a:prstGeom prst="rect">
            <a:avLst/>
          </a:prstGeom>
          <a:noFill/>
        </p:spPr>
        <p:txBody>
          <a:bodyPr wrap="none" rtlCol="0">
            <a:spAutoFit/>
          </a:bodyPr>
          <a:lstStyle/>
          <a:p>
            <a:r>
              <a:rPr lang="fr-FR" dirty="0" smtClean="0"/>
              <a:t>L’écran affiche la vidéo de la webcam et les options pour sélection (tactile, vocale)</a:t>
            </a:r>
            <a:endParaRPr lang="fr-FR" dirty="0"/>
          </a:p>
        </p:txBody>
      </p:sp>
      <p:cxnSp>
        <p:nvCxnSpPr>
          <p:cNvPr id="49" name="Connecteur droit 48"/>
          <p:cNvCxnSpPr>
            <a:stCxn id="30" idx="3"/>
            <a:endCxn id="32" idx="1"/>
          </p:cNvCxnSpPr>
          <p:nvPr/>
        </p:nvCxnSpPr>
        <p:spPr>
          <a:xfrm>
            <a:off x="6228184" y="1988840"/>
            <a:ext cx="792088" cy="3752"/>
          </a:xfrm>
          <a:prstGeom prst="line">
            <a:avLst/>
          </a:prstGeom>
          <a:ln>
            <a:prstDash val="dash"/>
          </a:ln>
        </p:spPr>
        <p:style>
          <a:lnRef idx="2">
            <a:schemeClr val="accent2"/>
          </a:lnRef>
          <a:fillRef idx="0">
            <a:schemeClr val="accent2"/>
          </a:fillRef>
          <a:effectRef idx="1">
            <a:schemeClr val="accent2"/>
          </a:effectRef>
          <a:fontRef idx="minor">
            <a:schemeClr val="tx1"/>
          </a:fontRef>
        </p:style>
      </p:cxnSp>
      <p:sp>
        <p:nvSpPr>
          <p:cNvPr id="26" name="Ellipse 25"/>
          <p:cNvSpPr/>
          <p:nvPr/>
        </p:nvSpPr>
        <p:spPr>
          <a:xfrm>
            <a:off x="1115616" y="105273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endParaRPr lang="fr-FR" dirty="0"/>
          </a:p>
        </p:txBody>
      </p:sp>
      <p:sp>
        <p:nvSpPr>
          <p:cNvPr id="50" name="Ellipse 49"/>
          <p:cNvSpPr/>
          <p:nvPr/>
        </p:nvSpPr>
        <p:spPr>
          <a:xfrm>
            <a:off x="324404" y="599390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p>
        </p:txBody>
      </p:sp>
      <p:sp>
        <p:nvSpPr>
          <p:cNvPr id="51" name="ZoneTexte 50"/>
          <p:cNvSpPr txBox="1"/>
          <p:nvPr/>
        </p:nvSpPr>
        <p:spPr>
          <a:xfrm>
            <a:off x="892762" y="5555482"/>
            <a:ext cx="184731" cy="369332"/>
          </a:xfrm>
          <a:prstGeom prst="rect">
            <a:avLst/>
          </a:prstGeom>
          <a:noFill/>
        </p:spPr>
        <p:txBody>
          <a:bodyPr wrap="none" rtlCol="0">
            <a:spAutoFit/>
          </a:bodyPr>
          <a:lstStyle/>
          <a:p>
            <a:endParaRPr lang="fr-FR" dirty="0"/>
          </a:p>
        </p:txBody>
      </p:sp>
      <p:sp>
        <p:nvSpPr>
          <p:cNvPr id="52" name="ZoneTexte 51"/>
          <p:cNvSpPr txBox="1"/>
          <p:nvPr/>
        </p:nvSpPr>
        <p:spPr>
          <a:xfrm>
            <a:off x="1115616" y="5993904"/>
            <a:ext cx="7273210" cy="369332"/>
          </a:xfrm>
          <a:prstGeom prst="rect">
            <a:avLst/>
          </a:prstGeom>
          <a:noFill/>
        </p:spPr>
        <p:txBody>
          <a:bodyPr wrap="none" rtlCol="0">
            <a:spAutoFit/>
          </a:bodyPr>
          <a:lstStyle/>
          <a:p>
            <a:r>
              <a:rPr lang="fr-FR" dirty="0" smtClean="0"/>
              <a:t>L’enregistrement démarre automatiquement et classe les flux selon le projet</a:t>
            </a:r>
            <a:endParaRPr lang="fr-FR" dirty="0"/>
          </a:p>
        </p:txBody>
      </p:sp>
      <p:sp>
        <p:nvSpPr>
          <p:cNvPr id="53" name="Espace réservé de la date 52"/>
          <p:cNvSpPr>
            <a:spLocks noGrp="1"/>
          </p:cNvSpPr>
          <p:nvPr>
            <p:ph type="dt" sz="half" idx="10"/>
          </p:nvPr>
        </p:nvSpPr>
        <p:spPr>
          <a:xfrm>
            <a:off x="457200" y="6448251"/>
            <a:ext cx="2133600" cy="365125"/>
          </a:xfrm>
        </p:spPr>
        <p:txBody>
          <a:bodyPr/>
          <a:lstStyle/>
          <a:p>
            <a:r>
              <a:rPr lang="fr-FR" dirty="0" smtClean="0"/>
              <a:t>#</a:t>
            </a:r>
            <a:r>
              <a:rPr lang="fr-FR" dirty="0" err="1" smtClean="0"/>
              <a:t>LeCubeMedia</a:t>
            </a:r>
            <a:r>
              <a:rPr lang="fr-FR" dirty="0" smtClean="0"/>
              <a:t> - février 2014</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25760"/>
            <a:ext cx="8229600" cy="1143000"/>
          </a:xfrm>
        </p:spPr>
        <p:txBody>
          <a:bodyPr>
            <a:normAutofit fontScale="90000"/>
          </a:bodyPr>
          <a:lstStyle/>
          <a:p>
            <a:r>
              <a:rPr lang="fr-FR" dirty="0" smtClean="0"/>
              <a:t>Usage 2 : mémorisation des activités</a:t>
            </a:r>
            <a:endParaRPr lang="fr-FR" dirty="0"/>
          </a:p>
        </p:txBody>
      </p:sp>
      <p:cxnSp>
        <p:nvCxnSpPr>
          <p:cNvPr id="29" name="Connecteur droit 28"/>
          <p:cNvCxnSpPr/>
          <p:nvPr/>
        </p:nvCxnSpPr>
        <p:spPr>
          <a:xfrm>
            <a:off x="539552" y="2060848"/>
            <a:ext cx="7848872" cy="0"/>
          </a:xfrm>
          <a:prstGeom prst="line">
            <a:avLst/>
          </a:prstGeom>
        </p:spPr>
        <p:style>
          <a:lnRef idx="2">
            <a:schemeClr val="accent2"/>
          </a:lnRef>
          <a:fillRef idx="0">
            <a:schemeClr val="accent2"/>
          </a:fillRef>
          <a:effectRef idx="1">
            <a:schemeClr val="accent2"/>
          </a:effectRef>
          <a:fontRef idx="minor">
            <a:schemeClr val="tx1"/>
          </a:fontRef>
        </p:style>
      </p:cxnSp>
      <p:sp>
        <p:nvSpPr>
          <p:cNvPr id="33" name="Ellipse 32"/>
          <p:cNvSpPr/>
          <p:nvPr/>
        </p:nvSpPr>
        <p:spPr>
          <a:xfrm>
            <a:off x="1115616"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34" name="Ellipse 33"/>
          <p:cNvSpPr/>
          <p:nvPr/>
        </p:nvSpPr>
        <p:spPr>
          <a:xfrm>
            <a:off x="1763688"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35" name="Ellipse 34"/>
          <p:cNvSpPr/>
          <p:nvPr/>
        </p:nvSpPr>
        <p:spPr>
          <a:xfrm>
            <a:off x="2843808"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36" name="Ellipse 35"/>
          <p:cNvSpPr/>
          <p:nvPr/>
        </p:nvSpPr>
        <p:spPr>
          <a:xfrm>
            <a:off x="3995936"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37" name="Ellipse 36"/>
          <p:cNvSpPr/>
          <p:nvPr/>
        </p:nvSpPr>
        <p:spPr>
          <a:xfrm>
            <a:off x="6516216"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sp>
        <p:nvSpPr>
          <p:cNvPr id="38" name="Ellipse 37"/>
          <p:cNvSpPr/>
          <p:nvPr/>
        </p:nvSpPr>
        <p:spPr>
          <a:xfrm>
            <a:off x="324404" y="278092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39" name="Ellipse 38"/>
          <p:cNvSpPr/>
          <p:nvPr/>
        </p:nvSpPr>
        <p:spPr>
          <a:xfrm>
            <a:off x="324404" y="338765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40" name="Ellipse 39"/>
          <p:cNvSpPr/>
          <p:nvPr/>
        </p:nvSpPr>
        <p:spPr>
          <a:xfrm>
            <a:off x="324404" y="3994380"/>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41" name="Ellipse 40"/>
          <p:cNvSpPr/>
          <p:nvPr/>
        </p:nvSpPr>
        <p:spPr>
          <a:xfrm>
            <a:off x="324404" y="460110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42" name="Ellipse 41"/>
          <p:cNvSpPr/>
          <p:nvPr/>
        </p:nvSpPr>
        <p:spPr>
          <a:xfrm>
            <a:off x="324404" y="5207832"/>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5</a:t>
            </a:r>
            <a:endParaRPr lang="fr-FR" dirty="0"/>
          </a:p>
        </p:txBody>
      </p:sp>
      <p:sp>
        <p:nvSpPr>
          <p:cNvPr id="43" name="ZoneTexte 42"/>
          <p:cNvSpPr txBox="1"/>
          <p:nvPr/>
        </p:nvSpPr>
        <p:spPr>
          <a:xfrm>
            <a:off x="1115616" y="2780928"/>
            <a:ext cx="6851684" cy="369332"/>
          </a:xfrm>
          <a:prstGeom prst="rect">
            <a:avLst/>
          </a:prstGeom>
          <a:noFill/>
        </p:spPr>
        <p:txBody>
          <a:bodyPr wrap="none" rtlCol="0">
            <a:spAutoFit/>
          </a:bodyPr>
          <a:lstStyle/>
          <a:p>
            <a:r>
              <a:rPr lang="fr-FR" dirty="0" smtClean="0"/>
              <a:t>J’entre dans un lieu collaboratif : je pose mon badge pour identification</a:t>
            </a:r>
          </a:p>
        </p:txBody>
      </p:sp>
      <p:sp>
        <p:nvSpPr>
          <p:cNvPr id="44" name="ZoneTexte 43"/>
          <p:cNvSpPr txBox="1"/>
          <p:nvPr/>
        </p:nvSpPr>
        <p:spPr>
          <a:xfrm>
            <a:off x="1115616" y="3387654"/>
            <a:ext cx="7062383" cy="369332"/>
          </a:xfrm>
          <a:prstGeom prst="rect">
            <a:avLst/>
          </a:prstGeom>
          <a:noFill/>
        </p:spPr>
        <p:txBody>
          <a:bodyPr wrap="none" rtlCol="0">
            <a:spAutoFit/>
          </a:bodyPr>
          <a:lstStyle/>
          <a:p>
            <a:r>
              <a:rPr lang="fr-FR" dirty="0" smtClean="0"/>
              <a:t>Je choisis un projet et je passe son étiquette NFC pour changer d’activité</a:t>
            </a:r>
            <a:endParaRPr lang="fr-FR" dirty="0"/>
          </a:p>
        </p:txBody>
      </p:sp>
      <p:sp>
        <p:nvSpPr>
          <p:cNvPr id="45" name="ZoneTexte 44"/>
          <p:cNvSpPr txBox="1"/>
          <p:nvPr/>
        </p:nvSpPr>
        <p:spPr>
          <a:xfrm>
            <a:off x="1115616" y="3994380"/>
            <a:ext cx="7366825" cy="369332"/>
          </a:xfrm>
          <a:prstGeom prst="rect">
            <a:avLst/>
          </a:prstGeom>
          <a:noFill/>
        </p:spPr>
        <p:txBody>
          <a:bodyPr wrap="none" rtlCol="0">
            <a:spAutoFit/>
          </a:bodyPr>
          <a:lstStyle/>
          <a:p>
            <a:r>
              <a:rPr lang="fr-FR" dirty="0" smtClean="0"/>
              <a:t>Un capteur détecte l’utilisation d’un outil et lance l’enregistrement de vidéos</a:t>
            </a:r>
            <a:endParaRPr lang="fr-FR" dirty="0"/>
          </a:p>
        </p:txBody>
      </p:sp>
      <p:sp>
        <p:nvSpPr>
          <p:cNvPr id="46" name="ZoneTexte 45"/>
          <p:cNvSpPr txBox="1"/>
          <p:nvPr/>
        </p:nvSpPr>
        <p:spPr>
          <a:xfrm>
            <a:off x="1115616" y="4601106"/>
            <a:ext cx="7656648" cy="369332"/>
          </a:xfrm>
          <a:prstGeom prst="rect">
            <a:avLst/>
          </a:prstGeom>
          <a:noFill/>
        </p:spPr>
        <p:txBody>
          <a:bodyPr wrap="none" rtlCol="0">
            <a:spAutoFit/>
          </a:bodyPr>
          <a:lstStyle/>
          <a:p>
            <a:r>
              <a:rPr lang="fr-FR" dirty="0" smtClean="0"/>
              <a:t>Je fais un « commit » des sources : le cube enregistre le code associé à ce projet</a:t>
            </a:r>
            <a:endParaRPr lang="fr-FR" dirty="0"/>
          </a:p>
        </p:txBody>
      </p:sp>
      <p:sp>
        <p:nvSpPr>
          <p:cNvPr id="48" name="ZoneTexte 47"/>
          <p:cNvSpPr txBox="1"/>
          <p:nvPr/>
        </p:nvSpPr>
        <p:spPr>
          <a:xfrm>
            <a:off x="1115616" y="5207832"/>
            <a:ext cx="7969489" cy="369332"/>
          </a:xfrm>
          <a:prstGeom prst="rect">
            <a:avLst/>
          </a:prstGeom>
          <a:noFill/>
        </p:spPr>
        <p:txBody>
          <a:bodyPr wrap="none" rtlCol="0">
            <a:spAutoFit/>
          </a:bodyPr>
          <a:lstStyle/>
          <a:p>
            <a:r>
              <a:rPr lang="fr-FR" dirty="0" smtClean="0"/>
              <a:t>Je publie une vidéo sur </a:t>
            </a:r>
            <a:r>
              <a:rPr lang="fr-FR" dirty="0" err="1" smtClean="0"/>
              <a:t>Youtube</a:t>
            </a:r>
            <a:r>
              <a:rPr lang="fr-FR" dirty="0" smtClean="0"/>
              <a:t>, j’envoie un </a:t>
            </a:r>
            <a:r>
              <a:rPr lang="fr-FR" dirty="0" err="1" smtClean="0"/>
              <a:t>tweet</a:t>
            </a:r>
            <a:r>
              <a:rPr lang="fr-FR" dirty="0" smtClean="0"/>
              <a:t> : le cube enregistre les contenus</a:t>
            </a:r>
            <a:endParaRPr lang="fr-FR" dirty="0"/>
          </a:p>
        </p:txBody>
      </p:sp>
      <p:sp>
        <p:nvSpPr>
          <p:cNvPr id="52" name="Ellipse 51"/>
          <p:cNvSpPr/>
          <p:nvPr/>
        </p:nvSpPr>
        <p:spPr>
          <a:xfrm>
            <a:off x="5796136"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53" name="Ellipse 52"/>
          <p:cNvSpPr/>
          <p:nvPr/>
        </p:nvSpPr>
        <p:spPr>
          <a:xfrm>
            <a:off x="5220072"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54" name="Ellipse 53"/>
          <p:cNvSpPr/>
          <p:nvPr/>
        </p:nvSpPr>
        <p:spPr>
          <a:xfrm>
            <a:off x="3419872"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4</a:t>
            </a:r>
            <a:endParaRPr lang="fr-FR" dirty="0"/>
          </a:p>
        </p:txBody>
      </p:sp>
      <p:sp>
        <p:nvSpPr>
          <p:cNvPr id="55" name="Ellipse 54"/>
          <p:cNvSpPr/>
          <p:nvPr/>
        </p:nvSpPr>
        <p:spPr>
          <a:xfrm>
            <a:off x="323528" y="5814556"/>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endParaRPr lang="fr-FR" dirty="0"/>
          </a:p>
        </p:txBody>
      </p:sp>
      <p:sp>
        <p:nvSpPr>
          <p:cNvPr id="57" name="ZoneTexte 56"/>
          <p:cNvSpPr txBox="1"/>
          <p:nvPr/>
        </p:nvSpPr>
        <p:spPr>
          <a:xfrm>
            <a:off x="1114740" y="5814556"/>
            <a:ext cx="7589129" cy="369332"/>
          </a:xfrm>
          <a:prstGeom prst="rect">
            <a:avLst/>
          </a:prstGeom>
          <a:noFill/>
        </p:spPr>
        <p:txBody>
          <a:bodyPr wrap="none" rtlCol="0">
            <a:spAutoFit/>
          </a:bodyPr>
          <a:lstStyle/>
          <a:p>
            <a:r>
              <a:rPr lang="fr-FR" dirty="0" smtClean="0"/>
              <a:t>Je quitte la zone wifi : le cube clôt l’enregistrement pour tous les projets tagués</a:t>
            </a:r>
            <a:endParaRPr lang="fr-FR" dirty="0"/>
          </a:p>
        </p:txBody>
      </p:sp>
      <p:sp>
        <p:nvSpPr>
          <p:cNvPr id="58" name="Ellipse 57"/>
          <p:cNvSpPr/>
          <p:nvPr/>
        </p:nvSpPr>
        <p:spPr>
          <a:xfrm>
            <a:off x="7740352"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6</a:t>
            </a:r>
            <a:endParaRPr lang="fr-FR" dirty="0"/>
          </a:p>
        </p:txBody>
      </p:sp>
      <p:sp>
        <p:nvSpPr>
          <p:cNvPr id="25" name="Ellipse 24"/>
          <p:cNvSpPr/>
          <p:nvPr/>
        </p:nvSpPr>
        <p:spPr>
          <a:xfrm>
            <a:off x="4572000"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26" name="Espace réservé de la date 25"/>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25760"/>
            <a:ext cx="8229600" cy="1143000"/>
          </a:xfrm>
        </p:spPr>
        <p:txBody>
          <a:bodyPr>
            <a:normAutofit fontScale="90000"/>
          </a:bodyPr>
          <a:lstStyle/>
          <a:p>
            <a:r>
              <a:rPr lang="fr-FR" dirty="0" smtClean="0"/>
              <a:t>Usage 3 : restitutions </a:t>
            </a:r>
            <a:r>
              <a:rPr lang="fr-FR" dirty="0" err="1" smtClean="0"/>
              <a:t>multi-modales</a:t>
            </a:r>
            <a:endParaRPr lang="fr-FR" dirty="0"/>
          </a:p>
        </p:txBody>
      </p:sp>
      <p:cxnSp>
        <p:nvCxnSpPr>
          <p:cNvPr id="29" name="Connecteur droit 28"/>
          <p:cNvCxnSpPr/>
          <p:nvPr/>
        </p:nvCxnSpPr>
        <p:spPr>
          <a:xfrm>
            <a:off x="539552" y="2060848"/>
            <a:ext cx="7848872" cy="0"/>
          </a:xfrm>
          <a:prstGeom prst="line">
            <a:avLst/>
          </a:prstGeom>
        </p:spPr>
        <p:style>
          <a:lnRef idx="2">
            <a:schemeClr val="accent2"/>
          </a:lnRef>
          <a:fillRef idx="0">
            <a:schemeClr val="accent2"/>
          </a:fillRef>
          <a:effectRef idx="1">
            <a:schemeClr val="accent2"/>
          </a:effectRef>
          <a:fontRef idx="minor">
            <a:schemeClr val="tx1"/>
          </a:fontRef>
        </p:style>
      </p:cxnSp>
      <p:sp>
        <p:nvSpPr>
          <p:cNvPr id="33" name="Ellipse 32"/>
          <p:cNvSpPr/>
          <p:nvPr/>
        </p:nvSpPr>
        <p:spPr>
          <a:xfrm>
            <a:off x="755576"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34" name="Ellipse 33"/>
          <p:cNvSpPr/>
          <p:nvPr/>
        </p:nvSpPr>
        <p:spPr>
          <a:xfrm>
            <a:off x="3851920"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35" name="Ellipse 34"/>
          <p:cNvSpPr/>
          <p:nvPr/>
        </p:nvSpPr>
        <p:spPr>
          <a:xfrm>
            <a:off x="7668344"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38" name="Ellipse 37"/>
          <p:cNvSpPr/>
          <p:nvPr/>
        </p:nvSpPr>
        <p:spPr>
          <a:xfrm>
            <a:off x="324404" y="278092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39" name="Ellipse 38"/>
          <p:cNvSpPr/>
          <p:nvPr/>
        </p:nvSpPr>
        <p:spPr>
          <a:xfrm>
            <a:off x="324404" y="404106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2</a:t>
            </a:r>
            <a:endParaRPr lang="fr-FR" dirty="0"/>
          </a:p>
        </p:txBody>
      </p:sp>
      <p:sp>
        <p:nvSpPr>
          <p:cNvPr id="40" name="Ellipse 39"/>
          <p:cNvSpPr/>
          <p:nvPr/>
        </p:nvSpPr>
        <p:spPr>
          <a:xfrm>
            <a:off x="324404" y="5301208"/>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3</a:t>
            </a:r>
            <a:endParaRPr lang="fr-FR" dirty="0"/>
          </a:p>
        </p:txBody>
      </p:sp>
      <p:sp>
        <p:nvSpPr>
          <p:cNvPr id="43" name="ZoneTexte 42"/>
          <p:cNvSpPr txBox="1"/>
          <p:nvPr/>
        </p:nvSpPr>
        <p:spPr>
          <a:xfrm>
            <a:off x="1115617" y="2780928"/>
            <a:ext cx="7776864" cy="646331"/>
          </a:xfrm>
          <a:prstGeom prst="rect">
            <a:avLst/>
          </a:prstGeom>
          <a:noFill/>
        </p:spPr>
        <p:txBody>
          <a:bodyPr wrap="square" rtlCol="0">
            <a:spAutoFit/>
          </a:bodyPr>
          <a:lstStyle/>
          <a:p>
            <a:r>
              <a:rPr lang="fr-FR" dirty="0" smtClean="0"/>
              <a:t>Des collaborateurs participent au même projet à des temps différents : tous les événements et les contenus sont stockés, associés à 1 projet et N personnes</a:t>
            </a:r>
            <a:endParaRPr lang="fr-FR" dirty="0"/>
          </a:p>
        </p:txBody>
      </p:sp>
      <p:sp>
        <p:nvSpPr>
          <p:cNvPr id="44" name="ZoneTexte 43"/>
          <p:cNvSpPr txBox="1"/>
          <p:nvPr/>
        </p:nvSpPr>
        <p:spPr>
          <a:xfrm>
            <a:off x="1115617" y="3789040"/>
            <a:ext cx="7488832" cy="923330"/>
          </a:xfrm>
          <a:prstGeom prst="rect">
            <a:avLst/>
          </a:prstGeom>
          <a:noFill/>
        </p:spPr>
        <p:txBody>
          <a:bodyPr wrap="square" rtlCol="0">
            <a:spAutoFit/>
          </a:bodyPr>
          <a:lstStyle/>
          <a:p>
            <a:r>
              <a:rPr lang="fr-FR" dirty="0" smtClean="0"/>
              <a:t>Exposition : je démarre le cube en mode « présentation » : tous les contenus sont lus automatiquement dès que je présente le tag NFC du projet concerné.</a:t>
            </a:r>
          </a:p>
          <a:p>
            <a:r>
              <a:rPr lang="fr-FR" dirty="0" smtClean="0"/>
              <a:t>J’alterne entre projets et les photos ou vidéos s’adaptent aux ID présentés.</a:t>
            </a:r>
            <a:endParaRPr lang="fr-FR" dirty="0"/>
          </a:p>
        </p:txBody>
      </p:sp>
      <p:sp>
        <p:nvSpPr>
          <p:cNvPr id="45" name="ZoneTexte 44"/>
          <p:cNvSpPr txBox="1"/>
          <p:nvPr/>
        </p:nvSpPr>
        <p:spPr>
          <a:xfrm>
            <a:off x="1115616" y="4941168"/>
            <a:ext cx="7704856" cy="1200329"/>
          </a:xfrm>
          <a:prstGeom prst="rect">
            <a:avLst/>
          </a:prstGeom>
          <a:noFill/>
        </p:spPr>
        <p:txBody>
          <a:bodyPr wrap="square" rtlCol="0">
            <a:spAutoFit/>
          </a:bodyPr>
          <a:lstStyle/>
          <a:p>
            <a:r>
              <a:rPr lang="fr-FR" dirty="0" smtClean="0"/>
              <a:t>Documentation : plusieurs mois ont passé, on réunit un « </a:t>
            </a:r>
            <a:r>
              <a:rPr lang="fr-FR" dirty="0" err="1" smtClean="0"/>
              <a:t>docathon</a:t>
            </a:r>
            <a:r>
              <a:rPr lang="fr-FR" dirty="0" smtClean="0"/>
              <a:t> » avec quelques personnes qui reprennent l’historique des événements, enregistrés et présentés par le cube dans une interface permettant de croiser codes sources, docs, photos, vidéos, avec la liste des personnes ayant participé à ce projet.</a:t>
            </a:r>
            <a:endParaRPr lang="fr-FR" dirty="0"/>
          </a:p>
        </p:txBody>
      </p:sp>
      <p:sp>
        <p:nvSpPr>
          <p:cNvPr id="25" name="Ellipse 24"/>
          <p:cNvSpPr/>
          <p:nvPr/>
        </p:nvSpPr>
        <p:spPr>
          <a:xfrm>
            <a:off x="1907704"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6" name="Ellipse 25"/>
          <p:cNvSpPr/>
          <p:nvPr/>
        </p:nvSpPr>
        <p:spPr>
          <a:xfrm>
            <a:off x="2411760"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7" name="Ellipse 26"/>
          <p:cNvSpPr/>
          <p:nvPr/>
        </p:nvSpPr>
        <p:spPr>
          <a:xfrm>
            <a:off x="4499992"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28" name="Ellipse 27"/>
          <p:cNvSpPr/>
          <p:nvPr/>
        </p:nvSpPr>
        <p:spPr>
          <a:xfrm>
            <a:off x="5076056" y="1844824"/>
            <a:ext cx="43204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1</a:t>
            </a:r>
            <a:endParaRPr lang="fr-FR" dirty="0"/>
          </a:p>
        </p:txBody>
      </p:sp>
      <p:sp>
        <p:nvSpPr>
          <p:cNvPr id="17" name="Espace réservé de la date 16"/>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25760"/>
            <a:ext cx="8229600" cy="1143000"/>
          </a:xfrm>
        </p:spPr>
        <p:txBody>
          <a:bodyPr>
            <a:normAutofit/>
          </a:bodyPr>
          <a:lstStyle/>
          <a:p>
            <a:r>
              <a:rPr lang="fr-FR" dirty="0" smtClean="0"/>
              <a:t>Usage 4 : gestion des services</a:t>
            </a:r>
            <a:endParaRPr lang="fr-FR" dirty="0"/>
          </a:p>
        </p:txBody>
      </p:sp>
      <p:sp>
        <p:nvSpPr>
          <p:cNvPr id="43" name="ZoneTexte 42"/>
          <p:cNvSpPr txBox="1"/>
          <p:nvPr/>
        </p:nvSpPr>
        <p:spPr>
          <a:xfrm>
            <a:off x="323528" y="1556792"/>
            <a:ext cx="8352928" cy="923330"/>
          </a:xfrm>
          <a:prstGeom prst="rect">
            <a:avLst/>
          </a:prstGeom>
          <a:noFill/>
        </p:spPr>
        <p:txBody>
          <a:bodyPr wrap="square" rtlCol="0">
            <a:spAutoFit/>
          </a:bodyPr>
          <a:lstStyle/>
          <a:p>
            <a:r>
              <a:rPr lang="fr-FR" dirty="0" smtClean="0"/>
              <a:t>Participer à un espace collaboratif, c’est </a:t>
            </a:r>
            <a:r>
              <a:rPr lang="fr-FR" b="1" dirty="0" smtClean="0"/>
              <a:t>apporter des compétences, de la disponibilité, des idées ou des moyens et trouver en échange des services, des moyens et des personnes également disponibles. </a:t>
            </a:r>
            <a:endParaRPr lang="fr-FR" b="1" dirty="0"/>
          </a:p>
        </p:txBody>
      </p:sp>
      <p:sp>
        <p:nvSpPr>
          <p:cNvPr id="44" name="ZoneTexte 43"/>
          <p:cNvSpPr txBox="1"/>
          <p:nvPr/>
        </p:nvSpPr>
        <p:spPr>
          <a:xfrm>
            <a:off x="323528" y="2736600"/>
            <a:ext cx="8424936" cy="923330"/>
          </a:xfrm>
          <a:prstGeom prst="rect">
            <a:avLst/>
          </a:prstGeom>
          <a:noFill/>
        </p:spPr>
        <p:txBody>
          <a:bodyPr wrap="square" rtlCol="0">
            <a:spAutoFit/>
          </a:bodyPr>
          <a:lstStyle/>
          <a:p>
            <a:r>
              <a:rPr lang="fr-FR" dirty="0" smtClean="0"/>
              <a:t>Suite aux premières expériences se pose la question de </a:t>
            </a:r>
            <a:r>
              <a:rPr lang="fr-FR" b="1" dirty="0" smtClean="0"/>
              <a:t>la mesure</a:t>
            </a:r>
            <a:r>
              <a:rPr lang="fr-FR" dirty="0" smtClean="0"/>
              <a:t> de ce qui est apporté et de ce qui est  consommé, à des fins de logistique, d’anticipation des besoins, de </a:t>
            </a:r>
            <a:r>
              <a:rPr lang="fr-FR" b="1" dirty="0" smtClean="0"/>
              <a:t>valorisation</a:t>
            </a:r>
            <a:r>
              <a:rPr lang="fr-FR" dirty="0" smtClean="0"/>
              <a:t> de l’espace collaboratif, mais également pour évaluer et réguler </a:t>
            </a:r>
            <a:r>
              <a:rPr lang="fr-FR" b="1" dirty="0" smtClean="0"/>
              <a:t>l’équité</a:t>
            </a:r>
            <a:r>
              <a:rPr lang="fr-FR" dirty="0" smtClean="0"/>
              <a:t>.</a:t>
            </a:r>
          </a:p>
        </p:txBody>
      </p:sp>
      <p:sp>
        <p:nvSpPr>
          <p:cNvPr id="45" name="ZoneTexte 44"/>
          <p:cNvSpPr txBox="1"/>
          <p:nvPr/>
        </p:nvSpPr>
        <p:spPr>
          <a:xfrm>
            <a:off x="323528" y="3916408"/>
            <a:ext cx="8748464" cy="1200329"/>
          </a:xfrm>
          <a:prstGeom prst="rect">
            <a:avLst/>
          </a:prstGeom>
          <a:noFill/>
        </p:spPr>
        <p:txBody>
          <a:bodyPr wrap="square" rtlCol="0">
            <a:spAutoFit/>
          </a:bodyPr>
          <a:lstStyle/>
          <a:p>
            <a:r>
              <a:rPr lang="fr-FR" dirty="0" smtClean="0"/>
              <a:t>Avec des outils comme #</a:t>
            </a:r>
            <a:r>
              <a:rPr lang="fr-FR" dirty="0" err="1" smtClean="0"/>
              <a:t>LeCubeMedia</a:t>
            </a:r>
            <a:r>
              <a:rPr lang="fr-FR" dirty="0" smtClean="0"/>
              <a:t>, cette mesure s’appuie sur la </a:t>
            </a:r>
            <a:r>
              <a:rPr lang="fr-FR" b="1" dirty="0" smtClean="0"/>
              <a:t>suite d’opérations </a:t>
            </a:r>
            <a:r>
              <a:rPr lang="fr-FR" dirty="0" smtClean="0"/>
              <a:t>effectuées par les utilisateurs, avec les tags NFC, l’utilisation des smartphones, les capteurs de marche / arrêt sur les machines-outils, sur les distributeurs de boissons, voire même sur les mouvements d’entrée/sortie des consommables dans les armoires RFID.</a:t>
            </a:r>
          </a:p>
        </p:txBody>
      </p:sp>
      <p:sp>
        <p:nvSpPr>
          <p:cNvPr id="17" name="ZoneTexte 16"/>
          <p:cNvSpPr txBox="1"/>
          <p:nvPr/>
        </p:nvSpPr>
        <p:spPr>
          <a:xfrm>
            <a:off x="395536" y="5373216"/>
            <a:ext cx="8748464" cy="923330"/>
          </a:xfrm>
          <a:prstGeom prst="rect">
            <a:avLst/>
          </a:prstGeom>
          <a:noFill/>
        </p:spPr>
        <p:txBody>
          <a:bodyPr wrap="square" rtlCol="0">
            <a:spAutoFit/>
          </a:bodyPr>
          <a:lstStyle/>
          <a:p>
            <a:r>
              <a:rPr lang="fr-FR" dirty="0" smtClean="0"/>
              <a:t>L’automatisation permet une </a:t>
            </a:r>
            <a:r>
              <a:rPr lang="fr-FR" b="1" dirty="0" smtClean="0"/>
              <a:t>mesure plus fiable </a:t>
            </a:r>
            <a:r>
              <a:rPr lang="fr-FR" dirty="0" smtClean="0"/>
              <a:t>mais surtout moins pénible au quotidien, afin que l’équité soit la plus naturelle possible, sans contrainte, et surtout qu’elle ne perturbe pas les collaborateurs dans leur façon d’agir ni n’impose de contraintes.</a:t>
            </a:r>
          </a:p>
        </p:txBody>
      </p:sp>
      <p:sp>
        <p:nvSpPr>
          <p:cNvPr id="7" name="Espace réservé de la date 6"/>
          <p:cNvSpPr>
            <a:spLocks noGrp="1"/>
          </p:cNvSpPr>
          <p:nvPr>
            <p:ph type="dt" sz="half" idx="10"/>
          </p:nvPr>
        </p:nvSpPr>
        <p:spPr/>
        <p:txBody>
          <a:bodyPr/>
          <a:lstStyle/>
          <a:p>
            <a:r>
              <a:rPr lang="fr-FR" smtClean="0"/>
              <a:t>#LeCubeMedia - février 2014</a:t>
            </a:r>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668</Words>
  <Application>Microsoft Office PowerPoint</Application>
  <PresentationFormat>Affichage à l'écran (4:3)</PresentationFormat>
  <Paragraphs>116</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Thème Office</vt:lpstr>
      <vt:lpstr># Le Cube Media</vt:lpstr>
      <vt:lpstr>Définition en 3 mots</vt:lpstr>
      <vt:lpstr>Un objet communicant</vt:lpstr>
      <vt:lpstr>Multimédia</vt:lpstr>
      <vt:lpstr>Pour les espaces collaboratifs</vt:lpstr>
      <vt:lpstr>Usage 1 : automatismes multimédia</vt:lpstr>
      <vt:lpstr>Usage 2 : mémorisation des activités</vt:lpstr>
      <vt:lpstr>Usage 3 : restitutions multi-modales</vt:lpstr>
      <vt:lpstr>Usage 4 : gestion des services</vt:lpstr>
      <vt:lpstr>Objet connecté n°2 : </vt:lpstr>
    </vt:vector>
  </TitlesOfParts>
  <Company>Sopra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Cube Media</dc:title>
  <dc:creator>jholtzer</dc:creator>
  <cp:lastModifiedBy>jholtzer</cp:lastModifiedBy>
  <cp:revision>69</cp:revision>
  <dcterms:created xsi:type="dcterms:W3CDTF">2014-02-17T09:13:40Z</dcterms:created>
  <dcterms:modified xsi:type="dcterms:W3CDTF">2014-02-24T08:58:33Z</dcterms:modified>
</cp:coreProperties>
</file>