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8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jpeg" ContentType="image/jpeg"/>
  <Override PartName="/ppt/media/image59.png" ContentType="image/png"/>
  <Override PartName="/ppt/media/image9.png" ContentType="image/png"/>
  <Override PartName="/ppt/media/image3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57.png" ContentType="image/png"/>
  <Override PartName="/ppt/media/image7.png" ContentType="image/png"/>
  <Override PartName="/ppt/media/image29.png" ContentType="image/png"/>
  <Override PartName="/ppt/media/image56.png" ContentType="image/png"/>
  <Override PartName="/ppt/media/image6.png" ContentType="image/png"/>
  <Override PartName="/ppt/media/image2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54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1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6669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357E71C-5D9E-4095-9E54-C10967DADEEB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body"/>
          </p:nvPr>
        </p:nvSpPr>
        <p:spPr>
          <a:xfrm>
            <a:off x="667080" y="4716000"/>
            <a:ext cx="5334120" cy="4466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3777480" y="9430200"/>
            <a:ext cx="288900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68CF46C-3013-4C58-BAFB-ADB34B288866}" type="slidenum">
              <a:rPr lang="en-GB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1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9142560" cy="472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0"/>
            <a:ext cx="9142560" cy="472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42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43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531360" y="6537960"/>
            <a:ext cx="0" cy="99000"/>
          </a:xfrm>
          <a:prstGeom prst="line">
            <a:avLst/>
          </a:prstGeom>
          <a:ln w="28440">
            <a:noFill/>
          </a:ln>
        </p:spPr>
      </p:sp>
      <p:sp>
        <p:nvSpPr>
          <p:cNvPr id="81" name="Line 2"/>
          <p:cNvSpPr/>
          <p:nvPr/>
        </p:nvSpPr>
        <p:spPr>
          <a:xfrm>
            <a:off x="539640" y="1054080"/>
            <a:ext cx="641880" cy="0"/>
          </a:xfrm>
          <a:prstGeom prst="line">
            <a:avLst/>
          </a:prstGeom>
          <a:ln w="12600">
            <a:noFill/>
          </a:ln>
        </p:spPr>
      </p:sp>
      <p:sp>
        <p:nvSpPr>
          <p:cNvPr id="82" name="CustomShape 3"/>
          <p:cNvSpPr/>
          <p:nvPr/>
        </p:nvSpPr>
        <p:spPr>
          <a:xfrm>
            <a:off x="0" y="0"/>
            <a:ext cx="9142560" cy="15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26" Type="http://schemas.openxmlformats.org/officeDocument/2006/relationships/image" Target="../media/image48.png"/><Relationship Id="rId27" Type="http://schemas.openxmlformats.org/officeDocument/2006/relationships/image" Target="../media/image49.png"/><Relationship Id="rId28" Type="http://schemas.openxmlformats.org/officeDocument/2006/relationships/image" Target="../media/image50.png"/><Relationship Id="rId29" Type="http://schemas.openxmlformats.org/officeDocument/2006/relationships/image" Target="../media/image51.png"/><Relationship Id="rId30" Type="http://schemas.openxmlformats.org/officeDocument/2006/relationships/image" Target="../media/image52.png"/><Relationship Id="rId31" Type="http://schemas.openxmlformats.org/officeDocument/2006/relationships/image" Target="../media/image53.png"/><Relationship Id="rId32" Type="http://schemas.openxmlformats.org/officeDocument/2006/relationships/image" Target="../media/image54.png"/><Relationship Id="rId33" Type="http://schemas.openxmlformats.org/officeDocument/2006/relationships/image" Target="../media/image55.png"/><Relationship Id="rId34" Type="http://schemas.openxmlformats.org/officeDocument/2006/relationships/image" Target="../media/image56.png"/><Relationship Id="rId35" Type="http://schemas.openxmlformats.org/officeDocument/2006/relationships/image" Target="../media/image57.png"/><Relationship Id="rId36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39640" y="1076760"/>
            <a:ext cx="561564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100000"/>
              </a:lnSpc>
            </a:pPr>
            <a:r>
              <a:rPr lang="en-GB" sz="5400" strike="noStrike" cap="all">
                <a:solidFill>
                  <a:srgbClr val="ffffff"/>
                </a:solidFill>
                <a:latin typeface="Tahoma"/>
                <a:ea typeface="DejaVu Sans"/>
              </a:rPr>
              <a:t>#Le Cube Média</a:t>
            </a:r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6300360" y="548640"/>
            <a:ext cx="2496960" cy="23522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605880" y="2997000"/>
            <a:ext cx="8143200" cy="187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800" strike="noStrike">
                <a:solidFill>
                  <a:srgbClr val="f2f2f2"/>
                </a:solidFill>
                <a:latin typeface="Tahoma"/>
                <a:ea typeface="DejaVu Sans"/>
              </a:rPr>
              <a:t>Keeping the mind of a collective activity,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 strike="noStrike">
                <a:solidFill>
                  <a:srgbClr val="f2f2f2"/>
                </a:solidFill>
                <a:latin typeface="Tahoma"/>
                <a:ea typeface="DejaVu Sans"/>
              </a:rPr>
              <a:t>by facilitating the assessment of contributions, </a:t>
            </a:r>
            <a:endParaRPr/>
          </a:p>
          <a:p>
            <a:pPr>
              <a:lnSpc>
                <a:spcPct val="100000"/>
              </a:lnSpc>
            </a:pPr>
            <a:r>
              <a:rPr lang="en-GB" sz="2800" strike="noStrike">
                <a:solidFill>
                  <a:srgbClr val="f2f2f2"/>
                </a:solidFill>
                <a:latin typeface="Tahoma"/>
                <a:ea typeface="DejaVu Sans"/>
              </a:rPr>
              <a:t>content storage and research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1198080" y="4941000"/>
            <a:ext cx="1670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Tahoma"/>
                <a:ea typeface="DejaVu Sans"/>
              </a:rPr>
              <a:t>@JulienHoltzer</a:t>
            </a:r>
            <a:endParaRPr/>
          </a:p>
        </p:txBody>
      </p:sp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683640" y="5013000"/>
            <a:ext cx="367200" cy="271800"/>
          </a:xfrm>
          <a:prstGeom prst="rect">
            <a:avLst/>
          </a:prstGeom>
          <a:ln w="9360"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539640" y="5445360"/>
            <a:ext cx="63356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GB" sz="1400" strike="noStrike">
                <a:solidFill>
                  <a:srgbClr val="5a5a5a"/>
                </a:solidFill>
                <a:latin typeface="Calibri"/>
                <a:ea typeface="DejaVu Sans"/>
              </a:rPr>
              <a:t>Manager of Sopra Steria, a digital service company</a:t>
            </a:r>
            <a:endParaRPr/>
          </a:p>
          <a:p>
            <a:r>
              <a:rPr lang="en-GB" sz="1400" strike="noStrike">
                <a:solidFill>
                  <a:srgbClr val="5a5a5a"/>
                </a:solidFill>
                <a:latin typeface="Calibri"/>
                <a:ea typeface="DejaVu Sans"/>
              </a:rPr>
              <a:t>Co-founder in 2003 et president of Pobot. </a:t>
            </a:r>
            <a:endParaRPr/>
          </a:p>
          <a:p>
            <a:pPr>
              <a:lnSpc>
                <a:spcPct val="100000"/>
              </a:lnSpc>
            </a:pPr>
            <a:r>
              <a:rPr lang="en-GB" sz="1400" strike="noStrike">
                <a:solidFill>
                  <a:srgbClr val="5a5a5a"/>
                </a:solidFill>
                <a:latin typeface="Calibri"/>
                <a:ea typeface="DejaVu Sans"/>
              </a:rPr>
              <a:t>Co-founder in 2014 with Telecom Valley of SoFAB, the Fab Lab of Sophia Antipolis.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44320" y="190800"/>
            <a:ext cx="85986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Knowledge sharing, a fragile mechanism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15880" y="1484280"/>
            <a:ext cx="808740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I've been hosting and participating in a network of like-minded enthusiasts for ten years and I contribute regularly to scientific, technical and industrial projects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I have observed contributions and in every collective space, the same problems persist: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Blip>
                <a:blip r:embed="rId3"/>
              </a:buBlip>
            </a:pPr>
            <a:r>
              <a:rPr b="1" lang="en-GB" sz="2400" strike="noStrike">
                <a:solidFill>
                  <a:srgbClr val="232323"/>
                </a:solidFill>
                <a:latin typeface="Calibri"/>
                <a:ea typeface="DejaVu Sans"/>
              </a:rPr>
              <a:t>How to gather the most people all the while knowing that it's impossible for everyone to be together at the same time?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b="1" lang="en-GB" sz="2400" strike="noStrike">
                <a:solidFill>
                  <a:srgbClr val="232323"/>
                </a:solidFill>
                <a:latin typeface="Calibri"/>
                <a:ea typeface="DejaVu Sans"/>
              </a:rPr>
              <a:t>How to integrate new participants into an active, ongoing projects, or how to repeat a project several times?</a:t>
            </a:r>
            <a:endParaRPr/>
          </a:p>
          <a:p>
            <a:pPr lvl="1">
              <a:lnSpc>
                <a:spcPct val="100000"/>
              </a:lnSpc>
              <a:buBlip>
                <a:blip r:embed="rId5"/>
              </a:buBlip>
            </a:pPr>
            <a:r>
              <a:rPr b="1" lang="en-GB" sz="2400" strike="noStrike">
                <a:solidFill>
                  <a:srgbClr val="232323"/>
                </a:solidFill>
                <a:latin typeface="Calibri"/>
                <a:ea typeface="DejaVu Sans"/>
              </a:rPr>
              <a:t>How to encourage a more sustainable involvement and engagement among the collaborators?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AN Appropriate solution to applications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515880" y="1484280"/>
            <a:ext cx="823140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It was obvious that the multimedia (especially video) was a great way of sharing with our collaborators the progress of our projects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But the tools are not entirely suitable: the process of carrying out a certain project interrupts the pace and the energy of collaboration and collecting data from different devices is tedious, therefore projects are frequently delayed or abandoned altogether.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GB" sz="2400" strike="noStrike">
                <a:solidFill>
                  <a:srgbClr val="232323"/>
                </a:solidFill>
                <a:latin typeface="Calibri"/>
                <a:ea typeface="DejaVu Sans"/>
              </a:rPr>
              <a:t>The idea: facilitate contribution via a ubiquitous capturing device, with a minimum of user manipulation (easy and practical), and contents stored in a unique place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400" strike="noStrike">
                <a:solidFill>
                  <a:srgbClr val="232323"/>
                </a:solidFill>
                <a:latin typeface="Calibri"/>
                <a:ea typeface="DejaVu Sans"/>
              </a:rPr>
              <a:t>A DIY equipment was better perceived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400" strike="noStrike">
                <a:solidFill>
                  <a:srgbClr val="232323"/>
                </a:solidFill>
                <a:latin typeface="Calibri"/>
                <a:ea typeface="DejaVu Sans"/>
              </a:rPr>
              <a:t>and more favourable at encouraging its usage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CURRENT Prototype: THE cube media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515880" y="1484280"/>
            <a:ext cx="808740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Demonstration</a:t>
            </a: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: a sturdy object, extensible, open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9" name="Picture 3" descr=""/>
          <p:cNvPicPr/>
          <p:nvPr/>
        </p:nvPicPr>
        <p:blipFill>
          <a:blip r:embed="rId2"/>
          <a:stretch/>
        </p:blipFill>
        <p:spPr>
          <a:xfrm>
            <a:off x="971640" y="2061000"/>
            <a:ext cx="3147120" cy="3899880"/>
          </a:xfrm>
          <a:prstGeom prst="rect">
            <a:avLst/>
          </a:prstGeom>
          <a:ln w="9360">
            <a:noFill/>
          </a:ln>
        </p:spPr>
      </p:pic>
      <p:pic>
        <p:nvPicPr>
          <p:cNvPr id="140" name="Picture 1" descr=""/>
          <p:cNvPicPr/>
          <p:nvPr/>
        </p:nvPicPr>
        <p:blipFill>
          <a:blip r:embed="rId3">
            <a:lum bright="20000"/>
          </a:blip>
          <a:stretch/>
        </p:blipFill>
        <p:spPr>
          <a:xfrm>
            <a:off x="4428000" y="2061000"/>
            <a:ext cx="3959280" cy="3897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Accessible technologies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515880" y="1484280"/>
            <a:ext cx="808740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Microcomputer ''Raspberry Pi''  and HD camera</a:t>
            </a:r>
            <a:endParaRPr/>
          </a:p>
          <a:p>
            <a:pPr>
              <a:lnSpc>
                <a:spcPct val="100000"/>
              </a:lnSpc>
              <a:buBlip>
                <a:blip r:embed="rId2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Open hardware electronic board « Arduino »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NFC tags</a:t>
            </a:r>
            <a:endParaRPr/>
          </a:p>
          <a:p>
            <a:pPr>
              <a:lnSpc>
                <a:spcPct val="100000"/>
              </a:lnSpc>
              <a:buBlip>
                <a:blip r:embed="rId4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Wifi, Bluetooth, ZigBee, BLE connections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But at an affordable price thanks to the principle of DIY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And based on open source software adaptable to our particular needs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the first step to a grid of services 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755640" y="2637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Multimedia recording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420000" y="3789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Statistics</a:t>
            </a: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6084000" y="4941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Invoicing</a:t>
            </a:r>
            <a:endParaRPr/>
          </a:p>
        </p:txBody>
      </p:sp>
      <p:sp>
        <p:nvSpPr>
          <p:cNvPr id="149" name="CustomShape 6"/>
          <p:cNvSpPr/>
          <p:nvPr/>
        </p:nvSpPr>
        <p:spPr>
          <a:xfrm>
            <a:off x="755640" y="4941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Access control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755640" y="3789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Stock monitoring</a:t>
            </a:r>
            <a:endParaRPr/>
          </a:p>
        </p:txBody>
      </p:sp>
      <p:sp>
        <p:nvSpPr>
          <p:cNvPr id="151" name="CustomShape 8"/>
          <p:cNvSpPr/>
          <p:nvPr/>
        </p:nvSpPr>
        <p:spPr>
          <a:xfrm>
            <a:off x="6084000" y="2637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Content access</a:t>
            </a:r>
            <a:endParaRPr/>
          </a:p>
        </p:txBody>
      </p:sp>
      <p:sp>
        <p:nvSpPr>
          <p:cNvPr id="152" name="CustomShape 9"/>
          <p:cNvSpPr/>
          <p:nvPr/>
        </p:nvSpPr>
        <p:spPr>
          <a:xfrm>
            <a:off x="6084000" y="3789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Communication</a:t>
            </a:r>
            <a:endParaRPr/>
          </a:p>
        </p:txBody>
      </p:sp>
      <p:sp>
        <p:nvSpPr>
          <p:cNvPr id="153" name="CustomShape 10"/>
          <p:cNvSpPr/>
          <p:nvPr/>
        </p:nvSpPr>
        <p:spPr>
          <a:xfrm>
            <a:off x="3420000" y="148464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Data storage</a:t>
            </a:r>
            <a:endParaRPr/>
          </a:p>
        </p:txBody>
      </p:sp>
      <p:sp>
        <p:nvSpPr>
          <p:cNvPr id="154" name="CustomShape 11"/>
          <p:cNvSpPr/>
          <p:nvPr/>
        </p:nvSpPr>
        <p:spPr>
          <a:xfrm>
            <a:off x="3420000" y="2637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Grid duplication</a:t>
            </a:r>
            <a:endParaRPr/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1691640" y="4221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156" name="Picture 3" descr=""/>
          <p:cNvPicPr/>
          <p:nvPr/>
        </p:nvPicPr>
        <p:blipFill>
          <a:blip r:embed="rId2"/>
          <a:stretch/>
        </p:blipFill>
        <p:spPr>
          <a:xfrm>
            <a:off x="1691640" y="3069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157" name="Picture 4" descr=""/>
          <p:cNvPicPr/>
          <p:nvPr/>
        </p:nvPicPr>
        <p:blipFill>
          <a:blip r:embed="rId3"/>
          <a:stretch/>
        </p:blipFill>
        <p:spPr>
          <a:xfrm>
            <a:off x="1060200" y="299700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58" name="Picture 5" descr=""/>
          <p:cNvPicPr/>
          <p:nvPr/>
        </p:nvPicPr>
        <p:blipFill>
          <a:blip r:embed="rId4"/>
          <a:stretch/>
        </p:blipFill>
        <p:spPr>
          <a:xfrm>
            <a:off x="3708000" y="422100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159" name="Picture 5" descr=""/>
          <p:cNvPicPr/>
          <p:nvPr/>
        </p:nvPicPr>
        <p:blipFill>
          <a:blip r:embed="rId5"/>
          <a:stretch/>
        </p:blipFill>
        <p:spPr>
          <a:xfrm>
            <a:off x="7092360" y="422100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160" name="Picture 6" descr=""/>
          <p:cNvPicPr/>
          <p:nvPr/>
        </p:nvPicPr>
        <p:blipFill>
          <a:blip r:embed="rId6"/>
          <a:stretch/>
        </p:blipFill>
        <p:spPr>
          <a:xfrm>
            <a:off x="4932000" y="3069000"/>
            <a:ext cx="412560" cy="412560"/>
          </a:xfrm>
          <a:prstGeom prst="rect">
            <a:avLst/>
          </a:prstGeom>
          <a:ln w="9360"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7"/>
          <a:stretch/>
        </p:blipFill>
        <p:spPr>
          <a:xfrm>
            <a:off x="7076160" y="537336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162" name="Picture 8" descr=""/>
          <p:cNvPicPr/>
          <p:nvPr/>
        </p:nvPicPr>
        <p:blipFill>
          <a:blip r:embed="rId8"/>
          <a:stretch/>
        </p:blipFill>
        <p:spPr>
          <a:xfrm>
            <a:off x="4356000" y="19170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163" name="Picture 8" descr=""/>
          <p:cNvPicPr/>
          <p:nvPr/>
        </p:nvPicPr>
        <p:blipFill>
          <a:blip r:embed="rId9"/>
          <a:stretch/>
        </p:blipFill>
        <p:spPr>
          <a:xfrm>
            <a:off x="4356000" y="30564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164" name="Picture 8" descr=""/>
          <p:cNvPicPr/>
          <p:nvPr/>
        </p:nvPicPr>
        <p:blipFill>
          <a:blip r:embed="rId10"/>
          <a:stretch/>
        </p:blipFill>
        <p:spPr>
          <a:xfrm>
            <a:off x="4356000" y="42084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165" name="Picture 4" descr=""/>
          <p:cNvPicPr/>
          <p:nvPr/>
        </p:nvPicPr>
        <p:blipFill>
          <a:blip r:embed="rId11"/>
          <a:stretch/>
        </p:blipFill>
        <p:spPr>
          <a:xfrm>
            <a:off x="1060200" y="531792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4" descr=""/>
          <p:cNvPicPr/>
          <p:nvPr/>
        </p:nvPicPr>
        <p:blipFill>
          <a:blip r:embed="rId12"/>
          <a:stretch/>
        </p:blipFill>
        <p:spPr>
          <a:xfrm>
            <a:off x="1060200" y="416592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67" name="Picture 11" descr=""/>
          <p:cNvPicPr/>
          <p:nvPr/>
        </p:nvPicPr>
        <p:blipFill>
          <a:blip r:embed="rId13"/>
          <a:stretch/>
        </p:blipFill>
        <p:spPr>
          <a:xfrm>
            <a:off x="2411640" y="5373360"/>
            <a:ext cx="268560" cy="26856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5" descr=""/>
          <p:cNvPicPr/>
          <p:nvPr/>
        </p:nvPicPr>
        <p:blipFill>
          <a:blip r:embed="rId14"/>
          <a:stretch/>
        </p:blipFill>
        <p:spPr>
          <a:xfrm>
            <a:off x="1763640" y="5373360"/>
            <a:ext cx="303120" cy="30312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12" descr=""/>
          <p:cNvPicPr/>
          <p:nvPr/>
        </p:nvPicPr>
        <p:blipFill>
          <a:blip r:embed="rId15"/>
          <a:stretch/>
        </p:blipFill>
        <p:spPr>
          <a:xfrm>
            <a:off x="2339640" y="4221000"/>
            <a:ext cx="332280" cy="332280"/>
          </a:xfrm>
          <a:prstGeom prst="rect">
            <a:avLst/>
          </a:prstGeom>
          <a:ln w="9360">
            <a:noFill/>
          </a:ln>
        </p:spPr>
      </p:pic>
      <p:pic>
        <p:nvPicPr>
          <p:cNvPr id="170" name="Picture 13" descr=""/>
          <p:cNvPicPr/>
          <p:nvPr/>
        </p:nvPicPr>
        <p:blipFill>
          <a:blip r:embed="rId16"/>
          <a:stretch/>
        </p:blipFill>
        <p:spPr>
          <a:xfrm>
            <a:off x="7812360" y="4221000"/>
            <a:ext cx="322560" cy="322560"/>
          </a:xfrm>
          <a:prstGeom prst="rect">
            <a:avLst/>
          </a:prstGeom>
          <a:ln w="9360">
            <a:noFill/>
          </a:ln>
        </p:spPr>
      </p:pic>
      <p:pic>
        <p:nvPicPr>
          <p:cNvPr id="171" name="Picture 4" descr=""/>
          <p:cNvPicPr/>
          <p:nvPr/>
        </p:nvPicPr>
        <p:blipFill>
          <a:blip r:embed="rId17"/>
          <a:stretch/>
        </p:blipFill>
        <p:spPr>
          <a:xfrm>
            <a:off x="6300360" y="414900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72" name="Picture 4" descr=""/>
          <p:cNvPicPr/>
          <p:nvPr/>
        </p:nvPicPr>
        <p:blipFill>
          <a:blip r:embed="rId18"/>
          <a:stretch/>
        </p:blipFill>
        <p:spPr>
          <a:xfrm>
            <a:off x="6300360" y="299700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73" name="Picture 16" descr=""/>
          <p:cNvPicPr/>
          <p:nvPr/>
        </p:nvPicPr>
        <p:blipFill>
          <a:blip r:embed="rId19"/>
          <a:stretch/>
        </p:blipFill>
        <p:spPr>
          <a:xfrm>
            <a:off x="6300360" y="533772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174" name="Picture 17" descr=""/>
          <p:cNvPicPr/>
          <p:nvPr/>
        </p:nvPicPr>
        <p:blipFill>
          <a:blip r:embed="rId20"/>
          <a:stretch/>
        </p:blipFill>
        <p:spPr>
          <a:xfrm>
            <a:off x="7740360" y="5301360"/>
            <a:ext cx="412560" cy="412560"/>
          </a:xfrm>
          <a:prstGeom prst="rect">
            <a:avLst/>
          </a:prstGeom>
          <a:ln w="9360">
            <a:noFill/>
          </a:ln>
        </p:spPr>
      </p:pic>
      <p:pic>
        <p:nvPicPr>
          <p:cNvPr id="175" name="Picture 19" descr=""/>
          <p:cNvPicPr/>
          <p:nvPr/>
        </p:nvPicPr>
        <p:blipFill>
          <a:blip r:embed="rId21"/>
          <a:stretch/>
        </p:blipFill>
        <p:spPr>
          <a:xfrm>
            <a:off x="5004000" y="4221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176" name="Picture 26" descr=""/>
          <p:cNvPicPr/>
          <p:nvPr/>
        </p:nvPicPr>
        <p:blipFill>
          <a:blip r:embed="rId22"/>
          <a:stretch/>
        </p:blipFill>
        <p:spPr>
          <a:xfrm>
            <a:off x="2123640" y="3069000"/>
            <a:ext cx="358920" cy="358920"/>
          </a:xfrm>
          <a:prstGeom prst="rect">
            <a:avLst/>
          </a:prstGeom>
          <a:ln w="9360">
            <a:noFill/>
          </a:ln>
        </p:spPr>
      </p:pic>
      <p:pic>
        <p:nvPicPr>
          <p:cNvPr id="177" name="Picture 27" descr=""/>
          <p:cNvPicPr/>
          <p:nvPr/>
        </p:nvPicPr>
        <p:blipFill>
          <a:blip r:embed="rId23"/>
          <a:stretch/>
        </p:blipFill>
        <p:spPr>
          <a:xfrm>
            <a:off x="2555640" y="3069000"/>
            <a:ext cx="358920" cy="358920"/>
          </a:xfrm>
          <a:prstGeom prst="rect">
            <a:avLst/>
          </a:prstGeom>
          <a:ln w="9360">
            <a:noFill/>
          </a:ln>
        </p:spPr>
      </p:pic>
      <p:sp>
        <p:nvSpPr>
          <p:cNvPr id="178" name="CustomShape 12"/>
          <p:cNvSpPr/>
          <p:nvPr/>
        </p:nvSpPr>
        <p:spPr>
          <a:xfrm>
            <a:off x="755640" y="148464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trike="noStrike">
                <a:solidFill>
                  <a:srgbClr val="cf022b"/>
                </a:solidFill>
                <a:latin typeface="Calibri"/>
                <a:ea typeface="DejaVu Sans"/>
              </a:rPr>
              <a:t>Video-mathon</a:t>
            </a:r>
            <a:endParaRPr/>
          </a:p>
        </p:txBody>
      </p:sp>
      <p:pic>
        <p:nvPicPr>
          <p:cNvPr id="179" name="Picture 4" descr=""/>
          <p:cNvPicPr/>
          <p:nvPr/>
        </p:nvPicPr>
        <p:blipFill>
          <a:blip r:embed="rId24"/>
          <a:stretch/>
        </p:blipFill>
        <p:spPr>
          <a:xfrm>
            <a:off x="1060200" y="186156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80" name="Picture 3" descr=""/>
          <p:cNvPicPr/>
          <p:nvPr/>
        </p:nvPicPr>
        <p:blipFill>
          <a:blip r:embed="rId25"/>
          <a:stretch/>
        </p:blipFill>
        <p:spPr>
          <a:xfrm>
            <a:off x="1763640" y="191700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181" name="Picture 16" descr=""/>
          <p:cNvPicPr/>
          <p:nvPr/>
        </p:nvPicPr>
        <p:blipFill>
          <a:blip r:embed="rId26"/>
          <a:stretch/>
        </p:blipFill>
        <p:spPr>
          <a:xfrm>
            <a:off x="2376360" y="1917000"/>
            <a:ext cx="394560" cy="394560"/>
          </a:xfrm>
          <a:prstGeom prst="rect">
            <a:avLst/>
          </a:prstGeom>
          <a:ln w="9360">
            <a:noFill/>
          </a:ln>
        </p:spPr>
      </p:pic>
      <p:sp>
        <p:nvSpPr>
          <p:cNvPr id="182" name="CustomShape 13"/>
          <p:cNvSpPr/>
          <p:nvPr/>
        </p:nvSpPr>
        <p:spPr>
          <a:xfrm>
            <a:off x="6084000" y="148464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Presentation</a:t>
            </a:r>
            <a:endParaRPr/>
          </a:p>
        </p:txBody>
      </p:sp>
      <p:pic>
        <p:nvPicPr>
          <p:cNvPr id="183" name="Picture 16" descr=""/>
          <p:cNvPicPr/>
          <p:nvPr/>
        </p:nvPicPr>
        <p:blipFill>
          <a:blip r:embed="rId27"/>
          <a:stretch/>
        </p:blipFill>
        <p:spPr>
          <a:xfrm>
            <a:off x="7056720" y="1917000"/>
            <a:ext cx="394560" cy="394560"/>
          </a:xfrm>
          <a:prstGeom prst="rect">
            <a:avLst/>
          </a:prstGeom>
          <a:ln w="9360">
            <a:noFill/>
          </a:ln>
        </p:spPr>
      </p:pic>
      <p:pic>
        <p:nvPicPr>
          <p:cNvPr id="184" name="Picture 6" descr=""/>
          <p:cNvPicPr/>
          <p:nvPr/>
        </p:nvPicPr>
        <p:blipFill>
          <a:blip r:embed="rId28"/>
          <a:stretch/>
        </p:blipFill>
        <p:spPr>
          <a:xfrm>
            <a:off x="6390360" y="1917000"/>
            <a:ext cx="412560" cy="412560"/>
          </a:xfrm>
          <a:prstGeom prst="rect">
            <a:avLst/>
          </a:prstGeom>
          <a:ln w="9360">
            <a:noFill/>
          </a:ln>
        </p:spPr>
      </p:pic>
      <p:sp>
        <p:nvSpPr>
          <p:cNvPr id="185" name="CustomShape 14"/>
          <p:cNvSpPr/>
          <p:nvPr/>
        </p:nvSpPr>
        <p:spPr>
          <a:xfrm>
            <a:off x="3420000" y="4941000"/>
            <a:ext cx="2375280" cy="862920"/>
          </a:xfrm>
          <a:prstGeom prst="roundRect">
            <a:avLst>
              <a:gd name="adj" fmla="val 13910"/>
            </a:avLst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40000c"/>
                </a:solidFill>
                <a:latin typeface="Calibri"/>
                <a:ea typeface="DejaVu Sans"/>
              </a:rPr>
              <a:t>Credit transfer</a:t>
            </a:r>
            <a:endParaRPr/>
          </a:p>
        </p:txBody>
      </p:sp>
      <p:pic>
        <p:nvPicPr>
          <p:cNvPr id="186" name="Picture 4" descr=""/>
          <p:cNvPicPr/>
          <p:nvPr/>
        </p:nvPicPr>
        <p:blipFill>
          <a:blip r:embed="rId29"/>
          <a:stretch/>
        </p:blipFill>
        <p:spPr>
          <a:xfrm>
            <a:off x="3724560" y="531792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87" name="Picture 4" descr=""/>
          <p:cNvPicPr/>
          <p:nvPr/>
        </p:nvPicPr>
        <p:blipFill>
          <a:blip r:embed="rId30"/>
          <a:stretch/>
        </p:blipFill>
        <p:spPr>
          <a:xfrm>
            <a:off x="5076000" y="5301360"/>
            <a:ext cx="414360" cy="414360"/>
          </a:xfrm>
          <a:prstGeom prst="rect">
            <a:avLst/>
          </a:prstGeom>
          <a:ln w="9360">
            <a:noFill/>
          </a:ln>
        </p:spPr>
      </p:pic>
      <p:pic>
        <p:nvPicPr>
          <p:cNvPr id="188" name="Picture 4" descr=""/>
          <p:cNvPicPr/>
          <p:nvPr/>
        </p:nvPicPr>
        <p:blipFill>
          <a:blip r:embed="rId31"/>
          <a:stretch/>
        </p:blipFill>
        <p:spPr>
          <a:xfrm>
            <a:off x="4428000" y="5348520"/>
            <a:ext cx="340560" cy="340560"/>
          </a:xfrm>
          <a:prstGeom prst="rect">
            <a:avLst/>
          </a:prstGeom>
          <a:ln w="9360">
            <a:noFill/>
          </a:ln>
        </p:spPr>
      </p:pic>
      <p:pic>
        <p:nvPicPr>
          <p:cNvPr id="189" name="Picture 8" descr=""/>
          <p:cNvPicPr/>
          <p:nvPr/>
        </p:nvPicPr>
        <p:blipFill>
          <a:blip r:embed="rId32"/>
          <a:stretch/>
        </p:blipFill>
        <p:spPr>
          <a:xfrm>
            <a:off x="7697880" y="1933200"/>
            <a:ext cx="545400" cy="342360"/>
          </a:xfrm>
          <a:prstGeom prst="rect">
            <a:avLst/>
          </a:prstGeom>
          <a:ln w="9360">
            <a:noFill/>
          </a:ln>
        </p:spPr>
      </p:pic>
      <p:pic>
        <p:nvPicPr>
          <p:cNvPr id="190" name="Picture 26" descr=""/>
          <p:cNvPicPr/>
          <p:nvPr/>
        </p:nvPicPr>
        <p:blipFill>
          <a:blip r:embed="rId33"/>
          <a:stretch/>
        </p:blipFill>
        <p:spPr>
          <a:xfrm>
            <a:off x="7452360" y="3036600"/>
            <a:ext cx="358920" cy="358920"/>
          </a:xfrm>
          <a:prstGeom prst="rect">
            <a:avLst/>
          </a:prstGeom>
          <a:ln w="9360">
            <a:noFill/>
          </a:ln>
        </p:spPr>
      </p:pic>
      <p:pic>
        <p:nvPicPr>
          <p:cNvPr id="191" name="Picture 27" descr=""/>
          <p:cNvPicPr/>
          <p:nvPr/>
        </p:nvPicPr>
        <p:blipFill>
          <a:blip r:embed="rId34"/>
          <a:stretch/>
        </p:blipFill>
        <p:spPr>
          <a:xfrm>
            <a:off x="7956360" y="3039840"/>
            <a:ext cx="358920" cy="358920"/>
          </a:xfrm>
          <a:prstGeom prst="rect">
            <a:avLst/>
          </a:prstGeom>
          <a:ln w="9360">
            <a:noFill/>
          </a:ln>
        </p:spPr>
      </p:pic>
      <p:pic>
        <p:nvPicPr>
          <p:cNvPr id="192" name="Picture 9" descr=""/>
          <p:cNvPicPr/>
          <p:nvPr/>
        </p:nvPicPr>
        <p:blipFill>
          <a:blip r:embed="rId35"/>
          <a:stretch/>
        </p:blipFill>
        <p:spPr>
          <a:xfrm>
            <a:off x="6876360" y="3069000"/>
            <a:ext cx="358920" cy="298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Principe: A network of linked nfc tags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738960" y="1340640"/>
            <a:ext cx="2087280" cy="7189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Third Place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1722960" y="2277000"/>
            <a:ext cx="2015280" cy="6469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GB" strike="noStrike">
                <a:solidFill>
                  <a:srgbClr val="cf022b"/>
                </a:solidFill>
                <a:latin typeface="Calibri"/>
                <a:ea typeface="DejaVu Sans"/>
              </a:rPr>
              <a:t>Contributor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882960" y="5229360"/>
            <a:ext cx="1150920" cy="1150920"/>
          </a:xfrm>
          <a:prstGeom prst="cube">
            <a:avLst>
              <a:gd name="adj" fmla="val 14299"/>
            </a:avLst>
          </a:prstGeom>
          <a:ln>
            <a:solidFill>
              <a:srgbClr val="7e0018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#LCM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5827320" y="2277000"/>
            <a:ext cx="1871280" cy="6469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Ressource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2082960" y="3645000"/>
            <a:ext cx="1294920" cy="6469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Project</a:t>
            </a:r>
            <a:endParaRPr/>
          </a:p>
        </p:txBody>
      </p:sp>
      <p:sp>
        <p:nvSpPr>
          <p:cNvPr id="200" name="CustomShape 8"/>
          <p:cNvSpPr/>
          <p:nvPr/>
        </p:nvSpPr>
        <p:spPr>
          <a:xfrm flipH="1" flipV="1" rot="5400000">
            <a:off x="2946600" y="1483200"/>
            <a:ext cx="574920" cy="1006920"/>
          </a:xfrm>
          <a:prstGeom prst="curvedConnector2">
            <a:avLst/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9"/>
          <p:cNvSpPr/>
          <p:nvPr/>
        </p:nvSpPr>
        <p:spPr>
          <a:xfrm>
            <a:off x="5827320" y="1700640"/>
            <a:ext cx="934920" cy="574920"/>
          </a:xfrm>
          <a:prstGeom prst="curvedConnector2">
            <a:avLst/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0"/>
          <p:cNvSpPr/>
          <p:nvPr/>
        </p:nvSpPr>
        <p:spPr>
          <a:xfrm rot="5400000">
            <a:off x="2372040" y="3284640"/>
            <a:ext cx="71892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1"/>
          <p:cNvSpPr/>
          <p:nvPr/>
        </p:nvSpPr>
        <p:spPr>
          <a:xfrm>
            <a:off x="3738960" y="2601000"/>
            <a:ext cx="2087280" cy="1152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2"/>
          <p:cNvSpPr/>
          <p:nvPr/>
        </p:nvSpPr>
        <p:spPr>
          <a:xfrm rot="10800000">
            <a:off x="2801880" y="6703920"/>
            <a:ext cx="358920" cy="1366920"/>
          </a:xfrm>
          <a:prstGeom prst="curvedConnector3">
            <a:avLst>
              <a:gd name="adj1" fmla="val 163493"/>
            </a:avLst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3"/>
          <p:cNvSpPr/>
          <p:nvPr/>
        </p:nvSpPr>
        <p:spPr>
          <a:xfrm>
            <a:off x="4243320" y="3429000"/>
            <a:ext cx="1727280" cy="646920"/>
          </a:xfrm>
          <a:prstGeom prst="ellipse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Knowledge</a:t>
            </a:r>
            <a:endParaRPr/>
          </a:p>
        </p:txBody>
      </p:sp>
      <p:sp>
        <p:nvSpPr>
          <p:cNvPr id="206" name="CustomShape 14"/>
          <p:cNvSpPr/>
          <p:nvPr/>
        </p:nvSpPr>
        <p:spPr>
          <a:xfrm flipH="1" rot="16200000">
            <a:off x="3380400" y="2892960"/>
            <a:ext cx="921960" cy="798120"/>
          </a:xfrm>
          <a:prstGeom prst="curvedConnector2">
            <a:avLst/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5"/>
          <p:cNvSpPr/>
          <p:nvPr/>
        </p:nvSpPr>
        <p:spPr>
          <a:xfrm flipV="1">
            <a:off x="5971320" y="2923560"/>
            <a:ext cx="790920" cy="826920"/>
          </a:xfrm>
          <a:prstGeom prst="curvedConnector2">
            <a:avLst/>
          </a:prstGeom>
          <a:noFill/>
          <a:ln>
            <a:solidFill>
              <a:srgbClr val="ca00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6"/>
          <p:cNvSpPr/>
          <p:nvPr/>
        </p:nvSpPr>
        <p:spPr>
          <a:xfrm rot="5400000">
            <a:off x="4496400" y="2023560"/>
            <a:ext cx="214920" cy="54716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09" name="CustomShape 17"/>
          <p:cNvSpPr/>
          <p:nvPr/>
        </p:nvSpPr>
        <p:spPr>
          <a:xfrm>
            <a:off x="2763360" y="1412640"/>
            <a:ext cx="1010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frequents &gt;</a:t>
            </a:r>
            <a:endParaRPr/>
          </a:p>
        </p:txBody>
      </p:sp>
      <p:sp>
        <p:nvSpPr>
          <p:cNvPr id="210" name="CustomShape 18"/>
          <p:cNvSpPr/>
          <p:nvPr/>
        </p:nvSpPr>
        <p:spPr>
          <a:xfrm>
            <a:off x="6766560" y="2997000"/>
            <a:ext cx="9684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needs &gt;</a:t>
            </a:r>
            <a:endParaRPr/>
          </a:p>
        </p:txBody>
      </p:sp>
      <p:sp>
        <p:nvSpPr>
          <p:cNvPr id="211" name="CustomShape 19"/>
          <p:cNvSpPr/>
          <p:nvPr/>
        </p:nvSpPr>
        <p:spPr>
          <a:xfrm>
            <a:off x="3717000" y="3265200"/>
            <a:ext cx="8478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knows &gt;</a:t>
            </a:r>
            <a:endParaRPr/>
          </a:p>
        </p:txBody>
      </p:sp>
      <p:sp>
        <p:nvSpPr>
          <p:cNvPr id="212" name="CustomShape 20"/>
          <p:cNvSpPr/>
          <p:nvPr/>
        </p:nvSpPr>
        <p:spPr>
          <a:xfrm>
            <a:off x="4608000" y="2277000"/>
            <a:ext cx="11008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knows how to use &gt;</a:t>
            </a:r>
            <a:endParaRPr/>
          </a:p>
        </p:txBody>
      </p:sp>
      <p:sp>
        <p:nvSpPr>
          <p:cNvPr id="213" name="CustomShape 21"/>
          <p:cNvSpPr/>
          <p:nvPr/>
        </p:nvSpPr>
        <p:spPr>
          <a:xfrm>
            <a:off x="2088000" y="3347280"/>
            <a:ext cx="5706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follows&gt;</a:t>
            </a:r>
            <a:endParaRPr/>
          </a:p>
        </p:txBody>
      </p:sp>
      <p:sp>
        <p:nvSpPr>
          <p:cNvPr id="214" name="CustomShape 22"/>
          <p:cNvSpPr/>
          <p:nvPr/>
        </p:nvSpPr>
        <p:spPr>
          <a:xfrm>
            <a:off x="1008000" y="3944880"/>
            <a:ext cx="945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GB" sz="1400" strike="noStrike">
                <a:solidFill>
                  <a:srgbClr val="232323"/>
                </a:solidFill>
                <a:latin typeface="Calibri"/>
                <a:ea typeface="DejaVu Sans"/>
              </a:rPr>
              <a:t>participate &gt;</a:t>
            </a:r>
            <a:endParaRPr/>
          </a:p>
        </p:txBody>
      </p:sp>
      <p:sp>
        <p:nvSpPr>
          <p:cNvPr id="215" name="CustomShape 23"/>
          <p:cNvSpPr/>
          <p:nvPr/>
        </p:nvSpPr>
        <p:spPr>
          <a:xfrm>
            <a:off x="5782320" y="5157360"/>
            <a:ext cx="274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232323"/>
                </a:solidFill>
                <a:latin typeface="Calibri"/>
                <a:ea typeface="DejaVu Sans"/>
              </a:rPr>
              <a:t>Automatic creation of links</a:t>
            </a:r>
            <a:endParaRPr/>
          </a:p>
        </p:txBody>
      </p:sp>
      <p:sp>
        <p:nvSpPr>
          <p:cNvPr id="216" name="CustomShape 24"/>
          <p:cNvSpPr/>
          <p:nvPr/>
        </p:nvSpPr>
        <p:spPr>
          <a:xfrm>
            <a:off x="5544000" y="5580000"/>
            <a:ext cx="3350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trike="noStrike">
                <a:solidFill>
                  <a:srgbClr val="232323"/>
                </a:solidFill>
                <a:latin typeface="Calibri"/>
                <a:ea typeface="DejaVu Sans"/>
              </a:rPr>
              <a:t>Communication becomes simpler</a:t>
            </a:r>
            <a:endParaRPr/>
          </a:p>
        </p:txBody>
      </p:sp>
      <p:sp>
        <p:nvSpPr>
          <p:cNvPr id="217" name="CustomShape 25"/>
          <p:cNvSpPr/>
          <p:nvPr/>
        </p:nvSpPr>
        <p:spPr>
          <a:xfrm>
            <a:off x="519840" y="5373360"/>
            <a:ext cx="2826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Hypertext </a:t>
            </a:r>
            <a:r>
              <a:rPr b="1" lang="en-GB" sz="2000" strike="noStrike">
                <a:solidFill>
                  <a:srgbClr val="232323"/>
                </a:solidFill>
                <a:latin typeface="Wingdings"/>
                <a:ea typeface="DejaVu Sans"/>
              </a:rPr>
              <a:t></a:t>
            </a:r>
            <a:r>
              <a:rPr b="1"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 Hypersocial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44320" y="190800"/>
            <a:ext cx="8044200" cy="7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b"/>
          <a:p>
            <a:pPr>
              <a:lnSpc>
                <a:spcPct val="90000"/>
              </a:lnSpc>
            </a:pPr>
            <a:r>
              <a:rPr lang="en-GB" sz="2200" strike="noStrike" cap="all">
                <a:solidFill>
                  <a:srgbClr val="232323"/>
                </a:solidFill>
                <a:latin typeface="Tahoma"/>
                <a:ea typeface="DejaVu Sans"/>
              </a:rPr>
              <a:t>Licences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531360" y="6502320"/>
            <a:ext cx="4543560" cy="1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1100" strike="noStrike">
                <a:solidFill>
                  <a:srgbClr val="464646"/>
                </a:solidFill>
                <a:latin typeface="Calibri"/>
                <a:ea typeface="DejaVu Sans"/>
              </a:rPr>
              <a:t>Support d'expérimentation #LeCubeMedia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515880" y="1484280"/>
            <a:ext cx="8087400" cy="46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This presentation and concepts:</a:t>
            </a:r>
            <a:endParaRPr/>
          </a:p>
          <a:p>
            <a:pPr lvl="1">
              <a:lnSpc>
                <a:spcPct val="100000"/>
              </a:lnSpc>
              <a:buBlip>
                <a:blip r:embed="rId2"/>
              </a:buBlip>
            </a:pPr>
            <a:r>
              <a:rPr lang="en-GB" strike="noStrike" u="sng">
                <a:solidFill>
                  <a:srgbClr val="0000ff"/>
                </a:solidFill>
                <a:latin typeface="Calibri"/>
                <a:ea typeface="DejaVu Sans"/>
              </a:rPr>
              <a:t>http://creativecommons.org/licenses/by-sa/2.0/fr/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Equipment and manufacturing diagram:</a:t>
            </a:r>
            <a:endParaRPr/>
          </a:p>
          <a:p>
            <a:pPr lvl="1">
              <a:lnSpc>
                <a:spcPct val="100000"/>
              </a:lnSpc>
              <a:buBlip>
                <a:blip r:embed="rId4"/>
              </a:buBlip>
            </a:pPr>
            <a:r>
              <a:rPr lang="en-GB" strike="noStrike" u="sng">
                <a:solidFill>
                  <a:srgbClr val="0000ff"/>
                </a:solidFill>
                <a:latin typeface="Calibri"/>
                <a:ea typeface="DejaVu Sans"/>
              </a:rPr>
              <a:t>http://www.oshwa.org/definition/french/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Blip>
                <a:blip r:embed="rId5"/>
              </a:buBlip>
            </a:pPr>
            <a:r>
              <a:rPr lang="en-GB" sz="2000" strike="noStrike">
                <a:solidFill>
                  <a:srgbClr val="232323"/>
                </a:solidFill>
                <a:latin typeface="Calibri"/>
                <a:ea typeface="DejaVu Sans"/>
              </a:rPr>
              <a:t>Software:</a:t>
            </a:r>
            <a:endParaRPr/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GB" strike="noStrike" u="sng">
                <a:solidFill>
                  <a:srgbClr val="0000ff"/>
                </a:solidFill>
                <a:latin typeface="Calibri"/>
                <a:ea typeface="DejaVu Sans"/>
              </a:rPr>
              <a:t>http://opensource.org/licenses/mit-license.php</a:t>
            </a:r>
            <a:r>
              <a:rPr lang="en-GB" strike="noStrike">
                <a:solidFill>
                  <a:srgbClr val="232323"/>
                </a:solidFill>
                <a:latin typeface="Calibri"/>
                <a:ea typeface="DejaVu Sans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1" name="Picture 2" descr=""/>
          <p:cNvPicPr/>
          <p:nvPr/>
        </p:nvPicPr>
        <p:blipFill>
          <a:blip r:embed="rId7"/>
          <a:stretch/>
        </p:blipFill>
        <p:spPr>
          <a:xfrm>
            <a:off x="6689520" y="1556640"/>
            <a:ext cx="1697760" cy="589680"/>
          </a:xfrm>
          <a:prstGeom prst="rect">
            <a:avLst/>
          </a:prstGeom>
          <a:ln w="9360">
            <a:noFill/>
          </a:ln>
        </p:spPr>
      </p:pic>
      <p:pic>
        <p:nvPicPr>
          <p:cNvPr id="222" name="Picture 4" descr=""/>
          <p:cNvPicPr/>
          <p:nvPr/>
        </p:nvPicPr>
        <p:blipFill>
          <a:blip r:embed="rId8"/>
          <a:stretch/>
        </p:blipFill>
        <p:spPr>
          <a:xfrm>
            <a:off x="6876360" y="2565000"/>
            <a:ext cx="1260360" cy="1323720"/>
          </a:xfrm>
          <a:prstGeom prst="rect">
            <a:avLst/>
          </a:prstGeom>
          <a:ln w="9360">
            <a:noFill/>
          </a:ln>
        </p:spPr>
      </p:pic>
      <p:pic>
        <p:nvPicPr>
          <p:cNvPr id="223" name="Picture 6" descr=""/>
          <p:cNvPicPr/>
          <p:nvPr/>
        </p:nvPicPr>
        <p:blipFill>
          <a:blip r:embed="rId9"/>
          <a:stretch/>
        </p:blipFill>
        <p:spPr>
          <a:xfrm>
            <a:off x="6948360" y="4221000"/>
            <a:ext cx="1150920" cy="139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13344</TotalTime>
  <Application>LibreOffice/4.4.2.2$Windows_x86 LibreOffice_project/c4c7d32d0d49397cad38d62472b0bc8acff48dd6</Application>
  <Paragraphs>73</Paragraphs>
  <Company>Sopra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2014-02-17T09:13:40Z</dcterms:created>
  <dc:creator>Julien Holtzer</dc:creator>
  <dc:language>en-GB</dc:language>
  <dcterms:modified xsi:type="dcterms:W3CDTF">2015-05-11T06:46:10Z</dcterms:modified>
  <cp:revision>296</cp:revision>
  <dc:title>Le Cube Media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Sopra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