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Oswald"/>
      <p:regular r:id="rId57"/>
      <p:bold r:id="rId58"/>
    </p:embeddedFont>
    <p:embeddedFont>
      <p:font typeface="Source Sans Pro"/>
      <p:regular r:id="rId59"/>
      <p:bold r:id="rId60"/>
      <p:italic r:id="rId61"/>
      <p:boldItalic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7" roundtripDataSignature="AMtx7mj/jKT20PqWl5SdTKeDnBlI6flZ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SansPro-boldItalic.fntdata"/><Relationship Id="rId61" Type="http://schemas.openxmlformats.org/officeDocument/2006/relationships/font" Target="fonts/SourceSansPro-italic.fntdata"/><Relationship Id="rId20" Type="http://schemas.openxmlformats.org/officeDocument/2006/relationships/slide" Target="slides/slide15.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7.xml"/><Relationship Id="rId66" Type="http://schemas.openxmlformats.org/officeDocument/2006/relationships/font" Target="fonts/OpenSans-boldItalic.fntdata"/><Relationship Id="rId21" Type="http://schemas.openxmlformats.org/officeDocument/2006/relationships/slide" Target="slides/slide16.xml"/><Relationship Id="rId65"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font" Target="fonts/SourceSansPr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Oswald-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SourceSansPro-regular.fntdata"/><Relationship Id="rId14" Type="http://schemas.openxmlformats.org/officeDocument/2006/relationships/slide" Target="slides/slide9.xml"/><Relationship Id="rId58"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3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3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3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3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3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4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4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4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4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4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8: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0: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5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2" name="Shape 32"/>
        <p:cNvGrpSpPr/>
        <p:nvPr/>
      </p:nvGrpSpPr>
      <p:grpSpPr>
        <a:xfrm>
          <a:off x="0" y="0"/>
          <a:ext cx="0" cy="0"/>
          <a:chOff x="0" y="0"/>
          <a:chExt cx="0" cy="0"/>
        </a:xfrm>
      </p:grpSpPr>
      <p:sp>
        <p:nvSpPr>
          <p:cNvPr id="33" name="Google Shape;33;p5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34" name="Google Shape;34;p5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5" name="Google Shape;35;p53"/>
          <p:cNvSpPr/>
          <p:nvPr/>
        </p:nvSpPr>
        <p:spPr>
          <a:xfrm rot="8100000">
            <a:off x="1847980" y="1814568"/>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3"/>
          <p:cNvSpPr/>
          <p:nvPr/>
        </p:nvSpPr>
        <p:spPr>
          <a:xfrm rot="8100000">
            <a:off x="6038980" y="2098418"/>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3"/>
          <p:cNvSpPr/>
          <p:nvPr/>
        </p:nvSpPr>
        <p:spPr>
          <a:xfrm rot="8100000">
            <a:off x="7181980" y="2131768"/>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 name="Google Shape;38;p53"/>
          <p:cNvGrpSpPr/>
          <p:nvPr/>
        </p:nvGrpSpPr>
        <p:grpSpPr>
          <a:xfrm>
            <a:off x="-9525" y="2024075"/>
            <a:ext cx="9167825" cy="595300"/>
            <a:chOff x="-9525" y="4462475"/>
            <a:chExt cx="9167825" cy="595300"/>
          </a:xfrm>
        </p:grpSpPr>
        <p:sp>
          <p:nvSpPr>
            <p:cNvPr id="39" name="Google Shape;39;p5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40" name="Google Shape;40;p5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41" name="Google Shape;41;p5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42" name="Google Shape;42;p53"/>
          <p:cNvGrpSpPr/>
          <p:nvPr/>
        </p:nvGrpSpPr>
        <p:grpSpPr>
          <a:xfrm>
            <a:off x="-42837" y="2005087"/>
            <a:ext cx="9229573" cy="642787"/>
            <a:chOff x="-42837" y="4443487"/>
            <a:chExt cx="9229573" cy="642787"/>
          </a:xfrm>
        </p:grpSpPr>
        <p:sp>
          <p:nvSpPr>
            <p:cNvPr id="43" name="Google Shape;43;p53"/>
            <p:cNvSpPr/>
            <p:nvPr/>
          </p:nvSpPr>
          <p:spPr>
            <a:xfrm>
              <a:off x="1114450" y="49006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3"/>
            <p:cNvSpPr/>
            <p:nvPr/>
          </p:nvSpPr>
          <p:spPr>
            <a:xfrm>
              <a:off x="1495450" y="502927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3"/>
            <p:cNvSpPr/>
            <p:nvPr/>
          </p:nvSpPr>
          <p:spPr>
            <a:xfrm>
              <a:off x="733450" y="497212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3"/>
            <p:cNvSpPr/>
            <p:nvPr/>
          </p:nvSpPr>
          <p:spPr>
            <a:xfrm>
              <a:off x="352450" y="49626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3"/>
            <p:cNvSpPr/>
            <p:nvPr/>
          </p:nvSpPr>
          <p:spPr>
            <a:xfrm>
              <a:off x="-42837" y="46054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3"/>
            <p:cNvSpPr/>
            <p:nvPr/>
          </p:nvSpPr>
          <p:spPr>
            <a:xfrm>
              <a:off x="1876450" y="48340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3"/>
            <p:cNvSpPr/>
            <p:nvPr/>
          </p:nvSpPr>
          <p:spPr>
            <a:xfrm>
              <a:off x="2257450" y="482925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3"/>
            <p:cNvSpPr/>
            <p:nvPr/>
          </p:nvSpPr>
          <p:spPr>
            <a:xfrm>
              <a:off x="2638450" y="454826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3"/>
            <p:cNvSpPr/>
            <p:nvPr/>
          </p:nvSpPr>
          <p:spPr>
            <a:xfrm>
              <a:off x="3019450" y="46149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3"/>
            <p:cNvSpPr/>
            <p:nvPr/>
          </p:nvSpPr>
          <p:spPr>
            <a:xfrm>
              <a:off x="3400450" y="46149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3"/>
            <p:cNvSpPr/>
            <p:nvPr/>
          </p:nvSpPr>
          <p:spPr>
            <a:xfrm>
              <a:off x="3781450" y="49483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3"/>
            <p:cNvSpPr/>
            <p:nvPr/>
          </p:nvSpPr>
          <p:spPr>
            <a:xfrm>
              <a:off x="4162450" y="49483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3"/>
            <p:cNvSpPr/>
            <p:nvPr/>
          </p:nvSpPr>
          <p:spPr>
            <a:xfrm>
              <a:off x="4543450" y="466732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3"/>
            <p:cNvSpPr/>
            <p:nvPr/>
          </p:nvSpPr>
          <p:spPr>
            <a:xfrm>
              <a:off x="4924450" y="45435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3"/>
            <p:cNvSpPr/>
            <p:nvPr/>
          </p:nvSpPr>
          <p:spPr>
            <a:xfrm>
              <a:off x="5305450" y="47721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3"/>
            <p:cNvSpPr/>
            <p:nvPr/>
          </p:nvSpPr>
          <p:spPr>
            <a:xfrm>
              <a:off x="5686450" y="47721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3"/>
            <p:cNvSpPr/>
            <p:nvPr/>
          </p:nvSpPr>
          <p:spPr>
            <a:xfrm>
              <a:off x="6067450" y="48483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3"/>
            <p:cNvSpPr/>
            <p:nvPr/>
          </p:nvSpPr>
          <p:spPr>
            <a:xfrm>
              <a:off x="6448450" y="47292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3"/>
            <p:cNvSpPr/>
            <p:nvPr/>
          </p:nvSpPr>
          <p:spPr>
            <a:xfrm>
              <a:off x="6829450" y="50245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3"/>
            <p:cNvSpPr/>
            <p:nvPr/>
          </p:nvSpPr>
          <p:spPr>
            <a:xfrm>
              <a:off x="7210450" y="50245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3"/>
            <p:cNvSpPr/>
            <p:nvPr/>
          </p:nvSpPr>
          <p:spPr>
            <a:xfrm>
              <a:off x="7591450" y="44434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3"/>
            <p:cNvSpPr/>
            <p:nvPr/>
          </p:nvSpPr>
          <p:spPr>
            <a:xfrm>
              <a:off x="7972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3"/>
            <p:cNvSpPr/>
            <p:nvPr/>
          </p:nvSpPr>
          <p:spPr>
            <a:xfrm>
              <a:off x="8353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3"/>
            <p:cNvSpPr/>
            <p:nvPr/>
          </p:nvSpPr>
          <p:spPr>
            <a:xfrm>
              <a:off x="8734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3"/>
            <p:cNvSpPr/>
            <p:nvPr/>
          </p:nvSpPr>
          <p:spPr>
            <a:xfrm>
              <a:off x="9129737" y="486735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53"/>
          <p:cNvSpPr/>
          <p:nvPr/>
        </p:nvSpPr>
        <p:spPr>
          <a:xfrm>
            <a:off x="2990700" y="2147800"/>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3"/>
          <p:cNvSpPr/>
          <p:nvPr/>
        </p:nvSpPr>
        <p:spPr>
          <a:xfrm>
            <a:off x="1085700" y="2433550"/>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3"/>
          <p:cNvSpPr/>
          <p:nvPr/>
        </p:nvSpPr>
        <p:spPr>
          <a:xfrm>
            <a:off x="4895700" y="2077631"/>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3"/>
          <p:cNvSpPr/>
          <p:nvPr/>
        </p:nvSpPr>
        <p:spPr>
          <a:xfrm rot="8100000">
            <a:off x="8699949" y="1890768"/>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3"/>
          <p:cNvSpPr txBox="1"/>
          <p:nvPr>
            <p:ph type="ctrTitle"/>
          </p:nvPr>
        </p:nvSpPr>
        <p:spPr>
          <a:xfrm>
            <a:off x="2847975" y="3363425"/>
            <a:ext cx="5610300" cy="115979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73" name="Shape 73"/>
        <p:cNvGrpSpPr/>
        <p:nvPr/>
      </p:nvGrpSpPr>
      <p:grpSpPr>
        <a:xfrm>
          <a:off x="0" y="0"/>
          <a:ext cx="0" cy="0"/>
          <a:chOff x="0" y="0"/>
          <a:chExt cx="0" cy="0"/>
        </a:xfrm>
      </p:grpSpPr>
      <p:sp>
        <p:nvSpPr>
          <p:cNvPr id="74" name="Google Shape;74;p54"/>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75" name="Google Shape;75;p54"/>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76" name="Google Shape;76;p54"/>
          <p:cNvSpPr/>
          <p:nvPr/>
        </p:nvSpPr>
        <p:spPr>
          <a:xfrm rot="8100000">
            <a:off x="1847980" y="1814568"/>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4"/>
          <p:cNvSpPr/>
          <p:nvPr/>
        </p:nvSpPr>
        <p:spPr>
          <a:xfrm rot="8100000">
            <a:off x="6038980" y="2098418"/>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4"/>
          <p:cNvSpPr/>
          <p:nvPr/>
        </p:nvSpPr>
        <p:spPr>
          <a:xfrm rot="8100000">
            <a:off x="7181980" y="2131768"/>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 name="Google Shape;79;p54"/>
          <p:cNvGrpSpPr/>
          <p:nvPr/>
        </p:nvGrpSpPr>
        <p:grpSpPr>
          <a:xfrm>
            <a:off x="-9525" y="2024075"/>
            <a:ext cx="9167825" cy="595300"/>
            <a:chOff x="-9525" y="4462475"/>
            <a:chExt cx="9167825" cy="595300"/>
          </a:xfrm>
        </p:grpSpPr>
        <p:sp>
          <p:nvSpPr>
            <p:cNvPr id="80" name="Google Shape;80;p5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81" name="Google Shape;81;p5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82" name="Google Shape;82;p5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83" name="Google Shape;83;p54"/>
          <p:cNvGrpSpPr/>
          <p:nvPr/>
        </p:nvGrpSpPr>
        <p:grpSpPr>
          <a:xfrm>
            <a:off x="-42837" y="2005087"/>
            <a:ext cx="9229573" cy="642787"/>
            <a:chOff x="-42837" y="4443487"/>
            <a:chExt cx="9229573" cy="642787"/>
          </a:xfrm>
        </p:grpSpPr>
        <p:sp>
          <p:nvSpPr>
            <p:cNvPr id="84" name="Google Shape;84;p54"/>
            <p:cNvSpPr/>
            <p:nvPr/>
          </p:nvSpPr>
          <p:spPr>
            <a:xfrm>
              <a:off x="1114450" y="49006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4"/>
            <p:cNvSpPr/>
            <p:nvPr/>
          </p:nvSpPr>
          <p:spPr>
            <a:xfrm>
              <a:off x="1495450" y="502927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4"/>
            <p:cNvSpPr/>
            <p:nvPr/>
          </p:nvSpPr>
          <p:spPr>
            <a:xfrm>
              <a:off x="733450" y="497212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4"/>
            <p:cNvSpPr/>
            <p:nvPr/>
          </p:nvSpPr>
          <p:spPr>
            <a:xfrm>
              <a:off x="352450" y="49626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4"/>
            <p:cNvSpPr/>
            <p:nvPr/>
          </p:nvSpPr>
          <p:spPr>
            <a:xfrm>
              <a:off x="-42837" y="46054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4"/>
            <p:cNvSpPr/>
            <p:nvPr/>
          </p:nvSpPr>
          <p:spPr>
            <a:xfrm>
              <a:off x="1876450" y="48340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4"/>
            <p:cNvSpPr/>
            <p:nvPr/>
          </p:nvSpPr>
          <p:spPr>
            <a:xfrm>
              <a:off x="2257450" y="482925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4"/>
            <p:cNvSpPr/>
            <p:nvPr/>
          </p:nvSpPr>
          <p:spPr>
            <a:xfrm>
              <a:off x="2638450" y="454826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4"/>
            <p:cNvSpPr/>
            <p:nvPr/>
          </p:nvSpPr>
          <p:spPr>
            <a:xfrm>
              <a:off x="3019450" y="46149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4"/>
            <p:cNvSpPr/>
            <p:nvPr/>
          </p:nvSpPr>
          <p:spPr>
            <a:xfrm>
              <a:off x="3400450" y="46149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4"/>
            <p:cNvSpPr/>
            <p:nvPr/>
          </p:nvSpPr>
          <p:spPr>
            <a:xfrm>
              <a:off x="3781450" y="49483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4"/>
            <p:cNvSpPr/>
            <p:nvPr/>
          </p:nvSpPr>
          <p:spPr>
            <a:xfrm>
              <a:off x="4162450" y="49483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4"/>
            <p:cNvSpPr/>
            <p:nvPr/>
          </p:nvSpPr>
          <p:spPr>
            <a:xfrm>
              <a:off x="4543450" y="466732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4"/>
            <p:cNvSpPr/>
            <p:nvPr/>
          </p:nvSpPr>
          <p:spPr>
            <a:xfrm>
              <a:off x="4924450" y="45435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4"/>
            <p:cNvSpPr/>
            <p:nvPr/>
          </p:nvSpPr>
          <p:spPr>
            <a:xfrm>
              <a:off x="5305450" y="47721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4"/>
            <p:cNvSpPr/>
            <p:nvPr/>
          </p:nvSpPr>
          <p:spPr>
            <a:xfrm>
              <a:off x="5686450" y="47721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4"/>
            <p:cNvSpPr/>
            <p:nvPr/>
          </p:nvSpPr>
          <p:spPr>
            <a:xfrm>
              <a:off x="6067450" y="48483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4"/>
            <p:cNvSpPr/>
            <p:nvPr/>
          </p:nvSpPr>
          <p:spPr>
            <a:xfrm>
              <a:off x="6448450" y="47292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4"/>
            <p:cNvSpPr/>
            <p:nvPr/>
          </p:nvSpPr>
          <p:spPr>
            <a:xfrm>
              <a:off x="6829450" y="50245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4"/>
            <p:cNvSpPr/>
            <p:nvPr/>
          </p:nvSpPr>
          <p:spPr>
            <a:xfrm>
              <a:off x="7210450" y="50245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4"/>
            <p:cNvSpPr/>
            <p:nvPr/>
          </p:nvSpPr>
          <p:spPr>
            <a:xfrm>
              <a:off x="7591450" y="44434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4"/>
            <p:cNvSpPr/>
            <p:nvPr/>
          </p:nvSpPr>
          <p:spPr>
            <a:xfrm>
              <a:off x="7972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4"/>
            <p:cNvSpPr/>
            <p:nvPr/>
          </p:nvSpPr>
          <p:spPr>
            <a:xfrm>
              <a:off x="8353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4"/>
            <p:cNvSpPr/>
            <p:nvPr/>
          </p:nvSpPr>
          <p:spPr>
            <a:xfrm>
              <a:off x="8734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4"/>
            <p:cNvSpPr/>
            <p:nvPr/>
          </p:nvSpPr>
          <p:spPr>
            <a:xfrm>
              <a:off x="9129737" y="486735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54"/>
          <p:cNvSpPr/>
          <p:nvPr/>
        </p:nvSpPr>
        <p:spPr>
          <a:xfrm>
            <a:off x="2990700" y="2147800"/>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4"/>
          <p:cNvSpPr/>
          <p:nvPr/>
        </p:nvSpPr>
        <p:spPr>
          <a:xfrm>
            <a:off x="1085700" y="2433550"/>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4"/>
          <p:cNvSpPr/>
          <p:nvPr/>
        </p:nvSpPr>
        <p:spPr>
          <a:xfrm>
            <a:off x="4895700" y="2077631"/>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4"/>
          <p:cNvSpPr/>
          <p:nvPr/>
        </p:nvSpPr>
        <p:spPr>
          <a:xfrm rot="8100000">
            <a:off x="8699949" y="1890768"/>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4"/>
          <p:cNvSpPr txBox="1"/>
          <p:nvPr>
            <p:ph type="ctrTitle"/>
          </p:nvPr>
        </p:nvSpPr>
        <p:spPr>
          <a:xfrm>
            <a:off x="2309350" y="3031150"/>
            <a:ext cx="5214599" cy="1159799"/>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spcBef>
                <a:spcPts val="0"/>
              </a:spcBef>
              <a:spcAft>
                <a:spcPts val="0"/>
              </a:spcAft>
              <a:buClr>
                <a:srgbClr val="FFFFFF"/>
              </a:buClr>
              <a:buSzPts val="3600"/>
              <a:buNone/>
              <a:defRPr sz="3600">
                <a:solidFill>
                  <a:srgbClr val="FFFFFF"/>
                </a:solidFill>
              </a:defRPr>
            </a:lvl2pPr>
            <a:lvl3pPr lvl="2" algn="r">
              <a:spcBef>
                <a:spcPts val="0"/>
              </a:spcBef>
              <a:spcAft>
                <a:spcPts val="0"/>
              </a:spcAft>
              <a:buClr>
                <a:srgbClr val="FFFFFF"/>
              </a:buClr>
              <a:buSzPts val="3600"/>
              <a:buNone/>
              <a:defRPr sz="3600">
                <a:solidFill>
                  <a:srgbClr val="FFFFFF"/>
                </a:solidFill>
              </a:defRPr>
            </a:lvl3pPr>
            <a:lvl4pPr lvl="3" algn="r">
              <a:spcBef>
                <a:spcPts val="0"/>
              </a:spcBef>
              <a:spcAft>
                <a:spcPts val="0"/>
              </a:spcAft>
              <a:buClr>
                <a:srgbClr val="FFFFFF"/>
              </a:buClr>
              <a:buSzPts val="3600"/>
              <a:buNone/>
              <a:defRPr sz="3600">
                <a:solidFill>
                  <a:srgbClr val="FFFFFF"/>
                </a:solidFill>
              </a:defRPr>
            </a:lvl4pPr>
            <a:lvl5pPr lvl="4" algn="r">
              <a:spcBef>
                <a:spcPts val="0"/>
              </a:spcBef>
              <a:spcAft>
                <a:spcPts val="0"/>
              </a:spcAft>
              <a:buClr>
                <a:srgbClr val="FFFFFF"/>
              </a:buClr>
              <a:buSzPts val="3600"/>
              <a:buNone/>
              <a:defRPr sz="3600">
                <a:solidFill>
                  <a:srgbClr val="FFFFFF"/>
                </a:solidFill>
              </a:defRPr>
            </a:lvl5pPr>
            <a:lvl6pPr lvl="5" algn="r">
              <a:spcBef>
                <a:spcPts val="0"/>
              </a:spcBef>
              <a:spcAft>
                <a:spcPts val="0"/>
              </a:spcAft>
              <a:buClr>
                <a:srgbClr val="FFFFFF"/>
              </a:buClr>
              <a:buSzPts val="3600"/>
              <a:buNone/>
              <a:defRPr sz="3600">
                <a:solidFill>
                  <a:srgbClr val="FFFFFF"/>
                </a:solidFill>
              </a:defRPr>
            </a:lvl6pPr>
            <a:lvl7pPr lvl="6" algn="r">
              <a:spcBef>
                <a:spcPts val="0"/>
              </a:spcBef>
              <a:spcAft>
                <a:spcPts val="0"/>
              </a:spcAft>
              <a:buClr>
                <a:srgbClr val="FFFFFF"/>
              </a:buClr>
              <a:buSzPts val="3600"/>
              <a:buNone/>
              <a:defRPr sz="3600">
                <a:solidFill>
                  <a:srgbClr val="FFFFFF"/>
                </a:solidFill>
              </a:defRPr>
            </a:lvl7pPr>
            <a:lvl8pPr lvl="7" algn="r">
              <a:spcBef>
                <a:spcPts val="0"/>
              </a:spcBef>
              <a:spcAft>
                <a:spcPts val="0"/>
              </a:spcAft>
              <a:buClr>
                <a:srgbClr val="FFFFFF"/>
              </a:buClr>
              <a:buSzPts val="3600"/>
              <a:buNone/>
              <a:defRPr sz="3600">
                <a:solidFill>
                  <a:srgbClr val="FFFFFF"/>
                </a:solidFill>
              </a:defRPr>
            </a:lvl8pPr>
            <a:lvl9pPr lvl="8" algn="r">
              <a:spcBef>
                <a:spcPts val="0"/>
              </a:spcBef>
              <a:spcAft>
                <a:spcPts val="0"/>
              </a:spcAft>
              <a:buClr>
                <a:srgbClr val="FFFFFF"/>
              </a:buClr>
              <a:buSzPts val="3600"/>
              <a:buNone/>
              <a:defRPr sz="3600">
                <a:solidFill>
                  <a:srgbClr val="FFFFFF"/>
                </a:solidFill>
              </a:defRPr>
            </a:lvl9pPr>
          </a:lstStyle>
          <a:p/>
        </p:txBody>
      </p:sp>
      <p:sp>
        <p:nvSpPr>
          <p:cNvPr id="114" name="Google Shape;114;p54"/>
          <p:cNvSpPr txBox="1"/>
          <p:nvPr>
            <p:ph idx="1" type="subTitle"/>
          </p:nvPr>
        </p:nvSpPr>
        <p:spPr>
          <a:xfrm>
            <a:off x="2309440" y="4059250"/>
            <a:ext cx="5214599" cy="784799"/>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5" name="Shape 115"/>
        <p:cNvGrpSpPr/>
        <p:nvPr/>
      </p:nvGrpSpPr>
      <p:grpSpPr>
        <a:xfrm>
          <a:off x="0" y="0"/>
          <a:ext cx="0" cy="0"/>
          <a:chOff x="0" y="0"/>
          <a:chExt cx="0" cy="0"/>
        </a:xfrm>
      </p:grpSpPr>
      <p:sp>
        <p:nvSpPr>
          <p:cNvPr id="116" name="Google Shape;116;p55"/>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17" name="Google Shape;117;p55"/>
          <p:cNvSpPr txBox="1"/>
          <p:nvPr>
            <p:ph idx="1" type="body"/>
          </p:nvPr>
        </p:nvSpPr>
        <p:spPr>
          <a:xfrm>
            <a:off x="1075850" y="1540175"/>
            <a:ext cx="6996600" cy="1922099"/>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0"/>
              </a:spcBef>
              <a:spcAft>
                <a:spcPts val="0"/>
              </a:spcAft>
              <a:buSzPts val="20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8" name="Google Shape;118;p55"/>
          <p:cNvSpPr/>
          <p:nvPr/>
        </p:nvSpPr>
        <p:spPr>
          <a:xfrm>
            <a:off x="-28575" y="4446775"/>
            <a:ext cx="9191625" cy="712477"/>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119" name="Google Shape;119;p55"/>
          <p:cNvSpPr/>
          <p:nvPr/>
        </p:nvSpPr>
        <p:spPr>
          <a:xfrm>
            <a:off x="-28575" y="4578111"/>
            <a:ext cx="9191625" cy="584438"/>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0" name="Google Shape;120;p55"/>
          <p:cNvSpPr/>
          <p:nvPr/>
        </p:nvSpPr>
        <p:spPr>
          <a:xfrm rot="8100000">
            <a:off x="1847980" y="4252968"/>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5"/>
          <p:cNvSpPr/>
          <p:nvPr/>
        </p:nvSpPr>
        <p:spPr>
          <a:xfrm rot="8100000">
            <a:off x="6038980" y="4536818"/>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5"/>
          <p:cNvSpPr/>
          <p:nvPr/>
        </p:nvSpPr>
        <p:spPr>
          <a:xfrm rot="8100000">
            <a:off x="7181980" y="4570168"/>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 name="Google Shape;123;p55"/>
          <p:cNvGrpSpPr/>
          <p:nvPr/>
        </p:nvGrpSpPr>
        <p:grpSpPr>
          <a:xfrm>
            <a:off x="-9525" y="4462475"/>
            <a:ext cx="9167825" cy="595300"/>
            <a:chOff x="-9525" y="4462475"/>
            <a:chExt cx="9167825" cy="595300"/>
          </a:xfrm>
        </p:grpSpPr>
        <p:sp>
          <p:nvSpPr>
            <p:cNvPr id="124" name="Google Shape;124;p5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25" name="Google Shape;125;p5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26" name="Google Shape;126;p5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27" name="Google Shape;127;p55"/>
          <p:cNvGrpSpPr/>
          <p:nvPr/>
        </p:nvGrpSpPr>
        <p:grpSpPr>
          <a:xfrm>
            <a:off x="-42837" y="4443487"/>
            <a:ext cx="9229573" cy="642787"/>
            <a:chOff x="-42837" y="4443487"/>
            <a:chExt cx="9229573" cy="642787"/>
          </a:xfrm>
        </p:grpSpPr>
        <p:sp>
          <p:nvSpPr>
            <p:cNvPr id="128" name="Google Shape;128;p55"/>
            <p:cNvSpPr/>
            <p:nvPr/>
          </p:nvSpPr>
          <p:spPr>
            <a:xfrm>
              <a:off x="1114450" y="49006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5"/>
            <p:cNvSpPr/>
            <p:nvPr/>
          </p:nvSpPr>
          <p:spPr>
            <a:xfrm>
              <a:off x="1495450" y="502927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5"/>
            <p:cNvSpPr/>
            <p:nvPr/>
          </p:nvSpPr>
          <p:spPr>
            <a:xfrm>
              <a:off x="733450" y="497212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5"/>
            <p:cNvSpPr/>
            <p:nvPr/>
          </p:nvSpPr>
          <p:spPr>
            <a:xfrm>
              <a:off x="352450" y="49626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5"/>
            <p:cNvSpPr/>
            <p:nvPr/>
          </p:nvSpPr>
          <p:spPr>
            <a:xfrm>
              <a:off x="-42837" y="46054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5"/>
            <p:cNvSpPr/>
            <p:nvPr/>
          </p:nvSpPr>
          <p:spPr>
            <a:xfrm>
              <a:off x="1876450" y="48340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5"/>
            <p:cNvSpPr/>
            <p:nvPr/>
          </p:nvSpPr>
          <p:spPr>
            <a:xfrm>
              <a:off x="2257450" y="482925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5"/>
            <p:cNvSpPr/>
            <p:nvPr/>
          </p:nvSpPr>
          <p:spPr>
            <a:xfrm>
              <a:off x="2638450" y="454826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5"/>
            <p:cNvSpPr/>
            <p:nvPr/>
          </p:nvSpPr>
          <p:spPr>
            <a:xfrm>
              <a:off x="3019450" y="46149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5"/>
            <p:cNvSpPr/>
            <p:nvPr/>
          </p:nvSpPr>
          <p:spPr>
            <a:xfrm>
              <a:off x="3400450" y="46149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5"/>
            <p:cNvSpPr/>
            <p:nvPr/>
          </p:nvSpPr>
          <p:spPr>
            <a:xfrm>
              <a:off x="3781450" y="49483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5"/>
            <p:cNvSpPr/>
            <p:nvPr/>
          </p:nvSpPr>
          <p:spPr>
            <a:xfrm>
              <a:off x="4162450" y="49483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5"/>
            <p:cNvSpPr/>
            <p:nvPr/>
          </p:nvSpPr>
          <p:spPr>
            <a:xfrm>
              <a:off x="4543450" y="466732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5"/>
            <p:cNvSpPr/>
            <p:nvPr/>
          </p:nvSpPr>
          <p:spPr>
            <a:xfrm>
              <a:off x="4924450" y="45435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5"/>
            <p:cNvSpPr/>
            <p:nvPr/>
          </p:nvSpPr>
          <p:spPr>
            <a:xfrm>
              <a:off x="5305450" y="47721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5"/>
            <p:cNvSpPr/>
            <p:nvPr/>
          </p:nvSpPr>
          <p:spPr>
            <a:xfrm>
              <a:off x="5686450" y="47721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5"/>
            <p:cNvSpPr/>
            <p:nvPr/>
          </p:nvSpPr>
          <p:spPr>
            <a:xfrm>
              <a:off x="6067450" y="48483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5"/>
            <p:cNvSpPr/>
            <p:nvPr/>
          </p:nvSpPr>
          <p:spPr>
            <a:xfrm>
              <a:off x="6448450" y="47292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5"/>
            <p:cNvSpPr/>
            <p:nvPr/>
          </p:nvSpPr>
          <p:spPr>
            <a:xfrm>
              <a:off x="6829450" y="50245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5"/>
            <p:cNvSpPr/>
            <p:nvPr/>
          </p:nvSpPr>
          <p:spPr>
            <a:xfrm>
              <a:off x="7210450" y="50245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5"/>
            <p:cNvSpPr/>
            <p:nvPr/>
          </p:nvSpPr>
          <p:spPr>
            <a:xfrm>
              <a:off x="7591450" y="44434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5"/>
            <p:cNvSpPr/>
            <p:nvPr/>
          </p:nvSpPr>
          <p:spPr>
            <a:xfrm>
              <a:off x="7972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5"/>
            <p:cNvSpPr/>
            <p:nvPr/>
          </p:nvSpPr>
          <p:spPr>
            <a:xfrm>
              <a:off x="8353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5"/>
            <p:cNvSpPr/>
            <p:nvPr/>
          </p:nvSpPr>
          <p:spPr>
            <a:xfrm>
              <a:off x="8734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5"/>
            <p:cNvSpPr/>
            <p:nvPr/>
          </p:nvSpPr>
          <p:spPr>
            <a:xfrm>
              <a:off x="9129737" y="486735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55"/>
          <p:cNvSpPr/>
          <p:nvPr/>
        </p:nvSpPr>
        <p:spPr>
          <a:xfrm>
            <a:off x="2990700" y="4586200"/>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5"/>
          <p:cNvSpPr/>
          <p:nvPr/>
        </p:nvSpPr>
        <p:spPr>
          <a:xfrm>
            <a:off x="1085700" y="4871950"/>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5"/>
          <p:cNvSpPr/>
          <p:nvPr/>
        </p:nvSpPr>
        <p:spPr>
          <a:xfrm>
            <a:off x="4895700" y="4516031"/>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5"/>
          <p:cNvSpPr/>
          <p:nvPr/>
        </p:nvSpPr>
        <p:spPr>
          <a:xfrm rot="8100000">
            <a:off x="8699949" y="4329168"/>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56"/>
          <p:cNvSpPr/>
          <p:nvPr/>
        </p:nvSpPr>
        <p:spPr>
          <a:xfrm>
            <a:off x="-28575" y="4446775"/>
            <a:ext cx="9191625" cy="712477"/>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159" name="Google Shape;159;p56"/>
          <p:cNvSpPr/>
          <p:nvPr/>
        </p:nvSpPr>
        <p:spPr>
          <a:xfrm>
            <a:off x="-28575" y="4578111"/>
            <a:ext cx="9191625" cy="584438"/>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60" name="Google Shape;160;p56"/>
          <p:cNvSpPr/>
          <p:nvPr/>
        </p:nvSpPr>
        <p:spPr>
          <a:xfrm rot="8100000">
            <a:off x="1847980" y="4252968"/>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6"/>
          <p:cNvSpPr/>
          <p:nvPr/>
        </p:nvSpPr>
        <p:spPr>
          <a:xfrm rot="8100000">
            <a:off x="6038980" y="4536818"/>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6"/>
          <p:cNvSpPr/>
          <p:nvPr/>
        </p:nvSpPr>
        <p:spPr>
          <a:xfrm rot="8100000">
            <a:off x="7181980" y="4570168"/>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56"/>
          <p:cNvGrpSpPr/>
          <p:nvPr/>
        </p:nvGrpSpPr>
        <p:grpSpPr>
          <a:xfrm>
            <a:off x="-9525" y="4462475"/>
            <a:ext cx="9167825" cy="595300"/>
            <a:chOff x="-9525" y="4462475"/>
            <a:chExt cx="9167825" cy="595300"/>
          </a:xfrm>
        </p:grpSpPr>
        <p:sp>
          <p:nvSpPr>
            <p:cNvPr id="164" name="Google Shape;164;p5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65" name="Google Shape;165;p5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66" name="Google Shape;166;p5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67" name="Google Shape;167;p56"/>
          <p:cNvGrpSpPr/>
          <p:nvPr/>
        </p:nvGrpSpPr>
        <p:grpSpPr>
          <a:xfrm>
            <a:off x="-42837" y="4443487"/>
            <a:ext cx="9229573" cy="642787"/>
            <a:chOff x="-42837" y="4443487"/>
            <a:chExt cx="9229573" cy="642787"/>
          </a:xfrm>
        </p:grpSpPr>
        <p:sp>
          <p:nvSpPr>
            <p:cNvPr id="168" name="Google Shape;168;p56"/>
            <p:cNvSpPr/>
            <p:nvPr/>
          </p:nvSpPr>
          <p:spPr>
            <a:xfrm>
              <a:off x="1114450" y="49006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6"/>
            <p:cNvSpPr/>
            <p:nvPr/>
          </p:nvSpPr>
          <p:spPr>
            <a:xfrm>
              <a:off x="1495450" y="502927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6"/>
            <p:cNvSpPr/>
            <p:nvPr/>
          </p:nvSpPr>
          <p:spPr>
            <a:xfrm>
              <a:off x="733450" y="497212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6"/>
            <p:cNvSpPr/>
            <p:nvPr/>
          </p:nvSpPr>
          <p:spPr>
            <a:xfrm>
              <a:off x="352450" y="49626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6"/>
            <p:cNvSpPr/>
            <p:nvPr/>
          </p:nvSpPr>
          <p:spPr>
            <a:xfrm>
              <a:off x="-42837" y="46054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6"/>
            <p:cNvSpPr/>
            <p:nvPr/>
          </p:nvSpPr>
          <p:spPr>
            <a:xfrm>
              <a:off x="1876450" y="48340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6"/>
            <p:cNvSpPr/>
            <p:nvPr/>
          </p:nvSpPr>
          <p:spPr>
            <a:xfrm>
              <a:off x="2257450" y="482925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6"/>
            <p:cNvSpPr/>
            <p:nvPr/>
          </p:nvSpPr>
          <p:spPr>
            <a:xfrm>
              <a:off x="2638450" y="454826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6"/>
            <p:cNvSpPr/>
            <p:nvPr/>
          </p:nvSpPr>
          <p:spPr>
            <a:xfrm>
              <a:off x="3019450" y="46149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6"/>
            <p:cNvSpPr/>
            <p:nvPr/>
          </p:nvSpPr>
          <p:spPr>
            <a:xfrm>
              <a:off x="3400450" y="46149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6"/>
            <p:cNvSpPr/>
            <p:nvPr/>
          </p:nvSpPr>
          <p:spPr>
            <a:xfrm>
              <a:off x="3781450" y="49483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6"/>
            <p:cNvSpPr/>
            <p:nvPr/>
          </p:nvSpPr>
          <p:spPr>
            <a:xfrm>
              <a:off x="4162450" y="49483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6"/>
            <p:cNvSpPr/>
            <p:nvPr/>
          </p:nvSpPr>
          <p:spPr>
            <a:xfrm>
              <a:off x="4543450" y="4667325"/>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6"/>
            <p:cNvSpPr/>
            <p:nvPr/>
          </p:nvSpPr>
          <p:spPr>
            <a:xfrm>
              <a:off x="4924450" y="45435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6"/>
            <p:cNvSpPr/>
            <p:nvPr/>
          </p:nvSpPr>
          <p:spPr>
            <a:xfrm>
              <a:off x="5305450" y="47721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6"/>
            <p:cNvSpPr/>
            <p:nvPr/>
          </p:nvSpPr>
          <p:spPr>
            <a:xfrm>
              <a:off x="5686450" y="47721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6"/>
            <p:cNvSpPr/>
            <p:nvPr/>
          </p:nvSpPr>
          <p:spPr>
            <a:xfrm>
              <a:off x="6067450" y="484830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6"/>
            <p:cNvSpPr/>
            <p:nvPr/>
          </p:nvSpPr>
          <p:spPr>
            <a:xfrm>
              <a:off x="6448450" y="472923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6"/>
            <p:cNvSpPr/>
            <p:nvPr/>
          </p:nvSpPr>
          <p:spPr>
            <a:xfrm>
              <a:off x="6829450" y="50245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6"/>
            <p:cNvSpPr/>
            <p:nvPr/>
          </p:nvSpPr>
          <p:spPr>
            <a:xfrm>
              <a:off x="7210450" y="5024512"/>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6"/>
            <p:cNvSpPr/>
            <p:nvPr/>
          </p:nvSpPr>
          <p:spPr>
            <a:xfrm>
              <a:off x="7591450" y="44434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6"/>
            <p:cNvSpPr/>
            <p:nvPr/>
          </p:nvSpPr>
          <p:spPr>
            <a:xfrm>
              <a:off x="7972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6"/>
            <p:cNvSpPr/>
            <p:nvPr/>
          </p:nvSpPr>
          <p:spPr>
            <a:xfrm>
              <a:off x="8353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6"/>
            <p:cNvSpPr/>
            <p:nvPr/>
          </p:nvSpPr>
          <p:spPr>
            <a:xfrm>
              <a:off x="8734450" y="4557787"/>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6"/>
            <p:cNvSpPr/>
            <p:nvPr/>
          </p:nvSpPr>
          <p:spPr>
            <a:xfrm>
              <a:off x="9129737" y="4867350"/>
              <a:ext cx="56999" cy="56999"/>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56"/>
          <p:cNvSpPr/>
          <p:nvPr/>
        </p:nvSpPr>
        <p:spPr>
          <a:xfrm>
            <a:off x="2990700" y="4586200"/>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6"/>
          <p:cNvSpPr/>
          <p:nvPr/>
        </p:nvSpPr>
        <p:spPr>
          <a:xfrm>
            <a:off x="1085700" y="4871950"/>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6"/>
          <p:cNvSpPr/>
          <p:nvPr/>
        </p:nvSpPr>
        <p:spPr>
          <a:xfrm>
            <a:off x="4895700" y="4516031"/>
            <a:ext cx="114599" cy="114599"/>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6"/>
          <p:cNvSpPr/>
          <p:nvPr/>
        </p:nvSpPr>
        <p:spPr>
          <a:xfrm rot="8100000">
            <a:off x="8699949" y="4329168"/>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52"/>
          <p:cNvGrpSpPr/>
          <p:nvPr/>
        </p:nvGrpSpPr>
        <p:grpSpPr>
          <a:xfrm>
            <a:off x="381000" y="7"/>
            <a:ext cx="8382000" cy="5162348"/>
            <a:chOff x="381000" y="-18750"/>
            <a:chExt cx="8382000" cy="5180999"/>
          </a:xfrm>
        </p:grpSpPr>
        <p:cxnSp>
          <p:nvCxnSpPr>
            <p:cNvPr id="7" name="Google Shape;7;p52"/>
            <p:cNvCxnSpPr/>
            <p:nvPr/>
          </p:nvCxnSpPr>
          <p:spPr>
            <a:xfrm>
              <a:off x="762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8" name="Google Shape;8;p52"/>
            <p:cNvCxnSpPr/>
            <p:nvPr/>
          </p:nvCxnSpPr>
          <p:spPr>
            <a:xfrm>
              <a:off x="1524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9" name="Google Shape;9;p52"/>
            <p:cNvCxnSpPr/>
            <p:nvPr/>
          </p:nvCxnSpPr>
          <p:spPr>
            <a:xfrm>
              <a:off x="2286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10" name="Google Shape;10;p52"/>
            <p:cNvCxnSpPr/>
            <p:nvPr/>
          </p:nvCxnSpPr>
          <p:spPr>
            <a:xfrm>
              <a:off x="3048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11" name="Google Shape;11;p52"/>
            <p:cNvCxnSpPr/>
            <p:nvPr/>
          </p:nvCxnSpPr>
          <p:spPr>
            <a:xfrm>
              <a:off x="3810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12" name="Google Shape;12;p52"/>
            <p:cNvCxnSpPr/>
            <p:nvPr/>
          </p:nvCxnSpPr>
          <p:spPr>
            <a:xfrm>
              <a:off x="4572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13" name="Google Shape;13;p52"/>
            <p:cNvCxnSpPr/>
            <p:nvPr/>
          </p:nvCxnSpPr>
          <p:spPr>
            <a:xfrm>
              <a:off x="5334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14" name="Google Shape;14;p52"/>
            <p:cNvCxnSpPr/>
            <p:nvPr/>
          </p:nvCxnSpPr>
          <p:spPr>
            <a:xfrm>
              <a:off x="6096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15" name="Google Shape;15;p52"/>
            <p:cNvCxnSpPr/>
            <p:nvPr/>
          </p:nvCxnSpPr>
          <p:spPr>
            <a:xfrm>
              <a:off x="6858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16" name="Google Shape;16;p52"/>
            <p:cNvCxnSpPr/>
            <p:nvPr/>
          </p:nvCxnSpPr>
          <p:spPr>
            <a:xfrm>
              <a:off x="7620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17" name="Google Shape;17;p52"/>
            <p:cNvCxnSpPr/>
            <p:nvPr/>
          </p:nvCxnSpPr>
          <p:spPr>
            <a:xfrm>
              <a:off x="8382000" y="-18750"/>
              <a:ext cx="0" cy="5180999"/>
            </a:xfrm>
            <a:prstGeom prst="straightConnector1">
              <a:avLst/>
            </a:prstGeom>
            <a:noFill/>
            <a:ln cap="flat" cmpd="sng" w="9525">
              <a:solidFill>
                <a:srgbClr val="F3F3F3"/>
              </a:solidFill>
              <a:prstDash val="solid"/>
              <a:round/>
              <a:headEnd len="sm" w="sm" type="none"/>
              <a:tailEnd len="sm" w="sm" type="none"/>
            </a:ln>
          </p:spPr>
        </p:cxnSp>
        <p:cxnSp>
          <p:nvCxnSpPr>
            <p:cNvPr id="18" name="Google Shape;18;p52"/>
            <p:cNvCxnSpPr/>
            <p:nvPr/>
          </p:nvCxnSpPr>
          <p:spPr>
            <a:xfrm>
              <a:off x="381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19" name="Google Shape;19;p52"/>
            <p:cNvCxnSpPr/>
            <p:nvPr/>
          </p:nvCxnSpPr>
          <p:spPr>
            <a:xfrm>
              <a:off x="1143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0" name="Google Shape;20;p52"/>
            <p:cNvCxnSpPr/>
            <p:nvPr/>
          </p:nvCxnSpPr>
          <p:spPr>
            <a:xfrm>
              <a:off x="1905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1" name="Google Shape;21;p52"/>
            <p:cNvCxnSpPr/>
            <p:nvPr/>
          </p:nvCxnSpPr>
          <p:spPr>
            <a:xfrm>
              <a:off x="2667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2" name="Google Shape;22;p52"/>
            <p:cNvCxnSpPr/>
            <p:nvPr/>
          </p:nvCxnSpPr>
          <p:spPr>
            <a:xfrm>
              <a:off x="3429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3" name="Google Shape;23;p52"/>
            <p:cNvCxnSpPr/>
            <p:nvPr/>
          </p:nvCxnSpPr>
          <p:spPr>
            <a:xfrm>
              <a:off x="4191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4" name="Google Shape;24;p52"/>
            <p:cNvCxnSpPr/>
            <p:nvPr/>
          </p:nvCxnSpPr>
          <p:spPr>
            <a:xfrm>
              <a:off x="4953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5" name="Google Shape;25;p52"/>
            <p:cNvCxnSpPr/>
            <p:nvPr/>
          </p:nvCxnSpPr>
          <p:spPr>
            <a:xfrm>
              <a:off x="5715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6" name="Google Shape;26;p52"/>
            <p:cNvCxnSpPr/>
            <p:nvPr/>
          </p:nvCxnSpPr>
          <p:spPr>
            <a:xfrm>
              <a:off x="6477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7" name="Google Shape;27;p52"/>
            <p:cNvCxnSpPr/>
            <p:nvPr/>
          </p:nvCxnSpPr>
          <p:spPr>
            <a:xfrm>
              <a:off x="7239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8" name="Google Shape;28;p52"/>
            <p:cNvCxnSpPr/>
            <p:nvPr/>
          </p:nvCxnSpPr>
          <p:spPr>
            <a:xfrm>
              <a:off x="8001000" y="-18750"/>
              <a:ext cx="0" cy="5180999"/>
            </a:xfrm>
            <a:prstGeom prst="straightConnector1">
              <a:avLst/>
            </a:prstGeom>
            <a:noFill/>
            <a:ln cap="flat" cmpd="sng" w="9525">
              <a:solidFill>
                <a:srgbClr val="F3F3F3"/>
              </a:solidFill>
              <a:prstDash val="dash"/>
              <a:round/>
              <a:headEnd len="sm" w="sm" type="none"/>
              <a:tailEnd len="sm" w="sm" type="none"/>
            </a:ln>
          </p:spPr>
        </p:cxnSp>
        <p:cxnSp>
          <p:nvCxnSpPr>
            <p:cNvPr id="29" name="Google Shape;29;p52"/>
            <p:cNvCxnSpPr/>
            <p:nvPr/>
          </p:nvCxnSpPr>
          <p:spPr>
            <a:xfrm>
              <a:off x="8763000" y="-18750"/>
              <a:ext cx="0" cy="5180999"/>
            </a:xfrm>
            <a:prstGeom prst="straightConnector1">
              <a:avLst/>
            </a:prstGeom>
            <a:noFill/>
            <a:ln cap="flat" cmpd="sng" w="9525">
              <a:solidFill>
                <a:srgbClr val="F3F3F3"/>
              </a:solidFill>
              <a:prstDash val="dash"/>
              <a:round/>
              <a:headEnd len="sm" w="sm" type="none"/>
              <a:tailEnd len="sm" w="sm" type="none"/>
            </a:ln>
          </p:spPr>
        </p:cxnSp>
      </p:grpSp>
      <p:sp>
        <p:nvSpPr>
          <p:cNvPr id="30" name="Google Shape;30;p52"/>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9pPr>
          </a:lstStyle>
          <a:p/>
        </p:txBody>
      </p:sp>
      <p:sp>
        <p:nvSpPr>
          <p:cNvPr id="31" name="Google Shape;31;p52"/>
          <p:cNvSpPr txBox="1"/>
          <p:nvPr>
            <p:ph idx="1" type="body"/>
          </p:nvPr>
        </p:nvSpPr>
        <p:spPr>
          <a:xfrm>
            <a:off x="1075850" y="1540175"/>
            <a:ext cx="6996600" cy="1922099"/>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rgbClr val="28324A"/>
              </a:buClr>
              <a:buSzPts val="2000"/>
              <a:buFont typeface="Source Sans Pro"/>
              <a:buChar char="◉"/>
              <a:defRPr b="0" i="0" sz="2000" u="none" cap="none" strike="noStrike">
                <a:solidFill>
                  <a:srgbClr val="28324A"/>
                </a:solidFill>
                <a:latin typeface="Source Sans Pro"/>
                <a:ea typeface="Source Sans Pro"/>
                <a:cs typeface="Source Sans Pro"/>
                <a:sym typeface="Source Sans Pro"/>
              </a:defRPr>
            </a:lvl1pPr>
            <a:lvl2pPr indent="-342900" lvl="1" marL="914400" marR="0" rtl="0" algn="l">
              <a:lnSpc>
                <a:spcPct val="100000"/>
              </a:lnSpc>
              <a:spcBef>
                <a:spcPts val="48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2pPr>
            <a:lvl3pPr indent="-342900" lvl="2" marL="1371600" marR="0" rtl="0" algn="l">
              <a:lnSpc>
                <a:spcPct val="100000"/>
              </a:lnSpc>
              <a:spcBef>
                <a:spcPts val="48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3pPr>
            <a:lvl4pPr indent="-342900" lvl="3" marL="182880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4pPr>
            <a:lvl5pPr indent="-342900" lvl="4" marL="228600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5pPr>
            <a:lvl6pPr indent="-342900" lvl="5" marL="274320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6pPr>
            <a:lvl7pPr indent="-342900" lvl="6" marL="320040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7pPr>
            <a:lvl8pPr indent="-342900" lvl="7" marL="365760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8pPr>
            <a:lvl9pPr indent="-342900" lvl="8" marL="411480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fr.wikipedia.org/wiki/Erreur_40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microsoft.com/fr-fr/sql-server/sql-server-downloads" TargetMode="External"/><Relationship Id="rId4" Type="http://schemas.openxmlformats.org/officeDocument/2006/relationships/hyperlink" Target="https://docs.microsoft.com/en-us/sql/linux/sql-server-linux-overview?view=sql-server-linux-ver15" TargetMode="External"/><Relationship Id="rId5"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txBox="1"/>
          <p:nvPr>
            <p:ph type="ctrTitle"/>
          </p:nvPr>
        </p:nvSpPr>
        <p:spPr>
          <a:xfrm>
            <a:off x="2847975" y="3363425"/>
            <a:ext cx="5610300" cy="1159799"/>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fr-FR"/>
              <a:t>API REST – Web Service</a:t>
            </a:r>
            <a:endParaRPr/>
          </a:p>
        </p:txBody>
      </p:sp>
      <p:pic>
        <p:nvPicPr>
          <p:cNvPr id="202" name="Google Shape;202;p1"/>
          <p:cNvPicPr preferRelativeResize="0"/>
          <p:nvPr/>
        </p:nvPicPr>
        <p:blipFill rotWithShape="1">
          <a:blip r:embed="rId3">
            <a:alphaModFix/>
          </a:blip>
          <a:srcRect b="0" l="0" r="0" t="0"/>
          <a:stretch/>
        </p:blipFill>
        <p:spPr>
          <a:xfrm>
            <a:off x="7283422" y="91440"/>
            <a:ext cx="1609725" cy="150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0"/>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Exemples</a:t>
            </a:r>
            <a:endParaRPr>
              <a:solidFill>
                <a:srgbClr val="3C78D8"/>
              </a:solidFill>
            </a:endParaRPr>
          </a:p>
        </p:txBody>
      </p:sp>
      <p:sp>
        <p:nvSpPr>
          <p:cNvPr id="271" name="Google Shape;271;p10"/>
          <p:cNvSpPr txBox="1"/>
          <p:nvPr/>
        </p:nvSpPr>
        <p:spPr>
          <a:xfrm>
            <a:off x="299309" y="935629"/>
            <a:ext cx="4616506" cy="73866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A noter qu’après l’exécution de la requêtes on peut voir un code de retour 200 ce code indique que l’opération c’est bien passée</a:t>
            </a:r>
            <a:endParaRPr b="1" i="0" sz="1400" u="none" cap="none" strike="noStrike">
              <a:solidFill>
                <a:schemeClr val="dk1"/>
              </a:solidFill>
              <a:latin typeface="Arial"/>
              <a:ea typeface="Arial"/>
              <a:cs typeface="Arial"/>
              <a:sym typeface="Arial"/>
            </a:endParaRPr>
          </a:p>
        </p:txBody>
      </p:sp>
      <p:sp>
        <p:nvSpPr>
          <p:cNvPr id="272" name="Google Shape;272;p10"/>
          <p:cNvSpPr txBox="1"/>
          <p:nvPr/>
        </p:nvSpPr>
        <p:spPr>
          <a:xfrm>
            <a:off x="356260" y="2040255"/>
            <a:ext cx="4615542" cy="2031325"/>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02122"/>
              </a:buClr>
              <a:buSzPts val="1400"/>
              <a:buFont typeface="Arial"/>
              <a:buNone/>
            </a:pPr>
            <a:r>
              <a:rPr b="0" i="0" lang="fr-FR" sz="1400" u="none" cap="none" strike="noStrike">
                <a:solidFill>
                  <a:srgbClr val="202122"/>
                </a:solidFill>
                <a:latin typeface="Arial"/>
                <a:ea typeface="Arial"/>
                <a:cs typeface="Arial"/>
                <a:sym typeface="Arial"/>
              </a:rPr>
              <a:t>Les codes les plus courants sont :</a:t>
            </a:r>
            <a:endParaRPr/>
          </a:p>
          <a:p>
            <a:pPr indent="-88900" lvl="0" marL="0" marR="0" rtl="0" algn="l">
              <a:lnSpc>
                <a:spcPct val="100000"/>
              </a:lnSpc>
              <a:spcBef>
                <a:spcPts val="0"/>
              </a:spcBef>
              <a:spcAft>
                <a:spcPts val="0"/>
              </a:spcAft>
              <a:buClr>
                <a:srgbClr val="202122"/>
              </a:buClr>
              <a:buSzPts val="1400"/>
              <a:buFont typeface="Arial"/>
              <a:buChar char="•"/>
            </a:pPr>
            <a:r>
              <a:rPr b="0" i="0" lang="fr-FR" sz="1400" u="none" cap="none" strike="noStrike">
                <a:solidFill>
                  <a:srgbClr val="202122"/>
                </a:solidFill>
                <a:latin typeface="Arial"/>
                <a:ea typeface="Arial"/>
                <a:cs typeface="Arial"/>
                <a:sym typeface="Arial"/>
              </a:rPr>
              <a:t>200 : succès de la requête ;</a:t>
            </a:r>
            <a:endParaRPr/>
          </a:p>
          <a:p>
            <a:pPr indent="-88900" lvl="0" marL="0" marR="0" rtl="0" algn="l">
              <a:lnSpc>
                <a:spcPct val="100000"/>
              </a:lnSpc>
              <a:spcBef>
                <a:spcPts val="0"/>
              </a:spcBef>
              <a:spcAft>
                <a:spcPts val="0"/>
              </a:spcAft>
              <a:buClr>
                <a:srgbClr val="202122"/>
              </a:buClr>
              <a:buSzPts val="1400"/>
              <a:buFont typeface="Arial"/>
              <a:buChar char="•"/>
            </a:pPr>
            <a:r>
              <a:rPr b="0" i="0" lang="fr-FR" sz="1400" u="none" cap="none" strike="noStrike">
                <a:solidFill>
                  <a:srgbClr val="202122"/>
                </a:solidFill>
                <a:latin typeface="Arial"/>
                <a:ea typeface="Arial"/>
                <a:cs typeface="Arial"/>
                <a:sym typeface="Arial"/>
              </a:rPr>
              <a:t>301 et 302 : redirection, respectivement permanente et temporaire ;</a:t>
            </a:r>
            <a:endParaRPr/>
          </a:p>
          <a:p>
            <a:pPr indent="-88900" lvl="0" marL="0" marR="0" rtl="0" algn="l">
              <a:lnSpc>
                <a:spcPct val="100000"/>
              </a:lnSpc>
              <a:spcBef>
                <a:spcPts val="0"/>
              </a:spcBef>
              <a:spcAft>
                <a:spcPts val="0"/>
              </a:spcAft>
              <a:buClr>
                <a:srgbClr val="202122"/>
              </a:buClr>
              <a:buSzPts val="1400"/>
              <a:buFont typeface="Arial"/>
              <a:buChar char="•"/>
            </a:pPr>
            <a:r>
              <a:rPr b="0" i="0" lang="fr-FR" sz="1400" u="none" cap="none" strike="noStrike">
                <a:solidFill>
                  <a:srgbClr val="202122"/>
                </a:solidFill>
                <a:latin typeface="Arial"/>
                <a:ea typeface="Arial"/>
                <a:cs typeface="Arial"/>
                <a:sym typeface="Arial"/>
              </a:rPr>
              <a:t>401 : utilisateur non authentifié ;</a:t>
            </a:r>
            <a:endParaRPr/>
          </a:p>
          <a:p>
            <a:pPr indent="-88900" lvl="0" marL="0" marR="0" rtl="0" algn="l">
              <a:lnSpc>
                <a:spcPct val="100000"/>
              </a:lnSpc>
              <a:spcBef>
                <a:spcPts val="0"/>
              </a:spcBef>
              <a:spcAft>
                <a:spcPts val="0"/>
              </a:spcAft>
              <a:buClr>
                <a:srgbClr val="202122"/>
              </a:buClr>
              <a:buSzPts val="1400"/>
              <a:buFont typeface="Arial"/>
              <a:buChar char="•"/>
            </a:pPr>
            <a:r>
              <a:rPr b="0" i="0" lang="fr-FR" sz="1400" u="none" cap="none" strike="noStrike">
                <a:solidFill>
                  <a:srgbClr val="202122"/>
                </a:solidFill>
                <a:latin typeface="Arial"/>
                <a:ea typeface="Arial"/>
                <a:cs typeface="Arial"/>
                <a:sym typeface="Arial"/>
              </a:rPr>
              <a:t>403 : accès refusé ;</a:t>
            </a:r>
            <a:endParaRPr/>
          </a:p>
          <a:p>
            <a:pPr indent="-88900" lvl="0" marL="0" marR="0" rtl="0" algn="l">
              <a:lnSpc>
                <a:spcPct val="100000"/>
              </a:lnSpc>
              <a:spcBef>
                <a:spcPts val="0"/>
              </a:spcBef>
              <a:spcAft>
                <a:spcPts val="0"/>
              </a:spcAft>
              <a:buClr>
                <a:srgbClr val="0B0080"/>
              </a:buClr>
              <a:buSzPts val="1400"/>
              <a:buFont typeface="Arial"/>
              <a:buChar char="•"/>
            </a:pPr>
            <a:r>
              <a:rPr b="0" i="0" lang="fr-FR" sz="1400" u="sng" cap="none" strike="noStrike">
                <a:solidFill>
                  <a:srgbClr val="0B0080"/>
                </a:solidFill>
                <a:latin typeface="Arial"/>
                <a:ea typeface="Arial"/>
                <a:cs typeface="Arial"/>
                <a:sym typeface="Arial"/>
                <a:hlinkClick r:id="rId3">
                  <a:extLst>
                    <a:ext uri="{A12FA001-AC4F-418D-AE19-62706E023703}">
                      <ahyp:hlinkClr val="tx"/>
                    </a:ext>
                  </a:extLst>
                </a:hlinkClick>
              </a:rPr>
              <a:t>404</a:t>
            </a:r>
            <a:r>
              <a:rPr b="0" i="0" lang="fr-FR" sz="1400" u="none" cap="none" strike="noStrike">
                <a:solidFill>
                  <a:srgbClr val="202122"/>
                </a:solidFill>
                <a:latin typeface="Arial"/>
                <a:ea typeface="Arial"/>
                <a:cs typeface="Arial"/>
                <a:sym typeface="Arial"/>
              </a:rPr>
              <a:t> : page non trouvée ;</a:t>
            </a:r>
            <a:endParaRPr/>
          </a:p>
          <a:p>
            <a:pPr indent="-88900" lvl="0" marL="0" marR="0" rtl="0" algn="l">
              <a:lnSpc>
                <a:spcPct val="100000"/>
              </a:lnSpc>
              <a:spcBef>
                <a:spcPts val="0"/>
              </a:spcBef>
              <a:spcAft>
                <a:spcPts val="0"/>
              </a:spcAft>
              <a:buClr>
                <a:srgbClr val="202122"/>
              </a:buClr>
              <a:buSzPts val="1400"/>
              <a:buFont typeface="Arial"/>
              <a:buChar char="•"/>
            </a:pPr>
            <a:r>
              <a:rPr b="0" i="0" lang="fr-FR" sz="1400" u="none" cap="none" strike="noStrike">
                <a:solidFill>
                  <a:srgbClr val="202122"/>
                </a:solidFill>
                <a:latin typeface="Arial"/>
                <a:ea typeface="Arial"/>
                <a:cs typeface="Arial"/>
                <a:sym typeface="Arial"/>
              </a:rPr>
              <a:t>500 et 503 : erreur serveur ;</a:t>
            </a:r>
            <a:endParaRPr/>
          </a:p>
          <a:p>
            <a:pPr indent="-88900" lvl="0" marL="0" marR="0" rtl="0" algn="l">
              <a:lnSpc>
                <a:spcPct val="100000"/>
              </a:lnSpc>
              <a:spcBef>
                <a:spcPts val="0"/>
              </a:spcBef>
              <a:spcAft>
                <a:spcPts val="0"/>
              </a:spcAft>
              <a:buClr>
                <a:srgbClr val="202122"/>
              </a:buClr>
              <a:buSzPts val="1400"/>
              <a:buFont typeface="Arial"/>
              <a:buChar char="•"/>
            </a:pPr>
            <a:r>
              <a:rPr b="0" i="0" lang="fr-FR" sz="1400" u="none" cap="none" strike="noStrike">
                <a:solidFill>
                  <a:srgbClr val="202122"/>
                </a:solidFill>
                <a:latin typeface="Arial"/>
                <a:ea typeface="Arial"/>
                <a:cs typeface="Arial"/>
                <a:sym typeface="Arial"/>
              </a:rPr>
              <a:t>504 : le serveur n'a pas répondu.</a:t>
            </a:r>
            <a:endParaRPr b="0" i="0" sz="1400" u="none" cap="none" strike="noStrike">
              <a:solidFill>
                <a:srgbClr val="202122"/>
              </a:solidFill>
              <a:latin typeface="Arial"/>
              <a:ea typeface="Arial"/>
              <a:cs typeface="Arial"/>
              <a:sym typeface="Arial"/>
            </a:endParaRPr>
          </a:p>
        </p:txBody>
      </p:sp>
      <p:sp>
        <p:nvSpPr>
          <p:cNvPr id="273" name="Google Shape;273;p10"/>
          <p:cNvSpPr txBox="1"/>
          <p:nvPr/>
        </p:nvSpPr>
        <p:spPr>
          <a:xfrm>
            <a:off x="5308270" y="1327387"/>
            <a:ext cx="391489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Open Sans"/>
              <a:buNone/>
            </a:pPr>
            <a:r>
              <a:rPr b="0" i="0" lang="fr-FR" sz="1000" u="none" cap="none" strike="noStrike">
                <a:solidFill>
                  <a:srgbClr val="000000"/>
                </a:solidFill>
                <a:latin typeface="Open Sans"/>
                <a:ea typeface="Open Sans"/>
                <a:cs typeface="Open Sans"/>
                <a:sym typeface="Open Sans"/>
              </a:rPr>
              <a:t>https://fr.wikipedia.org/wiki/Liste_des_codes_HTTP</a:t>
            </a:r>
            <a:endParaRPr/>
          </a:p>
        </p:txBody>
      </p:sp>
      <p:sp>
        <p:nvSpPr>
          <p:cNvPr id="274" name="Google Shape;274;p10"/>
          <p:cNvSpPr txBox="1"/>
          <p:nvPr/>
        </p:nvSpPr>
        <p:spPr>
          <a:xfrm>
            <a:off x="5308270" y="1008696"/>
            <a:ext cx="391489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Open Sans"/>
              <a:buNone/>
            </a:pPr>
            <a:r>
              <a:rPr b="0" i="0" lang="fr-FR" sz="1000" u="none" cap="none" strike="noStrike">
                <a:solidFill>
                  <a:srgbClr val="000000"/>
                </a:solidFill>
                <a:latin typeface="Open Sans"/>
                <a:ea typeface="Open Sans"/>
                <a:cs typeface="Open Sans"/>
                <a:sym typeface="Open Sans"/>
              </a:rPr>
              <a:t>Sources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1"/>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Un peu d’outillage</a:t>
            </a:r>
            <a:endParaRPr>
              <a:solidFill>
                <a:srgbClr val="3C78D8"/>
              </a:solidFill>
            </a:endParaRPr>
          </a:p>
        </p:txBody>
      </p:sp>
      <p:sp>
        <p:nvSpPr>
          <p:cNvPr id="280" name="Google Shape;280;p11"/>
          <p:cNvSpPr txBox="1"/>
          <p:nvPr/>
        </p:nvSpPr>
        <p:spPr>
          <a:xfrm>
            <a:off x="299309" y="935629"/>
            <a:ext cx="4616506" cy="95410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Pour tester vos API ou tout autre WebService je vous conseille l’outils POSTMAN gratuit et disponible ici</a:t>
            </a:r>
            <a:br>
              <a:rPr b="0" i="0" lang="fr-FR" sz="1400" u="none" cap="none" strike="noStrike">
                <a:solidFill>
                  <a:schemeClr val="dk1"/>
                </a:solidFill>
                <a:latin typeface="Arial"/>
                <a:ea typeface="Arial"/>
                <a:cs typeface="Arial"/>
                <a:sym typeface="Arial"/>
              </a:rPr>
            </a:br>
            <a:br>
              <a:rPr b="0" i="0" lang="fr-FR" sz="1400" u="none" cap="none" strike="noStrike">
                <a:solidFill>
                  <a:schemeClr val="dk1"/>
                </a:solidFill>
                <a:latin typeface="Arial"/>
                <a:ea typeface="Arial"/>
                <a:cs typeface="Arial"/>
                <a:sym typeface="Arial"/>
              </a:rPr>
            </a:br>
            <a:r>
              <a:rPr b="0" i="0" lang="fr-FR" sz="1400" u="none" cap="none" strike="noStrike">
                <a:solidFill>
                  <a:schemeClr val="dk1"/>
                </a:solidFill>
                <a:latin typeface="Arial"/>
                <a:ea typeface="Arial"/>
                <a:cs typeface="Arial"/>
                <a:sym typeface="Arial"/>
              </a:rPr>
              <a:t>https://www.postman.com/product/rest-client/</a:t>
            </a:r>
            <a:endParaRPr b="1" i="0" sz="1400" u="none" cap="none" strike="noStrike">
              <a:solidFill>
                <a:schemeClr val="dk1"/>
              </a:solidFill>
              <a:latin typeface="Arial"/>
              <a:ea typeface="Arial"/>
              <a:cs typeface="Arial"/>
              <a:sym typeface="Arial"/>
            </a:endParaRPr>
          </a:p>
        </p:txBody>
      </p:sp>
      <p:sp>
        <p:nvSpPr>
          <p:cNvPr id="281" name="Google Shape;281;p11"/>
          <p:cNvSpPr txBox="1"/>
          <p:nvPr/>
        </p:nvSpPr>
        <p:spPr>
          <a:xfrm>
            <a:off x="328551" y="2277761"/>
            <a:ext cx="4615542"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02122"/>
              </a:buClr>
              <a:buSzPts val="1400"/>
              <a:buFont typeface="Arial"/>
              <a:buNone/>
            </a:pPr>
            <a:r>
              <a:rPr b="0" i="0" lang="fr-FR" sz="1400" u="none" cap="none" strike="noStrike">
                <a:solidFill>
                  <a:srgbClr val="202122"/>
                </a:solidFill>
                <a:latin typeface="Arial"/>
                <a:ea typeface="Arial"/>
                <a:cs typeface="Arial"/>
                <a:sym typeface="Arial"/>
              </a:rPr>
              <a:t>C’est un outils qui permet entre autre d’envoyer des requêtes HTTP et de visualiser les resultats</a:t>
            </a:r>
            <a:endParaRPr b="0" i="0" sz="1400" u="none" cap="none" strike="noStrike">
              <a:solidFill>
                <a:srgbClr val="202122"/>
              </a:solidFill>
              <a:latin typeface="Arial"/>
              <a:ea typeface="Arial"/>
              <a:cs typeface="Arial"/>
              <a:sym typeface="Arial"/>
            </a:endParaRPr>
          </a:p>
        </p:txBody>
      </p:sp>
      <p:pic>
        <p:nvPicPr>
          <p:cNvPr id="282" name="Google Shape;282;p11"/>
          <p:cNvPicPr preferRelativeResize="0"/>
          <p:nvPr/>
        </p:nvPicPr>
        <p:blipFill rotWithShape="1">
          <a:blip r:embed="rId3">
            <a:alphaModFix/>
          </a:blip>
          <a:srcRect b="0" l="0" r="0" t="0"/>
          <a:stretch/>
        </p:blipFill>
        <p:spPr>
          <a:xfrm>
            <a:off x="5545889" y="1889736"/>
            <a:ext cx="3401092" cy="23132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2"/>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Un peu d’outillage</a:t>
            </a:r>
            <a:endParaRPr>
              <a:solidFill>
                <a:srgbClr val="3C78D8"/>
              </a:solidFill>
            </a:endParaRPr>
          </a:p>
        </p:txBody>
      </p:sp>
      <p:sp>
        <p:nvSpPr>
          <p:cNvPr id="288" name="Google Shape;288;p12"/>
          <p:cNvSpPr txBox="1"/>
          <p:nvPr/>
        </p:nvSpPr>
        <p:spPr>
          <a:xfrm>
            <a:off x="299309" y="935629"/>
            <a:ext cx="4616506"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Exemple de requêtes postman</a:t>
            </a:r>
            <a:endParaRPr b="1" i="0" sz="1400" u="none" cap="none" strike="noStrike">
              <a:solidFill>
                <a:schemeClr val="dk1"/>
              </a:solidFill>
              <a:latin typeface="Arial"/>
              <a:ea typeface="Arial"/>
              <a:cs typeface="Arial"/>
              <a:sym typeface="Arial"/>
            </a:endParaRPr>
          </a:p>
        </p:txBody>
      </p:sp>
      <p:sp>
        <p:nvSpPr>
          <p:cNvPr id="289" name="Google Shape;289;p12"/>
          <p:cNvSpPr txBox="1"/>
          <p:nvPr/>
        </p:nvSpPr>
        <p:spPr>
          <a:xfrm>
            <a:off x="581890" y="2948686"/>
            <a:ext cx="57001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Open Sans"/>
              <a:buNone/>
            </a:pPr>
            <a:r>
              <a:rPr b="0" i="0" lang="fr-FR" sz="1400" u="none" cap="none" strike="noStrike">
                <a:solidFill>
                  <a:schemeClr val="dk1"/>
                </a:solidFill>
                <a:latin typeface="Open Sans"/>
                <a:ea typeface="Open Sans"/>
                <a:cs typeface="Open Sans"/>
                <a:sym typeface="Open Sans"/>
              </a:rPr>
              <a:t>https://calendrier.api.gouv.fr/jours-feries/metropole/2021.json</a:t>
            </a:r>
            <a:endParaRPr b="0" i="0" sz="1400" u="none" cap="none" strike="noStrike">
              <a:solidFill>
                <a:schemeClr val="dk1"/>
              </a:solidFill>
              <a:latin typeface="Arial"/>
              <a:ea typeface="Arial"/>
              <a:cs typeface="Arial"/>
              <a:sym typeface="Arial"/>
            </a:endParaRPr>
          </a:p>
        </p:txBody>
      </p:sp>
      <p:pic>
        <p:nvPicPr>
          <p:cNvPr id="290" name="Google Shape;290;p12"/>
          <p:cNvPicPr preferRelativeResize="0"/>
          <p:nvPr/>
        </p:nvPicPr>
        <p:blipFill rotWithShape="1">
          <a:blip r:embed="rId3">
            <a:alphaModFix/>
          </a:blip>
          <a:srcRect b="0" l="0" r="0" t="0"/>
          <a:stretch/>
        </p:blipFill>
        <p:spPr>
          <a:xfrm>
            <a:off x="653142" y="1369526"/>
            <a:ext cx="4096987" cy="913984"/>
          </a:xfrm>
          <a:prstGeom prst="rect">
            <a:avLst/>
          </a:prstGeom>
          <a:noFill/>
          <a:ln>
            <a:noFill/>
          </a:ln>
        </p:spPr>
      </p:pic>
      <p:sp>
        <p:nvSpPr>
          <p:cNvPr id="291" name="Google Shape;291;p12"/>
          <p:cNvSpPr txBox="1"/>
          <p:nvPr/>
        </p:nvSpPr>
        <p:spPr>
          <a:xfrm>
            <a:off x="5403272" y="1077122"/>
            <a:ext cx="3604641" cy="1815882"/>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On a ici :</a:t>
            </a:r>
            <a:br>
              <a:rPr b="0" i="0" lang="fr-FR"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1" i="0" lang="fr-FR" sz="1400" u="none" cap="none" strike="noStrike">
                <a:solidFill>
                  <a:schemeClr val="dk1"/>
                </a:solidFill>
                <a:latin typeface="Arial"/>
                <a:ea typeface="Arial"/>
                <a:cs typeface="Arial"/>
                <a:sym typeface="Arial"/>
              </a:rPr>
              <a:t>Addresse de l’API : </a:t>
            </a:r>
            <a:r>
              <a:rPr b="0" i="0" lang="fr-FR" sz="1400" u="none" cap="none" strike="noStrike">
                <a:solidFill>
                  <a:schemeClr val="dk1"/>
                </a:solidFill>
                <a:latin typeface="Arial"/>
                <a:ea typeface="Arial"/>
                <a:cs typeface="Arial"/>
                <a:sym typeface="Arial"/>
              </a:rPr>
              <a:t>calendrier.api.gouv.fr</a:t>
            </a:r>
            <a:endParaRPr/>
          </a:p>
          <a:p>
            <a:pPr indent="-285750" lvl="0" marL="285750" marR="0" rtl="0" algn="l">
              <a:lnSpc>
                <a:spcPct val="100000"/>
              </a:lnSpc>
              <a:spcBef>
                <a:spcPts val="0"/>
              </a:spcBef>
              <a:spcAft>
                <a:spcPts val="0"/>
              </a:spcAft>
              <a:buClr>
                <a:schemeClr val="dk1"/>
              </a:buClr>
              <a:buSzPts val="1400"/>
              <a:buFont typeface="Arial"/>
              <a:buChar char="•"/>
            </a:pPr>
            <a:r>
              <a:rPr b="1" i="0" lang="fr-FR" sz="1400" u="none" cap="none" strike="noStrike">
                <a:solidFill>
                  <a:schemeClr val="dk1"/>
                </a:solidFill>
                <a:latin typeface="Arial"/>
                <a:ea typeface="Arial"/>
                <a:cs typeface="Arial"/>
                <a:sym typeface="Arial"/>
              </a:rPr>
              <a:t>Ressources : </a:t>
            </a:r>
            <a:r>
              <a:rPr b="0" i="0" lang="fr-FR" sz="1400" u="none" cap="none" strike="noStrike">
                <a:solidFill>
                  <a:schemeClr val="dk1"/>
                </a:solidFill>
                <a:latin typeface="Arial"/>
                <a:ea typeface="Arial"/>
                <a:cs typeface="Arial"/>
                <a:sym typeface="Arial"/>
              </a:rPr>
              <a:t>jours-feries</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1" i="0" lang="fr-FR" sz="1400" u="none" cap="none" strike="noStrike">
                <a:solidFill>
                  <a:schemeClr val="dk1"/>
                </a:solidFill>
                <a:latin typeface="Arial"/>
                <a:ea typeface="Arial"/>
                <a:cs typeface="Arial"/>
                <a:sym typeface="Arial"/>
              </a:rPr>
              <a:t>Paramètres : </a:t>
            </a:r>
            <a:r>
              <a:rPr b="0" i="0" lang="fr-FR" sz="1400" u="none" cap="none" strike="noStrike">
                <a:solidFill>
                  <a:schemeClr val="dk1"/>
                </a:solidFill>
                <a:latin typeface="Arial"/>
                <a:ea typeface="Arial"/>
                <a:cs typeface="Arial"/>
                <a:sym typeface="Arial"/>
              </a:rPr>
              <a:t>zone et années</a:t>
            </a:r>
            <a:endParaRPr/>
          </a:p>
          <a:p>
            <a:pPr indent="-285750" lvl="0" marL="285750" marR="0" rtl="0" algn="l">
              <a:lnSpc>
                <a:spcPct val="100000"/>
              </a:lnSpc>
              <a:spcBef>
                <a:spcPts val="0"/>
              </a:spcBef>
              <a:spcAft>
                <a:spcPts val="0"/>
              </a:spcAft>
              <a:buClr>
                <a:schemeClr val="dk1"/>
              </a:buClr>
              <a:buSzPts val="1400"/>
              <a:buFont typeface="Arial"/>
              <a:buChar char="•"/>
            </a:pPr>
            <a:r>
              <a:rPr b="0" i="1" lang="fr-FR" sz="1400" u="none" cap="none" strike="noStrike">
                <a:solidFill>
                  <a:schemeClr val="dk1"/>
                </a:solidFill>
                <a:latin typeface="Arial"/>
                <a:ea typeface="Arial"/>
                <a:cs typeface="Arial"/>
                <a:sym typeface="Arial"/>
              </a:rPr>
              <a:t>Option</a:t>
            </a:r>
            <a:r>
              <a:rPr b="0" i="0" lang="fr-FR" sz="1400" u="none" cap="none" strike="noStrike">
                <a:solidFill>
                  <a:schemeClr val="dk1"/>
                </a:solidFill>
                <a:latin typeface="Arial"/>
                <a:ea typeface="Arial"/>
                <a:cs typeface="Arial"/>
                <a:sym typeface="Arial"/>
              </a:rPr>
              <a:t> : terminaison par le format</a:t>
            </a:r>
            <a:br>
              <a:rPr b="0" i="0" lang="fr-FR" sz="1400" u="none" cap="none" strike="noStrike">
                <a:solidFill>
                  <a:schemeClr val="dk1"/>
                </a:solidFill>
                <a:latin typeface="Arial"/>
                <a:ea typeface="Arial"/>
                <a:cs typeface="Arial"/>
                <a:sym typeface="Arial"/>
              </a:rPr>
            </a:b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3"/>
          <p:cNvSpPr txBox="1"/>
          <p:nvPr>
            <p:ph type="ctrTitle"/>
          </p:nvPr>
        </p:nvSpPr>
        <p:spPr>
          <a:xfrm>
            <a:off x="2309350" y="3031150"/>
            <a:ext cx="5214599" cy="1159799"/>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fr-FR"/>
              <a:t>Creation d’une API</a:t>
            </a:r>
            <a:endParaRPr/>
          </a:p>
        </p:txBody>
      </p:sp>
      <p:sp>
        <p:nvSpPr>
          <p:cNvPr id="297" name="Google Shape;297;p13"/>
          <p:cNvSpPr txBox="1"/>
          <p:nvPr>
            <p:ph idx="1" type="subTitle"/>
          </p:nvPr>
        </p:nvSpPr>
        <p:spPr>
          <a:xfrm>
            <a:off x="2309440" y="4059250"/>
            <a:ext cx="5214599" cy="784799"/>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fr-FR"/>
              <a:t>Les Web services</a:t>
            </a:r>
            <a:endParaRPr/>
          </a:p>
        </p:txBody>
      </p:sp>
      <p:sp>
        <p:nvSpPr>
          <p:cNvPr id="298" name="Google Shape;298;p13"/>
          <p:cNvSpPr txBox="1"/>
          <p:nvPr/>
        </p:nvSpPr>
        <p:spPr>
          <a:xfrm>
            <a:off x="7416725" y="3661925"/>
            <a:ext cx="1760399"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3C78D8"/>
              </a:buClr>
              <a:buSzPts val="12000"/>
              <a:buFont typeface="Oswald"/>
              <a:buNone/>
            </a:pPr>
            <a:r>
              <a:rPr b="1" i="0" lang="fr-FR" sz="12000" u="none" cap="none" strike="noStrike">
                <a:solidFill>
                  <a:srgbClr val="3C78D8"/>
                </a:solidFill>
                <a:latin typeface="Oswald"/>
                <a:ea typeface="Oswald"/>
                <a:cs typeface="Oswald"/>
                <a:sym typeface="Oswald"/>
              </a:rPr>
              <a:t>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4"/>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Installation de l’IDE</a:t>
            </a:r>
            <a:endParaRPr>
              <a:solidFill>
                <a:srgbClr val="3C78D8"/>
              </a:solidFill>
            </a:endParaRPr>
          </a:p>
        </p:txBody>
      </p:sp>
      <p:pic>
        <p:nvPicPr>
          <p:cNvPr descr="IntelliJ IDEA : l'IDE Java performant et ergonomique de JetBrains" id="304" name="Google Shape;304;p14"/>
          <p:cNvPicPr preferRelativeResize="0"/>
          <p:nvPr/>
        </p:nvPicPr>
        <p:blipFill rotWithShape="1">
          <a:blip r:embed="rId3">
            <a:alphaModFix/>
          </a:blip>
          <a:srcRect b="0" l="0" r="0" t="0"/>
          <a:stretch/>
        </p:blipFill>
        <p:spPr>
          <a:xfrm>
            <a:off x="230826" y="510638"/>
            <a:ext cx="2215243" cy="2215243"/>
          </a:xfrm>
          <a:prstGeom prst="rect">
            <a:avLst/>
          </a:prstGeom>
          <a:noFill/>
          <a:ln>
            <a:noFill/>
          </a:ln>
        </p:spPr>
      </p:pic>
      <p:sp>
        <p:nvSpPr>
          <p:cNvPr id="305" name="Google Shape;305;p14"/>
          <p:cNvSpPr txBox="1"/>
          <p:nvPr/>
        </p:nvSpPr>
        <p:spPr>
          <a:xfrm>
            <a:off x="3082093" y="1192927"/>
            <a:ext cx="5317720" cy="2677656"/>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Pour la suite de ce cours nous allons utilisé l’IDE Inteliji de la suite jetBrains en version </a:t>
            </a:r>
            <a:r>
              <a:rPr b="1" i="0" lang="fr-FR" sz="1400" u="none" cap="none" strike="noStrike">
                <a:solidFill>
                  <a:schemeClr val="dk1"/>
                </a:solidFill>
                <a:latin typeface="Arial"/>
                <a:ea typeface="Arial"/>
                <a:cs typeface="Arial"/>
                <a:sym typeface="Arial"/>
              </a:rPr>
              <a:t>ultimate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Normalement vous disposez d’une licence étudiantes avec votre adresse mail igs.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Si ce n’est pas le cas vous pouvez utiliser les 30 jours d’essai gratuit.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https://www.jetbrains.com/fr-fr/idea/download/#section=windows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5"/>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Création d’un projet</a:t>
            </a:r>
            <a:endParaRPr>
              <a:solidFill>
                <a:srgbClr val="3C78D8"/>
              </a:solidFill>
            </a:endParaRPr>
          </a:p>
        </p:txBody>
      </p:sp>
      <p:pic>
        <p:nvPicPr>
          <p:cNvPr id="311" name="Google Shape;311;p15"/>
          <p:cNvPicPr preferRelativeResize="0"/>
          <p:nvPr/>
        </p:nvPicPr>
        <p:blipFill rotWithShape="1">
          <a:blip r:embed="rId3">
            <a:alphaModFix/>
          </a:blip>
          <a:srcRect b="0" l="0" r="0" t="0"/>
          <a:stretch/>
        </p:blipFill>
        <p:spPr>
          <a:xfrm>
            <a:off x="5927905" y="1585870"/>
            <a:ext cx="1303550" cy="1424367"/>
          </a:xfrm>
          <a:prstGeom prst="rect">
            <a:avLst/>
          </a:prstGeom>
          <a:noFill/>
          <a:ln>
            <a:noFill/>
          </a:ln>
        </p:spPr>
      </p:pic>
      <p:sp>
        <p:nvSpPr>
          <p:cNvPr id="312" name="Google Shape;312;p15"/>
          <p:cNvSpPr txBox="1"/>
          <p:nvPr/>
        </p:nvSpPr>
        <p:spPr>
          <a:xfrm>
            <a:off x="299309" y="935629"/>
            <a:ext cx="4616506" cy="73866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Dans la suite du cours nous allons recrée l’exemple de l’application de gestion des notes du dernier TP sous forme d’API</a:t>
            </a:r>
            <a:endParaRPr b="1" i="0" sz="1400" u="none" cap="none" strike="noStrike">
              <a:solidFill>
                <a:schemeClr val="dk1"/>
              </a:solidFill>
              <a:latin typeface="Arial"/>
              <a:ea typeface="Arial"/>
              <a:cs typeface="Arial"/>
              <a:sym typeface="Arial"/>
            </a:endParaRPr>
          </a:p>
        </p:txBody>
      </p:sp>
      <p:sp>
        <p:nvSpPr>
          <p:cNvPr id="313" name="Google Shape;313;p15"/>
          <p:cNvSpPr txBox="1"/>
          <p:nvPr/>
        </p:nvSpPr>
        <p:spPr>
          <a:xfrm>
            <a:off x="299309" y="1856812"/>
            <a:ext cx="4616506"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Une fois l’IDE lancé cliquez sur New Project</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6"/>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Création d’un projet</a:t>
            </a:r>
            <a:endParaRPr>
              <a:solidFill>
                <a:srgbClr val="3C78D8"/>
              </a:solidFill>
            </a:endParaRPr>
          </a:p>
        </p:txBody>
      </p:sp>
      <p:pic>
        <p:nvPicPr>
          <p:cNvPr id="319" name="Google Shape;319;p16"/>
          <p:cNvPicPr preferRelativeResize="0"/>
          <p:nvPr/>
        </p:nvPicPr>
        <p:blipFill rotWithShape="1">
          <a:blip r:embed="rId3">
            <a:alphaModFix/>
          </a:blip>
          <a:srcRect b="0" l="0" r="0" t="0"/>
          <a:stretch/>
        </p:blipFill>
        <p:spPr>
          <a:xfrm>
            <a:off x="63815" y="987834"/>
            <a:ext cx="1943596" cy="1012290"/>
          </a:xfrm>
          <a:prstGeom prst="rect">
            <a:avLst/>
          </a:prstGeom>
          <a:noFill/>
          <a:ln>
            <a:noFill/>
          </a:ln>
        </p:spPr>
      </p:pic>
      <p:sp>
        <p:nvSpPr>
          <p:cNvPr id="320" name="Google Shape;320;p16"/>
          <p:cNvSpPr txBox="1"/>
          <p:nvPr/>
        </p:nvSpPr>
        <p:spPr>
          <a:xfrm>
            <a:off x="1716098" y="909203"/>
            <a:ext cx="4616506" cy="1169551"/>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Nous allons ensuite nous appuyé sur Spring et plus particulièrement Spring Boot.</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fr-FR" sz="1400" u="none" cap="none" strike="noStrike">
                <a:solidFill>
                  <a:schemeClr val="dk1"/>
                </a:solidFill>
                <a:latin typeface="Arial"/>
                <a:ea typeface="Arial"/>
                <a:cs typeface="Arial"/>
                <a:sym typeface="Arial"/>
              </a:rPr>
              <a:t>Spring </a:t>
            </a:r>
            <a:r>
              <a:rPr b="0" i="0" lang="fr-FR" sz="1400" u="none" cap="none" strike="noStrike">
                <a:solidFill>
                  <a:schemeClr val="dk1"/>
                </a:solidFill>
                <a:latin typeface="Arial"/>
                <a:ea typeface="Arial"/>
                <a:cs typeface="Arial"/>
                <a:sym typeface="Arial"/>
              </a:rPr>
              <a:t>est un ensemble de framework dont le but est de facilité le travail du devellopeur.</a:t>
            </a:r>
            <a:endParaRPr b="1" i="0" sz="1400" u="none" cap="none" strike="noStrike">
              <a:solidFill>
                <a:schemeClr val="dk1"/>
              </a:solidFill>
              <a:latin typeface="Arial"/>
              <a:ea typeface="Arial"/>
              <a:cs typeface="Arial"/>
              <a:sym typeface="Arial"/>
            </a:endParaRPr>
          </a:p>
        </p:txBody>
      </p:sp>
      <p:sp>
        <p:nvSpPr>
          <p:cNvPr id="321" name="Google Shape;321;p16"/>
          <p:cNvSpPr txBox="1"/>
          <p:nvPr/>
        </p:nvSpPr>
        <p:spPr>
          <a:xfrm>
            <a:off x="1801065" y="2571750"/>
            <a:ext cx="4616506" cy="73866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Spring boot met à notre disposition un </a:t>
            </a:r>
            <a:r>
              <a:rPr b="1" i="0" lang="fr-FR" sz="1400" u="none" cap="none" strike="noStrike">
                <a:solidFill>
                  <a:schemeClr val="dk1"/>
                </a:solidFill>
                <a:latin typeface="Arial"/>
                <a:ea typeface="Arial"/>
                <a:cs typeface="Arial"/>
                <a:sym typeface="Arial"/>
              </a:rPr>
              <a:t>cadre de travail et une configuration maven standardisé pour déployer des application Web</a:t>
            </a:r>
            <a:endParaRPr/>
          </a:p>
        </p:txBody>
      </p:sp>
      <p:pic>
        <p:nvPicPr>
          <p:cNvPr descr="Java: Get Started with Apache Maven | by remko de knikker | NYC⚡️DEV |  Medium" id="322" name="Google Shape;322;p16"/>
          <p:cNvPicPr preferRelativeResize="0"/>
          <p:nvPr/>
        </p:nvPicPr>
        <p:blipFill rotWithShape="1">
          <a:blip r:embed="rId4">
            <a:alphaModFix/>
          </a:blip>
          <a:srcRect b="0" l="0" r="0" t="0"/>
          <a:stretch/>
        </p:blipFill>
        <p:spPr>
          <a:xfrm>
            <a:off x="6684021" y="1014891"/>
            <a:ext cx="2309517" cy="12994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7"/>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Création d’un projet</a:t>
            </a:r>
            <a:endParaRPr>
              <a:solidFill>
                <a:srgbClr val="3C78D8"/>
              </a:solidFill>
            </a:endParaRPr>
          </a:p>
        </p:txBody>
      </p:sp>
      <p:pic>
        <p:nvPicPr>
          <p:cNvPr id="328" name="Google Shape;328;p17"/>
          <p:cNvPicPr preferRelativeResize="0"/>
          <p:nvPr/>
        </p:nvPicPr>
        <p:blipFill rotWithShape="1">
          <a:blip r:embed="rId3">
            <a:alphaModFix/>
          </a:blip>
          <a:srcRect b="0" l="0" r="0" t="0"/>
          <a:stretch/>
        </p:blipFill>
        <p:spPr>
          <a:xfrm>
            <a:off x="63815" y="987834"/>
            <a:ext cx="1943596" cy="1012290"/>
          </a:xfrm>
          <a:prstGeom prst="rect">
            <a:avLst/>
          </a:prstGeom>
          <a:noFill/>
          <a:ln>
            <a:noFill/>
          </a:ln>
        </p:spPr>
      </p:pic>
      <p:sp>
        <p:nvSpPr>
          <p:cNvPr id="329" name="Google Shape;329;p17"/>
          <p:cNvSpPr txBox="1"/>
          <p:nvPr/>
        </p:nvSpPr>
        <p:spPr>
          <a:xfrm>
            <a:off x="4392004" y="909203"/>
            <a:ext cx="4616506"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Sélectionnez Spring Initialzr puis </a:t>
            </a:r>
            <a:r>
              <a:rPr b="1" i="0" lang="fr-FR" sz="1400" u="none" cap="none" strike="noStrike">
                <a:solidFill>
                  <a:schemeClr val="dk1"/>
                </a:solidFill>
                <a:latin typeface="Arial"/>
                <a:ea typeface="Arial"/>
                <a:cs typeface="Arial"/>
                <a:sym typeface="Arial"/>
              </a:rPr>
              <a:t>télécharger le JDK15</a:t>
            </a:r>
            <a:endParaRPr/>
          </a:p>
        </p:txBody>
      </p:sp>
      <p:pic>
        <p:nvPicPr>
          <p:cNvPr id="330" name="Google Shape;330;p17"/>
          <p:cNvPicPr preferRelativeResize="0"/>
          <p:nvPr/>
        </p:nvPicPr>
        <p:blipFill rotWithShape="1">
          <a:blip r:embed="rId4">
            <a:alphaModFix/>
          </a:blip>
          <a:srcRect b="0" l="0" r="0" t="0"/>
          <a:stretch/>
        </p:blipFill>
        <p:spPr>
          <a:xfrm>
            <a:off x="330732" y="825165"/>
            <a:ext cx="3711896" cy="3409703"/>
          </a:xfrm>
          <a:prstGeom prst="rect">
            <a:avLst/>
          </a:prstGeom>
          <a:noFill/>
          <a:ln>
            <a:noFill/>
          </a:ln>
        </p:spPr>
      </p:pic>
      <p:pic>
        <p:nvPicPr>
          <p:cNvPr id="331" name="Google Shape;331;p17"/>
          <p:cNvPicPr preferRelativeResize="0"/>
          <p:nvPr/>
        </p:nvPicPr>
        <p:blipFill rotWithShape="1">
          <a:blip r:embed="rId5">
            <a:alphaModFix/>
          </a:blip>
          <a:srcRect b="0" l="0" r="0" t="0"/>
          <a:stretch/>
        </p:blipFill>
        <p:spPr>
          <a:xfrm>
            <a:off x="4572000" y="1520707"/>
            <a:ext cx="3374076" cy="17333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8"/>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Création d’un projet</a:t>
            </a:r>
            <a:endParaRPr>
              <a:solidFill>
                <a:srgbClr val="3C78D8"/>
              </a:solidFill>
            </a:endParaRPr>
          </a:p>
        </p:txBody>
      </p:sp>
      <p:pic>
        <p:nvPicPr>
          <p:cNvPr id="337" name="Google Shape;337;p18"/>
          <p:cNvPicPr preferRelativeResize="0"/>
          <p:nvPr/>
        </p:nvPicPr>
        <p:blipFill rotWithShape="1">
          <a:blip r:embed="rId3">
            <a:alphaModFix/>
          </a:blip>
          <a:srcRect b="0" l="0" r="0" t="0"/>
          <a:stretch/>
        </p:blipFill>
        <p:spPr>
          <a:xfrm>
            <a:off x="63815" y="987834"/>
            <a:ext cx="1943596" cy="1012290"/>
          </a:xfrm>
          <a:prstGeom prst="rect">
            <a:avLst/>
          </a:prstGeom>
          <a:noFill/>
          <a:ln>
            <a:noFill/>
          </a:ln>
        </p:spPr>
      </p:pic>
      <p:pic>
        <p:nvPicPr>
          <p:cNvPr id="338" name="Google Shape;338;p18"/>
          <p:cNvPicPr preferRelativeResize="0"/>
          <p:nvPr/>
        </p:nvPicPr>
        <p:blipFill rotWithShape="1">
          <a:blip r:embed="rId4">
            <a:alphaModFix/>
          </a:blip>
          <a:srcRect b="0" l="0" r="0" t="0"/>
          <a:stretch/>
        </p:blipFill>
        <p:spPr>
          <a:xfrm>
            <a:off x="2351314" y="1040326"/>
            <a:ext cx="4827468" cy="32618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9"/>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Création d’un projet</a:t>
            </a:r>
            <a:endParaRPr>
              <a:solidFill>
                <a:srgbClr val="3C78D8"/>
              </a:solidFill>
            </a:endParaRPr>
          </a:p>
        </p:txBody>
      </p:sp>
      <p:pic>
        <p:nvPicPr>
          <p:cNvPr id="344" name="Google Shape;344;p19"/>
          <p:cNvPicPr preferRelativeResize="0"/>
          <p:nvPr/>
        </p:nvPicPr>
        <p:blipFill rotWithShape="1">
          <a:blip r:embed="rId3">
            <a:alphaModFix/>
          </a:blip>
          <a:srcRect b="0" l="0" r="0" t="0"/>
          <a:stretch/>
        </p:blipFill>
        <p:spPr>
          <a:xfrm>
            <a:off x="697589" y="2026826"/>
            <a:ext cx="6206591" cy="1089848"/>
          </a:xfrm>
          <a:prstGeom prst="rect">
            <a:avLst/>
          </a:prstGeom>
          <a:noFill/>
          <a:ln>
            <a:noFill/>
          </a:ln>
        </p:spPr>
      </p:pic>
      <p:pic>
        <p:nvPicPr>
          <p:cNvPr id="345" name="Google Shape;345;p19"/>
          <p:cNvPicPr preferRelativeResize="0"/>
          <p:nvPr/>
        </p:nvPicPr>
        <p:blipFill rotWithShape="1">
          <a:blip r:embed="rId4">
            <a:alphaModFix/>
          </a:blip>
          <a:srcRect b="0" l="0" r="0" t="0"/>
          <a:stretch/>
        </p:blipFill>
        <p:spPr>
          <a:xfrm>
            <a:off x="63815" y="987834"/>
            <a:ext cx="1943596" cy="1012290"/>
          </a:xfrm>
          <a:prstGeom prst="rect">
            <a:avLst/>
          </a:prstGeom>
          <a:noFill/>
          <a:ln>
            <a:noFill/>
          </a:ln>
        </p:spPr>
      </p:pic>
      <p:sp>
        <p:nvSpPr>
          <p:cNvPr id="346" name="Google Shape;346;p19"/>
          <p:cNvSpPr txBox="1"/>
          <p:nvPr/>
        </p:nvSpPr>
        <p:spPr>
          <a:xfrm>
            <a:off x="1699914" y="1133537"/>
            <a:ext cx="4616506"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Sélectionnez </a:t>
            </a:r>
            <a:r>
              <a:rPr b="1" i="0" lang="fr-FR" sz="1400" u="none" cap="none" strike="noStrike">
                <a:solidFill>
                  <a:schemeClr val="dk1"/>
                </a:solidFill>
                <a:latin typeface="Arial"/>
                <a:ea typeface="Arial"/>
                <a:cs typeface="Arial"/>
                <a:sym typeface="Arial"/>
              </a:rPr>
              <a:t>Web 🡪 Spring Web</a:t>
            </a:r>
            <a:r>
              <a:rPr b="0" i="0" lang="fr-FR" sz="14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type="ctrTitle"/>
          </p:nvPr>
        </p:nvSpPr>
        <p:spPr>
          <a:xfrm>
            <a:off x="2309350" y="3031150"/>
            <a:ext cx="5214599" cy="1159799"/>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fr-FR"/>
              <a:t>Introduction</a:t>
            </a:r>
            <a:endParaRPr/>
          </a:p>
        </p:txBody>
      </p:sp>
      <p:sp>
        <p:nvSpPr>
          <p:cNvPr id="208" name="Google Shape;208;p2"/>
          <p:cNvSpPr txBox="1"/>
          <p:nvPr>
            <p:ph idx="1" type="subTitle"/>
          </p:nvPr>
        </p:nvSpPr>
        <p:spPr>
          <a:xfrm>
            <a:off x="2309440" y="4059250"/>
            <a:ext cx="5214599" cy="784799"/>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fr-FR"/>
              <a:t>Les Web services</a:t>
            </a:r>
            <a:endParaRPr/>
          </a:p>
        </p:txBody>
      </p:sp>
      <p:sp>
        <p:nvSpPr>
          <p:cNvPr id="209" name="Google Shape;209;p2"/>
          <p:cNvSpPr txBox="1"/>
          <p:nvPr/>
        </p:nvSpPr>
        <p:spPr>
          <a:xfrm>
            <a:off x="7416725" y="3661925"/>
            <a:ext cx="1760399"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3C78D8"/>
              </a:buClr>
              <a:buSzPts val="12000"/>
              <a:buFont typeface="Oswald"/>
              <a:buNone/>
            </a:pPr>
            <a:r>
              <a:rPr b="1" i="0" lang="fr-FR" sz="12000" u="none" cap="none" strike="noStrike">
                <a:solidFill>
                  <a:srgbClr val="3C78D8"/>
                </a:solidFill>
                <a:latin typeface="Oswald"/>
                <a:ea typeface="Oswald"/>
                <a:cs typeface="Oswald"/>
                <a:sym typeface="Oswald"/>
              </a:rPr>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0"/>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Création d’un projet</a:t>
            </a:r>
            <a:endParaRPr>
              <a:solidFill>
                <a:srgbClr val="3C78D8"/>
              </a:solidFill>
            </a:endParaRPr>
          </a:p>
        </p:txBody>
      </p:sp>
      <p:pic>
        <p:nvPicPr>
          <p:cNvPr id="352" name="Google Shape;352;p20"/>
          <p:cNvPicPr preferRelativeResize="0"/>
          <p:nvPr/>
        </p:nvPicPr>
        <p:blipFill rotWithShape="1">
          <a:blip r:embed="rId3">
            <a:alphaModFix/>
          </a:blip>
          <a:srcRect b="0" l="0" r="0" t="0"/>
          <a:stretch/>
        </p:blipFill>
        <p:spPr>
          <a:xfrm>
            <a:off x="185245" y="923596"/>
            <a:ext cx="8458200" cy="1409700"/>
          </a:xfrm>
          <a:prstGeom prst="rect">
            <a:avLst/>
          </a:prstGeom>
          <a:noFill/>
          <a:ln>
            <a:noFill/>
          </a:ln>
        </p:spPr>
      </p:pic>
      <p:sp>
        <p:nvSpPr>
          <p:cNvPr id="353" name="Google Shape;353;p20"/>
          <p:cNvSpPr txBox="1"/>
          <p:nvPr/>
        </p:nvSpPr>
        <p:spPr>
          <a:xfrm>
            <a:off x="2106092" y="2393774"/>
            <a:ext cx="4616506" cy="73866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L’annotation @</a:t>
            </a:r>
            <a:r>
              <a:rPr b="1" i="0" lang="fr-FR" sz="1400" u="none" cap="none" strike="noStrike">
                <a:solidFill>
                  <a:schemeClr val="dk1"/>
                </a:solidFill>
                <a:latin typeface="Arial"/>
                <a:ea typeface="Arial"/>
                <a:cs typeface="Arial"/>
                <a:sym typeface="Arial"/>
              </a:rPr>
              <a:t>SpringBootApplication</a:t>
            </a:r>
            <a:r>
              <a:rPr b="0" i="0" lang="fr-FR" sz="1400" u="none" cap="none" strike="noStrike">
                <a:solidFill>
                  <a:schemeClr val="dk1"/>
                </a:solidFill>
                <a:latin typeface="Arial"/>
                <a:ea typeface="Arial"/>
                <a:cs typeface="Arial"/>
                <a:sym typeface="Arial"/>
              </a:rPr>
              <a:t> indique qu’on va laisser le framework gérer automatiquement les dependances de notre projets.</a:t>
            </a:r>
            <a:endParaRPr/>
          </a:p>
        </p:txBody>
      </p:sp>
      <p:sp>
        <p:nvSpPr>
          <p:cNvPr id="354" name="Google Shape;354;p20"/>
          <p:cNvSpPr txBox="1"/>
          <p:nvPr/>
        </p:nvSpPr>
        <p:spPr>
          <a:xfrm>
            <a:off x="2106092" y="3342116"/>
            <a:ext cx="4616506" cy="73866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Concrètement des que l’on va lancer l’application Spring va parcourir le code et effectué des opérations à chacune des annotations qu’il rencontrera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1"/>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Lancement de l’application</a:t>
            </a:r>
            <a:endParaRPr>
              <a:solidFill>
                <a:srgbClr val="3C78D8"/>
              </a:solidFill>
            </a:endParaRPr>
          </a:p>
        </p:txBody>
      </p:sp>
      <p:sp>
        <p:nvSpPr>
          <p:cNvPr id="360" name="Google Shape;360;p21"/>
          <p:cNvSpPr txBox="1"/>
          <p:nvPr/>
        </p:nvSpPr>
        <p:spPr>
          <a:xfrm>
            <a:off x="119635" y="948601"/>
            <a:ext cx="3574750" cy="73866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InteliJi nous fourni une interface pour utiliser maven en fonction du fichier </a:t>
            </a:r>
            <a:r>
              <a:rPr b="1" i="0" lang="fr-FR" sz="1400" u="none" cap="none" strike="noStrike">
                <a:solidFill>
                  <a:schemeClr val="dk1"/>
                </a:solidFill>
                <a:latin typeface="Arial"/>
                <a:ea typeface="Arial"/>
                <a:cs typeface="Arial"/>
                <a:sym typeface="Arial"/>
              </a:rPr>
              <a:t>pom.xml </a:t>
            </a:r>
            <a:r>
              <a:rPr b="0" i="0" lang="fr-FR" sz="1400" u="none" cap="none" strike="noStrike">
                <a:solidFill>
                  <a:schemeClr val="dk1"/>
                </a:solidFill>
                <a:latin typeface="Arial"/>
                <a:ea typeface="Arial"/>
                <a:cs typeface="Arial"/>
                <a:sym typeface="Arial"/>
              </a:rPr>
              <a:t>de notre projet </a:t>
            </a:r>
            <a:endParaRPr/>
          </a:p>
        </p:txBody>
      </p:sp>
      <p:sp>
        <p:nvSpPr>
          <p:cNvPr id="361" name="Google Shape;361;p21"/>
          <p:cNvSpPr txBox="1"/>
          <p:nvPr/>
        </p:nvSpPr>
        <p:spPr>
          <a:xfrm>
            <a:off x="120252" y="1920066"/>
            <a:ext cx="7148267" cy="230832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fr-FR" sz="1200" u="none" cap="none" strike="noStrike">
                <a:solidFill>
                  <a:schemeClr val="dk1"/>
                </a:solidFill>
                <a:latin typeface="Arial"/>
                <a:ea typeface="Arial"/>
                <a:cs typeface="Arial"/>
                <a:sym typeface="Arial"/>
              </a:rPr>
              <a:t>validate</a:t>
            </a:r>
            <a:r>
              <a:rPr b="0" i="0" lang="fr-FR" sz="1200" u="none" cap="none" strike="noStrike">
                <a:solidFill>
                  <a:schemeClr val="dk1"/>
                </a:solidFill>
                <a:latin typeface="Arial"/>
                <a:ea typeface="Arial"/>
                <a:cs typeface="Arial"/>
                <a:sym typeface="Arial"/>
              </a:rPr>
              <a:t> - valider que le projet est correct et que toutes les informations nécessaires sont disponibles</a:t>
            </a:r>
            <a:endParaRPr/>
          </a:p>
          <a:p>
            <a:pPr indent="0" lvl="0" marL="0" marR="0" rtl="0" algn="l">
              <a:lnSpc>
                <a:spcPct val="100000"/>
              </a:lnSpc>
              <a:spcBef>
                <a:spcPts val="0"/>
              </a:spcBef>
              <a:spcAft>
                <a:spcPts val="0"/>
              </a:spcAft>
              <a:buClr>
                <a:schemeClr val="dk1"/>
              </a:buClr>
              <a:buSzPts val="1200"/>
              <a:buFont typeface="Arial"/>
              <a:buNone/>
            </a:pPr>
            <a:r>
              <a:rPr b="0" i="0" lang="fr-FR" sz="1200" u="none" cap="none" strike="noStrike">
                <a:solidFill>
                  <a:schemeClr val="dk1"/>
                </a:solidFill>
                <a:latin typeface="Arial"/>
                <a:ea typeface="Arial"/>
                <a:cs typeface="Arial"/>
                <a:sym typeface="Arial"/>
              </a:rPr>
              <a:t>compile - compiler le code source du projet</a:t>
            </a:r>
            <a:endParaRPr/>
          </a:p>
          <a:p>
            <a:pPr indent="0" lvl="0" marL="0" marR="0" rtl="0" algn="l">
              <a:lnSpc>
                <a:spcPct val="100000"/>
              </a:lnSpc>
              <a:spcBef>
                <a:spcPts val="0"/>
              </a:spcBef>
              <a:spcAft>
                <a:spcPts val="0"/>
              </a:spcAft>
              <a:buClr>
                <a:schemeClr val="dk1"/>
              </a:buClr>
              <a:buSzPts val="1200"/>
              <a:buFont typeface="Arial"/>
              <a:buNone/>
            </a:pPr>
            <a:r>
              <a:rPr b="1" i="0" lang="fr-FR" sz="1200" u="none" cap="none" strike="noStrike">
                <a:solidFill>
                  <a:schemeClr val="dk1"/>
                </a:solidFill>
                <a:latin typeface="Arial"/>
                <a:ea typeface="Arial"/>
                <a:cs typeface="Arial"/>
                <a:sym typeface="Arial"/>
              </a:rPr>
              <a:t>test-</a:t>
            </a:r>
            <a:r>
              <a:rPr b="0" i="0" lang="fr-FR" sz="1200" u="none" cap="none" strike="noStrike">
                <a:solidFill>
                  <a:schemeClr val="dk1"/>
                </a:solidFill>
                <a:latin typeface="Arial"/>
                <a:ea typeface="Arial"/>
                <a:cs typeface="Arial"/>
                <a:sym typeface="Arial"/>
              </a:rPr>
              <a:t> tester le code source compilé à l'aide d'un cadre de test unitaire approprié. Ces tests ne devraient pas exiger que le code soit empaqueté ou déployé</a:t>
            </a:r>
            <a:endParaRPr/>
          </a:p>
          <a:p>
            <a:pPr indent="-76200" lvl="0" marL="0" marR="0" rtl="0" algn="l">
              <a:lnSpc>
                <a:spcPct val="100000"/>
              </a:lnSpc>
              <a:spcBef>
                <a:spcPts val="0"/>
              </a:spcBef>
              <a:spcAft>
                <a:spcPts val="0"/>
              </a:spcAft>
              <a:buClr>
                <a:schemeClr val="dk1"/>
              </a:buClr>
              <a:buSzPts val="1200"/>
              <a:buFont typeface="Arial"/>
              <a:buChar char="•"/>
            </a:pPr>
            <a:r>
              <a:rPr b="0" i="0" lang="fr-FR" sz="1200" u="none" cap="none" strike="noStrike">
                <a:solidFill>
                  <a:schemeClr val="dk1"/>
                </a:solidFill>
                <a:latin typeface="Arial"/>
                <a:ea typeface="Arial"/>
                <a:cs typeface="Arial"/>
                <a:sym typeface="Arial"/>
              </a:rPr>
              <a:t>package - prendre le code compilé et le conditionner dans son format distribuable, tel qu'un JAR.</a:t>
            </a:r>
            <a:endParaRPr/>
          </a:p>
          <a:p>
            <a:pPr indent="-76200" lvl="0" marL="0" marR="0" rtl="0" algn="l">
              <a:lnSpc>
                <a:spcPct val="100000"/>
              </a:lnSpc>
              <a:spcBef>
                <a:spcPts val="0"/>
              </a:spcBef>
              <a:spcAft>
                <a:spcPts val="0"/>
              </a:spcAft>
              <a:buClr>
                <a:schemeClr val="dk1"/>
              </a:buClr>
              <a:buSzPts val="1200"/>
              <a:buFont typeface="Arial"/>
              <a:buChar char="•"/>
            </a:pPr>
            <a:r>
              <a:rPr b="1" i="0" lang="fr-FR" sz="1200" u="none" cap="none" strike="noStrike">
                <a:solidFill>
                  <a:schemeClr val="dk1"/>
                </a:solidFill>
                <a:latin typeface="Arial"/>
                <a:ea typeface="Arial"/>
                <a:cs typeface="Arial"/>
                <a:sym typeface="Arial"/>
              </a:rPr>
              <a:t>verify</a:t>
            </a:r>
            <a:r>
              <a:rPr b="0" i="0" lang="fr-FR" sz="1200" u="none" cap="none" strike="noStrike">
                <a:solidFill>
                  <a:schemeClr val="dk1"/>
                </a:solidFill>
                <a:latin typeface="Arial"/>
                <a:ea typeface="Arial"/>
                <a:cs typeface="Arial"/>
                <a:sym typeface="Arial"/>
              </a:rPr>
              <a:t> - effectuer des vérifications sur les résultats des tests d'intégration pour s'assurer que les critères de qualité sont respectés</a:t>
            </a:r>
            <a:endParaRPr/>
          </a:p>
          <a:p>
            <a:pPr indent="-76200" lvl="0" marL="0" marR="0" rtl="0" algn="l">
              <a:lnSpc>
                <a:spcPct val="100000"/>
              </a:lnSpc>
              <a:spcBef>
                <a:spcPts val="0"/>
              </a:spcBef>
              <a:spcAft>
                <a:spcPts val="0"/>
              </a:spcAft>
              <a:buClr>
                <a:schemeClr val="dk1"/>
              </a:buClr>
              <a:buSzPts val="1200"/>
              <a:buFont typeface="Arial"/>
              <a:buChar char="•"/>
            </a:pPr>
            <a:r>
              <a:rPr b="1" i="0" lang="fr-FR" sz="1200" u="none" cap="none" strike="noStrike">
                <a:solidFill>
                  <a:schemeClr val="dk1"/>
                </a:solidFill>
                <a:latin typeface="Arial"/>
                <a:ea typeface="Arial"/>
                <a:cs typeface="Arial"/>
                <a:sym typeface="Arial"/>
              </a:rPr>
              <a:t>install</a:t>
            </a:r>
            <a:r>
              <a:rPr b="0" i="0" lang="fr-FR" sz="1200" u="none" cap="none" strike="noStrike">
                <a:solidFill>
                  <a:schemeClr val="dk1"/>
                </a:solidFill>
                <a:latin typeface="Arial"/>
                <a:ea typeface="Arial"/>
                <a:cs typeface="Arial"/>
                <a:sym typeface="Arial"/>
              </a:rPr>
              <a:t> - installer le package dans le référentiel local, pour l'utiliser comme dépendance dans d'autres projets localement</a:t>
            </a:r>
            <a:endParaRPr/>
          </a:p>
          <a:p>
            <a:pPr indent="-76200" lvl="0" marL="0" marR="0" rtl="0" algn="l">
              <a:lnSpc>
                <a:spcPct val="100000"/>
              </a:lnSpc>
              <a:spcBef>
                <a:spcPts val="0"/>
              </a:spcBef>
              <a:spcAft>
                <a:spcPts val="0"/>
              </a:spcAft>
              <a:buClr>
                <a:schemeClr val="dk1"/>
              </a:buClr>
              <a:buSzPts val="1200"/>
              <a:buFont typeface="Arial"/>
              <a:buChar char="•"/>
            </a:pPr>
            <a:r>
              <a:rPr b="1" i="0" lang="fr-FR" sz="1200" u="none" cap="none" strike="noStrike">
                <a:solidFill>
                  <a:schemeClr val="dk1"/>
                </a:solidFill>
                <a:latin typeface="Arial"/>
                <a:ea typeface="Arial"/>
                <a:cs typeface="Arial"/>
                <a:sym typeface="Arial"/>
              </a:rPr>
              <a:t>deploy</a:t>
            </a:r>
            <a:r>
              <a:rPr b="0" i="0" lang="fr-FR" sz="1200" u="none" cap="none" strike="noStrike">
                <a:solidFill>
                  <a:schemeClr val="dk1"/>
                </a:solidFill>
                <a:latin typeface="Arial"/>
                <a:ea typeface="Arial"/>
                <a:cs typeface="Arial"/>
                <a:sym typeface="Arial"/>
              </a:rPr>
              <a:t> </a:t>
            </a:r>
            <a:r>
              <a:rPr b="0" i="0" lang="fr-FR" sz="1200" u="none" cap="none" strike="noStrike">
                <a:solidFill>
                  <a:srgbClr val="404040"/>
                </a:solidFill>
                <a:latin typeface="Arial"/>
                <a:ea typeface="Arial"/>
                <a:cs typeface="Arial"/>
                <a:sym typeface="Arial"/>
              </a:rPr>
              <a:t>- fait dans l'environnement de construction, copie le package final dans le référentiel distant pour le partager avec d'autres développeurs et projets.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62" name="Google Shape;362;p21"/>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2"/>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Lancement de l’application</a:t>
            </a:r>
            <a:endParaRPr>
              <a:solidFill>
                <a:srgbClr val="3C78D8"/>
              </a:solidFill>
            </a:endParaRPr>
          </a:p>
        </p:txBody>
      </p:sp>
      <p:sp>
        <p:nvSpPr>
          <p:cNvPr id="368" name="Google Shape;368;p22"/>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69" name="Google Shape;369;p22"/>
          <p:cNvPicPr preferRelativeResize="0"/>
          <p:nvPr/>
        </p:nvPicPr>
        <p:blipFill rotWithShape="1">
          <a:blip r:embed="rId3">
            <a:alphaModFix/>
          </a:blip>
          <a:srcRect b="0" l="0" r="0" t="0"/>
          <a:stretch/>
        </p:blipFill>
        <p:spPr>
          <a:xfrm>
            <a:off x="162293" y="915497"/>
            <a:ext cx="4015569" cy="2526259"/>
          </a:xfrm>
          <a:prstGeom prst="rect">
            <a:avLst/>
          </a:prstGeom>
          <a:noFill/>
          <a:ln>
            <a:noFill/>
          </a:ln>
        </p:spPr>
      </p:pic>
      <p:pic>
        <p:nvPicPr>
          <p:cNvPr id="370" name="Google Shape;370;p22"/>
          <p:cNvPicPr preferRelativeResize="0"/>
          <p:nvPr/>
        </p:nvPicPr>
        <p:blipFill rotWithShape="1">
          <a:blip r:embed="rId4">
            <a:alphaModFix/>
          </a:blip>
          <a:srcRect b="0" l="0" r="0" t="0"/>
          <a:stretch/>
        </p:blipFill>
        <p:spPr>
          <a:xfrm>
            <a:off x="4309103" y="915497"/>
            <a:ext cx="4834897" cy="2003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3"/>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Lancement de l’application</a:t>
            </a:r>
            <a:endParaRPr>
              <a:solidFill>
                <a:srgbClr val="3C78D8"/>
              </a:solidFill>
            </a:endParaRPr>
          </a:p>
        </p:txBody>
      </p:sp>
      <p:sp>
        <p:nvSpPr>
          <p:cNvPr id="376" name="Google Shape;376;p23"/>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77" name="Google Shape;377;p23"/>
          <p:cNvPicPr preferRelativeResize="0"/>
          <p:nvPr/>
        </p:nvPicPr>
        <p:blipFill rotWithShape="1">
          <a:blip r:embed="rId3">
            <a:alphaModFix/>
          </a:blip>
          <a:srcRect b="0" l="0" r="0" t="0"/>
          <a:stretch/>
        </p:blipFill>
        <p:spPr>
          <a:xfrm>
            <a:off x="162293" y="915497"/>
            <a:ext cx="4015569" cy="2526259"/>
          </a:xfrm>
          <a:prstGeom prst="rect">
            <a:avLst/>
          </a:prstGeom>
          <a:noFill/>
          <a:ln>
            <a:noFill/>
          </a:ln>
        </p:spPr>
      </p:pic>
      <p:pic>
        <p:nvPicPr>
          <p:cNvPr id="378" name="Google Shape;378;p23"/>
          <p:cNvPicPr preferRelativeResize="0"/>
          <p:nvPr/>
        </p:nvPicPr>
        <p:blipFill rotWithShape="1">
          <a:blip r:embed="rId4">
            <a:alphaModFix/>
          </a:blip>
          <a:srcRect b="0" l="0" r="0" t="0"/>
          <a:stretch/>
        </p:blipFill>
        <p:spPr>
          <a:xfrm>
            <a:off x="4309103" y="915497"/>
            <a:ext cx="4834897" cy="20036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4"/>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Lancement de l’application</a:t>
            </a:r>
            <a:endParaRPr>
              <a:solidFill>
                <a:srgbClr val="3C78D8"/>
              </a:solidFill>
            </a:endParaRPr>
          </a:p>
        </p:txBody>
      </p:sp>
      <p:sp>
        <p:nvSpPr>
          <p:cNvPr id="384" name="Google Shape;384;p24"/>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85" name="Google Shape;385;p24"/>
          <p:cNvPicPr preferRelativeResize="0"/>
          <p:nvPr/>
        </p:nvPicPr>
        <p:blipFill rotWithShape="1">
          <a:blip r:embed="rId3">
            <a:alphaModFix/>
          </a:blip>
          <a:srcRect b="0" l="0" r="0" t="0"/>
          <a:stretch/>
        </p:blipFill>
        <p:spPr>
          <a:xfrm>
            <a:off x="487716" y="948234"/>
            <a:ext cx="3124200" cy="638175"/>
          </a:xfrm>
          <a:prstGeom prst="rect">
            <a:avLst/>
          </a:prstGeom>
          <a:noFill/>
          <a:ln>
            <a:noFill/>
          </a:ln>
        </p:spPr>
      </p:pic>
      <p:pic>
        <p:nvPicPr>
          <p:cNvPr id="386" name="Google Shape;386;p24"/>
          <p:cNvPicPr preferRelativeResize="0"/>
          <p:nvPr/>
        </p:nvPicPr>
        <p:blipFill rotWithShape="1">
          <a:blip r:embed="rId4">
            <a:alphaModFix/>
          </a:blip>
          <a:srcRect b="0" l="0" r="0" t="0"/>
          <a:stretch/>
        </p:blipFill>
        <p:spPr>
          <a:xfrm>
            <a:off x="487716" y="2659571"/>
            <a:ext cx="7475545" cy="1928420"/>
          </a:xfrm>
          <a:prstGeom prst="rect">
            <a:avLst/>
          </a:prstGeom>
          <a:noFill/>
          <a:ln>
            <a:noFill/>
          </a:ln>
        </p:spPr>
      </p:pic>
      <p:sp>
        <p:nvSpPr>
          <p:cNvPr id="387" name="Google Shape;387;p24"/>
          <p:cNvSpPr txBox="1"/>
          <p:nvPr/>
        </p:nvSpPr>
        <p:spPr>
          <a:xfrm>
            <a:off x="487716" y="1753658"/>
            <a:ext cx="3574750"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Une machine virtuel est ensuite lancé sur votre post sur le port 8080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5"/>
          <p:cNvSpPr txBox="1"/>
          <p:nvPr>
            <p:ph type="ctrTitle"/>
          </p:nvPr>
        </p:nvSpPr>
        <p:spPr>
          <a:xfrm>
            <a:off x="2309350" y="3031150"/>
            <a:ext cx="5214599" cy="1159799"/>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fr-FR"/>
              <a:t>Les Ressources REST</a:t>
            </a:r>
            <a:endParaRPr/>
          </a:p>
        </p:txBody>
      </p:sp>
      <p:sp>
        <p:nvSpPr>
          <p:cNvPr id="393" name="Google Shape;393;p25"/>
          <p:cNvSpPr txBox="1"/>
          <p:nvPr>
            <p:ph idx="1" type="subTitle"/>
          </p:nvPr>
        </p:nvSpPr>
        <p:spPr>
          <a:xfrm>
            <a:off x="2309440" y="4059250"/>
            <a:ext cx="5214599" cy="784799"/>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t/>
            </a:r>
            <a:endParaRPr/>
          </a:p>
        </p:txBody>
      </p:sp>
      <p:sp>
        <p:nvSpPr>
          <p:cNvPr id="394" name="Google Shape;394;p25"/>
          <p:cNvSpPr txBox="1"/>
          <p:nvPr/>
        </p:nvSpPr>
        <p:spPr>
          <a:xfrm>
            <a:off x="7416725" y="3661925"/>
            <a:ext cx="1760399"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3C78D8"/>
              </a:buClr>
              <a:buSzPts val="12000"/>
              <a:buFont typeface="Oswald"/>
              <a:buNone/>
            </a:pPr>
            <a:r>
              <a:rPr b="1" i="0" lang="fr-FR" sz="12000" u="none" cap="none" strike="noStrike">
                <a:solidFill>
                  <a:srgbClr val="3C78D8"/>
                </a:solidFill>
                <a:latin typeface="Oswald"/>
                <a:ea typeface="Oswald"/>
                <a:cs typeface="Oswald"/>
                <a:sym typeface="Oswald"/>
              </a:rPr>
              <a:t>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6"/>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Les Ressources Rest</a:t>
            </a:r>
            <a:endParaRPr>
              <a:solidFill>
                <a:srgbClr val="3C78D8"/>
              </a:solidFill>
            </a:endParaRPr>
          </a:p>
        </p:txBody>
      </p:sp>
      <p:sp>
        <p:nvSpPr>
          <p:cNvPr id="400" name="Google Shape;400;p26"/>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01" name="Google Shape;401;p26"/>
          <p:cNvPicPr preferRelativeResize="0"/>
          <p:nvPr/>
        </p:nvPicPr>
        <p:blipFill rotWithShape="1">
          <a:blip r:embed="rId3">
            <a:alphaModFix/>
          </a:blip>
          <a:srcRect b="0" l="0" r="0" t="0"/>
          <a:stretch/>
        </p:blipFill>
        <p:spPr>
          <a:xfrm>
            <a:off x="207067" y="1145077"/>
            <a:ext cx="3541540" cy="1167820"/>
          </a:xfrm>
          <a:prstGeom prst="rect">
            <a:avLst/>
          </a:prstGeom>
          <a:noFill/>
          <a:ln>
            <a:noFill/>
          </a:ln>
        </p:spPr>
      </p:pic>
      <p:sp>
        <p:nvSpPr>
          <p:cNvPr id="402" name="Google Shape;402;p26"/>
          <p:cNvSpPr txBox="1"/>
          <p:nvPr/>
        </p:nvSpPr>
        <p:spPr>
          <a:xfrm>
            <a:off x="4210320" y="1207618"/>
            <a:ext cx="3574750" cy="95410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L’annotation </a:t>
            </a:r>
            <a:r>
              <a:rPr b="1" i="0" lang="fr-FR" sz="1400" u="none" cap="none" strike="noStrike">
                <a:solidFill>
                  <a:schemeClr val="dk1"/>
                </a:solidFill>
                <a:latin typeface="Arial"/>
                <a:ea typeface="Arial"/>
                <a:cs typeface="Arial"/>
                <a:sym typeface="Arial"/>
              </a:rPr>
              <a:t>RestController</a:t>
            </a:r>
            <a:r>
              <a:rPr b="0" i="0" lang="fr-FR" sz="1400" u="none" cap="none" strike="noStrike">
                <a:solidFill>
                  <a:schemeClr val="dk1"/>
                </a:solidFill>
                <a:latin typeface="Arial"/>
                <a:ea typeface="Arial"/>
                <a:cs typeface="Arial"/>
                <a:sym typeface="Arial"/>
              </a:rPr>
              <a:t> permet en Spring </a:t>
            </a:r>
            <a:r>
              <a:rPr b="1" i="0" lang="fr-FR" sz="1400" u="none" cap="none" strike="noStrike">
                <a:solidFill>
                  <a:schemeClr val="dk1"/>
                </a:solidFill>
                <a:latin typeface="Arial"/>
                <a:ea typeface="Arial"/>
                <a:cs typeface="Arial"/>
                <a:sym typeface="Arial"/>
              </a:rPr>
              <a:t>d’instancier</a:t>
            </a:r>
            <a:r>
              <a:rPr b="0" i="0" lang="fr-FR" sz="1400" u="none" cap="none" strike="noStrike">
                <a:solidFill>
                  <a:schemeClr val="dk1"/>
                </a:solidFill>
                <a:latin typeface="Arial"/>
                <a:ea typeface="Arial"/>
                <a:cs typeface="Arial"/>
                <a:sym typeface="Arial"/>
              </a:rPr>
              <a:t> l’objet exempleRessource au démarrage de l’application</a:t>
            </a:r>
            <a:endParaRPr/>
          </a:p>
        </p:txBody>
      </p:sp>
      <p:sp>
        <p:nvSpPr>
          <p:cNvPr id="403" name="Google Shape;403;p26"/>
          <p:cNvSpPr txBox="1"/>
          <p:nvPr/>
        </p:nvSpPr>
        <p:spPr>
          <a:xfrm>
            <a:off x="280422" y="2781454"/>
            <a:ext cx="3574750" cy="73866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L’annotation </a:t>
            </a:r>
            <a:r>
              <a:rPr b="1" i="0" lang="fr-FR" sz="1400" u="none" cap="none" strike="noStrike">
                <a:solidFill>
                  <a:schemeClr val="dk1"/>
                </a:solidFill>
                <a:latin typeface="Arial"/>
                <a:ea typeface="Arial"/>
                <a:cs typeface="Arial"/>
                <a:sym typeface="Arial"/>
              </a:rPr>
              <a:t>requestMapping </a:t>
            </a:r>
            <a:r>
              <a:rPr b="0" i="0" lang="fr-FR" sz="1400" u="none" cap="none" strike="noStrike">
                <a:solidFill>
                  <a:schemeClr val="dk1"/>
                </a:solidFill>
                <a:latin typeface="Arial"/>
                <a:ea typeface="Arial"/>
                <a:cs typeface="Arial"/>
                <a:sym typeface="Arial"/>
              </a:rPr>
              <a:t>définit l’identifiant de notre ressource ici c’est exemple.</a:t>
            </a:r>
            <a:endParaRPr/>
          </a:p>
        </p:txBody>
      </p:sp>
      <p:sp>
        <p:nvSpPr>
          <p:cNvPr id="404" name="Google Shape;404;p26"/>
          <p:cNvSpPr txBox="1"/>
          <p:nvPr/>
        </p:nvSpPr>
        <p:spPr>
          <a:xfrm>
            <a:off x="4177095" y="2889176"/>
            <a:ext cx="3574750"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L’annotation </a:t>
            </a:r>
            <a:r>
              <a:rPr b="1" i="0" lang="fr-FR" sz="1400" u="none" cap="none" strike="noStrike">
                <a:solidFill>
                  <a:schemeClr val="dk1"/>
                </a:solidFill>
                <a:latin typeface="Arial"/>
                <a:ea typeface="Arial"/>
                <a:cs typeface="Arial"/>
                <a:sym typeface="Arial"/>
              </a:rPr>
              <a:t>getMapping </a:t>
            </a:r>
            <a:r>
              <a:rPr b="0" i="0" lang="fr-FR" sz="1400" u="none" cap="none" strike="noStrike">
                <a:solidFill>
                  <a:schemeClr val="dk1"/>
                </a:solidFill>
                <a:latin typeface="Arial"/>
                <a:ea typeface="Arial"/>
                <a:cs typeface="Arial"/>
                <a:sym typeface="Arial"/>
              </a:rPr>
              <a:t>nous permet de définir le point de terminaison hello world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7"/>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Les Ressources Rest</a:t>
            </a:r>
            <a:endParaRPr>
              <a:solidFill>
                <a:srgbClr val="3C78D8"/>
              </a:solidFill>
            </a:endParaRPr>
          </a:p>
        </p:txBody>
      </p:sp>
      <p:sp>
        <p:nvSpPr>
          <p:cNvPr id="410" name="Google Shape;410;p27"/>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11" name="Google Shape;411;p27"/>
          <p:cNvPicPr preferRelativeResize="0"/>
          <p:nvPr/>
        </p:nvPicPr>
        <p:blipFill rotWithShape="1">
          <a:blip r:embed="rId3">
            <a:alphaModFix/>
          </a:blip>
          <a:srcRect b="0" l="0" r="0" t="0"/>
          <a:stretch/>
        </p:blipFill>
        <p:spPr>
          <a:xfrm>
            <a:off x="266965" y="972768"/>
            <a:ext cx="3247625" cy="1620163"/>
          </a:xfrm>
          <a:prstGeom prst="rect">
            <a:avLst/>
          </a:prstGeom>
          <a:noFill/>
          <a:ln>
            <a:noFill/>
          </a:ln>
        </p:spPr>
      </p:pic>
      <p:pic>
        <p:nvPicPr>
          <p:cNvPr id="412" name="Google Shape;412;p27"/>
          <p:cNvPicPr preferRelativeResize="0"/>
          <p:nvPr/>
        </p:nvPicPr>
        <p:blipFill rotWithShape="1">
          <a:blip r:embed="rId4">
            <a:alphaModFix/>
          </a:blip>
          <a:srcRect b="0" l="0" r="0" t="0"/>
          <a:stretch/>
        </p:blipFill>
        <p:spPr>
          <a:xfrm>
            <a:off x="3905408" y="972768"/>
            <a:ext cx="4410075" cy="1085850"/>
          </a:xfrm>
          <a:prstGeom prst="rect">
            <a:avLst/>
          </a:prstGeom>
          <a:noFill/>
          <a:ln>
            <a:noFill/>
          </a:ln>
        </p:spPr>
      </p:pic>
      <p:sp>
        <p:nvSpPr>
          <p:cNvPr id="413" name="Google Shape;413;p27"/>
          <p:cNvSpPr txBox="1"/>
          <p:nvPr/>
        </p:nvSpPr>
        <p:spPr>
          <a:xfrm>
            <a:off x="2169893" y="2790121"/>
            <a:ext cx="3574750"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On peut lancer la requête via postMan ou via un naviguateur Web</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8"/>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Les Ressources Rest</a:t>
            </a:r>
            <a:endParaRPr>
              <a:solidFill>
                <a:srgbClr val="3C78D8"/>
              </a:solidFill>
            </a:endParaRPr>
          </a:p>
        </p:txBody>
      </p:sp>
      <p:sp>
        <p:nvSpPr>
          <p:cNvPr id="419" name="Google Shape;419;p28"/>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0" name="Google Shape;420;p28"/>
          <p:cNvSpPr txBox="1"/>
          <p:nvPr/>
        </p:nvSpPr>
        <p:spPr>
          <a:xfrm>
            <a:off x="367095" y="1073996"/>
            <a:ext cx="3574750"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Il y a trois manière différentes d’envoyer des informations a un service Web</a:t>
            </a:r>
            <a:endParaRPr/>
          </a:p>
        </p:txBody>
      </p:sp>
      <p:pic>
        <p:nvPicPr>
          <p:cNvPr id="421" name="Google Shape;421;p28"/>
          <p:cNvPicPr preferRelativeResize="0"/>
          <p:nvPr/>
        </p:nvPicPr>
        <p:blipFill rotWithShape="1">
          <a:blip r:embed="rId3">
            <a:alphaModFix/>
          </a:blip>
          <a:srcRect b="0" l="0" r="0" t="0"/>
          <a:stretch/>
        </p:blipFill>
        <p:spPr>
          <a:xfrm>
            <a:off x="318478" y="1759281"/>
            <a:ext cx="4476750" cy="1104900"/>
          </a:xfrm>
          <a:prstGeom prst="rect">
            <a:avLst/>
          </a:prstGeom>
          <a:noFill/>
          <a:ln>
            <a:noFill/>
          </a:ln>
        </p:spPr>
      </p:pic>
      <p:pic>
        <p:nvPicPr>
          <p:cNvPr id="422" name="Google Shape;422;p28"/>
          <p:cNvPicPr preferRelativeResize="0"/>
          <p:nvPr/>
        </p:nvPicPr>
        <p:blipFill rotWithShape="1">
          <a:blip r:embed="rId4">
            <a:alphaModFix/>
          </a:blip>
          <a:srcRect b="0" l="0" r="0" t="0"/>
          <a:stretch/>
        </p:blipFill>
        <p:spPr>
          <a:xfrm>
            <a:off x="5239382" y="1532127"/>
            <a:ext cx="3274771" cy="174239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9"/>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Les Ressources Rest</a:t>
            </a:r>
            <a:endParaRPr>
              <a:solidFill>
                <a:srgbClr val="3C78D8"/>
              </a:solidFill>
            </a:endParaRPr>
          </a:p>
        </p:txBody>
      </p:sp>
      <p:sp>
        <p:nvSpPr>
          <p:cNvPr id="428" name="Google Shape;428;p29"/>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9" name="Google Shape;429;p29"/>
          <p:cNvSpPr txBox="1"/>
          <p:nvPr/>
        </p:nvSpPr>
        <p:spPr>
          <a:xfrm>
            <a:off x="367095" y="1073996"/>
            <a:ext cx="3574750"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Il y a trois manière différentes d’envoyer des informations a un service Web</a:t>
            </a:r>
            <a:endParaRPr/>
          </a:p>
        </p:txBody>
      </p:sp>
      <p:pic>
        <p:nvPicPr>
          <p:cNvPr id="430" name="Google Shape;430;p29"/>
          <p:cNvPicPr preferRelativeResize="0"/>
          <p:nvPr/>
        </p:nvPicPr>
        <p:blipFill rotWithShape="1">
          <a:blip r:embed="rId3">
            <a:alphaModFix/>
          </a:blip>
          <a:srcRect b="0" l="0" r="0" t="0"/>
          <a:stretch/>
        </p:blipFill>
        <p:spPr>
          <a:xfrm>
            <a:off x="296810" y="2571750"/>
            <a:ext cx="4476750" cy="1104900"/>
          </a:xfrm>
          <a:prstGeom prst="rect">
            <a:avLst/>
          </a:prstGeom>
          <a:noFill/>
          <a:ln>
            <a:noFill/>
          </a:ln>
        </p:spPr>
      </p:pic>
      <p:pic>
        <p:nvPicPr>
          <p:cNvPr id="431" name="Google Shape;431;p29"/>
          <p:cNvPicPr preferRelativeResize="0"/>
          <p:nvPr/>
        </p:nvPicPr>
        <p:blipFill rotWithShape="1">
          <a:blip r:embed="rId4">
            <a:alphaModFix/>
          </a:blip>
          <a:srcRect b="0" l="0" r="0" t="0"/>
          <a:stretch/>
        </p:blipFill>
        <p:spPr>
          <a:xfrm>
            <a:off x="5061702" y="2571750"/>
            <a:ext cx="3274771" cy="1742396"/>
          </a:xfrm>
          <a:prstGeom prst="rect">
            <a:avLst/>
          </a:prstGeom>
          <a:noFill/>
          <a:ln>
            <a:noFill/>
          </a:ln>
        </p:spPr>
      </p:pic>
      <p:sp>
        <p:nvSpPr>
          <p:cNvPr id="432" name="Google Shape;432;p29"/>
          <p:cNvSpPr txBox="1"/>
          <p:nvPr/>
        </p:nvSpPr>
        <p:spPr>
          <a:xfrm>
            <a:off x="367095" y="1835874"/>
            <a:ext cx="3574750"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Directement via l’URI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Introduction</a:t>
            </a:r>
            <a:endParaRPr>
              <a:solidFill>
                <a:srgbClr val="3C78D8"/>
              </a:solidFill>
            </a:endParaRPr>
          </a:p>
        </p:txBody>
      </p:sp>
      <p:sp>
        <p:nvSpPr>
          <p:cNvPr id="215" name="Google Shape;215;p3"/>
          <p:cNvSpPr txBox="1"/>
          <p:nvPr>
            <p:ph idx="1" type="body"/>
          </p:nvPr>
        </p:nvSpPr>
        <p:spPr>
          <a:xfrm>
            <a:off x="1075850" y="1540175"/>
            <a:ext cx="6996600" cy="1922099"/>
          </a:xfrm>
          <a:prstGeom prst="rect">
            <a:avLst/>
          </a:prstGeom>
          <a:noFill/>
          <a:ln>
            <a:noFill/>
          </a:ln>
        </p:spPr>
        <p:txBody>
          <a:bodyPr anchorCtr="0" anchor="t" bIns="91425" lIns="91425" spcFirstLastPara="1" rIns="91425" wrap="square" tIns="91425">
            <a:noAutofit/>
          </a:bodyPr>
          <a:lstStyle/>
          <a:p>
            <a:pPr indent="0" lvl="0" marL="2286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16" name="Google Shape;216;p3"/>
          <p:cNvSpPr txBox="1"/>
          <p:nvPr/>
        </p:nvSpPr>
        <p:spPr>
          <a:xfrm>
            <a:off x="590843" y="1540175"/>
            <a:ext cx="8187397"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Aujourd’hui la plus part des applications sont architecturé en 3 parties distinct et indépendante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fr-FR" sz="1400" u="none" cap="none" strike="noStrike">
                <a:solidFill>
                  <a:srgbClr val="000000"/>
                </a:solidFill>
                <a:latin typeface="Arial"/>
                <a:ea typeface="Arial"/>
                <a:cs typeface="Arial"/>
                <a:sym typeface="Arial"/>
              </a:rPr>
              <a:t>La partie Front end (Celle qui communique directement avec l’utilisateur)</a:t>
            </a:r>
            <a:endParaRPr/>
          </a:p>
          <a:p>
            <a:pPr indent="-285750" lvl="0" marL="285750" marR="0" rtl="0" algn="l">
              <a:lnSpc>
                <a:spcPct val="100000"/>
              </a:lnSpc>
              <a:spcBef>
                <a:spcPts val="0"/>
              </a:spcBef>
              <a:spcAft>
                <a:spcPts val="0"/>
              </a:spcAft>
              <a:buClr>
                <a:srgbClr val="000000"/>
              </a:buClr>
              <a:buSzPts val="1400"/>
              <a:buFont typeface="Arial"/>
              <a:buChar char="•"/>
            </a:pPr>
            <a:r>
              <a:rPr b="0" i="0" lang="fr-FR" sz="1400" u="none" cap="none" strike="noStrike">
                <a:solidFill>
                  <a:srgbClr val="000000"/>
                </a:solidFill>
                <a:latin typeface="Arial"/>
                <a:ea typeface="Arial"/>
                <a:cs typeface="Arial"/>
                <a:sym typeface="Arial"/>
              </a:rPr>
              <a:t>La partie Back end (Un web Service qui communique via le protocole HTTP avec le front)</a:t>
            </a:r>
            <a:endParaRPr/>
          </a:p>
          <a:p>
            <a:pPr indent="-285750" lvl="0" marL="285750" marR="0" rtl="0" algn="l">
              <a:lnSpc>
                <a:spcPct val="100000"/>
              </a:lnSpc>
              <a:spcBef>
                <a:spcPts val="0"/>
              </a:spcBef>
              <a:spcAft>
                <a:spcPts val="0"/>
              </a:spcAft>
              <a:buClr>
                <a:srgbClr val="000000"/>
              </a:buClr>
              <a:buSzPts val="1400"/>
              <a:buFont typeface="Arial"/>
              <a:buChar char="•"/>
            </a:pPr>
            <a:r>
              <a:rPr b="0" i="0" lang="fr-FR" sz="1400" u="none" cap="none" strike="noStrike">
                <a:solidFill>
                  <a:srgbClr val="000000"/>
                </a:solidFill>
                <a:latin typeface="Arial"/>
                <a:ea typeface="Arial"/>
                <a:cs typeface="Arial"/>
                <a:sym typeface="Arial"/>
              </a:rPr>
              <a:t>La base de données.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0"/>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Les Ressources Rest</a:t>
            </a:r>
            <a:endParaRPr>
              <a:solidFill>
                <a:srgbClr val="3C78D8"/>
              </a:solidFill>
            </a:endParaRPr>
          </a:p>
        </p:txBody>
      </p:sp>
      <p:sp>
        <p:nvSpPr>
          <p:cNvPr id="438" name="Google Shape;438;p30"/>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9" name="Google Shape;439;p30"/>
          <p:cNvSpPr txBox="1"/>
          <p:nvPr/>
        </p:nvSpPr>
        <p:spPr>
          <a:xfrm>
            <a:off x="367095" y="1073996"/>
            <a:ext cx="3574750"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Il y a trois manière différentes d’envoyer des informations a un service Web</a:t>
            </a:r>
            <a:endParaRPr/>
          </a:p>
        </p:txBody>
      </p:sp>
      <p:pic>
        <p:nvPicPr>
          <p:cNvPr id="440" name="Google Shape;440;p30"/>
          <p:cNvPicPr preferRelativeResize="0"/>
          <p:nvPr/>
        </p:nvPicPr>
        <p:blipFill rotWithShape="1">
          <a:blip r:embed="rId3">
            <a:alphaModFix/>
          </a:blip>
          <a:srcRect b="0" l="0" r="0" t="0"/>
          <a:stretch/>
        </p:blipFill>
        <p:spPr>
          <a:xfrm>
            <a:off x="296810" y="2571750"/>
            <a:ext cx="4476750" cy="1104900"/>
          </a:xfrm>
          <a:prstGeom prst="rect">
            <a:avLst/>
          </a:prstGeom>
          <a:noFill/>
          <a:ln>
            <a:noFill/>
          </a:ln>
        </p:spPr>
      </p:pic>
      <p:pic>
        <p:nvPicPr>
          <p:cNvPr id="441" name="Google Shape;441;p30"/>
          <p:cNvPicPr preferRelativeResize="0"/>
          <p:nvPr/>
        </p:nvPicPr>
        <p:blipFill rotWithShape="1">
          <a:blip r:embed="rId4">
            <a:alphaModFix/>
          </a:blip>
          <a:srcRect b="0" l="0" r="0" t="0"/>
          <a:stretch/>
        </p:blipFill>
        <p:spPr>
          <a:xfrm>
            <a:off x="5061702" y="2571750"/>
            <a:ext cx="3274771" cy="1742396"/>
          </a:xfrm>
          <a:prstGeom prst="rect">
            <a:avLst/>
          </a:prstGeom>
          <a:noFill/>
          <a:ln>
            <a:noFill/>
          </a:ln>
        </p:spPr>
      </p:pic>
      <p:sp>
        <p:nvSpPr>
          <p:cNvPr id="442" name="Google Shape;442;p30"/>
          <p:cNvSpPr txBox="1"/>
          <p:nvPr/>
        </p:nvSpPr>
        <p:spPr>
          <a:xfrm>
            <a:off x="367741" y="1840208"/>
            <a:ext cx="3574750"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Directement via l’URI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1"/>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Les Ressources Rest</a:t>
            </a:r>
            <a:endParaRPr>
              <a:solidFill>
                <a:srgbClr val="3C78D8"/>
              </a:solidFill>
            </a:endParaRPr>
          </a:p>
        </p:txBody>
      </p:sp>
      <p:sp>
        <p:nvSpPr>
          <p:cNvPr id="448" name="Google Shape;448;p31"/>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31"/>
          <p:cNvSpPr txBox="1"/>
          <p:nvPr/>
        </p:nvSpPr>
        <p:spPr>
          <a:xfrm>
            <a:off x="432745" y="921474"/>
            <a:ext cx="3574750"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En tant que parametre</a:t>
            </a:r>
            <a:endParaRPr b="0" i="0" sz="1400" u="none" cap="none" strike="noStrike">
              <a:solidFill>
                <a:schemeClr val="dk1"/>
              </a:solidFill>
              <a:latin typeface="Arial"/>
              <a:ea typeface="Arial"/>
              <a:cs typeface="Arial"/>
              <a:sym typeface="Arial"/>
            </a:endParaRPr>
          </a:p>
        </p:txBody>
      </p:sp>
      <p:pic>
        <p:nvPicPr>
          <p:cNvPr id="450" name="Google Shape;450;p31"/>
          <p:cNvPicPr preferRelativeResize="0"/>
          <p:nvPr/>
        </p:nvPicPr>
        <p:blipFill rotWithShape="1">
          <a:blip r:embed="rId3">
            <a:alphaModFix/>
          </a:blip>
          <a:srcRect b="0" l="0" r="0" t="0"/>
          <a:stretch/>
        </p:blipFill>
        <p:spPr>
          <a:xfrm>
            <a:off x="499445" y="2664157"/>
            <a:ext cx="3782200" cy="1785480"/>
          </a:xfrm>
          <a:prstGeom prst="rect">
            <a:avLst/>
          </a:prstGeom>
          <a:noFill/>
          <a:ln>
            <a:noFill/>
          </a:ln>
        </p:spPr>
      </p:pic>
      <p:pic>
        <p:nvPicPr>
          <p:cNvPr id="451" name="Google Shape;451;p31"/>
          <p:cNvPicPr preferRelativeResize="0"/>
          <p:nvPr/>
        </p:nvPicPr>
        <p:blipFill rotWithShape="1">
          <a:blip r:embed="rId4">
            <a:alphaModFix/>
          </a:blip>
          <a:srcRect b="0" l="0" r="0" t="0"/>
          <a:stretch/>
        </p:blipFill>
        <p:spPr>
          <a:xfrm>
            <a:off x="432745" y="1355394"/>
            <a:ext cx="6257925" cy="1123950"/>
          </a:xfrm>
          <a:prstGeom prst="rect">
            <a:avLst/>
          </a:prstGeom>
          <a:noFill/>
          <a:ln>
            <a:noFill/>
          </a:ln>
        </p:spPr>
      </p:pic>
      <p:pic>
        <p:nvPicPr>
          <p:cNvPr id="452" name="Google Shape;452;p31"/>
          <p:cNvPicPr preferRelativeResize="0"/>
          <p:nvPr/>
        </p:nvPicPr>
        <p:blipFill rotWithShape="1">
          <a:blip r:embed="rId5">
            <a:alphaModFix/>
          </a:blip>
          <a:srcRect b="0" l="0" r="0" t="0"/>
          <a:stretch/>
        </p:blipFill>
        <p:spPr>
          <a:xfrm>
            <a:off x="4505590" y="2566297"/>
            <a:ext cx="3845352" cy="172377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2"/>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Les Ressources Rest</a:t>
            </a:r>
            <a:endParaRPr>
              <a:solidFill>
                <a:srgbClr val="3C78D8"/>
              </a:solidFill>
            </a:endParaRPr>
          </a:p>
        </p:txBody>
      </p:sp>
      <p:sp>
        <p:nvSpPr>
          <p:cNvPr id="458" name="Google Shape;458;p32"/>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32"/>
          <p:cNvSpPr txBox="1"/>
          <p:nvPr/>
        </p:nvSpPr>
        <p:spPr>
          <a:xfrm>
            <a:off x="432745" y="960664"/>
            <a:ext cx="3574750"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Envoyer un objet complexe grâce au body</a:t>
            </a:r>
            <a:endParaRPr/>
          </a:p>
        </p:txBody>
      </p:sp>
      <p:pic>
        <p:nvPicPr>
          <p:cNvPr id="460" name="Google Shape;460;p32"/>
          <p:cNvPicPr preferRelativeResize="0"/>
          <p:nvPr/>
        </p:nvPicPr>
        <p:blipFill rotWithShape="1">
          <a:blip r:embed="rId3">
            <a:alphaModFix/>
          </a:blip>
          <a:srcRect b="0" l="0" r="0" t="0"/>
          <a:stretch/>
        </p:blipFill>
        <p:spPr>
          <a:xfrm>
            <a:off x="476747" y="1513305"/>
            <a:ext cx="4134256" cy="1298128"/>
          </a:xfrm>
          <a:prstGeom prst="rect">
            <a:avLst/>
          </a:prstGeom>
          <a:noFill/>
          <a:ln>
            <a:noFill/>
          </a:ln>
        </p:spPr>
      </p:pic>
      <p:pic>
        <p:nvPicPr>
          <p:cNvPr id="461" name="Google Shape;461;p32"/>
          <p:cNvPicPr preferRelativeResize="0"/>
          <p:nvPr/>
        </p:nvPicPr>
        <p:blipFill rotWithShape="1">
          <a:blip r:embed="rId4">
            <a:alphaModFix/>
          </a:blip>
          <a:srcRect b="0" l="0" r="0" t="0"/>
          <a:stretch/>
        </p:blipFill>
        <p:spPr>
          <a:xfrm>
            <a:off x="4912041" y="960664"/>
            <a:ext cx="3799214" cy="31769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solidFill>
                  <a:srgbClr val="3C78D8"/>
                </a:solidFill>
              </a:rPr>
              <a:t>Exercices</a:t>
            </a:r>
            <a:endParaRPr>
              <a:solidFill>
                <a:srgbClr val="3C78D8"/>
              </a:solidFill>
            </a:endParaRPr>
          </a:p>
        </p:txBody>
      </p:sp>
      <p:sp>
        <p:nvSpPr>
          <p:cNvPr id="467" name="Google Shape;467;p33"/>
          <p:cNvSpPr/>
          <p:nvPr/>
        </p:nvSpPr>
        <p:spPr>
          <a:xfrm>
            <a:off x="0" y="-162537"/>
            <a:ext cx="120252" cy="325074"/>
          </a:xfrm>
          <a:prstGeom prst="rect">
            <a:avLst/>
          </a:prstGeom>
          <a:solidFill>
            <a:srgbClr val="C9D7F1"/>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33"/>
          <p:cNvSpPr txBox="1"/>
          <p:nvPr/>
        </p:nvSpPr>
        <p:spPr>
          <a:xfrm>
            <a:off x="246398" y="1151344"/>
            <a:ext cx="3574750"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Créer la ressources Etudiant</a:t>
            </a:r>
            <a:endParaRPr/>
          </a:p>
        </p:txBody>
      </p:sp>
      <p:sp>
        <p:nvSpPr>
          <p:cNvPr id="469" name="Google Shape;469;p33"/>
          <p:cNvSpPr txBox="1"/>
          <p:nvPr/>
        </p:nvSpPr>
        <p:spPr>
          <a:xfrm>
            <a:off x="246398" y="1586888"/>
            <a:ext cx="3574750" cy="30777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Créer le Dto Etudiant </a:t>
            </a:r>
            <a:endParaRPr/>
          </a:p>
        </p:txBody>
      </p:sp>
      <p:sp>
        <p:nvSpPr>
          <p:cNvPr id="470" name="Google Shape;470;p33"/>
          <p:cNvSpPr txBox="1"/>
          <p:nvPr/>
        </p:nvSpPr>
        <p:spPr>
          <a:xfrm>
            <a:off x="246398" y="2290063"/>
            <a:ext cx="3574750" cy="1169551"/>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Créer le point de terminaison qui prend un nom un prenom et une date de naissance en parametre, le resultat doit être un json avec le nom le prenom et l’age de l’étudiant</a:t>
            </a:r>
            <a:endParaRPr/>
          </a:p>
        </p:txBody>
      </p:sp>
      <p:sp>
        <p:nvSpPr>
          <p:cNvPr id="471" name="Google Shape;471;p33"/>
          <p:cNvSpPr txBox="1"/>
          <p:nvPr/>
        </p:nvSpPr>
        <p:spPr>
          <a:xfrm>
            <a:off x="4606771" y="1120512"/>
            <a:ext cx="3574750" cy="1384995"/>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Créer le point de terminaison qui prend un nom un prenom et une liste de notes en paramètres le resultat doit être un json contenant le nom le prenom, la moyenne la note la plus basse ainsi que la notes la plus hautes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4"/>
          <p:cNvSpPr txBox="1"/>
          <p:nvPr>
            <p:ph type="ctrTitle"/>
          </p:nvPr>
        </p:nvSpPr>
        <p:spPr>
          <a:xfrm>
            <a:off x="2309350" y="3031150"/>
            <a:ext cx="5214599" cy="1159799"/>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fr-FR"/>
              <a:t>Mise en place de la base de données</a:t>
            </a:r>
            <a:endParaRPr/>
          </a:p>
        </p:txBody>
      </p:sp>
      <p:sp>
        <p:nvSpPr>
          <p:cNvPr id="477" name="Google Shape;477;p34"/>
          <p:cNvSpPr txBox="1"/>
          <p:nvPr>
            <p:ph idx="1" type="subTitle"/>
          </p:nvPr>
        </p:nvSpPr>
        <p:spPr>
          <a:xfrm>
            <a:off x="2309440" y="4059250"/>
            <a:ext cx="5214599" cy="784799"/>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fr-FR"/>
              <a:t>JPA/Hibernate</a:t>
            </a:r>
            <a:endParaRPr/>
          </a:p>
        </p:txBody>
      </p:sp>
      <p:sp>
        <p:nvSpPr>
          <p:cNvPr id="478" name="Google Shape;478;p34"/>
          <p:cNvSpPr txBox="1"/>
          <p:nvPr/>
        </p:nvSpPr>
        <p:spPr>
          <a:xfrm>
            <a:off x="7416725" y="3661925"/>
            <a:ext cx="1760399"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3C78D8"/>
              </a:buClr>
              <a:buSzPts val="12000"/>
              <a:buFont typeface="Oswald"/>
              <a:buNone/>
            </a:pPr>
            <a:r>
              <a:rPr b="1" i="0" lang="fr-FR" sz="12000" u="none" cap="none" strike="noStrike">
                <a:solidFill>
                  <a:srgbClr val="3C78D8"/>
                </a:solidFill>
                <a:latin typeface="Oswald"/>
                <a:ea typeface="Oswald"/>
                <a:cs typeface="Oswald"/>
                <a:sym typeface="Oswald"/>
              </a:rPr>
              <a:t>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5"/>
          <p:cNvSpPr txBox="1"/>
          <p:nvPr>
            <p:ph type="title"/>
          </p:nvPr>
        </p:nvSpPr>
        <p:spPr>
          <a:xfrm>
            <a:off x="1034871" y="-277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Outils</a:t>
            </a:r>
            <a:endParaRPr b="1" i="0" sz="2000" u="none" cap="none" strike="noStrike">
              <a:solidFill>
                <a:srgbClr val="3C78D8"/>
              </a:solidFill>
              <a:latin typeface="Oswald"/>
              <a:ea typeface="Oswald"/>
              <a:cs typeface="Oswald"/>
              <a:sym typeface="Oswald"/>
            </a:endParaRPr>
          </a:p>
        </p:txBody>
      </p:sp>
      <p:sp>
        <p:nvSpPr>
          <p:cNvPr id="484" name="Google Shape;484;p35"/>
          <p:cNvSpPr txBox="1"/>
          <p:nvPr/>
        </p:nvSpPr>
        <p:spPr>
          <a:xfrm>
            <a:off x="407250" y="807163"/>
            <a:ext cx="8329500" cy="27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5"/>
          <p:cNvSpPr txBox="1"/>
          <p:nvPr/>
        </p:nvSpPr>
        <p:spPr>
          <a:xfrm>
            <a:off x="3009363" y="807163"/>
            <a:ext cx="5230868" cy="247767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fr-FR" sz="1400" u="none" cap="none" strike="noStrike">
                <a:solidFill>
                  <a:schemeClr val="dk1"/>
                </a:solidFill>
                <a:latin typeface="Arial"/>
                <a:ea typeface="Arial"/>
                <a:cs typeface="Arial"/>
                <a:sym typeface="Arial"/>
              </a:rPr>
              <a:t>Pour utiliser une base de données dans nos futures application nous aurons besoin.</a:t>
            </a:r>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100"/>
              <a:buFont typeface="Arial"/>
              <a:buChar char="-"/>
            </a:pPr>
            <a:r>
              <a:rPr b="0" i="0" lang="fr-FR" sz="1400" u="none" cap="none" strike="noStrike">
                <a:solidFill>
                  <a:schemeClr val="dk1"/>
                </a:solidFill>
                <a:latin typeface="Arial"/>
                <a:ea typeface="Arial"/>
                <a:cs typeface="Arial"/>
                <a:sym typeface="Arial"/>
              </a:rPr>
              <a:t>D’un serveur de base de données (</a:t>
            </a:r>
            <a:r>
              <a:rPr b="1" i="0" lang="fr-FR" sz="1400" u="none" cap="none" strike="noStrike">
                <a:solidFill>
                  <a:schemeClr val="dk1"/>
                </a:solidFill>
                <a:latin typeface="Arial"/>
                <a:ea typeface="Arial"/>
                <a:cs typeface="Arial"/>
                <a:sym typeface="Arial"/>
              </a:rPr>
              <a:t>SQL Server Express</a:t>
            </a:r>
            <a:r>
              <a:rPr b="0" i="0" lang="fr-FR" sz="1400" u="none" cap="none" strike="noStrike">
                <a:solidFill>
                  <a:schemeClr val="dk1"/>
                </a:solidFill>
                <a:latin typeface="Arial"/>
                <a:ea typeface="Arial"/>
                <a:cs typeface="Arial"/>
                <a:sym typeface="Arial"/>
              </a:rPr>
              <a:t>)</a:t>
            </a:r>
            <a:endParaRPr/>
          </a:p>
          <a:p>
            <a:pPr indent="-285750" lvl="0" marL="285750" marR="0" rtl="0" algn="l">
              <a:lnSpc>
                <a:spcPct val="100000"/>
              </a:lnSpc>
              <a:spcBef>
                <a:spcPts val="0"/>
              </a:spcBef>
              <a:spcAft>
                <a:spcPts val="0"/>
              </a:spcAft>
              <a:buClr>
                <a:schemeClr val="dk1"/>
              </a:buClr>
              <a:buSzPts val="1100"/>
              <a:buFont typeface="Arial"/>
              <a:buChar char="-"/>
            </a:pPr>
            <a:r>
              <a:rPr b="0" i="0" lang="fr-FR" sz="1400" u="none" cap="none" strike="noStrike">
                <a:solidFill>
                  <a:schemeClr val="dk1"/>
                </a:solidFill>
                <a:latin typeface="Arial"/>
                <a:ea typeface="Arial"/>
                <a:cs typeface="Arial"/>
                <a:sym typeface="Arial"/>
              </a:rPr>
              <a:t>Un logiciel de gestion et d'administration de bases de données (</a:t>
            </a:r>
            <a:r>
              <a:rPr b="1" i="0" lang="fr-FR" sz="1400" u="none" cap="none" strike="noStrike">
                <a:solidFill>
                  <a:schemeClr val="dk1"/>
                </a:solidFill>
                <a:latin typeface="Arial"/>
                <a:ea typeface="Arial"/>
                <a:cs typeface="Arial"/>
                <a:sym typeface="Arial"/>
              </a:rPr>
              <a:t>Management Studio</a:t>
            </a:r>
            <a:r>
              <a:rPr b="0" i="0" lang="fr-FR" sz="1400" u="none" cap="none" strike="noStrike">
                <a:solidFill>
                  <a:schemeClr val="dk1"/>
                </a:solidFill>
                <a:latin typeface="Arial"/>
                <a:ea typeface="Arial"/>
                <a:cs typeface="Arial"/>
                <a:sym typeface="Arial"/>
              </a:rPr>
              <a:t>) ou le manager intégré à inteliji</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100"/>
              <a:buFont typeface="Arial"/>
              <a:buChar char="-"/>
            </a:pPr>
            <a:r>
              <a:rPr b="0" i="0" lang="fr-FR" sz="1400" u="none" cap="none" strike="noStrike">
                <a:solidFill>
                  <a:schemeClr val="dk1"/>
                </a:solidFill>
                <a:latin typeface="Arial"/>
                <a:ea typeface="Arial"/>
                <a:cs typeface="Arial"/>
                <a:sym typeface="Arial"/>
              </a:rPr>
              <a:t>Un ORM Framework pour interagir directement avec notre base de données en java (</a:t>
            </a:r>
            <a:r>
              <a:rPr b="1" i="0" lang="fr-FR" sz="1400" u="none" cap="none" strike="noStrike">
                <a:solidFill>
                  <a:schemeClr val="dk1"/>
                </a:solidFill>
                <a:latin typeface="Arial"/>
                <a:ea typeface="Arial"/>
                <a:cs typeface="Arial"/>
                <a:sym typeface="Arial"/>
              </a:rPr>
              <a:t>JPA/Hibernate</a:t>
            </a:r>
            <a:r>
              <a:rPr b="0" i="0" lang="fr-FR" sz="14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100"/>
              <a:buFont typeface="Arial"/>
              <a:buNone/>
            </a:pPr>
            <a:br>
              <a:rPr b="0" i="0" lang="fr-FR"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pic>
        <p:nvPicPr>
          <p:cNvPr id="486" name="Google Shape;486;p35"/>
          <p:cNvPicPr preferRelativeResize="0"/>
          <p:nvPr/>
        </p:nvPicPr>
        <p:blipFill rotWithShape="1">
          <a:blip r:embed="rId3">
            <a:alphaModFix/>
          </a:blip>
          <a:srcRect b="0" l="0" r="0" t="0"/>
          <a:stretch/>
        </p:blipFill>
        <p:spPr>
          <a:xfrm>
            <a:off x="107323" y="711588"/>
            <a:ext cx="2799009" cy="13344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6"/>
          <p:cNvSpPr txBox="1"/>
          <p:nvPr>
            <p:ph type="title"/>
          </p:nvPr>
        </p:nvSpPr>
        <p:spPr>
          <a:xfrm>
            <a:off x="1034871" y="-277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Telechargement SQL Server Express</a:t>
            </a:r>
            <a:endParaRPr b="1" i="0" sz="2000" u="none" cap="none" strike="noStrike">
              <a:solidFill>
                <a:srgbClr val="3C78D8"/>
              </a:solidFill>
              <a:latin typeface="Oswald"/>
              <a:ea typeface="Oswald"/>
              <a:cs typeface="Oswald"/>
              <a:sym typeface="Oswald"/>
            </a:endParaRPr>
          </a:p>
        </p:txBody>
      </p:sp>
      <p:sp>
        <p:nvSpPr>
          <p:cNvPr id="492" name="Google Shape;492;p36"/>
          <p:cNvSpPr txBox="1"/>
          <p:nvPr/>
        </p:nvSpPr>
        <p:spPr>
          <a:xfrm>
            <a:off x="407250" y="807163"/>
            <a:ext cx="8329500" cy="27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SQL Server Développer Edition est une solution Microsoft Gratuite qui permet de mêttre en place un serveur de base de données en local sur votre PC.</a:t>
            </a:r>
            <a:br>
              <a:rPr b="0" i="0" lang="fr-FR" sz="1400" u="none" cap="none" strike="noStrike">
                <a:solidFill>
                  <a:srgbClr val="000000"/>
                </a:solidFill>
                <a:latin typeface="Arial"/>
                <a:ea typeface="Arial"/>
                <a:cs typeface="Arial"/>
                <a:sym typeface="Arial"/>
              </a:rPr>
            </a:br>
            <a:br>
              <a:rPr b="0" i="0" lang="fr-FR" sz="1400" u="none" cap="none" strike="noStrike">
                <a:solidFill>
                  <a:srgbClr val="000000"/>
                </a:solidFill>
                <a:latin typeface="Arial"/>
                <a:ea typeface="Arial"/>
                <a:cs typeface="Arial"/>
                <a:sym typeface="Arial"/>
              </a:rPr>
            </a:br>
            <a:r>
              <a:rPr b="0" i="0" lang="fr-FR" sz="1400" u="sng" cap="none" strike="noStrike">
                <a:solidFill>
                  <a:srgbClr val="000000"/>
                </a:solidFill>
                <a:latin typeface="Arial"/>
                <a:ea typeface="Arial"/>
                <a:cs typeface="Arial"/>
                <a:sym typeface="Arial"/>
                <a:hlinkClick r:id="rId3">
                  <a:extLst>
                    <a:ext uri="{A12FA001-AC4F-418D-AE19-62706E023703}">
                      <ahyp:hlinkClr val="tx"/>
                    </a:ext>
                  </a:extLst>
                </a:hlinkClick>
              </a:rPr>
              <a:t>https://www.microsoft.com/fr-fr/sql-server/sql-server-downloads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version Linux</a:t>
            </a:r>
            <a:endParaRPr/>
          </a:p>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000000"/>
                </a:solidFill>
                <a:latin typeface="Arial"/>
                <a:ea typeface="Arial"/>
                <a:cs typeface="Arial"/>
                <a:sym typeface="Arial"/>
                <a:hlinkClick r:id="rId4">
                  <a:extLst>
                    <a:ext uri="{A12FA001-AC4F-418D-AE19-62706E023703}">
                      <ahyp:hlinkClr val="tx"/>
                    </a:ext>
                  </a:extLst>
                </a:hlinkClick>
              </a:rPr>
              <a:t>https://docs.microsoft.com/en-us/sql/linux/sql-server-linux-overview?view=sql-server-linux-ver15</a:t>
            </a:r>
            <a:br>
              <a:rPr b="0" i="0" lang="fr-FR"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3" name="Google Shape;493;p36"/>
          <p:cNvPicPr preferRelativeResize="0"/>
          <p:nvPr/>
        </p:nvPicPr>
        <p:blipFill rotWithShape="1">
          <a:blip r:embed="rId5">
            <a:alphaModFix/>
          </a:blip>
          <a:srcRect b="0" l="0" r="0" t="0"/>
          <a:stretch/>
        </p:blipFill>
        <p:spPr>
          <a:xfrm>
            <a:off x="5335001" y="2677219"/>
            <a:ext cx="3104954" cy="164398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7"/>
          <p:cNvSpPr txBox="1"/>
          <p:nvPr>
            <p:ph type="title"/>
          </p:nvPr>
        </p:nvSpPr>
        <p:spPr>
          <a:xfrm>
            <a:off x="1034871" y="-277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Telechargement SQL Server Express</a:t>
            </a:r>
            <a:endParaRPr b="1" i="0" sz="2000" u="none" cap="none" strike="noStrike">
              <a:solidFill>
                <a:srgbClr val="3C78D8"/>
              </a:solidFill>
              <a:latin typeface="Oswald"/>
              <a:ea typeface="Oswald"/>
              <a:cs typeface="Oswald"/>
              <a:sym typeface="Oswald"/>
            </a:endParaRPr>
          </a:p>
        </p:txBody>
      </p:sp>
      <p:sp>
        <p:nvSpPr>
          <p:cNvPr id="499" name="Google Shape;499;p37"/>
          <p:cNvSpPr txBox="1"/>
          <p:nvPr/>
        </p:nvSpPr>
        <p:spPr>
          <a:xfrm>
            <a:off x="407250" y="807163"/>
            <a:ext cx="8329500" cy="27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Une fois l’installer lancé, sélectionnez l’instalation de </a:t>
            </a:r>
            <a:r>
              <a:rPr b="1" i="0" lang="fr-FR" sz="1400" u="none" cap="none" strike="noStrike">
                <a:solidFill>
                  <a:srgbClr val="000000"/>
                </a:solidFill>
                <a:latin typeface="Arial"/>
                <a:ea typeface="Arial"/>
                <a:cs typeface="Arial"/>
                <a:sym typeface="Arial"/>
              </a:rPr>
              <a:t>base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0" name="Google Shape;500;p37"/>
          <p:cNvPicPr preferRelativeResize="0"/>
          <p:nvPr/>
        </p:nvPicPr>
        <p:blipFill rotWithShape="1">
          <a:blip r:embed="rId3">
            <a:alphaModFix/>
          </a:blip>
          <a:srcRect b="0" l="0" r="0" t="0"/>
          <a:stretch/>
        </p:blipFill>
        <p:spPr>
          <a:xfrm>
            <a:off x="4799989" y="1202027"/>
            <a:ext cx="4212664" cy="33275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8"/>
          <p:cNvSpPr txBox="1"/>
          <p:nvPr>
            <p:ph type="title"/>
          </p:nvPr>
        </p:nvSpPr>
        <p:spPr>
          <a:xfrm>
            <a:off x="1034871" y="-277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Telechargement SQL Server Express</a:t>
            </a:r>
            <a:endParaRPr b="1" i="0" sz="2000" u="none" cap="none" strike="noStrike">
              <a:solidFill>
                <a:srgbClr val="3C78D8"/>
              </a:solidFill>
              <a:latin typeface="Oswald"/>
              <a:ea typeface="Oswald"/>
              <a:cs typeface="Oswald"/>
              <a:sym typeface="Oswald"/>
            </a:endParaRPr>
          </a:p>
        </p:txBody>
      </p:sp>
      <p:sp>
        <p:nvSpPr>
          <p:cNvPr id="506" name="Google Shape;506;p38"/>
          <p:cNvSpPr txBox="1"/>
          <p:nvPr/>
        </p:nvSpPr>
        <p:spPr>
          <a:xfrm>
            <a:off x="407250" y="807163"/>
            <a:ext cx="8329500" cy="27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Une fois l’installation terminé, un serveur appelé </a:t>
            </a:r>
            <a:r>
              <a:rPr b="1" i="0" lang="fr-FR" sz="1400" u="none" cap="none" strike="noStrike">
                <a:solidFill>
                  <a:srgbClr val="000000"/>
                </a:solidFill>
                <a:latin typeface="Arial"/>
                <a:ea typeface="Arial"/>
                <a:cs typeface="Arial"/>
                <a:sym typeface="Arial"/>
              </a:rPr>
              <a:t>locale est crée sur votre machine. </a:t>
            </a:r>
            <a:r>
              <a:rPr b="0" i="0" lang="fr-FR" sz="1400" u="none" cap="none" strike="noStrike">
                <a:solidFill>
                  <a:srgbClr val="000000"/>
                </a:solidFill>
                <a:latin typeface="Arial"/>
                <a:ea typeface="Arial"/>
                <a:cs typeface="Arial"/>
                <a:sym typeface="Arial"/>
              </a:rPr>
              <a:t>Ainsi qu’une base de donnée par défaut appelé </a:t>
            </a:r>
            <a:r>
              <a:rPr b="1" i="0" lang="fr-FR" sz="1400" u="none" cap="none" strike="noStrike">
                <a:solidFill>
                  <a:srgbClr val="000000"/>
                </a:solidFill>
                <a:latin typeface="Arial"/>
                <a:ea typeface="Arial"/>
                <a:cs typeface="Arial"/>
                <a:sym typeface="Arial"/>
              </a:rPr>
              <a:t>master.</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07" name="Google Shape;507;p38"/>
          <p:cNvSpPr txBox="1"/>
          <p:nvPr/>
        </p:nvSpPr>
        <p:spPr>
          <a:xfrm>
            <a:off x="296214" y="1820214"/>
            <a:ext cx="32884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000000"/>
                </a:solidFill>
                <a:latin typeface="Arial"/>
                <a:ea typeface="Arial"/>
                <a:cs typeface="Arial"/>
                <a:sym typeface="Arial"/>
              </a:rPr>
              <a:t>Cliquez ensuite sur Installer SSMS</a:t>
            </a:r>
            <a:endParaRPr/>
          </a:p>
          <a:p>
            <a:pPr indent="0" lvl="0" marL="0" marR="0" rtl="0" algn="l">
              <a:lnSpc>
                <a:spcPct val="100000"/>
              </a:lnSpc>
              <a:spcBef>
                <a:spcPts val="0"/>
              </a:spcBef>
              <a:spcAft>
                <a:spcPts val="0"/>
              </a:spcAft>
              <a:buClr>
                <a:srgbClr val="000000"/>
              </a:buClr>
              <a:buSzPts val="1400"/>
              <a:buFont typeface="Arial"/>
              <a:buNone/>
            </a:pPr>
            <a:r>
              <a:rPr b="1" i="1" lang="fr-FR" sz="1400" u="none" cap="none" strike="noStrike">
                <a:solidFill>
                  <a:srgbClr val="000000"/>
                </a:solidFill>
                <a:latin typeface="Arial"/>
                <a:ea typeface="Arial"/>
                <a:cs typeface="Arial"/>
                <a:sym typeface="Arial"/>
              </a:rPr>
              <a:t>SQL Server Management Studio</a:t>
            </a:r>
            <a:endParaRPr/>
          </a:p>
        </p:txBody>
      </p:sp>
      <p:pic>
        <p:nvPicPr>
          <p:cNvPr id="508" name="Google Shape;508;p38"/>
          <p:cNvPicPr preferRelativeResize="0"/>
          <p:nvPr/>
        </p:nvPicPr>
        <p:blipFill rotWithShape="1">
          <a:blip r:embed="rId3">
            <a:alphaModFix/>
          </a:blip>
          <a:srcRect b="0" l="0" r="0" t="0"/>
          <a:stretch/>
        </p:blipFill>
        <p:spPr>
          <a:xfrm>
            <a:off x="4468544" y="1371186"/>
            <a:ext cx="4023797" cy="324909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9"/>
          <p:cNvSpPr txBox="1"/>
          <p:nvPr>
            <p:ph type="title"/>
          </p:nvPr>
        </p:nvSpPr>
        <p:spPr>
          <a:xfrm>
            <a:off x="1034871" y="-277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Telechargement SSMS</a:t>
            </a:r>
            <a:endParaRPr b="1" i="0" sz="2000" u="none" cap="none" strike="noStrike">
              <a:solidFill>
                <a:srgbClr val="3C78D8"/>
              </a:solidFill>
              <a:latin typeface="Oswald"/>
              <a:ea typeface="Oswald"/>
              <a:cs typeface="Oswald"/>
              <a:sym typeface="Oswald"/>
            </a:endParaRPr>
          </a:p>
        </p:txBody>
      </p:sp>
      <p:sp>
        <p:nvSpPr>
          <p:cNvPr id="514" name="Google Shape;514;p39"/>
          <p:cNvSpPr txBox="1"/>
          <p:nvPr/>
        </p:nvSpPr>
        <p:spPr>
          <a:xfrm>
            <a:off x="407250" y="807163"/>
            <a:ext cx="8329500" cy="27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Suivre l’installation de base du gestionnaire de base de données</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515" name="Google Shape;515;p39"/>
          <p:cNvPicPr preferRelativeResize="0"/>
          <p:nvPr/>
        </p:nvPicPr>
        <p:blipFill rotWithShape="1">
          <a:blip r:embed="rId3">
            <a:alphaModFix/>
          </a:blip>
          <a:srcRect b="0" l="0" r="0" t="0"/>
          <a:stretch/>
        </p:blipFill>
        <p:spPr>
          <a:xfrm>
            <a:off x="510861" y="1376938"/>
            <a:ext cx="3661750" cy="31655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Introduction</a:t>
            </a:r>
            <a:endParaRPr>
              <a:solidFill>
                <a:srgbClr val="3C78D8"/>
              </a:solidFill>
            </a:endParaRPr>
          </a:p>
        </p:txBody>
      </p:sp>
      <p:sp>
        <p:nvSpPr>
          <p:cNvPr id="222" name="Google Shape;222;p4"/>
          <p:cNvSpPr txBox="1"/>
          <p:nvPr>
            <p:ph idx="1" type="body"/>
          </p:nvPr>
        </p:nvSpPr>
        <p:spPr>
          <a:xfrm>
            <a:off x="1075850" y="1540175"/>
            <a:ext cx="6996600" cy="1922099"/>
          </a:xfrm>
          <a:prstGeom prst="rect">
            <a:avLst/>
          </a:prstGeom>
          <a:noFill/>
          <a:ln>
            <a:noFill/>
          </a:ln>
        </p:spPr>
        <p:txBody>
          <a:bodyPr anchorCtr="0" anchor="t" bIns="91425" lIns="91425" spcFirstLastPara="1" rIns="91425" wrap="square" tIns="91425">
            <a:noAutofit/>
          </a:bodyPr>
          <a:lstStyle/>
          <a:p>
            <a:pPr indent="0" lvl="0" marL="2286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pic>
        <p:nvPicPr>
          <p:cNvPr id="223" name="Google Shape;223;p4"/>
          <p:cNvPicPr preferRelativeResize="0"/>
          <p:nvPr/>
        </p:nvPicPr>
        <p:blipFill rotWithShape="1">
          <a:blip r:embed="rId3">
            <a:alphaModFix/>
          </a:blip>
          <a:srcRect b="0" l="0" r="0" t="0"/>
          <a:stretch/>
        </p:blipFill>
        <p:spPr>
          <a:xfrm>
            <a:off x="1161556" y="850396"/>
            <a:ext cx="6688067" cy="330165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0"/>
          <p:cNvSpPr txBox="1"/>
          <p:nvPr>
            <p:ph type="title"/>
          </p:nvPr>
        </p:nvSpPr>
        <p:spPr>
          <a:xfrm>
            <a:off x="1034871" y="-277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Telechargement SSMS</a:t>
            </a:r>
            <a:endParaRPr b="1" i="0" sz="2000" u="none" cap="none" strike="noStrike">
              <a:solidFill>
                <a:srgbClr val="3C78D8"/>
              </a:solidFill>
              <a:latin typeface="Oswald"/>
              <a:ea typeface="Oswald"/>
              <a:cs typeface="Oswald"/>
              <a:sym typeface="Oswald"/>
            </a:endParaRPr>
          </a:p>
        </p:txBody>
      </p:sp>
      <p:sp>
        <p:nvSpPr>
          <p:cNvPr id="521" name="Google Shape;521;p40"/>
          <p:cNvSpPr txBox="1"/>
          <p:nvPr/>
        </p:nvSpPr>
        <p:spPr>
          <a:xfrm>
            <a:off x="407250" y="807163"/>
            <a:ext cx="8329500" cy="27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Une fois terminé vous pouvez vous connecter à votre serveur de base de données</a:t>
            </a:r>
            <a:endParaRPr b="1" i="0" sz="1400" u="none" cap="none" strike="noStrike">
              <a:solidFill>
                <a:srgbClr val="000000"/>
              </a:solidFill>
              <a:latin typeface="Arial"/>
              <a:ea typeface="Arial"/>
              <a:cs typeface="Arial"/>
              <a:sym typeface="Arial"/>
            </a:endParaRPr>
          </a:p>
        </p:txBody>
      </p:sp>
      <p:pic>
        <p:nvPicPr>
          <p:cNvPr id="522" name="Google Shape;522;p40"/>
          <p:cNvPicPr preferRelativeResize="0"/>
          <p:nvPr/>
        </p:nvPicPr>
        <p:blipFill rotWithShape="1">
          <a:blip r:embed="rId3">
            <a:alphaModFix/>
          </a:blip>
          <a:srcRect b="0" l="0" r="0" t="0"/>
          <a:stretch/>
        </p:blipFill>
        <p:spPr>
          <a:xfrm>
            <a:off x="732716" y="1377952"/>
            <a:ext cx="4609288" cy="29583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1"/>
          <p:cNvSpPr txBox="1"/>
          <p:nvPr>
            <p:ph type="title"/>
          </p:nvPr>
        </p:nvSpPr>
        <p:spPr>
          <a:xfrm>
            <a:off x="1034871" y="-277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Configuration du server Local</a:t>
            </a:r>
            <a:endParaRPr b="1" i="0" sz="2000" u="none" cap="none" strike="noStrike">
              <a:solidFill>
                <a:srgbClr val="3C78D8"/>
              </a:solidFill>
              <a:latin typeface="Oswald"/>
              <a:ea typeface="Oswald"/>
              <a:cs typeface="Oswald"/>
              <a:sym typeface="Oswald"/>
            </a:endParaRPr>
          </a:p>
        </p:txBody>
      </p:sp>
      <p:sp>
        <p:nvSpPr>
          <p:cNvPr id="528" name="Google Shape;528;p41"/>
          <p:cNvSpPr txBox="1"/>
          <p:nvPr/>
        </p:nvSpPr>
        <p:spPr>
          <a:xfrm>
            <a:off x="407250" y="807163"/>
            <a:ext cx="3644488" cy="229864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Du point de vue d’une application java.</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Un serveur même installé en local est considéré comme un serveur distant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Il faut donc configuré une connexion</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Pour cela ouvrez l’onglet propriété du serveur</a:t>
            </a:r>
            <a:endParaRPr/>
          </a:p>
        </p:txBody>
      </p:sp>
      <p:pic>
        <p:nvPicPr>
          <p:cNvPr id="529" name="Google Shape;529;p41"/>
          <p:cNvPicPr preferRelativeResize="0"/>
          <p:nvPr/>
        </p:nvPicPr>
        <p:blipFill rotWithShape="1">
          <a:blip r:embed="rId3">
            <a:alphaModFix/>
          </a:blip>
          <a:srcRect b="0" l="0" r="0" t="0"/>
          <a:stretch/>
        </p:blipFill>
        <p:spPr>
          <a:xfrm>
            <a:off x="4571999" y="1006529"/>
            <a:ext cx="3867807" cy="302804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2"/>
          <p:cNvSpPr txBox="1"/>
          <p:nvPr>
            <p:ph type="title"/>
          </p:nvPr>
        </p:nvSpPr>
        <p:spPr>
          <a:xfrm>
            <a:off x="1034871" y="-277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Configuration du server Local</a:t>
            </a:r>
            <a:endParaRPr b="1" i="0" sz="2000" u="none" cap="none" strike="noStrike">
              <a:solidFill>
                <a:srgbClr val="3C78D8"/>
              </a:solidFill>
              <a:latin typeface="Oswald"/>
              <a:ea typeface="Oswald"/>
              <a:cs typeface="Oswald"/>
              <a:sym typeface="Oswald"/>
            </a:endParaRPr>
          </a:p>
        </p:txBody>
      </p:sp>
      <p:sp>
        <p:nvSpPr>
          <p:cNvPr id="535" name="Google Shape;535;p42"/>
          <p:cNvSpPr txBox="1"/>
          <p:nvPr/>
        </p:nvSpPr>
        <p:spPr>
          <a:xfrm>
            <a:off x="407250" y="807163"/>
            <a:ext cx="3644488" cy="911278"/>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Dans l’onglet </a:t>
            </a:r>
            <a:r>
              <a:rPr b="1" i="0" lang="fr-FR" sz="1400" u="none" cap="none" strike="noStrike">
                <a:solidFill>
                  <a:schemeClr val="dk1"/>
                </a:solidFill>
                <a:latin typeface="Arial"/>
                <a:ea typeface="Arial"/>
                <a:cs typeface="Arial"/>
                <a:sym typeface="Arial"/>
              </a:rPr>
              <a:t>sécurité</a:t>
            </a:r>
            <a:r>
              <a:rPr b="0" i="0" lang="fr-FR" sz="1400" u="none" cap="none" strike="noStrike">
                <a:solidFill>
                  <a:schemeClr val="dk1"/>
                </a:solidFill>
                <a:latin typeface="Arial"/>
                <a:ea typeface="Arial"/>
                <a:cs typeface="Arial"/>
                <a:sym typeface="Arial"/>
              </a:rPr>
              <a:t> sélectionnez </a:t>
            </a:r>
            <a:r>
              <a:rPr b="1" i="0" lang="fr-FR" sz="1400" u="none" cap="none" strike="noStrike">
                <a:solidFill>
                  <a:schemeClr val="dk1"/>
                </a:solidFill>
                <a:latin typeface="Arial"/>
                <a:ea typeface="Arial"/>
                <a:cs typeface="Arial"/>
                <a:sym typeface="Arial"/>
              </a:rPr>
              <a:t>Mode d’authentification SQL Server et Windows</a:t>
            </a:r>
            <a:endParaRPr/>
          </a:p>
        </p:txBody>
      </p:sp>
      <p:pic>
        <p:nvPicPr>
          <p:cNvPr id="536" name="Google Shape;536;p42"/>
          <p:cNvPicPr preferRelativeResize="0"/>
          <p:nvPr/>
        </p:nvPicPr>
        <p:blipFill rotWithShape="1">
          <a:blip r:embed="rId3">
            <a:alphaModFix/>
          </a:blip>
          <a:srcRect b="0" l="0" r="0" t="0"/>
          <a:stretch/>
        </p:blipFill>
        <p:spPr>
          <a:xfrm>
            <a:off x="1849030" y="1920615"/>
            <a:ext cx="6182441" cy="173173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3"/>
          <p:cNvSpPr txBox="1"/>
          <p:nvPr>
            <p:ph type="title"/>
          </p:nvPr>
        </p:nvSpPr>
        <p:spPr>
          <a:xfrm>
            <a:off x="1034871" y="-277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Configuration du server Local</a:t>
            </a:r>
            <a:endParaRPr b="1" i="0" sz="2000" u="none" cap="none" strike="noStrike">
              <a:solidFill>
                <a:srgbClr val="3C78D8"/>
              </a:solidFill>
              <a:latin typeface="Oswald"/>
              <a:ea typeface="Oswald"/>
              <a:cs typeface="Oswald"/>
              <a:sym typeface="Oswald"/>
            </a:endParaRPr>
          </a:p>
        </p:txBody>
      </p:sp>
      <p:sp>
        <p:nvSpPr>
          <p:cNvPr id="542" name="Google Shape;542;p43"/>
          <p:cNvSpPr txBox="1"/>
          <p:nvPr/>
        </p:nvSpPr>
        <p:spPr>
          <a:xfrm>
            <a:off x="407250" y="807163"/>
            <a:ext cx="3644488" cy="3044878"/>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Deroulez ensuite les repertoire de votre serveur.</a:t>
            </a:r>
            <a:r>
              <a:rPr b="1" i="0" lang="fr-FR" sz="1400" u="none" cap="none" strike="noStrike">
                <a:solidFill>
                  <a:schemeClr val="dk1"/>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Puis dans le repertoire </a:t>
            </a:r>
            <a:r>
              <a:rPr b="1" i="0" lang="fr-FR" sz="1400" u="none" cap="none" strike="noStrike">
                <a:solidFill>
                  <a:schemeClr val="dk1"/>
                </a:solidFill>
                <a:latin typeface="Arial"/>
                <a:ea typeface="Arial"/>
                <a:cs typeface="Arial"/>
                <a:sym typeface="Arial"/>
              </a:rPr>
              <a:t>Connexions </a:t>
            </a:r>
            <a:r>
              <a:rPr b="0" i="0" lang="fr-FR" sz="1400" u="none" cap="none" strike="noStrike">
                <a:solidFill>
                  <a:schemeClr val="dk1"/>
                </a:solidFill>
                <a:latin typeface="Arial"/>
                <a:ea typeface="Arial"/>
                <a:cs typeface="Arial"/>
                <a:sym typeface="Arial"/>
              </a:rPr>
              <a:t>double cliquez sur le compte </a:t>
            </a:r>
            <a:r>
              <a:rPr b="1" i="0" lang="fr-FR" sz="1400" u="none" cap="none" strike="noStrike">
                <a:solidFill>
                  <a:schemeClr val="dk1"/>
                </a:solidFill>
                <a:latin typeface="Arial"/>
                <a:ea typeface="Arial"/>
                <a:cs typeface="Arial"/>
                <a:sym typeface="Arial"/>
              </a:rPr>
              <a:t>sa</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Dans l’onglet </a:t>
            </a:r>
            <a:r>
              <a:rPr b="1" i="0" lang="fr-FR" sz="1400" u="none" cap="none" strike="noStrike">
                <a:solidFill>
                  <a:schemeClr val="dk1"/>
                </a:solidFill>
                <a:latin typeface="Arial"/>
                <a:ea typeface="Arial"/>
                <a:cs typeface="Arial"/>
                <a:sym typeface="Arial"/>
              </a:rPr>
              <a:t>Général</a:t>
            </a:r>
            <a:r>
              <a:rPr b="0" i="0" lang="fr-FR" sz="1400" u="none" cap="none" strike="noStrike">
                <a:solidFill>
                  <a:schemeClr val="dk1"/>
                </a:solidFill>
                <a:latin typeface="Arial"/>
                <a:ea typeface="Arial"/>
                <a:cs typeface="Arial"/>
                <a:sym typeface="Arial"/>
              </a:rPr>
              <a:t> définissez un mot de passe.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Dans l’onglet </a:t>
            </a:r>
            <a:r>
              <a:rPr b="1" i="0" lang="fr-FR" sz="1400" u="none" cap="none" strike="noStrike">
                <a:solidFill>
                  <a:schemeClr val="dk1"/>
                </a:solidFill>
                <a:latin typeface="Arial"/>
                <a:ea typeface="Arial"/>
                <a:cs typeface="Arial"/>
                <a:sym typeface="Arial"/>
              </a:rPr>
              <a:t>Etat </a:t>
            </a:r>
            <a:r>
              <a:rPr b="0" i="0" lang="fr-FR" sz="1400" u="none" cap="none" strike="noStrike">
                <a:solidFill>
                  <a:schemeClr val="dk1"/>
                </a:solidFill>
                <a:latin typeface="Arial"/>
                <a:ea typeface="Arial"/>
                <a:cs typeface="Arial"/>
                <a:sym typeface="Arial"/>
              </a:rPr>
              <a:t>activé la connexions</a:t>
            </a:r>
            <a:endParaRPr/>
          </a:p>
        </p:txBody>
      </p:sp>
      <p:pic>
        <p:nvPicPr>
          <p:cNvPr id="543" name="Google Shape;543;p43"/>
          <p:cNvPicPr preferRelativeResize="0"/>
          <p:nvPr/>
        </p:nvPicPr>
        <p:blipFill rotWithShape="1">
          <a:blip r:embed="rId3">
            <a:alphaModFix/>
          </a:blip>
          <a:srcRect b="0" l="0" r="0" t="0"/>
          <a:stretch/>
        </p:blipFill>
        <p:spPr>
          <a:xfrm>
            <a:off x="4298731" y="940519"/>
            <a:ext cx="4072102" cy="182370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4"/>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solidFill>
                  <a:srgbClr val="3C78D8"/>
                </a:solidFill>
              </a:rPr>
              <a:t>Configuration</a:t>
            </a:r>
            <a:endParaRPr>
              <a:solidFill>
                <a:srgbClr val="3C78D8"/>
              </a:solidFill>
            </a:endParaRPr>
          </a:p>
        </p:txBody>
      </p:sp>
      <p:sp>
        <p:nvSpPr>
          <p:cNvPr id="549" name="Google Shape;549;p44"/>
          <p:cNvSpPr txBox="1"/>
          <p:nvPr/>
        </p:nvSpPr>
        <p:spPr>
          <a:xfrm>
            <a:off x="246398" y="1151344"/>
            <a:ext cx="3574750" cy="95410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Dans le package ressource se trouve le fichier application.properties c’est ici que l’on va reseigné les informations nécessaire a la connexion </a:t>
            </a:r>
            <a:endParaRPr/>
          </a:p>
        </p:txBody>
      </p:sp>
      <p:sp>
        <p:nvSpPr>
          <p:cNvPr id="550" name="Google Shape;550;p44"/>
          <p:cNvSpPr/>
          <p:nvPr/>
        </p:nvSpPr>
        <p:spPr>
          <a:xfrm>
            <a:off x="206062" y="2438939"/>
            <a:ext cx="7036158" cy="954107"/>
          </a:xfrm>
          <a:prstGeom prst="rect">
            <a:avLst/>
          </a:prstGeom>
          <a:solidFill>
            <a:srgbClr val="2B2B2B"/>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7832"/>
              </a:buClr>
              <a:buSzPts val="1400"/>
              <a:buFont typeface="Arial"/>
              <a:buNone/>
            </a:pPr>
            <a:r>
              <a:rPr b="0" i="0" lang="fr-FR" sz="1400" u="none" cap="none" strike="noStrike">
                <a:solidFill>
                  <a:srgbClr val="CC7832"/>
                </a:solidFill>
                <a:latin typeface="Arial"/>
                <a:ea typeface="Arial"/>
                <a:cs typeface="Arial"/>
                <a:sym typeface="Arial"/>
              </a:rPr>
              <a:t>spring.datasource.driverClassName</a:t>
            </a:r>
            <a:r>
              <a:rPr b="0" i="0" lang="fr-FR" sz="1400" u="none" cap="none" strike="noStrike">
                <a:solidFill>
                  <a:srgbClr val="808080"/>
                </a:solidFill>
                <a:latin typeface="Arial"/>
                <a:ea typeface="Arial"/>
                <a:cs typeface="Arial"/>
                <a:sym typeface="Arial"/>
              </a:rPr>
              <a:t>=</a:t>
            </a:r>
            <a:r>
              <a:rPr b="0" i="0" lang="fr-FR" sz="1400" u="none" cap="none" strike="noStrike">
                <a:solidFill>
                  <a:srgbClr val="769AA5"/>
                </a:solidFill>
                <a:latin typeface="Arial"/>
                <a:ea typeface="Arial"/>
                <a:cs typeface="Arial"/>
                <a:sym typeface="Arial"/>
              </a:rPr>
              <a:t>com</a:t>
            </a:r>
            <a:r>
              <a:rPr b="0" i="0" lang="fr-FR" sz="1400" u="none" cap="none" strike="noStrike">
                <a:solidFill>
                  <a:srgbClr val="6A8759"/>
                </a:solidFill>
                <a:latin typeface="Arial"/>
                <a:ea typeface="Arial"/>
                <a:cs typeface="Arial"/>
                <a:sym typeface="Arial"/>
              </a:rPr>
              <a:t>.</a:t>
            </a:r>
            <a:r>
              <a:rPr b="0" i="0" lang="fr-FR" sz="1400" u="none" cap="none" strike="noStrike">
                <a:solidFill>
                  <a:srgbClr val="769AA5"/>
                </a:solidFill>
                <a:latin typeface="Arial"/>
                <a:ea typeface="Arial"/>
                <a:cs typeface="Arial"/>
                <a:sym typeface="Arial"/>
              </a:rPr>
              <a:t>microsoft</a:t>
            </a:r>
            <a:r>
              <a:rPr b="0" i="0" lang="fr-FR" sz="1400" u="none" cap="none" strike="noStrike">
                <a:solidFill>
                  <a:srgbClr val="6A8759"/>
                </a:solidFill>
                <a:latin typeface="Arial"/>
                <a:ea typeface="Arial"/>
                <a:cs typeface="Arial"/>
                <a:sym typeface="Arial"/>
              </a:rPr>
              <a:t>.</a:t>
            </a:r>
            <a:r>
              <a:rPr b="0" i="0" lang="fr-FR" sz="1400" u="none" cap="none" strike="noStrike">
                <a:solidFill>
                  <a:srgbClr val="769AA5"/>
                </a:solidFill>
                <a:latin typeface="Arial"/>
                <a:ea typeface="Arial"/>
                <a:cs typeface="Arial"/>
                <a:sym typeface="Arial"/>
              </a:rPr>
              <a:t>sqlserver</a:t>
            </a:r>
            <a:r>
              <a:rPr b="0" i="0" lang="fr-FR" sz="1400" u="none" cap="none" strike="noStrike">
                <a:solidFill>
                  <a:srgbClr val="6A8759"/>
                </a:solidFill>
                <a:latin typeface="Arial"/>
                <a:ea typeface="Arial"/>
                <a:cs typeface="Arial"/>
                <a:sym typeface="Arial"/>
              </a:rPr>
              <a:t>.</a:t>
            </a:r>
            <a:r>
              <a:rPr b="0" i="0" lang="fr-FR" sz="1400" u="none" cap="none" strike="noStrike">
                <a:solidFill>
                  <a:srgbClr val="769AA5"/>
                </a:solidFill>
                <a:latin typeface="Arial"/>
                <a:ea typeface="Arial"/>
                <a:cs typeface="Arial"/>
                <a:sym typeface="Arial"/>
              </a:rPr>
              <a:t>jdbc</a:t>
            </a:r>
            <a:r>
              <a:rPr b="0" i="0" lang="fr-FR" sz="1400" u="none" cap="none" strike="noStrike">
                <a:solidFill>
                  <a:srgbClr val="6A8759"/>
                </a:solidFill>
                <a:latin typeface="Arial"/>
                <a:ea typeface="Arial"/>
                <a:cs typeface="Arial"/>
                <a:sym typeface="Arial"/>
              </a:rPr>
              <a:t>.</a:t>
            </a:r>
            <a:r>
              <a:rPr b="0" i="0" lang="fr-FR" sz="1400" u="none" cap="none" strike="noStrike">
                <a:solidFill>
                  <a:srgbClr val="769AA5"/>
                </a:solidFill>
                <a:latin typeface="Arial"/>
                <a:ea typeface="Arial"/>
                <a:cs typeface="Arial"/>
                <a:sym typeface="Arial"/>
              </a:rPr>
              <a:t>SQLServerDriver</a:t>
            </a:r>
            <a:br>
              <a:rPr b="0" i="0" lang="fr-FR" sz="1400" u="none" cap="none" strike="noStrike">
                <a:solidFill>
                  <a:srgbClr val="769AA5"/>
                </a:solidFill>
                <a:latin typeface="Arial"/>
                <a:ea typeface="Arial"/>
                <a:cs typeface="Arial"/>
                <a:sym typeface="Arial"/>
              </a:rPr>
            </a:br>
            <a:r>
              <a:rPr b="0" i="0" lang="fr-FR" sz="1400" u="none" cap="none" strike="noStrike">
                <a:solidFill>
                  <a:srgbClr val="CC7832"/>
                </a:solidFill>
                <a:latin typeface="Arial"/>
                <a:ea typeface="Arial"/>
                <a:cs typeface="Arial"/>
                <a:sym typeface="Arial"/>
              </a:rPr>
              <a:t>spring.datasource.url</a:t>
            </a:r>
            <a:r>
              <a:rPr b="0" i="0" lang="fr-FR" sz="1400" u="none" cap="none" strike="noStrike">
                <a:solidFill>
                  <a:srgbClr val="808080"/>
                </a:solidFill>
                <a:latin typeface="Arial"/>
                <a:ea typeface="Arial"/>
                <a:cs typeface="Arial"/>
                <a:sym typeface="Arial"/>
              </a:rPr>
              <a:t>=</a:t>
            </a:r>
            <a:r>
              <a:rPr b="0" i="0" lang="fr-FR" sz="1400" u="none" cap="none" strike="noStrike">
                <a:solidFill>
                  <a:srgbClr val="6A8759"/>
                </a:solidFill>
                <a:latin typeface="Arial"/>
                <a:ea typeface="Arial"/>
                <a:cs typeface="Arial"/>
                <a:sym typeface="Arial"/>
              </a:rPr>
              <a:t>jdbc:sqlserver://localhost:1433;databaseName=ecole</a:t>
            </a:r>
            <a:br>
              <a:rPr b="0" i="0" lang="fr-FR" sz="1400" u="none" cap="none" strike="noStrike">
                <a:solidFill>
                  <a:srgbClr val="6A8759"/>
                </a:solidFill>
                <a:latin typeface="Arial"/>
                <a:ea typeface="Arial"/>
                <a:cs typeface="Arial"/>
                <a:sym typeface="Arial"/>
              </a:rPr>
            </a:br>
            <a:r>
              <a:rPr b="0" i="0" lang="fr-FR" sz="1400" u="none" cap="none" strike="noStrike">
                <a:solidFill>
                  <a:srgbClr val="CC7832"/>
                </a:solidFill>
                <a:latin typeface="Arial"/>
                <a:ea typeface="Arial"/>
                <a:cs typeface="Arial"/>
                <a:sym typeface="Arial"/>
              </a:rPr>
              <a:t>spring.datasource.username</a:t>
            </a:r>
            <a:r>
              <a:rPr b="0" i="0" lang="fr-FR" sz="1400" u="none" cap="none" strike="noStrike">
                <a:solidFill>
                  <a:srgbClr val="808080"/>
                </a:solidFill>
                <a:latin typeface="Arial"/>
                <a:ea typeface="Arial"/>
                <a:cs typeface="Arial"/>
                <a:sym typeface="Arial"/>
              </a:rPr>
              <a:t>=</a:t>
            </a:r>
            <a:r>
              <a:rPr b="0" i="0" lang="fr-FR" sz="1400" u="none" cap="none" strike="noStrike">
                <a:solidFill>
                  <a:srgbClr val="6A8759"/>
                </a:solidFill>
                <a:latin typeface="Arial"/>
                <a:ea typeface="Arial"/>
                <a:cs typeface="Arial"/>
                <a:sym typeface="Arial"/>
              </a:rPr>
              <a:t>sa</a:t>
            </a:r>
            <a:br>
              <a:rPr b="0" i="0" lang="fr-FR" sz="1400" u="none" cap="none" strike="noStrike">
                <a:solidFill>
                  <a:srgbClr val="6A8759"/>
                </a:solidFill>
                <a:latin typeface="Arial"/>
                <a:ea typeface="Arial"/>
                <a:cs typeface="Arial"/>
                <a:sym typeface="Arial"/>
              </a:rPr>
            </a:br>
            <a:r>
              <a:rPr b="0" i="0" lang="fr-FR" sz="1400" u="none" cap="none" strike="noStrike">
                <a:solidFill>
                  <a:srgbClr val="CC7832"/>
                </a:solidFill>
                <a:latin typeface="Arial"/>
                <a:ea typeface="Arial"/>
                <a:cs typeface="Arial"/>
                <a:sym typeface="Arial"/>
              </a:rPr>
              <a:t>spring.datasource.password</a:t>
            </a:r>
            <a:r>
              <a:rPr b="0" i="0" lang="fr-FR" sz="1400" u="none" cap="none" strike="noStrike">
                <a:solidFill>
                  <a:srgbClr val="808080"/>
                </a:solidFill>
                <a:latin typeface="Arial"/>
                <a:ea typeface="Arial"/>
                <a:cs typeface="Arial"/>
                <a:sym typeface="Arial"/>
              </a:rPr>
              <a:t>=</a:t>
            </a:r>
            <a:r>
              <a:rPr b="0" i="0" lang="fr-FR" sz="1400" u="none" cap="none" strike="noStrike">
                <a:solidFill>
                  <a:srgbClr val="6A8759"/>
                </a:solidFill>
                <a:latin typeface="Arial"/>
                <a:ea typeface="Arial"/>
                <a:cs typeface="Arial"/>
                <a:sym typeface="Arial"/>
              </a:rPr>
              <a:t>Soleil123</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5"/>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solidFill>
                  <a:srgbClr val="3C78D8"/>
                </a:solidFill>
              </a:rPr>
              <a:t>Configuration</a:t>
            </a:r>
            <a:endParaRPr>
              <a:solidFill>
                <a:srgbClr val="3C78D8"/>
              </a:solidFill>
            </a:endParaRPr>
          </a:p>
        </p:txBody>
      </p:sp>
      <p:sp>
        <p:nvSpPr>
          <p:cNvPr id="556" name="Google Shape;556;p45"/>
          <p:cNvSpPr txBox="1"/>
          <p:nvPr/>
        </p:nvSpPr>
        <p:spPr>
          <a:xfrm>
            <a:off x="246398" y="1151344"/>
            <a:ext cx="3574750"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Modifier le pom.xml pour ajouter les dépendances suivantes :</a:t>
            </a:r>
            <a:endParaRPr/>
          </a:p>
        </p:txBody>
      </p:sp>
      <p:sp>
        <p:nvSpPr>
          <p:cNvPr id="557" name="Google Shape;557;p45"/>
          <p:cNvSpPr txBox="1"/>
          <p:nvPr/>
        </p:nvSpPr>
        <p:spPr>
          <a:xfrm>
            <a:off x="4346027" y="1202747"/>
            <a:ext cx="4740804" cy="3108543"/>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7C586"/>
              </a:solidFill>
              <a:latin typeface="Arial"/>
              <a:ea typeface="Arial"/>
              <a:cs typeface="Arial"/>
              <a:sym typeface="Arial"/>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&lt;dependency&gt;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&lt;groupId&gt;org.springframework.boot&lt;/groupId&gt;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&lt;artifactId&gt;spring-boot-starter-data-jpa&lt;/artifactId&gt;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&lt;/dependency&gt;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&lt;dependency&gt;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&lt;groupId&gt;org.springframework.boot&lt;/groupId&gt;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&lt;artifactId&gt;spring-boot-starter-jdbc&lt;/artifactId&gt;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&lt;/dependency&gt;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&lt;dependency&gt;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&lt;groupId&gt;com.microsoft.sqlserver&lt;/groupId&gt;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&lt;artifactId&gt;mssql-jdbc&lt;/artifactId&gt;</a:t>
            </a:r>
            <a:endParaRPr/>
          </a:p>
          <a:p>
            <a:pPr indent="0" lvl="0" marL="0" marR="0" rtl="0" algn="l">
              <a:lnSpc>
                <a:spcPct val="100000"/>
              </a:lnSpc>
              <a:spcBef>
                <a:spcPts val="0"/>
              </a:spcBef>
              <a:spcAft>
                <a:spcPts val="0"/>
              </a:spcAft>
              <a:buClr>
                <a:srgbClr val="E7C586"/>
              </a:buClr>
              <a:buSzPts val="1400"/>
              <a:buFont typeface="Arial"/>
              <a:buNone/>
            </a:pPr>
            <a:r>
              <a:rPr b="0" i="0" lang="fr-FR" sz="1400" u="none" cap="none" strike="noStrike">
                <a:solidFill>
                  <a:srgbClr val="E7C586"/>
                </a:solidFill>
                <a:latin typeface="Arial"/>
                <a:ea typeface="Arial"/>
                <a:cs typeface="Arial"/>
                <a:sym typeface="Arial"/>
              </a:rPr>
              <a:t>        &lt;/dependency&gt;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6"/>
          <p:cNvSpPr txBox="1"/>
          <p:nvPr>
            <p:ph type="ctrTitle"/>
          </p:nvPr>
        </p:nvSpPr>
        <p:spPr>
          <a:xfrm>
            <a:off x="2309350" y="3031150"/>
            <a:ext cx="5214599" cy="1159799"/>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fr-FR"/>
              <a:t>Creation de la premiere entité</a:t>
            </a:r>
            <a:endParaRPr/>
          </a:p>
        </p:txBody>
      </p:sp>
      <p:sp>
        <p:nvSpPr>
          <p:cNvPr id="563" name="Google Shape;563;p46"/>
          <p:cNvSpPr txBox="1"/>
          <p:nvPr>
            <p:ph idx="1" type="subTitle"/>
          </p:nvPr>
        </p:nvSpPr>
        <p:spPr>
          <a:xfrm>
            <a:off x="2309440" y="4059250"/>
            <a:ext cx="5214599" cy="784799"/>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fr-FR"/>
              <a:t>JPA/Hibernate</a:t>
            </a:r>
            <a:endParaRPr/>
          </a:p>
        </p:txBody>
      </p:sp>
      <p:sp>
        <p:nvSpPr>
          <p:cNvPr id="564" name="Google Shape;564;p46"/>
          <p:cNvSpPr txBox="1"/>
          <p:nvPr/>
        </p:nvSpPr>
        <p:spPr>
          <a:xfrm>
            <a:off x="7416725" y="3661925"/>
            <a:ext cx="1760399"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3C78D8"/>
              </a:buClr>
              <a:buSzPts val="12000"/>
              <a:buFont typeface="Oswald"/>
              <a:buNone/>
            </a:pPr>
            <a:r>
              <a:rPr b="1" i="0" lang="fr-FR" sz="12000" u="none" cap="none" strike="noStrike">
                <a:solidFill>
                  <a:srgbClr val="3C78D8"/>
                </a:solidFill>
                <a:latin typeface="Oswald"/>
                <a:ea typeface="Oswald"/>
                <a:cs typeface="Oswald"/>
                <a:sym typeface="Oswald"/>
              </a:rPr>
              <a:t>5</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solidFill>
                  <a:srgbClr val="3C78D8"/>
                </a:solidFill>
              </a:rPr>
              <a:t>Hibernate</a:t>
            </a:r>
            <a:endParaRPr>
              <a:solidFill>
                <a:srgbClr val="3C78D8"/>
              </a:solidFill>
            </a:endParaRPr>
          </a:p>
        </p:txBody>
      </p:sp>
      <p:pic>
        <p:nvPicPr>
          <p:cNvPr descr="Data Persistence with Hibernate and Spring" id="570" name="Google Shape;570;p47"/>
          <p:cNvPicPr preferRelativeResize="0"/>
          <p:nvPr/>
        </p:nvPicPr>
        <p:blipFill rotWithShape="1">
          <a:blip r:embed="rId3">
            <a:alphaModFix/>
          </a:blip>
          <a:srcRect b="0" l="0" r="0" t="0"/>
          <a:stretch/>
        </p:blipFill>
        <p:spPr>
          <a:xfrm>
            <a:off x="115614" y="1005708"/>
            <a:ext cx="4572000" cy="2571750"/>
          </a:xfrm>
          <a:prstGeom prst="rect">
            <a:avLst/>
          </a:prstGeom>
          <a:noFill/>
          <a:ln>
            <a:noFill/>
          </a:ln>
        </p:spPr>
      </p:pic>
      <p:sp>
        <p:nvSpPr>
          <p:cNvPr id="571" name="Google Shape;571;p47"/>
          <p:cNvSpPr txBox="1"/>
          <p:nvPr/>
        </p:nvSpPr>
        <p:spPr>
          <a:xfrm>
            <a:off x="4572000" y="1018188"/>
            <a:ext cx="4614040" cy="1815882"/>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44444"/>
              </a:buClr>
              <a:buSzPts val="1400"/>
              <a:buFont typeface="Open Sans"/>
              <a:buNone/>
            </a:pPr>
            <a:r>
              <a:rPr b="0" i="0" lang="fr-FR" sz="1400" u="none" cap="none" strike="noStrike">
                <a:solidFill>
                  <a:srgbClr val="444444"/>
                </a:solidFill>
                <a:latin typeface="Open Sans"/>
                <a:ea typeface="Open Sans"/>
                <a:cs typeface="Open Sans"/>
                <a:sym typeface="Open Sans"/>
              </a:rPr>
              <a:t>Hibernate est un framework ORM (Object / Relational Mapping) pour le langage de programmation Java qui concerne la persistance des données. Il s’agit simplement d’une solution de mappage objet-relationnel open-source qui mappe les classes Java aux tables de bases de données dans les bases de données relationnelles et des types de données Java à SQL.</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solidFill>
                  <a:srgbClr val="3C78D8"/>
                </a:solidFill>
              </a:rPr>
              <a:t>Hibernate</a:t>
            </a:r>
            <a:endParaRPr>
              <a:solidFill>
                <a:srgbClr val="3C78D8"/>
              </a:solidFill>
            </a:endParaRPr>
          </a:p>
        </p:txBody>
      </p:sp>
      <p:pic>
        <p:nvPicPr>
          <p:cNvPr id="577" name="Google Shape;577;p48"/>
          <p:cNvPicPr preferRelativeResize="0"/>
          <p:nvPr/>
        </p:nvPicPr>
        <p:blipFill rotWithShape="1">
          <a:blip r:embed="rId3">
            <a:alphaModFix/>
          </a:blip>
          <a:srcRect b="0" l="0" r="0" t="0"/>
          <a:stretch/>
        </p:blipFill>
        <p:spPr>
          <a:xfrm>
            <a:off x="1686910" y="357900"/>
            <a:ext cx="6106511" cy="405699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9"/>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solidFill>
                  <a:srgbClr val="3C78D8"/>
                </a:solidFill>
              </a:rPr>
              <a:t>Entity</a:t>
            </a:r>
            <a:endParaRPr>
              <a:solidFill>
                <a:srgbClr val="3C78D8"/>
              </a:solidFill>
            </a:endParaRPr>
          </a:p>
        </p:txBody>
      </p:sp>
      <p:pic>
        <p:nvPicPr>
          <p:cNvPr id="583" name="Google Shape;583;p49"/>
          <p:cNvPicPr preferRelativeResize="0"/>
          <p:nvPr/>
        </p:nvPicPr>
        <p:blipFill rotWithShape="1">
          <a:blip r:embed="rId3">
            <a:alphaModFix/>
          </a:blip>
          <a:srcRect b="0" l="0" r="0" t="0"/>
          <a:stretch/>
        </p:blipFill>
        <p:spPr>
          <a:xfrm>
            <a:off x="313503" y="886154"/>
            <a:ext cx="5553075" cy="358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Définitions</a:t>
            </a:r>
            <a:endParaRPr>
              <a:solidFill>
                <a:srgbClr val="3C78D8"/>
              </a:solidFill>
            </a:endParaRPr>
          </a:p>
        </p:txBody>
      </p:sp>
      <p:sp>
        <p:nvSpPr>
          <p:cNvPr id="229" name="Google Shape;229;p5"/>
          <p:cNvSpPr txBox="1"/>
          <p:nvPr>
            <p:ph idx="1" type="body"/>
          </p:nvPr>
        </p:nvSpPr>
        <p:spPr>
          <a:xfrm>
            <a:off x="942331" y="649651"/>
            <a:ext cx="6996600" cy="1922099"/>
          </a:xfrm>
          <a:prstGeom prst="rect">
            <a:avLst/>
          </a:prstGeom>
          <a:noFill/>
          <a:ln>
            <a:noFill/>
          </a:ln>
        </p:spPr>
        <p:txBody>
          <a:bodyPr anchorCtr="0" anchor="t" bIns="91425" lIns="91425" spcFirstLastPara="1" rIns="91425" wrap="square" tIns="91425">
            <a:noAutofit/>
          </a:bodyPr>
          <a:lstStyle/>
          <a:p>
            <a:pPr indent="0" lvl="0" marL="2286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30" name="Google Shape;230;p5"/>
          <p:cNvSpPr txBox="1"/>
          <p:nvPr/>
        </p:nvSpPr>
        <p:spPr>
          <a:xfrm>
            <a:off x="273106" y="843972"/>
            <a:ext cx="4616506" cy="95410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400"/>
              <a:buFont typeface="Open Sans"/>
              <a:buNone/>
            </a:pPr>
            <a:r>
              <a:rPr b="1" i="0" lang="fr-FR" sz="1400" u="none" cap="none" strike="noStrike">
                <a:solidFill>
                  <a:srgbClr val="333333"/>
                </a:solidFill>
                <a:latin typeface="Open Sans"/>
                <a:ea typeface="Open Sans"/>
                <a:cs typeface="Open Sans"/>
                <a:sym typeface="Open Sans"/>
              </a:rPr>
              <a:t>Un service Web </a:t>
            </a:r>
            <a:r>
              <a:rPr b="0" i="0" lang="fr-FR" sz="1400" u="none" cap="none" strike="noStrike">
                <a:solidFill>
                  <a:srgbClr val="333333"/>
                </a:solidFill>
                <a:latin typeface="Open Sans"/>
                <a:ea typeface="Open Sans"/>
                <a:cs typeface="Open Sans"/>
                <a:sym typeface="Open Sans"/>
              </a:rPr>
              <a:t>est un programme accessible sur internet dont le but est de renvoyer des données, celui qui consomme le web service n’a pas besoin de connaitre le langages de programmations du service</a:t>
            </a:r>
            <a:endParaRPr b="0" i="0" sz="1400" u="none" cap="none" strike="noStrike">
              <a:solidFill>
                <a:schemeClr val="dk1"/>
              </a:solidFill>
              <a:latin typeface="Arial"/>
              <a:ea typeface="Arial"/>
              <a:cs typeface="Arial"/>
              <a:sym typeface="Arial"/>
            </a:endParaRPr>
          </a:p>
        </p:txBody>
      </p:sp>
      <p:sp>
        <p:nvSpPr>
          <p:cNvPr id="231" name="Google Shape;231;p5"/>
          <p:cNvSpPr txBox="1"/>
          <p:nvPr/>
        </p:nvSpPr>
        <p:spPr>
          <a:xfrm>
            <a:off x="301429" y="2262114"/>
            <a:ext cx="4616506" cy="1600438"/>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400"/>
              <a:buFont typeface="Open Sans"/>
              <a:buNone/>
            </a:pPr>
            <a:r>
              <a:rPr b="1" i="0" lang="fr-FR" sz="1400" u="none" cap="none" strike="noStrike">
                <a:solidFill>
                  <a:srgbClr val="333333"/>
                </a:solidFill>
                <a:latin typeface="Open Sans"/>
                <a:ea typeface="Open Sans"/>
                <a:cs typeface="Open Sans"/>
                <a:sym typeface="Open Sans"/>
              </a:rPr>
              <a:t>REST</a:t>
            </a:r>
            <a:r>
              <a:rPr b="0" i="0" lang="fr-FR" sz="1400" u="none" cap="none" strike="noStrike">
                <a:solidFill>
                  <a:srgbClr val="333333"/>
                </a:solidFill>
                <a:latin typeface="Open Sans"/>
                <a:ea typeface="Open Sans"/>
                <a:cs typeface="Open Sans"/>
                <a:sym typeface="Open Sans"/>
              </a:rPr>
              <a:t> est l’acronyme de </a:t>
            </a:r>
            <a:r>
              <a:rPr b="0" i="1" lang="fr-FR" sz="1400" u="none" cap="none" strike="noStrike">
                <a:solidFill>
                  <a:srgbClr val="333333"/>
                </a:solidFill>
                <a:latin typeface="Open Sans"/>
                <a:ea typeface="Open Sans"/>
                <a:cs typeface="Open Sans"/>
                <a:sym typeface="Open Sans"/>
              </a:rPr>
              <a:t>“Representational State Transfer”</a:t>
            </a:r>
            <a:r>
              <a:rPr b="0" i="0" lang="fr-FR" sz="1400" u="none" cap="none" strike="noStrike">
                <a:solidFill>
                  <a:srgbClr val="333333"/>
                </a:solidFill>
                <a:latin typeface="Open Sans"/>
                <a:ea typeface="Open Sans"/>
                <a:cs typeface="Open Sans"/>
                <a:sym typeface="Open Sans"/>
              </a:rPr>
              <a:t>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latin typeface="Open Sans"/>
              <a:ea typeface="Open Sans"/>
              <a:cs typeface="Open Sans"/>
              <a:sym typeface="Open Sans"/>
            </a:endParaRPr>
          </a:p>
          <a:p>
            <a:pPr indent="0" lvl="0" marL="0" marR="0" rtl="0" algn="l">
              <a:lnSpc>
                <a:spcPct val="100000"/>
              </a:lnSpc>
              <a:spcBef>
                <a:spcPts val="0"/>
              </a:spcBef>
              <a:spcAft>
                <a:spcPts val="0"/>
              </a:spcAft>
              <a:buClr>
                <a:srgbClr val="333333"/>
              </a:buClr>
              <a:buSzPts val="1400"/>
              <a:buFont typeface="Open Sans"/>
              <a:buNone/>
            </a:pPr>
            <a:r>
              <a:rPr b="0" i="0" lang="fr-FR" sz="1400" u="none" cap="none" strike="noStrike">
                <a:solidFill>
                  <a:srgbClr val="333333"/>
                </a:solidFill>
                <a:latin typeface="Open Sans"/>
                <a:ea typeface="Open Sans"/>
                <a:cs typeface="Open Sans"/>
                <a:sym typeface="Open Sans"/>
              </a:rPr>
              <a:t>C’est une architecture de </a:t>
            </a:r>
            <a:r>
              <a:rPr b="1" i="0" lang="fr-FR" sz="1400" u="none" cap="none" strike="noStrike">
                <a:solidFill>
                  <a:srgbClr val="333333"/>
                </a:solidFill>
                <a:latin typeface="Open Sans"/>
                <a:ea typeface="Open Sans"/>
                <a:cs typeface="Open Sans"/>
                <a:sym typeface="Open Sans"/>
              </a:rPr>
              <a:t>services Web </a:t>
            </a:r>
            <a:r>
              <a:rPr b="0" i="0" lang="fr-FR" sz="1400" u="none" cap="none" strike="noStrike">
                <a:solidFill>
                  <a:srgbClr val="333333"/>
                </a:solidFill>
                <a:latin typeface="Open Sans"/>
                <a:ea typeface="Open Sans"/>
                <a:cs typeface="Open Sans"/>
                <a:sym typeface="Open Sans"/>
              </a:rPr>
              <a:t>qui repose sur le protocole </a:t>
            </a:r>
            <a:r>
              <a:rPr b="1" i="0" lang="fr-FR" sz="1400" u="none" cap="none" strike="noStrike">
                <a:solidFill>
                  <a:srgbClr val="333333"/>
                </a:solidFill>
                <a:latin typeface="Open Sans"/>
                <a:ea typeface="Open Sans"/>
                <a:cs typeface="Open Sans"/>
                <a:sym typeface="Open Sans"/>
              </a:rPr>
              <a:t>HTTP</a:t>
            </a:r>
            <a:r>
              <a:rPr b="0" i="0" lang="fr-FR" sz="1400" u="none" cap="none" strike="noStrike">
                <a:solidFill>
                  <a:srgbClr val="333333"/>
                </a:solidFill>
                <a:latin typeface="Open Sans"/>
                <a:ea typeface="Open Sans"/>
                <a:cs typeface="Open Sans"/>
                <a:sym typeface="Open Sans"/>
              </a:rPr>
              <a:t> : On accède à une </a:t>
            </a:r>
            <a:r>
              <a:rPr b="1" i="0" lang="fr-FR" sz="1400" u="none" cap="none" strike="noStrike">
                <a:solidFill>
                  <a:srgbClr val="333333"/>
                </a:solidFill>
                <a:latin typeface="Open Sans"/>
                <a:ea typeface="Open Sans"/>
                <a:cs typeface="Open Sans"/>
                <a:sym typeface="Open Sans"/>
              </a:rPr>
              <a:t>fonctionnalité</a:t>
            </a:r>
            <a:r>
              <a:rPr b="0" i="0" lang="fr-FR" sz="1400" u="none" cap="none" strike="noStrike">
                <a:solidFill>
                  <a:srgbClr val="333333"/>
                </a:solidFill>
                <a:latin typeface="Open Sans"/>
                <a:ea typeface="Open Sans"/>
                <a:cs typeface="Open Sans"/>
                <a:sym typeface="Open Sans"/>
              </a:rPr>
              <a:t> (par son URL unique) pour procéder à diverses opérations.</a:t>
            </a:r>
            <a:endParaRPr b="0" i="0" sz="1400" u="none" cap="none" strike="noStrike">
              <a:solidFill>
                <a:schemeClr val="dk1"/>
              </a:solidFill>
              <a:latin typeface="Arial"/>
              <a:ea typeface="Arial"/>
              <a:cs typeface="Arial"/>
              <a:sym typeface="Arial"/>
            </a:endParaRPr>
          </a:p>
        </p:txBody>
      </p:sp>
      <p:sp>
        <p:nvSpPr>
          <p:cNvPr id="232" name="Google Shape;232;p5"/>
          <p:cNvSpPr txBox="1"/>
          <p:nvPr/>
        </p:nvSpPr>
        <p:spPr>
          <a:xfrm>
            <a:off x="5031223" y="1754245"/>
            <a:ext cx="4052086" cy="95410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A4256"/>
              </a:buClr>
              <a:buSzPts val="1400"/>
              <a:buFont typeface="Open Sans"/>
              <a:buNone/>
            </a:pPr>
            <a:r>
              <a:rPr b="0" i="0" lang="fr-FR" sz="1400" u="none" cap="none" strike="noStrike">
                <a:solidFill>
                  <a:srgbClr val="3A4256"/>
                </a:solidFill>
                <a:latin typeface="Open Sans"/>
                <a:ea typeface="Open Sans"/>
                <a:cs typeface="Open Sans"/>
                <a:sym typeface="Open Sans"/>
              </a:rPr>
              <a:t>Une </a:t>
            </a:r>
            <a:r>
              <a:rPr b="1" i="0" lang="fr-FR" sz="1400" u="none" cap="none" strike="noStrike">
                <a:solidFill>
                  <a:srgbClr val="3A4256"/>
                </a:solidFill>
                <a:latin typeface="Open Sans"/>
                <a:ea typeface="Open Sans"/>
                <a:cs typeface="Open Sans"/>
                <a:sym typeface="Open Sans"/>
              </a:rPr>
              <a:t>API </a:t>
            </a:r>
            <a:r>
              <a:rPr b="0" i="0" lang="fr-FR" sz="1400" u="none" cap="none" strike="noStrike">
                <a:solidFill>
                  <a:srgbClr val="3A4256"/>
                </a:solidFill>
                <a:latin typeface="Open Sans"/>
                <a:ea typeface="Open Sans"/>
                <a:cs typeface="Open Sans"/>
                <a:sym typeface="Open Sans"/>
              </a:rPr>
              <a:t>est une </a:t>
            </a:r>
            <a:r>
              <a:rPr b="1" i="0" lang="fr-FR" sz="1400" u="none" cap="none" strike="noStrike">
                <a:solidFill>
                  <a:srgbClr val="3A4256"/>
                </a:solidFill>
                <a:latin typeface="Open Sans"/>
                <a:ea typeface="Open Sans"/>
                <a:cs typeface="Open Sans"/>
                <a:sym typeface="Open Sans"/>
              </a:rPr>
              <a:t>Interface Applicative de Programmation</a:t>
            </a:r>
            <a:r>
              <a:rPr b="0" i="0" lang="fr-FR" sz="1400" u="none" cap="none" strike="noStrike">
                <a:solidFill>
                  <a:srgbClr val="3A4256"/>
                </a:solidFill>
                <a:latin typeface="Open Sans"/>
                <a:ea typeface="Open Sans"/>
                <a:cs typeface="Open Sans"/>
                <a:sym typeface="Open Sans"/>
              </a:rPr>
              <a:t> qui permet d’établir des connexions entre plusieurs logiciels pour échanger des données.</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solidFill>
                  <a:srgbClr val="3C78D8"/>
                </a:solidFill>
              </a:rPr>
              <a:t>Repositorie</a:t>
            </a:r>
            <a:endParaRPr>
              <a:solidFill>
                <a:srgbClr val="3C78D8"/>
              </a:solidFill>
            </a:endParaRPr>
          </a:p>
        </p:txBody>
      </p:sp>
      <p:pic>
        <p:nvPicPr>
          <p:cNvPr id="589" name="Google Shape;589;p50"/>
          <p:cNvPicPr preferRelativeResize="0"/>
          <p:nvPr/>
        </p:nvPicPr>
        <p:blipFill rotWithShape="1">
          <a:blip r:embed="rId3">
            <a:alphaModFix/>
          </a:blip>
          <a:srcRect b="0" l="0" r="0" t="0"/>
          <a:stretch/>
        </p:blipFill>
        <p:spPr>
          <a:xfrm>
            <a:off x="586773" y="1159258"/>
            <a:ext cx="6772275" cy="7334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1"/>
          <p:cNvSpPr txBox="1"/>
          <p:nvPr>
            <p:ph idx="4294967295" type="ctrTitle"/>
          </p:nvPr>
        </p:nvSpPr>
        <p:spPr>
          <a:xfrm>
            <a:off x="1275149" y="1278550"/>
            <a:ext cx="6593700" cy="115979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CEF6"/>
              </a:buClr>
              <a:buSzPts val="10000"/>
              <a:buFont typeface="Oswald"/>
              <a:buNone/>
            </a:pPr>
            <a:r>
              <a:rPr b="1" i="0" lang="fr-FR" sz="10000" u="none" cap="none" strike="noStrike">
                <a:solidFill>
                  <a:srgbClr val="00CEF6"/>
                </a:solidFill>
                <a:latin typeface="Oswald"/>
                <a:ea typeface="Oswald"/>
                <a:cs typeface="Oswald"/>
                <a:sym typeface="Oswald"/>
              </a:rPr>
              <a:t>Contact</a:t>
            </a:r>
            <a:endParaRPr b="1" i="0" sz="10000" u="none" cap="none" strike="noStrike">
              <a:solidFill>
                <a:srgbClr val="00CEF6"/>
              </a:solidFill>
              <a:latin typeface="Oswald"/>
              <a:ea typeface="Oswald"/>
              <a:cs typeface="Oswald"/>
              <a:sym typeface="Oswald"/>
            </a:endParaRPr>
          </a:p>
        </p:txBody>
      </p:sp>
      <p:sp>
        <p:nvSpPr>
          <p:cNvPr id="595" name="Google Shape;595;p51"/>
          <p:cNvSpPr txBox="1"/>
          <p:nvPr>
            <p:ph idx="4294967295" type="subTitle"/>
          </p:nvPr>
        </p:nvSpPr>
        <p:spPr>
          <a:xfrm>
            <a:off x="1275150" y="2325749"/>
            <a:ext cx="6593700" cy="16808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28324A"/>
              </a:buClr>
              <a:buSzPts val="3600"/>
              <a:buFont typeface="Source Sans Pro"/>
              <a:buNone/>
            </a:pPr>
            <a:r>
              <a:rPr b="1" i="0" lang="fr-FR" sz="3600" u="none" cap="none" strike="noStrike">
                <a:solidFill>
                  <a:srgbClr val="28324A"/>
                </a:solidFill>
                <a:latin typeface="Source Sans Pro"/>
                <a:ea typeface="Source Sans Pro"/>
                <a:cs typeface="Source Sans Pro"/>
                <a:sym typeface="Source Sans Pro"/>
              </a:rPr>
              <a:t>N’hésitez par à m’écrire à</a:t>
            </a:r>
            <a:endParaRPr/>
          </a:p>
          <a:p>
            <a:pPr indent="0" lvl="0" marL="0" marR="0" rtl="0" algn="ctr">
              <a:lnSpc>
                <a:spcPct val="100000"/>
              </a:lnSpc>
              <a:spcBef>
                <a:spcPts val="0"/>
              </a:spcBef>
              <a:spcAft>
                <a:spcPts val="0"/>
              </a:spcAft>
              <a:buClr>
                <a:srgbClr val="28324A"/>
              </a:buClr>
              <a:buSzPts val="3600"/>
              <a:buFont typeface="Source Sans Pro"/>
              <a:buNone/>
            </a:pPr>
            <a:r>
              <a:rPr b="0" i="0" lang="fr-FR" sz="3600" u="none" cap="none" strike="noStrike">
                <a:solidFill>
                  <a:srgbClr val="28324A"/>
                </a:solidFill>
                <a:latin typeface="Source Sans Pro"/>
                <a:ea typeface="Source Sans Pro"/>
                <a:cs typeface="Source Sans Pro"/>
                <a:sym typeface="Source Sans Pro"/>
              </a:rPr>
              <a:t>thomas.clamon@gmail.com</a:t>
            </a:r>
            <a:endParaRPr b="0" i="0" sz="2000" u="none" cap="none" strike="noStrike">
              <a:solidFill>
                <a:srgbClr val="28324A"/>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28324A"/>
              </a:buClr>
              <a:buSzPts val="3600"/>
              <a:buFont typeface="Source Sans Pro"/>
              <a:buNone/>
            </a:pPr>
            <a:r>
              <a:t/>
            </a:r>
            <a:endParaRPr b="1" i="0" sz="3600" u="none" cap="none" strike="noStrike">
              <a:solidFill>
                <a:srgbClr val="28324A"/>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6"/>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Définitions</a:t>
            </a:r>
            <a:endParaRPr>
              <a:solidFill>
                <a:srgbClr val="3C78D8"/>
              </a:solidFill>
            </a:endParaRPr>
          </a:p>
        </p:txBody>
      </p:sp>
      <p:sp>
        <p:nvSpPr>
          <p:cNvPr id="238" name="Google Shape;238;p6"/>
          <p:cNvSpPr txBox="1"/>
          <p:nvPr>
            <p:ph idx="1" type="body"/>
          </p:nvPr>
        </p:nvSpPr>
        <p:spPr>
          <a:xfrm>
            <a:off x="942331" y="649651"/>
            <a:ext cx="6996600" cy="1922099"/>
          </a:xfrm>
          <a:prstGeom prst="rect">
            <a:avLst/>
          </a:prstGeom>
          <a:noFill/>
          <a:ln>
            <a:noFill/>
          </a:ln>
        </p:spPr>
        <p:txBody>
          <a:bodyPr anchorCtr="0" anchor="t" bIns="91425" lIns="91425" spcFirstLastPara="1" rIns="91425" wrap="square" tIns="91425">
            <a:noAutofit/>
          </a:bodyPr>
          <a:lstStyle/>
          <a:p>
            <a:pPr indent="0" lvl="0" marL="2286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39" name="Google Shape;239;p6"/>
          <p:cNvSpPr txBox="1"/>
          <p:nvPr/>
        </p:nvSpPr>
        <p:spPr>
          <a:xfrm>
            <a:off x="299309" y="935629"/>
            <a:ext cx="4616506" cy="73866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Une API peut exposer plusieurs fonctionnalités, chacune possède une URL c’est ce qu’on appelle </a:t>
            </a:r>
            <a:r>
              <a:rPr b="1" i="0" lang="fr-FR" sz="1400" u="none" cap="none" strike="noStrike">
                <a:solidFill>
                  <a:schemeClr val="dk1"/>
                </a:solidFill>
                <a:latin typeface="Arial"/>
                <a:ea typeface="Arial"/>
                <a:cs typeface="Arial"/>
                <a:sym typeface="Arial"/>
              </a:rPr>
              <a:t>un point de terminaison</a:t>
            </a:r>
            <a:endParaRPr/>
          </a:p>
        </p:txBody>
      </p:sp>
      <p:sp>
        <p:nvSpPr>
          <p:cNvPr id="240" name="Google Shape;240;p6"/>
          <p:cNvSpPr txBox="1"/>
          <p:nvPr/>
        </p:nvSpPr>
        <p:spPr>
          <a:xfrm>
            <a:off x="263682" y="1986974"/>
            <a:ext cx="4830831" cy="1169551"/>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400"/>
              <a:buFont typeface="Open Sans"/>
              <a:buNone/>
            </a:pPr>
            <a:r>
              <a:rPr b="0" i="0" lang="fr-FR" sz="1400" u="none" cap="none" strike="noStrike">
                <a:solidFill>
                  <a:srgbClr val="333333"/>
                </a:solidFill>
                <a:latin typeface="Open Sans"/>
                <a:ea typeface="Open Sans"/>
                <a:cs typeface="Open Sans"/>
                <a:sym typeface="Open Sans"/>
              </a:rPr>
              <a:t>Le protocole HTTP  nous donnes 4 types de requêtes :</a:t>
            </a:r>
            <a:endParaRPr/>
          </a:p>
          <a:p>
            <a:pPr indent="0" lvl="0" marL="0" marR="0" rtl="0" algn="l">
              <a:lnSpc>
                <a:spcPct val="100000"/>
              </a:lnSpc>
              <a:spcBef>
                <a:spcPts val="0"/>
              </a:spcBef>
              <a:spcAft>
                <a:spcPts val="0"/>
              </a:spcAft>
              <a:buClr>
                <a:srgbClr val="333333"/>
              </a:buClr>
              <a:buSzPts val="1400"/>
              <a:buFont typeface="Open Sans"/>
              <a:buNone/>
            </a:pPr>
            <a:r>
              <a:rPr b="0" i="0" lang="fr-FR" sz="1400" u="none" cap="none" strike="noStrike">
                <a:solidFill>
                  <a:srgbClr val="333333"/>
                </a:solidFill>
                <a:latin typeface="Open Sans"/>
                <a:ea typeface="Open Sans"/>
                <a:cs typeface="Open Sans"/>
                <a:sym typeface="Open Sans"/>
              </a:rPr>
              <a:t>. </a:t>
            </a:r>
            <a:r>
              <a:rPr b="1" i="0" lang="fr-FR" sz="1400" u="none" cap="none" strike="noStrike">
                <a:solidFill>
                  <a:srgbClr val="333333"/>
                </a:solidFill>
                <a:latin typeface="Open Sans"/>
                <a:ea typeface="Open Sans"/>
                <a:cs typeface="Open Sans"/>
                <a:sym typeface="Open Sans"/>
              </a:rPr>
              <a:t>GET</a:t>
            </a:r>
            <a:r>
              <a:rPr b="0" i="0" lang="fr-FR" sz="1400" u="none" cap="none" strike="noStrike">
                <a:solidFill>
                  <a:srgbClr val="333333"/>
                </a:solidFill>
                <a:latin typeface="Open Sans"/>
                <a:ea typeface="Open Sans"/>
                <a:cs typeface="Open Sans"/>
                <a:sym typeface="Open Sans"/>
              </a:rPr>
              <a:t> pour récupérer des données</a:t>
            </a:r>
            <a:br>
              <a:rPr b="0" i="0" lang="fr-FR" sz="1400" u="none" cap="none" strike="noStrike">
                <a:solidFill>
                  <a:schemeClr val="dk1"/>
                </a:solidFill>
                <a:latin typeface="Arial"/>
                <a:ea typeface="Arial"/>
                <a:cs typeface="Arial"/>
                <a:sym typeface="Arial"/>
              </a:rPr>
            </a:br>
            <a:r>
              <a:rPr b="0" i="0" lang="fr-FR" sz="1400" u="none" cap="none" strike="noStrike">
                <a:solidFill>
                  <a:srgbClr val="333333"/>
                </a:solidFill>
                <a:latin typeface="Open Sans"/>
                <a:ea typeface="Open Sans"/>
                <a:cs typeface="Open Sans"/>
                <a:sym typeface="Open Sans"/>
              </a:rPr>
              <a:t>. </a:t>
            </a:r>
            <a:r>
              <a:rPr b="1" i="0" lang="fr-FR" sz="1400" u="none" cap="none" strike="noStrike">
                <a:solidFill>
                  <a:srgbClr val="333333"/>
                </a:solidFill>
                <a:latin typeface="Open Sans"/>
                <a:ea typeface="Open Sans"/>
                <a:cs typeface="Open Sans"/>
                <a:sym typeface="Open Sans"/>
              </a:rPr>
              <a:t>POST</a:t>
            </a:r>
            <a:r>
              <a:rPr b="0" i="0" lang="fr-FR" sz="1400" u="none" cap="none" strike="noStrike">
                <a:solidFill>
                  <a:srgbClr val="333333"/>
                </a:solidFill>
                <a:latin typeface="Open Sans"/>
                <a:ea typeface="Open Sans"/>
                <a:cs typeface="Open Sans"/>
                <a:sym typeface="Open Sans"/>
              </a:rPr>
              <a:t> pour créer ou modifier une données</a:t>
            </a:r>
            <a:br>
              <a:rPr b="0" i="0" lang="fr-FR" sz="1400" u="none" cap="none" strike="noStrike">
                <a:solidFill>
                  <a:schemeClr val="dk1"/>
                </a:solidFill>
                <a:latin typeface="Arial"/>
                <a:ea typeface="Arial"/>
                <a:cs typeface="Arial"/>
                <a:sym typeface="Arial"/>
              </a:rPr>
            </a:br>
            <a:r>
              <a:rPr b="0" i="0" lang="fr-FR" sz="1400" u="none" cap="none" strike="noStrike">
                <a:solidFill>
                  <a:srgbClr val="333333"/>
                </a:solidFill>
                <a:latin typeface="Open Sans"/>
                <a:ea typeface="Open Sans"/>
                <a:cs typeface="Open Sans"/>
                <a:sym typeface="Open Sans"/>
              </a:rPr>
              <a:t>. </a:t>
            </a:r>
            <a:r>
              <a:rPr b="1" i="0" lang="fr-FR" sz="1400" u="none" cap="none" strike="noStrike">
                <a:solidFill>
                  <a:srgbClr val="333333"/>
                </a:solidFill>
                <a:latin typeface="Open Sans"/>
                <a:ea typeface="Open Sans"/>
                <a:cs typeface="Open Sans"/>
                <a:sym typeface="Open Sans"/>
              </a:rPr>
              <a:t>PUT</a:t>
            </a:r>
            <a:r>
              <a:rPr b="0" i="0" lang="fr-FR" sz="1400" u="none" cap="none" strike="noStrike">
                <a:solidFill>
                  <a:srgbClr val="333333"/>
                </a:solidFill>
                <a:latin typeface="Open Sans"/>
                <a:ea typeface="Open Sans"/>
                <a:cs typeface="Open Sans"/>
                <a:sym typeface="Open Sans"/>
              </a:rPr>
              <a:t> pour sauvegarder</a:t>
            </a:r>
            <a:br>
              <a:rPr b="0" i="0" lang="fr-FR" sz="1400" u="none" cap="none" strike="noStrike">
                <a:solidFill>
                  <a:schemeClr val="dk1"/>
                </a:solidFill>
                <a:latin typeface="Arial"/>
                <a:ea typeface="Arial"/>
                <a:cs typeface="Arial"/>
                <a:sym typeface="Arial"/>
              </a:rPr>
            </a:br>
            <a:r>
              <a:rPr b="0" i="0" lang="fr-FR" sz="1400" u="none" cap="none" strike="noStrike">
                <a:solidFill>
                  <a:srgbClr val="333333"/>
                </a:solidFill>
                <a:latin typeface="Open Sans"/>
                <a:ea typeface="Open Sans"/>
                <a:cs typeface="Open Sans"/>
                <a:sym typeface="Open Sans"/>
              </a:rPr>
              <a:t>. </a:t>
            </a:r>
            <a:r>
              <a:rPr b="1" i="0" lang="fr-FR" sz="1400" u="none" cap="none" strike="noStrike">
                <a:solidFill>
                  <a:srgbClr val="333333"/>
                </a:solidFill>
                <a:latin typeface="Open Sans"/>
                <a:ea typeface="Open Sans"/>
                <a:cs typeface="Open Sans"/>
                <a:sym typeface="Open Sans"/>
              </a:rPr>
              <a:t>DELETE</a:t>
            </a:r>
            <a:r>
              <a:rPr b="0" i="0" lang="fr-FR" sz="1400" u="none" cap="none" strike="noStrike">
                <a:solidFill>
                  <a:srgbClr val="333333"/>
                </a:solidFill>
                <a:latin typeface="Open Sans"/>
                <a:ea typeface="Open Sans"/>
                <a:cs typeface="Open Sans"/>
                <a:sym typeface="Open Sans"/>
              </a:rPr>
              <a:t> pour supprimer une données.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Exemples</a:t>
            </a:r>
            <a:endParaRPr>
              <a:solidFill>
                <a:srgbClr val="3C78D8"/>
              </a:solidFill>
            </a:endParaRPr>
          </a:p>
        </p:txBody>
      </p:sp>
      <p:sp>
        <p:nvSpPr>
          <p:cNvPr id="246" name="Google Shape;246;p7"/>
          <p:cNvSpPr txBox="1"/>
          <p:nvPr>
            <p:ph idx="1" type="body"/>
          </p:nvPr>
        </p:nvSpPr>
        <p:spPr>
          <a:xfrm>
            <a:off x="942331" y="649651"/>
            <a:ext cx="6996600" cy="1922099"/>
          </a:xfrm>
          <a:prstGeom prst="rect">
            <a:avLst/>
          </a:prstGeom>
          <a:noFill/>
          <a:ln>
            <a:noFill/>
          </a:ln>
        </p:spPr>
        <p:txBody>
          <a:bodyPr anchorCtr="0" anchor="t" bIns="91425" lIns="91425" spcFirstLastPara="1" rIns="91425" wrap="square" tIns="91425">
            <a:noAutofit/>
          </a:bodyPr>
          <a:lstStyle/>
          <a:p>
            <a:pPr indent="0" lvl="0" marL="2286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47" name="Google Shape;247;p7"/>
          <p:cNvSpPr txBox="1"/>
          <p:nvPr/>
        </p:nvSpPr>
        <p:spPr>
          <a:xfrm>
            <a:off x="299309" y="935629"/>
            <a:ext cx="4616506" cy="954107"/>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Sur ce site public vous trouverez plusieurs API exploitable comme par exemple celle des jour fériés</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fr-FR" sz="1400" u="none" cap="none" strike="noStrike">
                <a:solidFill>
                  <a:schemeClr val="dk1"/>
                </a:solidFill>
                <a:latin typeface="Arial"/>
                <a:ea typeface="Arial"/>
                <a:cs typeface="Arial"/>
                <a:sym typeface="Arial"/>
              </a:rPr>
              <a:t>https://api.gouv.fr/documentation/jours-feries</a:t>
            </a:r>
            <a:endParaRPr/>
          </a:p>
        </p:txBody>
      </p:sp>
      <p:pic>
        <p:nvPicPr>
          <p:cNvPr id="248" name="Google Shape;248;p7"/>
          <p:cNvPicPr preferRelativeResize="0"/>
          <p:nvPr/>
        </p:nvPicPr>
        <p:blipFill rotWithShape="1">
          <a:blip r:embed="rId3">
            <a:alphaModFix/>
          </a:blip>
          <a:srcRect b="0" l="0" r="0" t="0"/>
          <a:stretch/>
        </p:blipFill>
        <p:spPr>
          <a:xfrm>
            <a:off x="6703271" y="847107"/>
            <a:ext cx="2068759" cy="605270"/>
          </a:xfrm>
          <a:prstGeom prst="rect">
            <a:avLst/>
          </a:prstGeom>
          <a:noFill/>
          <a:ln>
            <a:noFill/>
          </a:ln>
        </p:spPr>
      </p:pic>
      <p:pic>
        <p:nvPicPr>
          <p:cNvPr id="249" name="Google Shape;249;p7"/>
          <p:cNvPicPr preferRelativeResize="0"/>
          <p:nvPr/>
        </p:nvPicPr>
        <p:blipFill rotWithShape="1">
          <a:blip r:embed="rId4">
            <a:alphaModFix/>
          </a:blip>
          <a:srcRect b="0" l="0" r="0" t="0"/>
          <a:stretch/>
        </p:blipFill>
        <p:spPr>
          <a:xfrm>
            <a:off x="221724" y="3264771"/>
            <a:ext cx="6828312" cy="9431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50" name="Google Shape;250;p7"/>
          <p:cNvSpPr txBox="1"/>
          <p:nvPr/>
        </p:nvSpPr>
        <p:spPr>
          <a:xfrm>
            <a:off x="299309" y="2217505"/>
            <a:ext cx="4616506"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Cette API dispose des deux points de terminaisons suivants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8"/>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Exemples</a:t>
            </a:r>
            <a:endParaRPr>
              <a:solidFill>
                <a:srgbClr val="3C78D8"/>
              </a:solidFill>
            </a:endParaRPr>
          </a:p>
        </p:txBody>
      </p:sp>
      <p:sp>
        <p:nvSpPr>
          <p:cNvPr id="256" name="Google Shape;256;p8"/>
          <p:cNvSpPr txBox="1"/>
          <p:nvPr/>
        </p:nvSpPr>
        <p:spPr>
          <a:xfrm>
            <a:off x="299309" y="935629"/>
            <a:ext cx="4616506" cy="738664"/>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Le second point de terminaison renvois la liste des jours férié en fonction d’une zone géographique et d’une années</a:t>
            </a:r>
            <a:endParaRPr b="1" i="0" sz="1400" u="none" cap="none" strike="noStrike">
              <a:solidFill>
                <a:schemeClr val="dk1"/>
              </a:solidFill>
              <a:latin typeface="Arial"/>
              <a:ea typeface="Arial"/>
              <a:cs typeface="Arial"/>
              <a:sym typeface="Arial"/>
            </a:endParaRPr>
          </a:p>
        </p:txBody>
      </p:sp>
      <p:pic>
        <p:nvPicPr>
          <p:cNvPr id="257" name="Google Shape;257;p8"/>
          <p:cNvPicPr preferRelativeResize="0"/>
          <p:nvPr/>
        </p:nvPicPr>
        <p:blipFill rotWithShape="1">
          <a:blip r:embed="rId3">
            <a:alphaModFix/>
          </a:blip>
          <a:srcRect b="0" l="0" r="0" t="0"/>
          <a:stretch/>
        </p:blipFill>
        <p:spPr>
          <a:xfrm>
            <a:off x="3288951" y="1516083"/>
            <a:ext cx="5304825" cy="23980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9"/>
          <p:cNvSpPr txBox="1"/>
          <p:nvPr>
            <p:ph type="title"/>
          </p:nvPr>
        </p:nvSpPr>
        <p:spPr>
          <a:xfrm>
            <a:off x="1007290" y="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FR"/>
              <a:t>Exemples</a:t>
            </a:r>
            <a:endParaRPr>
              <a:solidFill>
                <a:srgbClr val="3C78D8"/>
              </a:solidFill>
            </a:endParaRPr>
          </a:p>
        </p:txBody>
      </p:sp>
      <p:sp>
        <p:nvSpPr>
          <p:cNvPr id="263" name="Google Shape;263;p9"/>
          <p:cNvSpPr txBox="1"/>
          <p:nvPr/>
        </p:nvSpPr>
        <p:spPr>
          <a:xfrm>
            <a:off x="299309" y="935629"/>
            <a:ext cx="4616506" cy="523220"/>
          </a:xfrm>
          <a:prstGeom prst="rect">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On récupere le resultat de l’opération sous forme de JSON</a:t>
            </a:r>
            <a:endParaRPr b="1" i="0" sz="1400" u="none" cap="none" strike="noStrike">
              <a:solidFill>
                <a:schemeClr val="dk1"/>
              </a:solidFill>
              <a:latin typeface="Arial"/>
              <a:ea typeface="Arial"/>
              <a:cs typeface="Arial"/>
              <a:sym typeface="Arial"/>
            </a:endParaRPr>
          </a:p>
        </p:txBody>
      </p:sp>
      <p:sp>
        <p:nvSpPr>
          <p:cNvPr id="264" name="Google Shape;264;p9"/>
          <p:cNvSpPr txBox="1"/>
          <p:nvPr/>
        </p:nvSpPr>
        <p:spPr>
          <a:xfrm>
            <a:off x="300273" y="3442259"/>
            <a:ext cx="4615542" cy="138499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Source Sans Pro"/>
              <a:buNone/>
            </a:pPr>
            <a:r>
              <a:rPr b="0" i="0" lang="fr-FR" sz="1400" u="none" cap="none" strike="noStrike">
                <a:solidFill>
                  <a:schemeClr val="dk1"/>
                </a:solidFill>
                <a:latin typeface="Source Sans Pro"/>
                <a:ea typeface="Source Sans Pro"/>
                <a:cs typeface="Source Sans Pro"/>
                <a:sym typeface="Source Sans Pro"/>
              </a:rPr>
              <a:t>{ "2021-01-01": "1er janvier", "2021-04-05": "Lundi de Pâques", "2021-05-01": "1er mai", "2021-05-08": "8 mai", "2021-05-13": "Ascension", "2021-05-24": "Lundi de Pentecôte", "2021-07-14": "14 juillet", "2021-08-15": "Assomption", "2021-11-01": "Toussaint", "2021-11-11": "11 novembre", "2021-12-25": "Jour de Noël" }</a:t>
            </a:r>
            <a:endParaRPr b="0" i="0" sz="1400" u="none" cap="none" strike="noStrike">
              <a:solidFill>
                <a:schemeClr val="dk1"/>
              </a:solidFill>
              <a:latin typeface="Arial"/>
              <a:ea typeface="Arial"/>
              <a:cs typeface="Arial"/>
              <a:sym typeface="Arial"/>
            </a:endParaRPr>
          </a:p>
        </p:txBody>
      </p:sp>
      <p:pic>
        <p:nvPicPr>
          <p:cNvPr id="265" name="Google Shape;265;p9"/>
          <p:cNvPicPr preferRelativeResize="0"/>
          <p:nvPr/>
        </p:nvPicPr>
        <p:blipFill rotWithShape="1">
          <a:blip r:embed="rId3">
            <a:alphaModFix/>
          </a:blip>
          <a:srcRect b="0" l="0" r="0" t="0"/>
          <a:stretch/>
        </p:blipFill>
        <p:spPr>
          <a:xfrm>
            <a:off x="920820" y="1532393"/>
            <a:ext cx="5080178" cy="17609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CLAMON Thomas</dc:creator>
</cp:coreProperties>
</file>