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qr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8" r:id="rId12"/>
    <p:sldId id="259" r:id="rId13"/>
    <p:sldId id="271" r:id="rId14"/>
    <p:sldId id="257" r:id="rId15"/>
  </p:sldIdLst>
  <p:sldSz cx="9144000" cy="6858000" type="screen4x3"/>
  <p:notesSz cx="6789738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9900"/>
    <a:srgbClr val="006600"/>
    <a:srgbClr val="DDDDDD"/>
    <a:srgbClr val="B2B2B2"/>
    <a:srgbClr val="FF3399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14" autoAdjust="0"/>
  </p:normalViewPr>
  <p:slideViewPr>
    <p:cSldViewPr snapToObjects="1">
      <p:cViewPr varScale="1">
        <p:scale>
          <a:sx n="101" d="100"/>
          <a:sy n="101" d="100"/>
        </p:scale>
        <p:origin x="19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1536" y="-96"/>
      </p:cViewPr>
      <p:guideLst>
        <p:guide orient="horz" pos="3127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519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219" y="0"/>
            <a:ext cx="2941519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707"/>
            <a:ext cx="2941519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219" y="9440707"/>
            <a:ext cx="2941519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031E6-27C4-48CC-A33A-8B2915359ED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428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4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926" y="0"/>
            <a:ext cx="2947984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2000"/>
            <a:ext cx="4979988" cy="373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942" y="4725911"/>
            <a:ext cx="4965026" cy="44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822"/>
            <a:ext cx="2947984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926" y="9451822"/>
            <a:ext cx="2947984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B8B0C-F2EE-4EA8-A14E-F6218EA1B39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693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DNS Système / Service / Serveur </a:t>
            </a:r>
            <a:r>
              <a:rPr lang="fr-FR"/>
              <a:t>/ protocole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52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94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726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22 génériques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280</a:t>
            </a:r>
            <a:r>
              <a:rPr lang="fr-FR" baseline="0" dirty="0"/>
              <a:t> nationaux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Plus de 1200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24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Auxiliaire : si préféré</a:t>
            </a:r>
            <a:r>
              <a:rPr lang="fr-FR" baseline="0" dirty="0"/>
              <a:t> a un </a:t>
            </a:r>
            <a:r>
              <a:rPr lang="fr-FR" baseline="0" dirty="0" err="1"/>
              <a:t>pb</a:t>
            </a:r>
            <a:endParaRPr lang="fr-FR" baseline="0" dirty="0"/>
          </a:p>
          <a:p>
            <a:r>
              <a:rPr lang="fr-FR" baseline="0" dirty="0"/>
              <a:t>Google : 8.8.8.8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Quelques euros l’année</a:t>
            </a:r>
          </a:p>
          <a:p>
            <a:r>
              <a:rPr lang="fr-FR" dirty="0"/>
              <a:t>registraire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/>
              <a:t>Port 53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17433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800" b="0">
                <a:latin typeface="Arial" pitchFamily="34" charset="0"/>
                <a:cs typeface="Arial" pitchFamily="34" charset="0"/>
              </a:defRPr>
            </a:lvl1pPr>
            <a:lvl2pPr algn="just">
              <a:buFont typeface="Arial" pitchFamily="34" charset="0"/>
              <a:buChar char="•"/>
              <a:defRPr sz="2800" b="0">
                <a:latin typeface="Arial" pitchFamily="34" charset="0"/>
                <a:cs typeface="Arial" pitchFamily="34" charset="0"/>
              </a:defRPr>
            </a:lvl2pPr>
            <a:lvl3pPr algn="just">
              <a:defRPr sz="2800" b="0">
                <a:latin typeface="Arial" pitchFamily="34" charset="0"/>
                <a:cs typeface="Arial" pitchFamily="34" charset="0"/>
              </a:defRPr>
            </a:lvl3pPr>
            <a:lvl4pPr algn="just">
              <a:defRPr sz="2800" b="0">
                <a:latin typeface="Arial" pitchFamily="34" charset="0"/>
                <a:cs typeface="Arial" pitchFamily="34" charset="0"/>
              </a:defRPr>
            </a:lvl4pPr>
            <a:lvl5pPr algn="just">
              <a:defRPr sz="28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439699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3692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21399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957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4761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026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498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55021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1639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39816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8788400" y="6629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3"/>
            <a:ext cx="1446213" cy="899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8788400" y="6629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3"/>
            <a:ext cx="1446213" cy="89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8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qr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832048" y="2130425"/>
            <a:ext cx="7772400" cy="1470025"/>
          </a:xfrm>
        </p:spPr>
        <p:txBody>
          <a:bodyPr/>
          <a:lstStyle/>
          <a:p>
            <a:r>
              <a:rPr lang="fr-FR" dirty="0"/>
              <a:t>Chapitre 4</a:t>
            </a:r>
            <a:br>
              <a:rPr lang="fr-FR" dirty="0"/>
            </a:br>
            <a:r>
              <a:rPr lang="fr-FR" dirty="0"/>
              <a:t>DNS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7. Client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/>
          <a:lstStyle/>
          <a:p>
            <a:r>
              <a:rPr lang="fr-FR" sz="3200" b="0" dirty="0"/>
              <a:t>Soit </a:t>
            </a:r>
            <a:r>
              <a:rPr lang="fr-FR" sz="3200" dirty="0"/>
              <a:t>statique</a:t>
            </a:r>
          </a:p>
          <a:p>
            <a:r>
              <a:rPr lang="fr-FR" sz="3200" b="0" dirty="0"/>
              <a:t>Soit </a:t>
            </a:r>
            <a:r>
              <a:rPr lang="fr-FR" sz="3200" dirty="0"/>
              <a:t>dynamique</a:t>
            </a:r>
            <a:r>
              <a:rPr lang="fr-FR" sz="3200" b="0" dirty="0"/>
              <a:t>, attribuées </a:t>
            </a:r>
            <a:r>
              <a:rPr lang="fr-FR" sz="3200" dirty="0"/>
              <a:t>par DHCP</a:t>
            </a:r>
          </a:p>
          <a:p>
            <a:endParaRPr lang="fr-FR" sz="3200" b="0" dirty="0"/>
          </a:p>
          <a:p>
            <a:r>
              <a:rPr lang="fr-FR" sz="3200" b="0" dirty="0"/>
              <a:t>Soit DNS du réseau local (cache + relais)</a:t>
            </a:r>
          </a:p>
          <a:p>
            <a:r>
              <a:rPr lang="fr-FR" sz="3200" b="0" dirty="0"/>
              <a:t>Soit DNS du FAI (relais)</a:t>
            </a:r>
          </a:p>
          <a:p>
            <a:r>
              <a:rPr lang="fr-FR" sz="3200" b="0" dirty="0"/>
              <a:t>Soit DNS personnalisé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124744"/>
            <a:ext cx="5532031" cy="161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8. Acquisition de nom de domaine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fr-FR" b="0" dirty="0"/>
              <a:t>Les noms de domaines sont</a:t>
            </a:r>
          </a:p>
          <a:p>
            <a:pPr algn="just"/>
            <a:r>
              <a:rPr lang="fr-FR" b="0" dirty="0"/>
              <a:t>gérés par des </a:t>
            </a:r>
            <a:r>
              <a:rPr lang="fr-FR" dirty="0"/>
              <a:t>registres</a:t>
            </a:r>
            <a:r>
              <a:rPr lang="fr-FR" b="0" dirty="0"/>
              <a:t> (NIC), responsables d'un TLD</a:t>
            </a:r>
          </a:p>
          <a:p>
            <a:pPr marL="0" indent="0" algn="just">
              <a:buNone/>
            </a:pPr>
            <a:r>
              <a:rPr lang="fr-FR" b="0" dirty="0"/>
              <a:t>	</a:t>
            </a:r>
            <a:r>
              <a:rPr lang="fr-FR" b="0" i="1" dirty="0"/>
              <a:t>Exemples : AFNIC, </a:t>
            </a:r>
            <a:r>
              <a:rPr lang="fr-FR" b="0" i="1" dirty="0" err="1"/>
              <a:t>InterNIC</a:t>
            </a:r>
            <a:endParaRPr lang="fr-FR" b="0" i="1" dirty="0"/>
          </a:p>
          <a:p>
            <a:pPr algn="just"/>
            <a:r>
              <a:rPr lang="fr-FR" b="0" dirty="0"/>
              <a:t>vendus par des </a:t>
            </a:r>
            <a:r>
              <a:rPr lang="fr-FR" dirty="0"/>
              <a:t>bureaux d'enregistrement / registraires </a:t>
            </a:r>
            <a:r>
              <a:rPr lang="fr-FR" b="0" dirty="0"/>
              <a:t>(</a:t>
            </a:r>
            <a:r>
              <a:rPr lang="fr-FR" b="0" dirty="0" err="1"/>
              <a:t>registrars</a:t>
            </a:r>
            <a:r>
              <a:rPr lang="fr-FR" b="0" dirty="0"/>
              <a:t>)</a:t>
            </a:r>
          </a:p>
          <a:p>
            <a:pPr marL="800100" lvl="2" indent="0" algn="just">
              <a:buNone/>
            </a:pPr>
            <a:r>
              <a:rPr lang="fr-FR" b="0" i="1" dirty="0"/>
              <a:t>Exemples : tous les hébergeurs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Quizz fin de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algn="just"/>
            <a:r>
              <a:rPr lang="fr-FR" dirty="0"/>
              <a:t>Moodle :</a:t>
            </a:r>
          </a:p>
          <a:p>
            <a:pPr algn="just"/>
            <a:r>
              <a:rPr lang="fr-FR" dirty="0"/>
              <a:t>	Réseau S2 &gt; DNS &gt; Quizz</a:t>
            </a:r>
          </a:p>
          <a:p>
            <a:pPr algn="just"/>
            <a:endParaRPr lang="fr-FR" dirty="0"/>
          </a:p>
          <a:p>
            <a:pPr algn="ctr"/>
            <a:r>
              <a:rPr lang="fr-FR" sz="3200" dirty="0"/>
              <a:t>https://goo.gl/uoqHny</a:t>
            </a:r>
            <a:endParaRPr lang="fr-FR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1617" y="3491609"/>
            <a:ext cx="2652886" cy="265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4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Serveurs récursifs + cache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306289"/>
            <a:ext cx="6696744" cy="485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Rôle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4857403"/>
          </a:xfrm>
        </p:spPr>
        <p:txBody>
          <a:bodyPr/>
          <a:lstStyle/>
          <a:p>
            <a:pPr algn="just">
              <a:buNone/>
            </a:pPr>
            <a:r>
              <a:rPr lang="fr-FR" b="0" dirty="0"/>
              <a:t>Les hôtes communiquent grâce à leurs </a:t>
            </a:r>
            <a:r>
              <a:rPr lang="fr-FR" dirty="0"/>
              <a:t>adresses IP</a:t>
            </a:r>
            <a:r>
              <a:rPr lang="fr-FR" b="0" dirty="0"/>
              <a:t>.</a:t>
            </a:r>
          </a:p>
          <a:p>
            <a:pPr marL="0" indent="0" algn="just">
              <a:buNone/>
            </a:pPr>
            <a:r>
              <a:rPr lang="fr-FR" b="0" dirty="0"/>
              <a:t>Pourtant on utilise des </a:t>
            </a:r>
            <a:r>
              <a:rPr lang="fr-FR" dirty="0"/>
              <a:t>noms d'hôtes</a:t>
            </a:r>
            <a:r>
              <a:rPr lang="fr-FR" b="0" dirty="0"/>
              <a:t> en langage courant :</a:t>
            </a:r>
          </a:p>
          <a:p>
            <a:pPr algn="just"/>
            <a:r>
              <a:rPr lang="fr-FR" dirty="0"/>
              <a:t>nom d'un site Web</a:t>
            </a:r>
          </a:p>
          <a:p>
            <a:pPr algn="just"/>
            <a:r>
              <a:rPr lang="fr-FR" b="0" dirty="0"/>
              <a:t>nom d'un serveur</a:t>
            </a:r>
          </a:p>
          <a:p>
            <a:pPr algn="just"/>
            <a:r>
              <a:rPr lang="fr-FR" b="0" dirty="0"/>
              <a:t>nom d’un poste sur un réseau local</a:t>
            </a:r>
          </a:p>
          <a:p>
            <a:pPr algn="just">
              <a:buNone/>
            </a:pPr>
            <a:r>
              <a:rPr lang="fr-FR" b="0" dirty="0"/>
              <a:t>Intérêts :</a:t>
            </a:r>
          </a:p>
          <a:p>
            <a:pPr algn="just"/>
            <a:r>
              <a:rPr lang="fr-FR" b="0" dirty="0"/>
              <a:t>convivialité</a:t>
            </a:r>
          </a:p>
          <a:p>
            <a:pPr algn="just"/>
            <a:r>
              <a:rPr lang="fr-FR" b="0" dirty="0"/>
              <a:t>mémorisation</a:t>
            </a:r>
          </a:p>
          <a:p>
            <a:pPr algn="just"/>
            <a:r>
              <a:rPr lang="fr-FR" b="0" dirty="0"/>
              <a:t>adresse peut changer</a:t>
            </a:r>
          </a:p>
          <a:p>
            <a:pPr algn="just"/>
            <a:endParaRPr lang="fr-FR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Principe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fr-FR" b="0" dirty="0"/>
              <a:t>Système « </a:t>
            </a:r>
            <a:r>
              <a:rPr lang="fr-FR" dirty="0"/>
              <a:t>D</a:t>
            </a:r>
            <a:r>
              <a:rPr lang="fr-FR" b="0" dirty="0"/>
              <a:t>omain </a:t>
            </a:r>
            <a:r>
              <a:rPr lang="fr-FR" dirty="0"/>
              <a:t>N</a:t>
            </a:r>
            <a:r>
              <a:rPr lang="fr-FR" b="0" dirty="0"/>
              <a:t>ame </a:t>
            </a:r>
            <a:r>
              <a:rPr lang="fr-FR" dirty="0"/>
              <a:t>S</a:t>
            </a:r>
            <a:r>
              <a:rPr lang="fr-FR" b="0" dirty="0"/>
              <a:t>ervice »</a:t>
            </a:r>
          </a:p>
          <a:p>
            <a:pPr algn="just">
              <a:buNone/>
            </a:pPr>
            <a:r>
              <a:rPr lang="fr-FR" b="0" dirty="0"/>
              <a:t>Protocole de couche 7		Port UDP 53</a:t>
            </a:r>
          </a:p>
          <a:p>
            <a:pPr algn="just">
              <a:buNone/>
            </a:pPr>
            <a:endParaRPr lang="fr-FR" b="0" dirty="0"/>
          </a:p>
          <a:p>
            <a:pPr algn="just">
              <a:buNone/>
            </a:pPr>
            <a:r>
              <a:rPr lang="fr-FR" b="0" dirty="0"/>
              <a:t>Correspondances :</a:t>
            </a:r>
          </a:p>
          <a:p>
            <a:pPr lvl="1" algn="just">
              <a:buNone/>
            </a:pPr>
            <a:r>
              <a:rPr lang="fr-FR" b="0" dirty="0"/>
              <a:t>nom en langage courant ↔ adresse IP</a:t>
            </a:r>
          </a:p>
          <a:p>
            <a:pPr algn="just">
              <a:buNone/>
            </a:pPr>
            <a:r>
              <a:rPr lang="fr-FR" dirty="0"/>
              <a:t>Résolution de nom :</a:t>
            </a:r>
          </a:p>
          <a:p>
            <a:pPr marL="442913" lvl="1" indent="14288" algn="just">
              <a:buNone/>
            </a:pPr>
            <a:r>
              <a:rPr lang="fr-FR" b="1" dirty="0"/>
              <a:t>Recherche de correspondance entre une adresse IP et le nom associé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Principe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538" y="1417638"/>
            <a:ext cx="7733312" cy="474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Fichier hosts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1722"/>
          </a:xfrm>
        </p:spPr>
        <p:txBody>
          <a:bodyPr/>
          <a:lstStyle/>
          <a:p>
            <a:pPr algn="just">
              <a:buNone/>
            </a:pPr>
            <a:r>
              <a:rPr lang="fr-FR" sz="2400" b="0" dirty="0"/>
              <a:t>Fichier </a:t>
            </a:r>
            <a:r>
              <a:rPr lang="fr-FR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fr-FR" sz="2400" b="0" dirty="0"/>
              <a:t> sur un serveur</a:t>
            </a:r>
          </a:p>
          <a:p>
            <a:pPr algn="just">
              <a:buNone/>
            </a:pPr>
            <a:r>
              <a:rPr lang="fr-FR" sz="2400" b="0" dirty="0"/>
              <a:t>Inconvénients :</a:t>
            </a:r>
          </a:p>
          <a:p>
            <a:pPr lvl="1" algn="just"/>
            <a:r>
              <a:rPr lang="fr-FR" sz="2400" b="0" dirty="0"/>
              <a:t>Récupération du fichier par tous les hôtes à chaque modification du fichier</a:t>
            </a:r>
          </a:p>
          <a:p>
            <a:pPr lvl="1" algn="just"/>
            <a:r>
              <a:rPr lang="fr-FR" sz="2400" b="0" dirty="0"/>
              <a:t>Taille énorme</a:t>
            </a:r>
          </a:p>
          <a:p>
            <a:pPr algn="just">
              <a:buNone/>
            </a:pPr>
            <a:r>
              <a:rPr lang="fr-FR" sz="2400" b="0" dirty="0"/>
              <a:t>Solutions:</a:t>
            </a:r>
          </a:p>
          <a:p>
            <a:pPr lvl="1" algn="just"/>
            <a:r>
              <a:rPr lang="fr-FR" sz="2400" b="0" dirty="0"/>
              <a:t>Plusieurs fichiers, chacun sur un serveur</a:t>
            </a:r>
          </a:p>
          <a:p>
            <a:pPr lvl="1" algn="just"/>
            <a:r>
              <a:rPr lang="fr-FR" sz="2400" b="0" dirty="0"/>
              <a:t>Hiérarchie des noms</a:t>
            </a:r>
          </a:p>
          <a:p>
            <a:pPr marL="0" indent="0" algn="just">
              <a:buNone/>
            </a:pPr>
            <a:r>
              <a:rPr lang="fr-FR" sz="2400" b="0" dirty="0"/>
              <a:t>DNS est une </a:t>
            </a:r>
            <a:r>
              <a:rPr lang="fr-FR" sz="2400" dirty="0"/>
              <a:t>base de données répartie</a:t>
            </a:r>
            <a:r>
              <a:rPr lang="fr-FR" sz="2400" b="0" dirty="0"/>
              <a:t> avec une </a:t>
            </a:r>
            <a:r>
              <a:rPr lang="fr-FR" sz="2400" dirty="0"/>
              <a:t>structure hiérarchique </a:t>
            </a:r>
            <a:r>
              <a:rPr lang="fr-FR" sz="2400" b="0" dirty="0"/>
              <a:t>de noms permettant de garantir l'unicité d'un nom.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Nom de domaine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783330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Nom de domaine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fr-FR" dirty="0"/>
              <a:t>Nom de domaine = organisation . classification</a:t>
            </a:r>
          </a:p>
          <a:p>
            <a:pPr algn="just">
              <a:buNone/>
            </a:pPr>
            <a:r>
              <a:rPr lang="fr-FR" b="0" dirty="0"/>
              <a:t>					1)</a:t>
            </a:r>
          </a:p>
          <a:p>
            <a:pPr algn="just">
              <a:buNone/>
            </a:pPr>
            <a:r>
              <a:rPr lang="fr-FR" b="0" dirty="0"/>
              <a:t>								2)</a:t>
            </a:r>
          </a:p>
          <a:p>
            <a:pPr marL="514350" indent="-514350" algn="just">
              <a:buAutoNum type="arabicParenR"/>
            </a:pPr>
            <a:r>
              <a:rPr lang="fr-FR" b="0" dirty="0"/>
              <a:t>Nom sur lequel on veut communiquer (correspondant au nom de l’organisation ou de l’entreprise)</a:t>
            </a:r>
          </a:p>
          <a:p>
            <a:pPr marL="514350" indent="-514350" algn="just">
              <a:buAutoNum type="arabicParenR"/>
            </a:pPr>
            <a:r>
              <a:rPr lang="fr-FR" b="0" dirty="0"/>
              <a:t>Classification de domaine (Top </a:t>
            </a:r>
            <a:r>
              <a:rPr lang="fr-FR" b="0" dirty="0" err="1"/>
              <a:t>Level</a:t>
            </a:r>
            <a:r>
              <a:rPr lang="fr-FR" b="0" dirty="0"/>
              <a:t> Domain)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Classification de domaine (</a:t>
            </a:r>
            <a:r>
              <a:rPr lang="fr-FR" dirty="0" err="1"/>
              <a:t>TLD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fr-FR" dirty="0"/>
              <a:t>Par secteur d’activité (générique) :</a:t>
            </a:r>
          </a:p>
          <a:p>
            <a:pPr lvl="1">
              <a:buNone/>
            </a:pPr>
            <a:r>
              <a:rPr lang="fr-FR" b="0" dirty="0"/>
              <a:t>.com </a:t>
            </a:r>
            <a:r>
              <a:rPr lang="fr-FR" dirty="0"/>
              <a:t>.</a:t>
            </a:r>
            <a:r>
              <a:rPr lang="fr-FR" dirty="0" err="1"/>
              <a:t>org</a:t>
            </a:r>
            <a:r>
              <a:rPr lang="fr-FR" dirty="0"/>
              <a:t> .net .</a:t>
            </a:r>
            <a:r>
              <a:rPr lang="fr-FR" dirty="0" err="1"/>
              <a:t>edu</a:t>
            </a:r>
            <a:r>
              <a:rPr lang="fr-FR" dirty="0"/>
              <a:t> </a:t>
            </a:r>
            <a:r>
              <a:rPr lang="fr-FR" b="0" dirty="0"/>
              <a:t>…</a:t>
            </a:r>
          </a:p>
          <a:p>
            <a:pPr marL="342900" lvl="1" indent="-342900"/>
            <a:r>
              <a:rPr lang="fr-FR" b="1" dirty="0">
                <a:ea typeface="+mn-ea"/>
              </a:rPr>
              <a:t>Par pays (zone géographique) :</a:t>
            </a:r>
          </a:p>
          <a:p>
            <a:pPr lvl="1">
              <a:buNone/>
            </a:pPr>
            <a:r>
              <a:rPr lang="fr-FR" dirty="0"/>
              <a:t>France Europe Tuvalu Tokelau …</a:t>
            </a:r>
          </a:p>
          <a:p>
            <a:pPr marL="342900" lvl="1" indent="-342900"/>
            <a:r>
              <a:rPr lang="fr-FR" b="1" dirty="0">
                <a:ea typeface="+mn-ea"/>
              </a:rPr>
              <a:t>Nouveaux </a:t>
            </a:r>
            <a:r>
              <a:rPr lang="fr-FR" b="1" dirty="0" err="1">
                <a:ea typeface="+mn-ea"/>
              </a:rPr>
              <a:t>TLD</a:t>
            </a:r>
            <a:r>
              <a:rPr lang="fr-FR" b="1" dirty="0">
                <a:ea typeface="+mn-ea"/>
              </a:rPr>
              <a:t> :</a:t>
            </a:r>
          </a:p>
        </p:txBody>
      </p:sp>
      <p:pic>
        <p:nvPicPr>
          <p:cNvPr id="1026" name="Picture 2" descr="Résultat de recherche d'images pour &quot;nouveaux tld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429000"/>
            <a:ext cx="4139056" cy="27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3498264" cy="1143000"/>
          </a:xfrm>
        </p:spPr>
        <p:txBody>
          <a:bodyPr/>
          <a:lstStyle/>
          <a:p>
            <a:r>
              <a:rPr lang="fr-FR" dirty="0"/>
              <a:t>6. Nom DNS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4104456"/>
          </a:xfrm>
        </p:spPr>
        <p:txBody>
          <a:bodyPr/>
          <a:lstStyle/>
          <a:p>
            <a:pPr>
              <a:buNone/>
            </a:pPr>
            <a:r>
              <a:rPr lang="fr-FR" sz="3200" dirty="0"/>
              <a:t>nom DNS</a:t>
            </a:r>
            <a:endParaRPr lang="fr-FR" sz="3200" i="1" dirty="0"/>
          </a:p>
          <a:p>
            <a:pPr>
              <a:buNone/>
            </a:pPr>
            <a:r>
              <a:rPr lang="fr-FR" sz="3200" b="0" i="1" dirty="0"/>
              <a:t>=							</a:t>
            </a:r>
            <a:r>
              <a:rPr lang="fr-FR" sz="3200" b="0" dirty="0"/>
              <a:t>nom </a:t>
            </a:r>
            <a:r>
              <a:rPr lang="fr-FR" sz="3200" dirty="0"/>
              <a:t>.</a:t>
            </a:r>
            <a:r>
              <a:rPr lang="fr-FR" sz="3200" b="0" dirty="0"/>
              <a:t> </a:t>
            </a:r>
            <a:r>
              <a:rPr lang="fr-FR" sz="3200" b="0" dirty="0" err="1"/>
              <a:t>tld</a:t>
            </a:r>
            <a:endParaRPr lang="fr-FR" sz="3200" b="0" dirty="0"/>
          </a:p>
          <a:p>
            <a:pPr>
              <a:buNone/>
            </a:pPr>
            <a:endParaRPr lang="fr-FR" sz="2400" b="0" dirty="0"/>
          </a:p>
          <a:p>
            <a:pPr>
              <a:buNone/>
            </a:pPr>
            <a:r>
              <a:rPr lang="fr-FR" sz="3200" b="0" dirty="0"/>
              <a:t>						nom de domaine</a:t>
            </a:r>
          </a:p>
          <a:p>
            <a:pPr>
              <a:buNone/>
            </a:pPr>
            <a:r>
              <a:rPr lang="fr-FR" sz="3200" b="0" dirty="0"/>
              <a:t>ou			sous-domaine </a:t>
            </a:r>
            <a:r>
              <a:rPr lang="fr-FR" sz="3200" dirty="0"/>
              <a:t>.</a:t>
            </a:r>
            <a:r>
              <a:rPr lang="fr-FR" sz="3200" b="0" dirty="0"/>
              <a:t>	nom </a:t>
            </a:r>
            <a:r>
              <a:rPr lang="fr-FR" sz="3200" dirty="0"/>
              <a:t>.</a:t>
            </a:r>
            <a:r>
              <a:rPr lang="fr-FR" sz="3200" b="0" dirty="0"/>
              <a:t> </a:t>
            </a:r>
            <a:r>
              <a:rPr lang="fr-FR" sz="3200" b="0" dirty="0" err="1"/>
              <a:t>tld</a:t>
            </a:r>
            <a:endParaRPr lang="fr-FR" sz="3200" b="0" dirty="0"/>
          </a:p>
          <a:p>
            <a:pPr>
              <a:buNone/>
            </a:pPr>
            <a:r>
              <a:rPr lang="fr-FR" sz="3200" b="0" dirty="0"/>
              <a:t>ou </a:t>
            </a:r>
            <a:r>
              <a:rPr lang="fr-FR" sz="2400" b="0" dirty="0" err="1"/>
              <a:t>sous-sous-domaine</a:t>
            </a:r>
            <a:r>
              <a:rPr lang="fr-FR" sz="3200" dirty="0" err="1"/>
              <a:t>.</a:t>
            </a:r>
            <a:r>
              <a:rPr lang="fr-FR" sz="3200" b="0" dirty="0" err="1"/>
              <a:t>sous-domaine</a:t>
            </a:r>
            <a:r>
              <a:rPr lang="fr-FR" sz="3200" b="0" dirty="0"/>
              <a:t> </a:t>
            </a:r>
            <a:r>
              <a:rPr lang="fr-FR" sz="3200" dirty="0"/>
              <a:t>.</a:t>
            </a:r>
            <a:r>
              <a:rPr lang="fr-FR" sz="3200" b="0" dirty="0"/>
              <a:t>	nom </a:t>
            </a:r>
            <a:r>
              <a:rPr lang="fr-FR" sz="3200" dirty="0"/>
              <a:t>.</a:t>
            </a:r>
            <a:r>
              <a:rPr lang="fr-FR" sz="3200" b="0" dirty="0"/>
              <a:t> </a:t>
            </a:r>
            <a:r>
              <a:rPr lang="fr-FR" sz="3200" b="0" dirty="0" err="1"/>
              <a:t>tld</a:t>
            </a:r>
            <a:endParaRPr lang="fr-FR" sz="3200" b="0" dirty="0"/>
          </a:p>
          <a:p>
            <a:pPr>
              <a:buNone/>
            </a:pPr>
            <a:r>
              <a:rPr lang="fr-FR" sz="3200" b="0" dirty="0"/>
              <a:t>ou 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971" y="76485"/>
            <a:ext cx="4132219" cy="2632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ccolade ouvrante 4"/>
          <p:cNvSpPr/>
          <p:nvPr/>
        </p:nvSpPr>
        <p:spPr bwMode="auto">
          <a:xfrm rot="16200000">
            <a:off x="6645375" y="3187833"/>
            <a:ext cx="461762" cy="1440159"/>
          </a:xfrm>
          <a:prstGeom prst="leftBrace">
            <a:avLst>
              <a:gd name="adj1" fmla="val 8333"/>
              <a:gd name="adj2" fmla="val 450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14893</TotalTime>
  <Words>430</Words>
  <Application>Microsoft Office PowerPoint</Application>
  <PresentationFormat>Affichage à l'écran (4:3)</PresentationFormat>
  <Paragraphs>86</Paragraphs>
  <Slides>13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Arial Unicode MS</vt:lpstr>
      <vt:lpstr>Courier New</vt:lpstr>
      <vt:lpstr>Tahoma</vt:lpstr>
      <vt:lpstr>Times New Roman</vt:lpstr>
      <vt:lpstr>Verdana</vt:lpstr>
      <vt:lpstr>Modèle par défaut</vt:lpstr>
      <vt:lpstr>1_Modèle par défaut</vt:lpstr>
      <vt:lpstr>Chapitre 4 DNS</vt:lpstr>
      <vt:lpstr>1. Rôle</vt:lpstr>
      <vt:lpstr>2. Principe</vt:lpstr>
      <vt:lpstr>2. Principe</vt:lpstr>
      <vt:lpstr>3. Fichier hosts</vt:lpstr>
      <vt:lpstr>4. Nom de domaine</vt:lpstr>
      <vt:lpstr>4. Nom de domaine</vt:lpstr>
      <vt:lpstr>5. Classification de domaine (TLD)</vt:lpstr>
      <vt:lpstr>6. Nom DNS</vt:lpstr>
      <vt:lpstr>7. Client</vt:lpstr>
      <vt:lpstr>8. Acquisition de nom de domaine</vt:lpstr>
      <vt:lpstr>Quizz fin de chapitre</vt:lpstr>
      <vt:lpstr>Serveurs récursifs + cache</vt:lpstr>
    </vt:vector>
  </TitlesOfParts>
  <Company>ups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Sylvain Barreau</dc:creator>
  <cp:lastModifiedBy>Julien</cp:lastModifiedBy>
  <cp:revision>208</cp:revision>
  <cp:lastPrinted>2003-12-09T14:13:19Z</cp:lastPrinted>
  <dcterms:created xsi:type="dcterms:W3CDTF">2003-12-09T13:59:38Z</dcterms:created>
  <dcterms:modified xsi:type="dcterms:W3CDTF">2021-02-03T07:24:58Z</dcterms:modified>
</cp:coreProperties>
</file>