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2" r:id="rId2"/>
    <p:sldId id="312" r:id="rId3"/>
    <p:sldId id="291" r:id="rId4"/>
    <p:sldId id="313" r:id="rId5"/>
    <p:sldId id="311" r:id="rId6"/>
    <p:sldId id="258" r:id="rId7"/>
    <p:sldId id="260" r:id="rId8"/>
    <p:sldId id="264" r:id="rId9"/>
    <p:sldId id="261" r:id="rId10"/>
    <p:sldId id="277" r:id="rId11"/>
    <p:sldId id="278" r:id="rId12"/>
    <p:sldId id="279" r:id="rId13"/>
    <p:sldId id="270" r:id="rId14"/>
    <p:sldId id="265" r:id="rId15"/>
    <p:sldId id="266" r:id="rId16"/>
    <p:sldId id="271" r:id="rId17"/>
    <p:sldId id="272" r:id="rId18"/>
    <p:sldId id="267" r:id="rId19"/>
    <p:sldId id="268" r:id="rId20"/>
    <p:sldId id="273" r:id="rId21"/>
    <p:sldId id="293" r:id="rId22"/>
    <p:sldId id="294" r:id="rId23"/>
    <p:sldId id="295" r:id="rId24"/>
    <p:sldId id="296" r:id="rId25"/>
    <p:sldId id="297" r:id="rId26"/>
    <p:sldId id="298" r:id="rId27"/>
    <p:sldId id="303" r:id="rId28"/>
    <p:sldId id="307"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41DC5-0DE0-44EC-BCAC-07B126497944}" type="datetimeFigureOut">
              <a:rPr lang="fr-FR" smtClean="0"/>
              <a:t>05/11/2020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C4DFF-2E50-482F-9B4E-62A9F8318ABC}"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DCC4DFF-2E50-482F-9B4E-62A9F8318ABC}" type="slidenum">
              <a:rPr lang="fr-FR" smtClean="0"/>
              <a:t>4</a:t>
            </a:fld>
            <a:endParaRPr lang="fr-FR"/>
          </a:p>
        </p:txBody>
      </p:sp>
    </p:spTree>
    <p:extLst>
      <p:ext uri="{BB962C8B-B14F-4D97-AF65-F5344CB8AC3E}">
        <p14:creationId xmlns:p14="http://schemas.microsoft.com/office/powerpoint/2010/main" val="254682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B466D043-620F-479A-BE94-B027EF40704C}" type="slidenum">
              <a:rPr lang="fr-FR"/>
              <a:pPr/>
              <a:t>21</a:t>
            </a:fld>
            <a:endParaRPr lang="fr-FR"/>
          </a:p>
        </p:txBody>
      </p:sp>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Audacity , enregistrer parole , changer hauteur , sens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3D6AC955-8E5B-427A-B4BA-369E16BB8B50}" type="slidenum">
              <a:rPr lang="fr-FR"/>
              <a:pPr/>
              <a:t>22</a:t>
            </a:fld>
            <a:endParaRPr lang="fr-FR"/>
          </a:p>
        </p:txBody>
      </p:sp>
      <p:sp>
        <p:nvSpPr>
          <p:cNvPr id="51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CAN série en Voltmètre. Essai de mesure de la résolution.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29CC9E56-9D52-4392-BCC3-DB54BBB306A3}" type="slidenum">
              <a:rPr lang="fr-FR"/>
              <a:pPr/>
              <a:t>23</a:t>
            </a:fld>
            <a:endParaRPr lang="fr-FR"/>
          </a:p>
        </p:txBody>
      </p:sp>
      <p:sp>
        <p:nvSpPr>
          <p:cNvPr id="92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Voir le schéma fonctionnel du TLC549 page 2</a:t>
            </a:r>
          </a:p>
          <a:p>
            <a:r>
              <a:rPr lang="fr-FR"/>
              <a:t>Pas d'AOP d'entrée -&gt; attention à la constante de temps avec Rsource + Ron de l'inter !</a:t>
            </a:r>
          </a:p>
          <a:p>
            <a:r>
              <a:rPr lang="fr-FR"/>
              <a:t>avec carte son et Audacity : sinus 100mVc F=4kHz ,voir les échantillons à 11kHz , 44kHz , 96kHz</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859770FF-88AB-4C19-B0B4-0B494FC8DE7F}" type="slidenum">
              <a:rPr lang="fr-FR"/>
              <a:pPr/>
              <a:t>24</a:t>
            </a:fld>
            <a:endParaRPr lang="fr-FR"/>
          </a:p>
        </p:txBody>
      </p:sp>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 Filtre anti aliasing ( de fréquence variable si fe est variable -&gt; carte son d'un PC )</a:t>
            </a:r>
          </a:p>
          <a:p>
            <a:r>
              <a:rPr lang="fr-FR"/>
              <a:t>Manip avec CAN série , Fe=1kHz ,augmenter F jusqu'à 1kHz avec GBF précis</a:t>
            </a:r>
          </a:p>
          <a:p>
            <a:r>
              <a:rPr lang="fr-FR"/>
              <a:t>Manip avec WinOscillo : augmenter F voir l'action du filtre + voir en U(f) une raie fantôme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0882E728-E7F5-4425-8672-92B3CC3EFD68}" type="slidenum">
              <a:rPr lang="fr-FR"/>
              <a:pPr/>
              <a:t>25</a:t>
            </a:fld>
            <a:endParaRPr lang="fr-FR"/>
          </a:p>
        </p:txBody>
      </p:sp>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Calcul du nb d'échantillons pour 1h de musique stéréo 16 bits 44kHz , taille en octets du fichier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787177A8-7313-461E-9FBA-A449DA58B7C4}" type="slidenum">
              <a:rPr lang="fr-FR"/>
              <a:pPr/>
              <a:t>26</a:t>
            </a:fld>
            <a:endParaRPr lang="fr-FR"/>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Conversion de durée variable, dérive vieillissement de R et C de l'intégrateur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341E0EA1-2FE3-462B-BA9E-A269421F709D}" type="slidenum">
              <a:rPr lang="fr-FR"/>
              <a:pPr/>
              <a:t>27</a:t>
            </a:fld>
            <a:endParaRPr lang="fr-FR"/>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F55A982C-590E-4315-8A0E-D7B01F6D8726}" type="slidenum">
              <a:rPr lang="fr-FR"/>
              <a:pPr/>
              <a:t>28</a:t>
            </a:fld>
            <a:endParaRPr lang="fr-FR"/>
          </a:p>
        </p:txBody>
      </p:sp>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rampe numérique ou CNA_GBF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05/11/2020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hyperlink" Target="../../../Formateur/Guittard/application/Application.exe" TargetMode="Externa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2.wmf"/><Relationship Id="rId10" Type="http://schemas.openxmlformats.org/officeDocument/2006/relationships/image" Target="../media/image14.png"/><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8.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4.wmf"/><Relationship Id="rId3" Type="http://schemas.openxmlformats.org/officeDocument/2006/relationships/notesSlide" Target="../notesSlides/notesSlide5.xml"/><Relationship Id="rId7" Type="http://schemas.openxmlformats.org/officeDocument/2006/relationships/image" Target="../media/image21.wmf"/><Relationship Id="rId12"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9.xml"/><Relationship Id="rId7" Type="http://schemas.openxmlformats.org/officeDocument/2006/relationships/image" Target="../media/image31.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L_oeil/oeil.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95185"/>
            <a:ext cx="8229600" cy="3672408"/>
          </a:xfrm>
        </p:spPr>
        <p:txBody>
          <a:bodyPr>
            <a:normAutofit fontScale="90000"/>
          </a:bodyPr>
          <a:lstStyle/>
          <a:p>
            <a:pPr algn="l"/>
            <a:r>
              <a:rPr lang="fr-FR" sz="6000" dirty="0"/>
              <a:t>La lumière  </a:t>
            </a:r>
            <a:r>
              <a:rPr lang="fr-FR" dirty="0"/>
              <a:t>Trois modèles:</a:t>
            </a:r>
            <a:br>
              <a:rPr lang="fr-FR" dirty="0"/>
            </a:br>
            <a:r>
              <a:rPr lang="fr-FR" dirty="0"/>
              <a:t>Le rayon lumineux </a:t>
            </a:r>
            <a:br>
              <a:rPr lang="fr-FR" dirty="0"/>
            </a:br>
            <a:r>
              <a:rPr lang="fr-FR" dirty="0"/>
              <a:t>        </a:t>
            </a:r>
            <a:r>
              <a:rPr lang="fr-FR" sz="3100" dirty="0"/>
              <a:t>à l’échelle macroscopique</a:t>
            </a:r>
            <a:r>
              <a:rPr lang="fr-FR" dirty="0"/>
              <a:t> </a:t>
            </a:r>
            <a:br>
              <a:rPr lang="fr-FR" dirty="0"/>
            </a:br>
            <a:br>
              <a:rPr lang="fr-FR" dirty="0"/>
            </a:br>
            <a:r>
              <a:rPr lang="fr-FR" dirty="0"/>
              <a:t>L’onde électromagnétique</a:t>
            </a:r>
            <a:br>
              <a:rPr lang="fr-FR" dirty="0"/>
            </a:br>
            <a:r>
              <a:rPr lang="fr-FR" dirty="0"/>
              <a:t>        </a:t>
            </a:r>
            <a:r>
              <a:rPr lang="fr-FR" sz="3100" dirty="0"/>
              <a:t>à l’échelle microscopique </a:t>
            </a:r>
            <a:br>
              <a:rPr lang="fr-FR" sz="3100" dirty="0"/>
            </a:br>
            <a:br>
              <a:rPr lang="fr-FR" dirty="0"/>
            </a:br>
            <a:r>
              <a:rPr lang="fr-FR" dirty="0"/>
              <a:t>Le photon.</a:t>
            </a:r>
            <a:br>
              <a:rPr lang="fr-FR" dirty="0"/>
            </a:br>
            <a:r>
              <a:rPr lang="fr-FR" dirty="0"/>
              <a:t>         </a:t>
            </a:r>
            <a:r>
              <a:rPr lang="fr-FR" sz="3100" dirty="0"/>
              <a:t>à l’échelle atomique</a:t>
            </a:r>
            <a:br>
              <a:rPr lang="fr-FR" sz="3100" dirty="0"/>
            </a:br>
            <a:br>
              <a:rPr lang="fr-FR" dirty="0"/>
            </a:br>
            <a:br>
              <a:rPr lang="fr-FR" dirty="0"/>
            </a:br>
            <a:br>
              <a:rPr lang="fr-FR" dirty="0"/>
            </a:br>
            <a:r>
              <a:rPr lang="fr-FR" dirty="0"/>
              <a:t> </a:t>
            </a:r>
            <a:br>
              <a:rPr lang="fr-FR" dirty="0"/>
            </a:br>
            <a:br>
              <a:rPr lang="fr-FR" dirty="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0" y="0"/>
            <a:ext cx="9144000" cy="45719"/>
          </a:xfrm>
          <a:prstGeom prst="rect">
            <a:avLst/>
          </a:prstGeom>
          <a:noFill/>
          <a:ln w="9525">
            <a:solidFill>
              <a:schemeClr val="tx1"/>
            </a:solidFill>
            <a:miter lim="800000"/>
            <a:headEnd/>
            <a:tailEnd/>
          </a:ln>
          <a:effectLst/>
        </p:spPr>
        <p:txBody>
          <a:bodyPr wrap="none" anchor="ctr"/>
          <a:lstStyle/>
          <a:p>
            <a:endParaRPr lang="fr-FR"/>
          </a:p>
        </p:txBody>
      </p:sp>
      <p:grpSp>
        <p:nvGrpSpPr>
          <p:cNvPr id="3" name="Group 432"/>
          <p:cNvGrpSpPr>
            <a:grpSpLocks/>
          </p:cNvGrpSpPr>
          <p:nvPr/>
        </p:nvGrpSpPr>
        <p:grpSpPr bwMode="auto">
          <a:xfrm>
            <a:off x="2592388" y="2382838"/>
            <a:ext cx="246062" cy="269875"/>
            <a:chOff x="2881" y="1540"/>
            <a:chExt cx="78" cy="112"/>
          </a:xfrm>
        </p:grpSpPr>
        <p:sp>
          <p:nvSpPr>
            <p:cNvPr id="2248" name="Freeform 200"/>
            <p:cNvSpPr>
              <a:spLocks/>
            </p:cNvSpPr>
            <p:nvPr/>
          </p:nvSpPr>
          <p:spPr bwMode="auto">
            <a:xfrm>
              <a:off x="2881" y="1619"/>
              <a:ext cx="21" cy="33"/>
            </a:xfrm>
            <a:custGeom>
              <a:avLst/>
              <a:gdLst/>
              <a:ahLst/>
              <a:cxnLst>
                <a:cxn ang="0">
                  <a:pos x="0" y="38"/>
                </a:cxn>
                <a:cxn ang="0">
                  <a:pos x="0" y="32"/>
                </a:cxn>
                <a:cxn ang="0">
                  <a:pos x="0" y="27"/>
                </a:cxn>
                <a:cxn ang="0">
                  <a:pos x="1" y="23"/>
                </a:cxn>
                <a:cxn ang="0">
                  <a:pos x="4" y="19"/>
                </a:cxn>
                <a:cxn ang="0">
                  <a:pos x="6" y="15"/>
                </a:cxn>
                <a:cxn ang="0">
                  <a:pos x="8" y="10"/>
                </a:cxn>
                <a:cxn ang="0">
                  <a:pos x="11" y="8"/>
                </a:cxn>
                <a:cxn ang="0">
                  <a:pos x="13" y="6"/>
                </a:cxn>
                <a:cxn ang="0">
                  <a:pos x="17" y="4"/>
                </a:cxn>
                <a:cxn ang="0">
                  <a:pos x="20" y="2"/>
                </a:cxn>
                <a:cxn ang="0">
                  <a:pos x="23" y="1"/>
                </a:cxn>
                <a:cxn ang="0">
                  <a:pos x="26" y="0"/>
                </a:cxn>
                <a:cxn ang="0">
                  <a:pos x="29" y="0"/>
                </a:cxn>
                <a:cxn ang="0">
                  <a:pos x="32" y="0"/>
                </a:cxn>
                <a:cxn ang="0">
                  <a:pos x="35" y="2"/>
                </a:cxn>
                <a:cxn ang="0">
                  <a:pos x="37" y="3"/>
                </a:cxn>
                <a:cxn ang="0">
                  <a:pos x="40" y="6"/>
                </a:cxn>
                <a:cxn ang="0">
                  <a:pos x="43" y="9"/>
                </a:cxn>
                <a:cxn ang="0">
                  <a:pos x="44" y="13"/>
                </a:cxn>
                <a:cxn ang="0">
                  <a:pos x="47" y="16"/>
                </a:cxn>
                <a:cxn ang="0">
                  <a:pos x="48" y="20"/>
                </a:cxn>
                <a:cxn ang="0">
                  <a:pos x="50" y="24"/>
                </a:cxn>
                <a:cxn ang="0">
                  <a:pos x="51" y="31"/>
                </a:cxn>
                <a:cxn ang="0">
                  <a:pos x="51" y="36"/>
                </a:cxn>
                <a:cxn ang="0">
                  <a:pos x="52" y="41"/>
                </a:cxn>
                <a:cxn ang="0">
                  <a:pos x="52" y="46"/>
                </a:cxn>
                <a:cxn ang="0">
                  <a:pos x="52" y="51"/>
                </a:cxn>
                <a:cxn ang="0">
                  <a:pos x="51" y="56"/>
                </a:cxn>
                <a:cxn ang="0">
                  <a:pos x="51" y="60"/>
                </a:cxn>
                <a:cxn ang="0">
                  <a:pos x="48" y="64"/>
                </a:cxn>
                <a:cxn ang="0">
                  <a:pos x="45" y="69"/>
                </a:cxn>
                <a:cxn ang="0">
                  <a:pos x="44" y="72"/>
                </a:cxn>
                <a:cxn ang="0">
                  <a:pos x="41" y="75"/>
                </a:cxn>
                <a:cxn ang="0">
                  <a:pos x="38" y="77"/>
                </a:cxn>
                <a:cxn ang="0">
                  <a:pos x="34" y="78"/>
                </a:cxn>
                <a:cxn ang="0">
                  <a:pos x="32" y="81"/>
                </a:cxn>
                <a:cxn ang="0">
                  <a:pos x="29" y="81"/>
                </a:cxn>
                <a:cxn ang="0">
                  <a:pos x="25" y="82"/>
                </a:cxn>
                <a:cxn ang="0">
                  <a:pos x="21" y="82"/>
                </a:cxn>
                <a:cxn ang="0">
                  <a:pos x="19" y="82"/>
                </a:cxn>
                <a:cxn ang="0">
                  <a:pos x="16" y="80"/>
                </a:cxn>
                <a:cxn ang="0">
                  <a:pos x="14" y="77"/>
                </a:cxn>
                <a:cxn ang="0">
                  <a:pos x="11" y="73"/>
                </a:cxn>
                <a:cxn ang="0">
                  <a:pos x="8" y="70"/>
                </a:cxn>
                <a:cxn ang="0">
                  <a:pos x="8" y="67"/>
                </a:cxn>
                <a:cxn ang="0">
                  <a:pos x="5" y="63"/>
                </a:cxn>
                <a:cxn ang="0">
                  <a:pos x="3" y="57"/>
                </a:cxn>
                <a:cxn ang="0">
                  <a:pos x="3" y="55"/>
                </a:cxn>
                <a:cxn ang="0">
                  <a:pos x="2" y="48"/>
                </a:cxn>
                <a:cxn ang="0">
                  <a:pos x="0" y="42"/>
                </a:cxn>
              </a:cxnLst>
              <a:rect l="0" t="0" r="r" b="b"/>
              <a:pathLst>
                <a:path w="52" h="82">
                  <a:moveTo>
                    <a:pt x="0" y="40"/>
                  </a:moveTo>
                  <a:lnTo>
                    <a:pt x="0" y="40"/>
                  </a:lnTo>
                  <a:lnTo>
                    <a:pt x="0" y="39"/>
                  </a:lnTo>
                  <a:lnTo>
                    <a:pt x="0" y="38"/>
                  </a:lnTo>
                  <a:lnTo>
                    <a:pt x="0" y="38"/>
                  </a:lnTo>
                  <a:lnTo>
                    <a:pt x="0" y="36"/>
                  </a:lnTo>
                  <a:lnTo>
                    <a:pt x="0" y="35"/>
                  </a:lnTo>
                  <a:lnTo>
                    <a:pt x="0" y="33"/>
                  </a:lnTo>
                  <a:lnTo>
                    <a:pt x="0" y="33"/>
                  </a:lnTo>
                  <a:lnTo>
                    <a:pt x="0" y="32"/>
                  </a:lnTo>
                  <a:lnTo>
                    <a:pt x="0" y="31"/>
                  </a:lnTo>
                  <a:lnTo>
                    <a:pt x="0" y="30"/>
                  </a:lnTo>
                  <a:lnTo>
                    <a:pt x="0" y="30"/>
                  </a:lnTo>
                  <a:lnTo>
                    <a:pt x="0" y="28"/>
                  </a:lnTo>
                  <a:lnTo>
                    <a:pt x="0" y="27"/>
                  </a:lnTo>
                  <a:lnTo>
                    <a:pt x="1" y="25"/>
                  </a:lnTo>
                  <a:lnTo>
                    <a:pt x="1" y="25"/>
                  </a:lnTo>
                  <a:lnTo>
                    <a:pt x="1" y="24"/>
                  </a:lnTo>
                  <a:lnTo>
                    <a:pt x="1" y="24"/>
                  </a:lnTo>
                  <a:lnTo>
                    <a:pt x="1" y="23"/>
                  </a:lnTo>
                  <a:lnTo>
                    <a:pt x="1" y="23"/>
                  </a:lnTo>
                  <a:lnTo>
                    <a:pt x="2" y="21"/>
                  </a:lnTo>
                  <a:lnTo>
                    <a:pt x="3" y="20"/>
                  </a:lnTo>
                  <a:lnTo>
                    <a:pt x="4" y="19"/>
                  </a:lnTo>
                  <a:lnTo>
                    <a:pt x="4" y="19"/>
                  </a:lnTo>
                  <a:lnTo>
                    <a:pt x="4" y="18"/>
                  </a:lnTo>
                  <a:lnTo>
                    <a:pt x="4" y="17"/>
                  </a:lnTo>
                  <a:lnTo>
                    <a:pt x="5" y="16"/>
                  </a:lnTo>
                  <a:lnTo>
                    <a:pt x="5" y="16"/>
                  </a:lnTo>
                  <a:lnTo>
                    <a:pt x="6" y="15"/>
                  </a:lnTo>
                  <a:lnTo>
                    <a:pt x="7" y="13"/>
                  </a:lnTo>
                  <a:lnTo>
                    <a:pt x="8" y="12"/>
                  </a:lnTo>
                  <a:lnTo>
                    <a:pt x="8" y="12"/>
                  </a:lnTo>
                  <a:lnTo>
                    <a:pt x="8" y="11"/>
                  </a:lnTo>
                  <a:lnTo>
                    <a:pt x="8" y="10"/>
                  </a:lnTo>
                  <a:lnTo>
                    <a:pt x="8" y="10"/>
                  </a:lnTo>
                  <a:lnTo>
                    <a:pt x="8" y="10"/>
                  </a:lnTo>
                  <a:lnTo>
                    <a:pt x="9" y="9"/>
                  </a:lnTo>
                  <a:lnTo>
                    <a:pt x="10" y="8"/>
                  </a:lnTo>
                  <a:lnTo>
                    <a:pt x="11" y="8"/>
                  </a:lnTo>
                  <a:lnTo>
                    <a:pt x="11" y="8"/>
                  </a:lnTo>
                  <a:lnTo>
                    <a:pt x="12" y="7"/>
                  </a:lnTo>
                  <a:lnTo>
                    <a:pt x="12" y="6"/>
                  </a:lnTo>
                  <a:lnTo>
                    <a:pt x="13" y="6"/>
                  </a:lnTo>
                  <a:lnTo>
                    <a:pt x="13" y="6"/>
                  </a:lnTo>
                  <a:lnTo>
                    <a:pt x="14" y="5"/>
                  </a:lnTo>
                  <a:lnTo>
                    <a:pt x="15" y="4"/>
                  </a:lnTo>
                  <a:lnTo>
                    <a:pt x="16" y="4"/>
                  </a:lnTo>
                  <a:lnTo>
                    <a:pt x="16" y="4"/>
                  </a:lnTo>
                  <a:lnTo>
                    <a:pt x="17" y="4"/>
                  </a:lnTo>
                  <a:lnTo>
                    <a:pt x="17" y="4"/>
                  </a:lnTo>
                  <a:lnTo>
                    <a:pt x="18" y="4"/>
                  </a:lnTo>
                  <a:lnTo>
                    <a:pt x="18" y="4"/>
                  </a:lnTo>
                  <a:lnTo>
                    <a:pt x="19" y="3"/>
                  </a:lnTo>
                  <a:lnTo>
                    <a:pt x="20" y="2"/>
                  </a:lnTo>
                  <a:lnTo>
                    <a:pt x="21" y="1"/>
                  </a:lnTo>
                  <a:lnTo>
                    <a:pt x="21" y="1"/>
                  </a:lnTo>
                  <a:lnTo>
                    <a:pt x="21" y="1"/>
                  </a:lnTo>
                  <a:lnTo>
                    <a:pt x="22" y="1"/>
                  </a:lnTo>
                  <a:lnTo>
                    <a:pt x="23" y="1"/>
                  </a:lnTo>
                  <a:lnTo>
                    <a:pt x="23" y="1"/>
                  </a:lnTo>
                  <a:lnTo>
                    <a:pt x="24" y="0"/>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4" y="0"/>
                  </a:lnTo>
                  <a:lnTo>
                    <a:pt x="34" y="1"/>
                  </a:lnTo>
                  <a:lnTo>
                    <a:pt x="35" y="2"/>
                  </a:lnTo>
                  <a:lnTo>
                    <a:pt x="35" y="2"/>
                  </a:lnTo>
                  <a:lnTo>
                    <a:pt x="36" y="2"/>
                  </a:lnTo>
                  <a:lnTo>
                    <a:pt x="37" y="2"/>
                  </a:lnTo>
                  <a:lnTo>
                    <a:pt x="37" y="3"/>
                  </a:lnTo>
                  <a:lnTo>
                    <a:pt x="37" y="3"/>
                  </a:lnTo>
                  <a:lnTo>
                    <a:pt x="38" y="4"/>
                  </a:lnTo>
                  <a:lnTo>
                    <a:pt x="38" y="4"/>
                  </a:lnTo>
                  <a:lnTo>
                    <a:pt x="39" y="5"/>
                  </a:lnTo>
                  <a:lnTo>
                    <a:pt x="39" y="5"/>
                  </a:lnTo>
                  <a:lnTo>
                    <a:pt x="40" y="6"/>
                  </a:lnTo>
                  <a:lnTo>
                    <a:pt x="41" y="7"/>
                  </a:lnTo>
                  <a:lnTo>
                    <a:pt x="42" y="8"/>
                  </a:lnTo>
                  <a:lnTo>
                    <a:pt x="42" y="8"/>
                  </a:lnTo>
                  <a:lnTo>
                    <a:pt x="42" y="8"/>
                  </a:lnTo>
                  <a:lnTo>
                    <a:pt x="43" y="9"/>
                  </a:lnTo>
                  <a:lnTo>
                    <a:pt x="44" y="11"/>
                  </a:lnTo>
                  <a:lnTo>
                    <a:pt x="44" y="11"/>
                  </a:lnTo>
                  <a:lnTo>
                    <a:pt x="44" y="12"/>
                  </a:lnTo>
                  <a:lnTo>
                    <a:pt x="44" y="12"/>
                  </a:lnTo>
                  <a:lnTo>
                    <a:pt x="44" y="13"/>
                  </a:lnTo>
                  <a:lnTo>
                    <a:pt x="44" y="13"/>
                  </a:lnTo>
                  <a:lnTo>
                    <a:pt x="45" y="14"/>
                  </a:lnTo>
                  <a:lnTo>
                    <a:pt x="46" y="15"/>
                  </a:lnTo>
                  <a:lnTo>
                    <a:pt x="47" y="16"/>
                  </a:lnTo>
                  <a:lnTo>
                    <a:pt x="47" y="16"/>
                  </a:lnTo>
                  <a:lnTo>
                    <a:pt x="47" y="16"/>
                  </a:lnTo>
                  <a:lnTo>
                    <a:pt x="47" y="17"/>
                  </a:lnTo>
                  <a:lnTo>
                    <a:pt x="47" y="18"/>
                  </a:lnTo>
                  <a:lnTo>
                    <a:pt x="47" y="18"/>
                  </a:lnTo>
                  <a:lnTo>
                    <a:pt x="48" y="20"/>
                  </a:lnTo>
                  <a:lnTo>
                    <a:pt x="49" y="21"/>
                  </a:lnTo>
                  <a:lnTo>
                    <a:pt x="50" y="23"/>
                  </a:lnTo>
                  <a:lnTo>
                    <a:pt x="50" y="23"/>
                  </a:lnTo>
                  <a:lnTo>
                    <a:pt x="50" y="24"/>
                  </a:lnTo>
                  <a:lnTo>
                    <a:pt x="50" y="24"/>
                  </a:lnTo>
                  <a:lnTo>
                    <a:pt x="50" y="26"/>
                  </a:lnTo>
                  <a:lnTo>
                    <a:pt x="50" y="26"/>
                  </a:lnTo>
                  <a:lnTo>
                    <a:pt x="51" y="28"/>
                  </a:lnTo>
                  <a:lnTo>
                    <a:pt x="51" y="29"/>
                  </a:lnTo>
                  <a:lnTo>
                    <a:pt x="51" y="31"/>
                  </a:lnTo>
                  <a:lnTo>
                    <a:pt x="51" y="31"/>
                  </a:lnTo>
                  <a:lnTo>
                    <a:pt x="51" y="32"/>
                  </a:lnTo>
                  <a:lnTo>
                    <a:pt x="51" y="34"/>
                  </a:lnTo>
                  <a:lnTo>
                    <a:pt x="51" y="36"/>
                  </a:lnTo>
                  <a:lnTo>
                    <a:pt x="51" y="36"/>
                  </a:lnTo>
                  <a:lnTo>
                    <a:pt x="51" y="37"/>
                  </a:lnTo>
                  <a:lnTo>
                    <a:pt x="52" y="39"/>
                  </a:lnTo>
                  <a:lnTo>
                    <a:pt x="52" y="40"/>
                  </a:lnTo>
                  <a:lnTo>
                    <a:pt x="52" y="40"/>
                  </a:lnTo>
                  <a:lnTo>
                    <a:pt x="52" y="41"/>
                  </a:lnTo>
                  <a:lnTo>
                    <a:pt x="52" y="42"/>
                  </a:lnTo>
                  <a:lnTo>
                    <a:pt x="52" y="43"/>
                  </a:lnTo>
                  <a:lnTo>
                    <a:pt x="52" y="43"/>
                  </a:lnTo>
                  <a:lnTo>
                    <a:pt x="52" y="44"/>
                  </a:lnTo>
                  <a:lnTo>
                    <a:pt x="52" y="46"/>
                  </a:lnTo>
                  <a:lnTo>
                    <a:pt x="52" y="48"/>
                  </a:lnTo>
                  <a:lnTo>
                    <a:pt x="52" y="48"/>
                  </a:lnTo>
                  <a:lnTo>
                    <a:pt x="52" y="49"/>
                  </a:lnTo>
                  <a:lnTo>
                    <a:pt x="52" y="50"/>
                  </a:lnTo>
                  <a:lnTo>
                    <a:pt x="52" y="51"/>
                  </a:lnTo>
                  <a:lnTo>
                    <a:pt x="52" y="51"/>
                  </a:lnTo>
                  <a:lnTo>
                    <a:pt x="52" y="52"/>
                  </a:lnTo>
                  <a:lnTo>
                    <a:pt x="52" y="54"/>
                  </a:lnTo>
                  <a:lnTo>
                    <a:pt x="51" y="56"/>
                  </a:lnTo>
                  <a:lnTo>
                    <a:pt x="51" y="56"/>
                  </a:lnTo>
                  <a:lnTo>
                    <a:pt x="51" y="56"/>
                  </a:lnTo>
                  <a:lnTo>
                    <a:pt x="51" y="57"/>
                  </a:lnTo>
                  <a:lnTo>
                    <a:pt x="51" y="58"/>
                  </a:lnTo>
                  <a:lnTo>
                    <a:pt x="51" y="58"/>
                  </a:lnTo>
                  <a:lnTo>
                    <a:pt x="51" y="60"/>
                  </a:lnTo>
                  <a:lnTo>
                    <a:pt x="50" y="61"/>
                  </a:lnTo>
                  <a:lnTo>
                    <a:pt x="49" y="62"/>
                  </a:lnTo>
                  <a:lnTo>
                    <a:pt x="49" y="62"/>
                  </a:lnTo>
                  <a:lnTo>
                    <a:pt x="49" y="63"/>
                  </a:lnTo>
                  <a:lnTo>
                    <a:pt x="48" y="64"/>
                  </a:lnTo>
                  <a:lnTo>
                    <a:pt x="47" y="65"/>
                  </a:lnTo>
                  <a:lnTo>
                    <a:pt x="47" y="65"/>
                  </a:lnTo>
                  <a:lnTo>
                    <a:pt x="47" y="66"/>
                  </a:lnTo>
                  <a:lnTo>
                    <a:pt x="46" y="68"/>
                  </a:lnTo>
                  <a:lnTo>
                    <a:pt x="45" y="69"/>
                  </a:lnTo>
                  <a:lnTo>
                    <a:pt x="45" y="69"/>
                  </a:lnTo>
                  <a:lnTo>
                    <a:pt x="45" y="70"/>
                  </a:lnTo>
                  <a:lnTo>
                    <a:pt x="45" y="71"/>
                  </a:lnTo>
                  <a:lnTo>
                    <a:pt x="44" y="72"/>
                  </a:lnTo>
                  <a:lnTo>
                    <a:pt x="44" y="72"/>
                  </a:lnTo>
                  <a:lnTo>
                    <a:pt x="43" y="73"/>
                  </a:lnTo>
                  <a:lnTo>
                    <a:pt x="42" y="73"/>
                  </a:lnTo>
                  <a:lnTo>
                    <a:pt x="42" y="74"/>
                  </a:lnTo>
                  <a:lnTo>
                    <a:pt x="42" y="74"/>
                  </a:lnTo>
                  <a:lnTo>
                    <a:pt x="41" y="75"/>
                  </a:lnTo>
                  <a:lnTo>
                    <a:pt x="40" y="76"/>
                  </a:lnTo>
                  <a:lnTo>
                    <a:pt x="39" y="76"/>
                  </a:lnTo>
                  <a:lnTo>
                    <a:pt x="39" y="76"/>
                  </a:lnTo>
                  <a:lnTo>
                    <a:pt x="38" y="77"/>
                  </a:lnTo>
                  <a:lnTo>
                    <a:pt x="38" y="77"/>
                  </a:lnTo>
                  <a:lnTo>
                    <a:pt x="37" y="78"/>
                  </a:lnTo>
                  <a:lnTo>
                    <a:pt x="37" y="78"/>
                  </a:lnTo>
                  <a:lnTo>
                    <a:pt x="36" y="78"/>
                  </a:lnTo>
                  <a:lnTo>
                    <a:pt x="35" y="78"/>
                  </a:lnTo>
                  <a:lnTo>
                    <a:pt x="34" y="78"/>
                  </a:lnTo>
                  <a:lnTo>
                    <a:pt x="34" y="78"/>
                  </a:lnTo>
                  <a:lnTo>
                    <a:pt x="34" y="79"/>
                  </a:lnTo>
                  <a:lnTo>
                    <a:pt x="33" y="80"/>
                  </a:lnTo>
                  <a:lnTo>
                    <a:pt x="32" y="81"/>
                  </a:lnTo>
                  <a:lnTo>
                    <a:pt x="32" y="81"/>
                  </a:lnTo>
                  <a:lnTo>
                    <a:pt x="31" y="81"/>
                  </a:lnTo>
                  <a:lnTo>
                    <a:pt x="30" y="81"/>
                  </a:lnTo>
                  <a:lnTo>
                    <a:pt x="29" y="81"/>
                  </a:lnTo>
                  <a:lnTo>
                    <a:pt x="29" y="81"/>
                  </a:lnTo>
                  <a:lnTo>
                    <a:pt x="29" y="81"/>
                  </a:lnTo>
                  <a:lnTo>
                    <a:pt x="28" y="82"/>
                  </a:lnTo>
                  <a:lnTo>
                    <a:pt x="26" y="82"/>
                  </a:lnTo>
                  <a:lnTo>
                    <a:pt x="26" y="82"/>
                  </a:lnTo>
                  <a:lnTo>
                    <a:pt x="25" y="82"/>
                  </a:lnTo>
                  <a:lnTo>
                    <a:pt x="25" y="82"/>
                  </a:lnTo>
                  <a:lnTo>
                    <a:pt x="24" y="82"/>
                  </a:lnTo>
                  <a:lnTo>
                    <a:pt x="24" y="82"/>
                  </a:lnTo>
                  <a:lnTo>
                    <a:pt x="23" y="82"/>
                  </a:lnTo>
                  <a:lnTo>
                    <a:pt x="22" y="82"/>
                  </a:lnTo>
                  <a:lnTo>
                    <a:pt x="21" y="82"/>
                  </a:lnTo>
                  <a:lnTo>
                    <a:pt x="21" y="82"/>
                  </a:lnTo>
                  <a:lnTo>
                    <a:pt x="21" y="82"/>
                  </a:lnTo>
                  <a:lnTo>
                    <a:pt x="20" y="82"/>
                  </a:lnTo>
                  <a:lnTo>
                    <a:pt x="19" y="82"/>
                  </a:lnTo>
                  <a:lnTo>
                    <a:pt x="19" y="82"/>
                  </a:lnTo>
                  <a:lnTo>
                    <a:pt x="18" y="81"/>
                  </a:lnTo>
                  <a:lnTo>
                    <a:pt x="17" y="81"/>
                  </a:lnTo>
                  <a:lnTo>
                    <a:pt x="17" y="80"/>
                  </a:lnTo>
                  <a:lnTo>
                    <a:pt x="17" y="80"/>
                  </a:lnTo>
                  <a:lnTo>
                    <a:pt x="16" y="80"/>
                  </a:lnTo>
                  <a:lnTo>
                    <a:pt x="16" y="79"/>
                  </a:lnTo>
                  <a:lnTo>
                    <a:pt x="16" y="78"/>
                  </a:lnTo>
                  <a:lnTo>
                    <a:pt x="16" y="78"/>
                  </a:lnTo>
                  <a:lnTo>
                    <a:pt x="15" y="77"/>
                  </a:lnTo>
                  <a:lnTo>
                    <a:pt x="14" y="77"/>
                  </a:lnTo>
                  <a:lnTo>
                    <a:pt x="13" y="76"/>
                  </a:lnTo>
                  <a:lnTo>
                    <a:pt x="13" y="76"/>
                  </a:lnTo>
                  <a:lnTo>
                    <a:pt x="12" y="75"/>
                  </a:lnTo>
                  <a:lnTo>
                    <a:pt x="12" y="74"/>
                  </a:lnTo>
                  <a:lnTo>
                    <a:pt x="11" y="73"/>
                  </a:lnTo>
                  <a:lnTo>
                    <a:pt x="11" y="73"/>
                  </a:lnTo>
                  <a:lnTo>
                    <a:pt x="10" y="73"/>
                  </a:lnTo>
                  <a:lnTo>
                    <a:pt x="9" y="72"/>
                  </a:lnTo>
                  <a:lnTo>
                    <a:pt x="8" y="70"/>
                  </a:lnTo>
                  <a:lnTo>
                    <a:pt x="8" y="70"/>
                  </a:lnTo>
                  <a:lnTo>
                    <a:pt x="8" y="69"/>
                  </a:lnTo>
                  <a:lnTo>
                    <a:pt x="8" y="69"/>
                  </a:lnTo>
                  <a:lnTo>
                    <a:pt x="8" y="68"/>
                  </a:lnTo>
                  <a:lnTo>
                    <a:pt x="8" y="68"/>
                  </a:lnTo>
                  <a:lnTo>
                    <a:pt x="8" y="67"/>
                  </a:lnTo>
                  <a:lnTo>
                    <a:pt x="7" y="66"/>
                  </a:lnTo>
                  <a:lnTo>
                    <a:pt x="6" y="65"/>
                  </a:lnTo>
                  <a:lnTo>
                    <a:pt x="6" y="65"/>
                  </a:lnTo>
                  <a:lnTo>
                    <a:pt x="5" y="64"/>
                  </a:lnTo>
                  <a:lnTo>
                    <a:pt x="5" y="63"/>
                  </a:lnTo>
                  <a:lnTo>
                    <a:pt x="5" y="62"/>
                  </a:lnTo>
                  <a:lnTo>
                    <a:pt x="5" y="62"/>
                  </a:lnTo>
                  <a:lnTo>
                    <a:pt x="4" y="60"/>
                  </a:lnTo>
                  <a:lnTo>
                    <a:pt x="4" y="59"/>
                  </a:lnTo>
                  <a:lnTo>
                    <a:pt x="3" y="57"/>
                  </a:lnTo>
                  <a:lnTo>
                    <a:pt x="3" y="57"/>
                  </a:lnTo>
                  <a:lnTo>
                    <a:pt x="3" y="56"/>
                  </a:lnTo>
                  <a:lnTo>
                    <a:pt x="3" y="56"/>
                  </a:lnTo>
                  <a:lnTo>
                    <a:pt x="3" y="55"/>
                  </a:lnTo>
                  <a:lnTo>
                    <a:pt x="3" y="55"/>
                  </a:lnTo>
                  <a:lnTo>
                    <a:pt x="2" y="53"/>
                  </a:lnTo>
                  <a:lnTo>
                    <a:pt x="2" y="52"/>
                  </a:lnTo>
                  <a:lnTo>
                    <a:pt x="2" y="50"/>
                  </a:lnTo>
                  <a:lnTo>
                    <a:pt x="2" y="50"/>
                  </a:lnTo>
                  <a:lnTo>
                    <a:pt x="2" y="48"/>
                  </a:lnTo>
                  <a:lnTo>
                    <a:pt x="2" y="47"/>
                  </a:lnTo>
                  <a:lnTo>
                    <a:pt x="2" y="45"/>
                  </a:lnTo>
                  <a:lnTo>
                    <a:pt x="2" y="45"/>
                  </a:lnTo>
                  <a:lnTo>
                    <a:pt x="1" y="44"/>
                  </a:lnTo>
                  <a:lnTo>
                    <a:pt x="0" y="42"/>
                  </a:lnTo>
                  <a:lnTo>
                    <a:pt x="0" y="40"/>
                  </a:lnTo>
                  <a:close/>
                </a:path>
              </a:pathLst>
            </a:custGeom>
            <a:solidFill>
              <a:srgbClr val="000000"/>
            </a:solidFill>
            <a:ln w="6350" cmpd="sng">
              <a:solidFill>
                <a:srgbClr val="000000"/>
              </a:solidFill>
              <a:round/>
              <a:headEnd/>
              <a:tailEnd/>
            </a:ln>
          </p:spPr>
          <p:txBody>
            <a:bodyPr/>
            <a:lstStyle/>
            <a:p>
              <a:endParaRPr lang="fr-FR"/>
            </a:p>
          </p:txBody>
        </p:sp>
        <p:sp>
          <p:nvSpPr>
            <p:cNvPr id="2250" name="Line 202"/>
            <p:cNvSpPr>
              <a:spLocks noChangeShapeType="1"/>
            </p:cNvSpPr>
            <p:nvPr/>
          </p:nvSpPr>
          <p:spPr bwMode="auto">
            <a:xfrm flipV="1">
              <a:off x="2903" y="1556"/>
              <a:ext cx="0" cy="79"/>
            </a:xfrm>
            <a:prstGeom prst="line">
              <a:avLst/>
            </a:prstGeom>
            <a:noFill/>
            <a:ln w="6350">
              <a:solidFill>
                <a:srgbClr val="000000"/>
              </a:solidFill>
              <a:round/>
              <a:headEnd/>
              <a:tailEnd/>
            </a:ln>
          </p:spPr>
          <p:txBody>
            <a:bodyPr/>
            <a:lstStyle/>
            <a:p>
              <a:endParaRPr lang="fr-FR"/>
            </a:p>
          </p:txBody>
        </p:sp>
        <p:sp>
          <p:nvSpPr>
            <p:cNvPr id="2251" name="Freeform 203"/>
            <p:cNvSpPr>
              <a:spLocks/>
            </p:cNvSpPr>
            <p:nvPr/>
          </p:nvSpPr>
          <p:spPr bwMode="auto">
            <a:xfrm>
              <a:off x="2903" y="1556"/>
              <a:ext cx="15" cy="23"/>
            </a:xfrm>
            <a:custGeom>
              <a:avLst/>
              <a:gdLst/>
              <a:ahLst/>
              <a:cxnLst>
                <a:cxn ang="0">
                  <a:pos x="0" y="0"/>
                </a:cxn>
                <a:cxn ang="0">
                  <a:pos x="36" y="15"/>
                </a:cxn>
                <a:cxn ang="0">
                  <a:pos x="36" y="57"/>
                </a:cxn>
              </a:cxnLst>
              <a:rect l="0" t="0" r="r" b="b"/>
              <a:pathLst>
                <a:path w="36" h="57">
                  <a:moveTo>
                    <a:pt x="0" y="0"/>
                  </a:moveTo>
                  <a:lnTo>
                    <a:pt x="36" y="15"/>
                  </a:lnTo>
                  <a:lnTo>
                    <a:pt x="36" y="57"/>
                  </a:lnTo>
                </a:path>
              </a:pathLst>
            </a:custGeom>
            <a:noFill/>
            <a:ln w="6350" cmpd="sng">
              <a:solidFill>
                <a:srgbClr val="000000"/>
              </a:solidFill>
              <a:prstDash val="solid"/>
              <a:round/>
              <a:headEnd/>
              <a:tailEnd/>
            </a:ln>
          </p:spPr>
          <p:txBody>
            <a:bodyPr/>
            <a:lstStyle/>
            <a:p>
              <a:endParaRPr lang="fr-FR"/>
            </a:p>
          </p:txBody>
        </p:sp>
        <p:sp>
          <p:nvSpPr>
            <p:cNvPr id="2252" name="Freeform 204"/>
            <p:cNvSpPr>
              <a:spLocks/>
            </p:cNvSpPr>
            <p:nvPr/>
          </p:nvSpPr>
          <p:spPr bwMode="auto">
            <a:xfrm>
              <a:off x="2923" y="1603"/>
              <a:ext cx="21" cy="34"/>
            </a:xfrm>
            <a:custGeom>
              <a:avLst/>
              <a:gdLst/>
              <a:ahLst/>
              <a:cxnLst>
                <a:cxn ang="0">
                  <a:pos x="0" y="39"/>
                </a:cxn>
                <a:cxn ang="0">
                  <a:pos x="0" y="32"/>
                </a:cxn>
                <a:cxn ang="0">
                  <a:pos x="0" y="27"/>
                </a:cxn>
                <a:cxn ang="0">
                  <a:pos x="1" y="23"/>
                </a:cxn>
                <a:cxn ang="0">
                  <a:pos x="3" y="19"/>
                </a:cxn>
                <a:cxn ang="0">
                  <a:pos x="6" y="15"/>
                </a:cxn>
                <a:cxn ang="0">
                  <a:pos x="7" y="11"/>
                </a:cxn>
                <a:cxn ang="0">
                  <a:pos x="11" y="8"/>
                </a:cxn>
                <a:cxn ang="0">
                  <a:pos x="13" y="7"/>
                </a:cxn>
                <a:cxn ang="0">
                  <a:pos x="16" y="4"/>
                </a:cxn>
                <a:cxn ang="0">
                  <a:pos x="20" y="3"/>
                </a:cxn>
                <a:cxn ang="0">
                  <a:pos x="23" y="2"/>
                </a:cxn>
                <a:cxn ang="0">
                  <a:pos x="26" y="0"/>
                </a:cxn>
                <a:cxn ang="0">
                  <a:pos x="29" y="0"/>
                </a:cxn>
                <a:cxn ang="0">
                  <a:pos x="32" y="0"/>
                </a:cxn>
                <a:cxn ang="0">
                  <a:pos x="35" y="3"/>
                </a:cxn>
                <a:cxn ang="0">
                  <a:pos x="37" y="3"/>
                </a:cxn>
                <a:cxn ang="0">
                  <a:pos x="40" y="7"/>
                </a:cxn>
                <a:cxn ang="0">
                  <a:pos x="43" y="10"/>
                </a:cxn>
                <a:cxn ang="0">
                  <a:pos x="44" y="14"/>
                </a:cxn>
                <a:cxn ang="0">
                  <a:pos x="46" y="16"/>
                </a:cxn>
                <a:cxn ang="0">
                  <a:pos x="48" y="20"/>
                </a:cxn>
                <a:cxn ang="0">
                  <a:pos x="50" y="25"/>
                </a:cxn>
                <a:cxn ang="0">
                  <a:pos x="51" y="31"/>
                </a:cxn>
                <a:cxn ang="0">
                  <a:pos x="51" y="36"/>
                </a:cxn>
                <a:cxn ang="0">
                  <a:pos x="52" y="42"/>
                </a:cxn>
                <a:cxn ang="0">
                  <a:pos x="52" y="47"/>
                </a:cxn>
                <a:cxn ang="0">
                  <a:pos x="52" y="52"/>
                </a:cxn>
                <a:cxn ang="0">
                  <a:pos x="51" y="56"/>
                </a:cxn>
                <a:cxn ang="0">
                  <a:pos x="51" y="60"/>
                </a:cxn>
                <a:cxn ang="0">
                  <a:pos x="48" y="64"/>
                </a:cxn>
                <a:cxn ang="0">
                  <a:pos x="45" y="70"/>
                </a:cxn>
                <a:cxn ang="0">
                  <a:pos x="44" y="72"/>
                </a:cxn>
                <a:cxn ang="0">
                  <a:pos x="41" y="76"/>
                </a:cxn>
                <a:cxn ang="0">
                  <a:pos x="38" y="78"/>
                </a:cxn>
                <a:cxn ang="0">
                  <a:pos x="34" y="79"/>
                </a:cxn>
                <a:cxn ang="0">
                  <a:pos x="32" y="81"/>
                </a:cxn>
                <a:cxn ang="0">
                  <a:pos x="29" y="82"/>
                </a:cxn>
                <a:cxn ang="0">
                  <a:pos x="25" y="83"/>
                </a:cxn>
                <a:cxn ang="0">
                  <a:pos x="21" y="83"/>
                </a:cxn>
                <a:cxn ang="0">
                  <a:pos x="19" y="83"/>
                </a:cxn>
                <a:cxn ang="0">
                  <a:pos x="16" y="80"/>
                </a:cxn>
                <a:cxn ang="0">
                  <a:pos x="14" y="77"/>
                </a:cxn>
                <a:cxn ang="0">
                  <a:pos x="11" y="74"/>
                </a:cxn>
                <a:cxn ang="0">
                  <a:pos x="8" y="71"/>
                </a:cxn>
                <a:cxn ang="0">
                  <a:pos x="7" y="68"/>
                </a:cxn>
                <a:cxn ang="0">
                  <a:pos x="5" y="64"/>
                </a:cxn>
                <a:cxn ang="0">
                  <a:pos x="3" y="58"/>
                </a:cxn>
                <a:cxn ang="0">
                  <a:pos x="3" y="56"/>
                </a:cxn>
                <a:cxn ang="0">
                  <a:pos x="2" y="49"/>
                </a:cxn>
                <a:cxn ang="0">
                  <a:pos x="0" y="43"/>
                </a:cxn>
              </a:cxnLst>
              <a:rect l="0" t="0" r="r" b="b"/>
              <a:pathLst>
                <a:path w="52" h="83">
                  <a:moveTo>
                    <a:pt x="0" y="41"/>
                  </a:moveTo>
                  <a:lnTo>
                    <a:pt x="0" y="40"/>
                  </a:lnTo>
                  <a:lnTo>
                    <a:pt x="0" y="40"/>
                  </a:lnTo>
                  <a:lnTo>
                    <a:pt x="0" y="39"/>
                  </a:lnTo>
                  <a:lnTo>
                    <a:pt x="0" y="39"/>
                  </a:lnTo>
                  <a:lnTo>
                    <a:pt x="0" y="37"/>
                  </a:lnTo>
                  <a:lnTo>
                    <a:pt x="0" y="36"/>
                  </a:lnTo>
                  <a:lnTo>
                    <a:pt x="0" y="34"/>
                  </a:lnTo>
                  <a:lnTo>
                    <a:pt x="0" y="34"/>
                  </a:lnTo>
                  <a:lnTo>
                    <a:pt x="0" y="32"/>
                  </a:lnTo>
                  <a:lnTo>
                    <a:pt x="0" y="31"/>
                  </a:lnTo>
                  <a:lnTo>
                    <a:pt x="0" y="31"/>
                  </a:lnTo>
                  <a:lnTo>
                    <a:pt x="0" y="31"/>
                  </a:lnTo>
                  <a:lnTo>
                    <a:pt x="0" y="29"/>
                  </a:lnTo>
                  <a:lnTo>
                    <a:pt x="0" y="27"/>
                  </a:lnTo>
                  <a:lnTo>
                    <a:pt x="1" y="26"/>
                  </a:lnTo>
                  <a:lnTo>
                    <a:pt x="1" y="26"/>
                  </a:lnTo>
                  <a:lnTo>
                    <a:pt x="1" y="25"/>
                  </a:lnTo>
                  <a:lnTo>
                    <a:pt x="1" y="24"/>
                  </a:lnTo>
                  <a:lnTo>
                    <a:pt x="1" y="23"/>
                  </a:lnTo>
                  <a:lnTo>
                    <a:pt x="1" y="23"/>
                  </a:lnTo>
                  <a:lnTo>
                    <a:pt x="2" y="22"/>
                  </a:lnTo>
                  <a:lnTo>
                    <a:pt x="3" y="20"/>
                  </a:lnTo>
                  <a:lnTo>
                    <a:pt x="3" y="19"/>
                  </a:lnTo>
                  <a:lnTo>
                    <a:pt x="3" y="19"/>
                  </a:lnTo>
                  <a:lnTo>
                    <a:pt x="3" y="19"/>
                  </a:lnTo>
                  <a:lnTo>
                    <a:pt x="4" y="18"/>
                  </a:lnTo>
                  <a:lnTo>
                    <a:pt x="5" y="17"/>
                  </a:lnTo>
                  <a:lnTo>
                    <a:pt x="5" y="17"/>
                  </a:lnTo>
                  <a:lnTo>
                    <a:pt x="6" y="15"/>
                  </a:lnTo>
                  <a:lnTo>
                    <a:pt x="7" y="14"/>
                  </a:lnTo>
                  <a:lnTo>
                    <a:pt x="7" y="12"/>
                  </a:lnTo>
                  <a:lnTo>
                    <a:pt x="7" y="12"/>
                  </a:lnTo>
                  <a:lnTo>
                    <a:pt x="7" y="11"/>
                  </a:lnTo>
                  <a:lnTo>
                    <a:pt x="7" y="11"/>
                  </a:lnTo>
                  <a:lnTo>
                    <a:pt x="8" y="11"/>
                  </a:lnTo>
                  <a:lnTo>
                    <a:pt x="8" y="11"/>
                  </a:lnTo>
                  <a:lnTo>
                    <a:pt x="9" y="10"/>
                  </a:lnTo>
                  <a:lnTo>
                    <a:pt x="10" y="9"/>
                  </a:lnTo>
                  <a:lnTo>
                    <a:pt x="11" y="8"/>
                  </a:lnTo>
                  <a:lnTo>
                    <a:pt x="11" y="8"/>
                  </a:lnTo>
                  <a:lnTo>
                    <a:pt x="12" y="7"/>
                  </a:lnTo>
                  <a:lnTo>
                    <a:pt x="12" y="7"/>
                  </a:lnTo>
                  <a:lnTo>
                    <a:pt x="13" y="7"/>
                  </a:lnTo>
                  <a:lnTo>
                    <a:pt x="13" y="7"/>
                  </a:lnTo>
                  <a:lnTo>
                    <a:pt x="14" y="6"/>
                  </a:lnTo>
                  <a:lnTo>
                    <a:pt x="15" y="5"/>
                  </a:lnTo>
                  <a:lnTo>
                    <a:pt x="16" y="4"/>
                  </a:lnTo>
                  <a:lnTo>
                    <a:pt x="16" y="4"/>
                  </a:lnTo>
                  <a:lnTo>
                    <a:pt x="16" y="4"/>
                  </a:lnTo>
                  <a:lnTo>
                    <a:pt x="17" y="4"/>
                  </a:lnTo>
                  <a:lnTo>
                    <a:pt x="18" y="4"/>
                  </a:lnTo>
                  <a:lnTo>
                    <a:pt x="18" y="4"/>
                  </a:lnTo>
                  <a:lnTo>
                    <a:pt x="19" y="3"/>
                  </a:lnTo>
                  <a:lnTo>
                    <a:pt x="20" y="3"/>
                  </a:lnTo>
                  <a:lnTo>
                    <a:pt x="20" y="2"/>
                  </a:lnTo>
                  <a:lnTo>
                    <a:pt x="20" y="2"/>
                  </a:lnTo>
                  <a:lnTo>
                    <a:pt x="21" y="2"/>
                  </a:lnTo>
                  <a:lnTo>
                    <a:pt x="22" y="2"/>
                  </a:lnTo>
                  <a:lnTo>
                    <a:pt x="23" y="2"/>
                  </a:lnTo>
                  <a:lnTo>
                    <a:pt x="23" y="2"/>
                  </a:lnTo>
                  <a:lnTo>
                    <a:pt x="24" y="1"/>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3" y="1"/>
                  </a:lnTo>
                  <a:lnTo>
                    <a:pt x="34" y="2"/>
                  </a:lnTo>
                  <a:lnTo>
                    <a:pt x="35" y="3"/>
                  </a:lnTo>
                  <a:lnTo>
                    <a:pt x="35" y="3"/>
                  </a:lnTo>
                  <a:lnTo>
                    <a:pt x="36" y="3"/>
                  </a:lnTo>
                  <a:lnTo>
                    <a:pt x="37" y="3"/>
                  </a:lnTo>
                  <a:lnTo>
                    <a:pt x="37" y="3"/>
                  </a:lnTo>
                  <a:lnTo>
                    <a:pt x="37" y="3"/>
                  </a:lnTo>
                  <a:lnTo>
                    <a:pt x="38" y="4"/>
                  </a:lnTo>
                  <a:lnTo>
                    <a:pt x="38" y="5"/>
                  </a:lnTo>
                  <a:lnTo>
                    <a:pt x="39" y="6"/>
                  </a:lnTo>
                  <a:lnTo>
                    <a:pt x="39" y="6"/>
                  </a:lnTo>
                  <a:lnTo>
                    <a:pt x="40" y="7"/>
                  </a:lnTo>
                  <a:lnTo>
                    <a:pt x="41" y="7"/>
                  </a:lnTo>
                  <a:lnTo>
                    <a:pt x="42" y="8"/>
                  </a:lnTo>
                  <a:lnTo>
                    <a:pt x="42" y="8"/>
                  </a:lnTo>
                  <a:lnTo>
                    <a:pt x="42" y="9"/>
                  </a:lnTo>
                  <a:lnTo>
                    <a:pt x="43" y="10"/>
                  </a:lnTo>
                  <a:lnTo>
                    <a:pt x="44" y="11"/>
                  </a:lnTo>
                  <a:lnTo>
                    <a:pt x="44" y="11"/>
                  </a:lnTo>
                  <a:lnTo>
                    <a:pt x="44" y="12"/>
                  </a:lnTo>
                  <a:lnTo>
                    <a:pt x="44" y="13"/>
                  </a:lnTo>
                  <a:lnTo>
                    <a:pt x="44" y="14"/>
                  </a:lnTo>
                  <a:lnTo>
                    <a:pt x="44" y="14"/>
                  </a:lnTo>
                  <a:lnTo>
                    <a:pt x="45" y="15"/>
                  </a:lnTo>
                  <a:lnTo>
                    <a:pt x="46" y="15"/>
                  </a:lnTo>
                  <a:lnTo>
                    <a:pt x="46" y="16"/>
                  </a:lnTo>
                  <a:lnTo>
                    <a:pt x="46" y="16"/>
                  </a:lnTo>
                  <a:lnTo>
                    <a:pt x="47" y="17"/>
                  </a:lnTo>
                  <a:lnTo>
                    <a:pt x="47" y="18"/>
                  </a:lnTo>
                  <a:lnTo>
                    <a:pt x="47" y="19"/>
                  </a:lnTo>
                  <a:lnTo>
                    <a:pt x="47" y="19"/>
                  </a:lnTo>
                  <a:lnTo>
                    <a:pt x="48" y="20"/>
                  </a:lnTo>
                  <a:lnTo>
                    <a:pt x="49" y="22"/>
                  </a:lnTo>
                  <a:lnTo>
                    <a:pt x="50" y="23"/>
                  </a:lnTo>
                  <a:lnTo>
                    <a:pt x="50" y="23"/>
                  </a:lnTo>
                  <a:lnTo>
                    <a:pt x="50" y="24"/>
                  </a:lnTo>
                  <a:lnTo>
                    <a:pt x="50" y="25"/>
                  </a:lnTo>
                  <a:lnTo>
                    <a:pt x="50" y="27"/>
                  </a:lnTo>
                  <a:lnTo>
                    <a:pt x="50" y="27"/>
                  </a:lnTo>
                  <a:lnTo>
                    <a:pt x="51" y="28"/>
                  </a:lnTo>
                  <a:lnTo>
                    <a:pt x="51" y="30"/>
                  </a:lnTo>
                  <a:lnTo>
                    <a:pt x="51" y="31"/>
                  </a:lnTo>
                  <a:lnTo>
                    <a:pt x="51" y="31"/>
                  </a:lnTo>
                  <a:lnTo>
                    <a:pt x="51" y="33"/>
                  </a:lnTo>
                  <a:lnTo>
                    <a:pt x="51" y="35"/>
                  </a:lnTo>
                  <a:lnTo>
                    <a:pt x="51" y="36"/>
                  </a:lnTo>
                  <a:lnTo>
                    <a:pt x="51" y="36"/>
                  </a:lnTo>
                  <a:lnTo>
                    <a:pt x="51" y="38"/>
                  </a:lnTo>
                  <a:lnTo>
                    <a:pt x="52" y="40"/>
                  </a:lnTo>
                  <a:lnTo>
                    <a:pt x="52" y="41"/>
                  </a:lnTo>
                  <a:lnTo>
                    <a:pt x="52" y="41"/>
                  </a:lnTo>
                  <a:lnTo>
                    <a:pt x="52" y="42"/>
                  </a:lnTo>
                  <a:lnTo>
                    <a:pt x="52" y="43"/>
                  </a:lnTo>
                  <a:lnTo>
                    <a:pt x="52" y="44"/>
                  </a:lnTo>
                  <a:lnTo>
                    <a:pt x="52" y="44"/>
                  </a:lnTo>
                  <a:lnTo>
                    <a:pt x="52" y="45"/>
                  </a:lnTo>
                  <a:lnTo>
                    <a:pt x="52" y="47"/>
                  </a:lnTo>
                  <a:lnTo>
                    <a:pt x="52" y="48"/>
                  </a:lnTo>
                  <a:lnTo>
                    <a:pt x="52" y="48"/>
                  </a:lnTo>
                  <a:lnTo>
                    <a:pt x="52" y="50"/>
                  </a:lnTo>
                  <a:lnTo>
                    <a:pt x="52" y="51"/>
                  </a:lnTo>
                  <a:lnTo>
                    <a:pt x="52" y="52"/>
                  </a:lnTo>
                  <a:lnTo>
                    <a:pt x="52" y="52"/>
                  </a:lnTo>
                  <a:lnTo>
                    <a:pt x="52" y="53"/>
                  </a:lnTo>
                  <a:lnTo>
                    <a:pt x="52" y="55"/>
                  </a:lnTo>
                  <a:lnTo>
                    <a:pt x="51" y="56"/>
                  </a:lnTo>
                  <a:lnTo>
                    <a:pt x="51" y="56"/>
                  </a:lnTo>
                  <a:lnTo>
                    <a:pt x="51" y="57"/>
                  </a:lnTo>
                  <a:lnTo>
                    <a:pt x="51" y="58"/>
                  </a:lnTo>
                  <a:lnTo>
                    <a:pt x="51" y="59"/>
                  </a:lnTo>
                  <a:lnTo>
                    <a:pt x="51" y="59"/>
                  </a:lnTo>
                  <a:lnTo>
                    <a:pt x="51" y="60"/>
                  </a:lnTo>
                  <a:lnTo>
                    <a:pt x="50" y="62"/>
                  </a:lnTo>
                  <a:lnTo>
                    <a:pt x="49" y="63"/>
                  </a:lnTo>
                  <a:lnTo>
                    <a:pt x="49" y="63"/>
                  </a:lnTo>
                  <a:lnTo>
                    <a:pt x="49" y="64"/>
                  </a:lnTo>
                  <a:lnTo>
                    <a:pt x="48" y="64"/>
                  </a:lnTo>
                  <a:lnTo>
                    <a:pt x="47" y="65"/>
                  </a:lnTo>
                  <a:lnTo>
                    <a:pt x="47" y="65"/>
                  </a:lnTo>
                  <a:lnTo>
                    <a:pt x="46" y="67"/>
                  </a:lnTo>
                  <a:lnTo>
                    <a:pt x="46" y="68"/>
                  </a:lnTo>
                  <a:lnTo>
                    <a:pt x="45" y="70"/>
                  </a:lnTo>
                  <a:lnTo>
                    <a:pt x="45" y="70"/>
                  </a:lnTo>
                  <a:lnTo>
                    <a:pt x="45" y="71"/>
                  </a:lnTo>
                  <a:lnTo>
                    <a:pt x="45" y="72"/>
                  </a:lnTo>
                  <a:lnTo>
                    <a:pt x="44" y="72"/>
                  </a:lnTo>
                  <a:lnTo>
                    <a:pt x="44" y="72"/>
                  </a:lnTo>
                  <a:lnTo>
                    <a:pt x="43" y="73"/>
                  </a:lnTo>
                  <a:lnTo>
                    <a:pt x="42" y="74"/>
                  </a:lnTo>
                  <a:lnTo>
                    <a:pt x="42" y="75"/>
                  </a:lnTo>
                  <a:lnTo>
                    <a:pt x="42" y="75"/>
                  </a:lnTo>
                  <a:lnTo>
                    <a:pt x="41" y="76"/>
                  </a:lnTo>
                  <a:lnTo>
                    <a:pt x="40" y="76"/>
                  </a:lnTo>
                  <a:lnTo>
                    <a:pt x="39" y="76"/>
                  </a:lnTo>
                  <a:lnTo>
                    <a:pt x="39" y="76"/>
                  </a:lnTo>
                  <a:lnTo>
                    <a:pt x="38" y="77"/>
                  </a:lnTo>
                  <a:lnTo>
                    <a:pt x="38" y="78"/>
                  </a:lnTo>
                  <a:lnTo>
                    <a:pt x="37" y="79"/>
                  </a:lnTo>
                  <a:lnTo>
                    <a:pt x="37" y="79"/>
                  </a:lnTo>
                  <a:lnTo>
                    <a:pt x="36" y="79"/>
                  </a:lnTo>
                  <a:lnTo>
                    <a:pt x="35" y="79"/>
                  </a:lnTo>
                  <a:lnTo>
                    <a:pt x="34" y="79"/>
                  </a:lnTo>
                  <a:lnTo>
                    <a:pt x="34" y="79"/>
                  </a:lnTo>
                  <a:lnTo>
                    <a:pt x="33" y="80"/>
                  </a:lnTo>
                  <a:lnTo>
                    <a:pt x="33" y="80"/>
                  </a:lnTo>
                  <a:lnTo>
                    <a:pt x="32" y="81"/>
                  </a:lnTo>
                  <a:lnTo>
                    <a:pt x="32" y="81"/>
                  </a:lnTo>
                  <a:lnTo>
                    <a:pt x="31" y="81"/>
                  </a:lnTo>
                  <a:lnTo>
                    <a:pt x="30" y="81"/>
                  </a:lnTo>
                  <a:lnTo>
                    <a:pt x="29" y="81"/>
                  </a:lnTo>
                  <a:lnTo>
                    <a:pt x="29" y="81"/>
                  </a:lnTo>
                  <a:lnTo>
                    <a:pt x="29" y="82"/>
                  </a:lnTo>
                  <a:lnTo>
                    <a:pt x="28" y="83"/>
                  </a:lnTo>
                  <a:lnTo>
                    <a:pt x="26" y="83"/>
                  </a:lnTo>
                  <a:lnTo>
                    <a:pt x="26" y="83"/>
                  </a:lnTo>
                  <a:lnTo>
                    <a:pt x="25" y="83"/>
                  </a:lnTo>
                  <a:lnTo>
                    <a:pt x="25" y="83"/>
                  </a:lnTo>
                  <a:lnTo>
                    <a:pt x="24" y="83"/>
                  </a:lnTo>
                  <a:lnTo>
                    <a:pt x="24" y="83"/>
                  </a:lnTo>
                  <a:lnTo>
                    <a:pt x="23" y="83"/>
                  </a:lnTo>
                  <a:lnTo>
                    <a:pt x="22" y="83"/>
                  </a:lnTo>
                  <a:lnTo>
                    <a:pt x="21" y="83"/>
                  </a:lnTo>
                  <a:lnTo>
                    <a:pt x="21" y="83"/>
                  </a:lnTo>
                  <a:lnTo>
                    <a:pt x="20" y="83"/>
                  </a:lnTo>
                  <a:lnTo>
                    <a:pt x="20" y="83"/>
                  </a:lnTo>
                  <a:lnTo>
                    <a:pt x="19" y="83"/>
                  </a:lnTo>
                  <a:lnTo>
                    <a:pt x="19" y="83"/>
                  </a:lnTo>
                  <a:lnTo>
                    <a:pt x="18" y="82"/>
                  </a:lnTo>
                  <a:lnTo>
                    <a:pt x="17" y="81"/>
                  </a:lnTo>
                  <a:lnTo>
                    <a:pt x="16" y="80"/>
                  </a:lnTo>
                  <a:lnTo>
                    <a:pt x="16" y="80"/>
                  </a:lnTo>
                  <a:lnTo>
                    <a:pt x="16" y="80"/>
                  </a:lnTo>
                  <a:lnTo>
                    <a:pt x="16" y="80"/>
                  </a:lnTo>
                  <a:lnTo>
                    <a:pt x="16" y="79"/>
                  </a:lnTo>
                  <a:lnTo>
                    <a:pt x="16" y="79"/>
                  </a:lnTo>
                  <a:lnTo>
                    <a:pt x="15" y="78"/>
                  </a:lnTo>
                  <a:lnTo>
                    <a:pt x="14" y="77"/>
                  </a:lnTo>
                  <a:lnTo>
                    <a:pt x="13" y="76"/>
                  </a:lnTo>
                  <a:lnTo>
                    <a:pt x="13" y="76"/>
                  </a:lnTo>
                  <a:lnTo>
                    <a:pt x="12" y="76"/>
                  </a:lnTo>
                  <a:lnTo>
                    <a:pt x="12" y="75"/>
                  </a:lnTo>
                  <a:lnTo>
                    <a:pt x="11" y="74"/>
                  </a:lnTo>
                  <a:lnTo>
                    <a:pt x="11" y="74"/>
                  </a:lnTo>
                  <a:lnTo>
                    <a:pt x="10" y="73"/>
                  </a:lnTo>
                  <a:lnTo>
                    <a:pt x="9" y="72"/>
                  </a:lnTo>
                  <a:lnTo>
                    <a:pt x="8" y="71"/>
                  </a:lnTo>
                  <a:lnTo>
                    <a:pt x="8" y="71"/>
                  </a:lnTo>
                  <a:lnTo>
                    <a:pt x="8" y="70"/>
                  </a:lnTo>
                  <a:lnTo>
                    <a:pt x="8" y="69"/>
                  </a:lnTo>
                  <a:lnTo>
                    <a:pt x="8" y="68"/>
                  </a:lnTo>
                  <a:lnTo>
                    <a:pt x="8" y="68"/>
                  </a:lnTo>
                  <a:lnTo>
                    <a:pt x="7" y="68"/>
                  </a:lnTo>
                  <a:lnTo>
                    <a:pt x="7" y="67"/>
                  </a:lnTo>
                  <a:lnTo>
                    <a:pt x="6" y="65"/>
                  </a:lnTo>
                  <a:lnTo>
                    <a:pt x="6" y="65"/>
                  </a:lnTo>
                  <a:lnTo>
                    <a:pt x="5" y="64"/>
                  </a:lnTo>
                  <a:lnTo>
                    <a:pt x="5" y="64"/>
                  </a:lnTo>
                  <a:lnTo>
                    <a:pt x="5" y="63"/>
                  </a:lnTo>
                  <a:lnTo>
                    <a:pt x="5" y="63"/>
                  </a:lnTo>
                  <a:lnTo>
                    <a:pt x="4" y="61"/>
                  </a:lnTo>
                  <a:lnTo>
                    <a:pt x="3" y="60"/>
                  </a:lnTo>
                  <a:lnTo>
                    <a:pt x="3" y="58"/>
                  </a:lnTo>
                  <a:lnTo>
                    <a:pt x="3" y="58"/>
                  </a:lnTo>
                  <a:lnTo>
                    <a:pt x="3" y="57"/>
                  </a:lnTo>
                  <a:lnTo>
                    <a:pt x="3" y="56"/>
                  </a:lnTo>
                  <a:lnTo>
                    <a:pt x="3" y="56"/>
                  </a:lnTo>
                  <a:lnTo>
                    <a:pt x="3" y="56"/>
                  </a:lnTo>
                  <a:lnTo>
                    <a:pt x="2" y="54"/>
                  </a:lnTo>
                  <a:lnTo>
                    <a:pt x="2" y="52"/>
                  </a:lnTo>
                  <a:lnTo>
                    <a:pt x="2" y="51"/>
                  </a:lnTo>
                  <a:lnTo>
                    <a:pt x="2" y="51"/>
                  </a:lnTo>
                  <a:lnTo>
                    <a:pt x="2" y="49"/>
                  </a:lnTo>
                  <a:lnTo>
                    <a:pt x="2" y="48"/>
                  </a:lnTo>
                  <a:lnTo>
                    <a:pt x="2" y="46"/>
                  </a:lnTo>
                  <a:lnTo>
                    <a:pt x="2" y="46"/>
                  </a:lnTo>
                  <a:lnTo>
                    <a:pt x="1" y="44"/>
                  </a:lnTo>
                  <a:lnTo>
                    <a:pt x="0" y="43"/>
                  </a:lnTo>
                  <a:lnTo>
                    <a:pt x="0" y="41"/>
                  </a:lnTo>
                  <a:close/>
                </a:path>
              </a:pathLst>
            </a:custGeom>
            <a:solidFill>
              <a:srgbClr val="000000"/>
            </a:solidFill>
            <a:ln w="6350" cmpd="sng">
              <a:solidFill>
                <a:srgbClr val="000000"/>
              </a:solidFill>
              <a:round/>
              <a:headEnd/>
              <a:tailEnd/>
            </a:ln>
          </p:spPr>
          <p:txBody>
            <a:bodyPr/>
            <a:lstStyle/>
            <a:p>
              <a:endParaRPr lang="fr-FR"/>
            </a:p>
          </p:txBody>
        </p:sp>
        <p:sp>
          <p:nvSpPr>
            <p:cNvPr id="2253" name="Freeform 205"/>
            <p:cNvSpPr>
              <a:spLocks/>
            </p:cNvSpPr>
            <p:nvPr/>
          </p:nvSpPr>
          <p:spPr bwMode="auto">
            <a:xfrm>
              <a:off x="2923" y="1603"/>
              <a:ext cx="21" cy="34"/>
            </a:xfrm>
            <a:custGeom>
              <a:avLst/>
              <a:gdLst/>
              <a:ahLst/>
              <a:cxnLst>
                <a:cxn ang="0">
                  <a:pos x="0" y="39"/>
                </a:cxn>
                <a:cxn ang="0">
                  <a:pos x="0" y="32"/>
                </a:cxn>
                <a:cxn ang="0">
                  <a:pos x="0" y="27"/>
                </a:cxn>
                <a:cxn ang="0">
                  <a:pos x="1" y="23"/>
                </a:cxn>
                <a:cxn ang="0">
                  <a:pos x="3" y="19"/>
                </a:cxn>
                <a:cxn ang="0">
                  <a:pos x="6" y="15"/>
                </a:cxn>
                <a:cxn ang="0">
                  <a:pos x="7" y="11"/>
                </a:cxn>
                <a:cxn ang="0">
                  <a:pos x="11" y="8"/>
                </a:cxn>
                <a:cxn ang="0">
                  <a:pos x="13" y="7"/>
                </a:cxn>
                <a:cxn ang="0">
                  <a:pos x="16" y="4"/>
                </a:cxn>
                <a:cxn ang="0">
                  <a:pos x="20" y="3"/>
                </a:cxn>
                <a:cxn ang="0">
                  <a:pos x="23" y="2"/>
                </a:cxn>
                <a:cxn ang="0">
                  <a:pos x="26" y="0"/>
                </a:cxn>
                <a:cxn ang="0">
                  <a:pos x="29" y="0"/>
                </a:cxn>
                <a:cxn ang="0">
                  <a:pos x="32" y="0"/>
                </a:cxn>
                <a:cxn ang="0">
                  <a:pos x="35" y="3"/>
                </a:cxn>
                <a:cxn ang="0">
                  <a:pos x="37" y="3"/>
                </a:cxn>
                <a:cxn ang="0">
                  <a:pos x="40" y="7"/>
                </a:cxn>
                <a:cxn ang="0">
                  <a:pos x="43" y="10"/>
                </a:cxn>
                <a:cxn ang="0">
                  <a:pos x="44" y="14"/>
                </a:cxn>
                <a:cxn ang="0">
                  <a:pos x="46" y="16"/>
                </a:cxn>
                <a:cxn ang="0">
                  <a:pos x="48" y="20"/>
                </a:cxn>
                <a:cxn ang="0">
                  <a:pos x="50" y="25"/>
                </a:cxn>
                <a:cxn ang="0">
                  <a:pos x="51" y="31"/>
                </a:cxn>
                <a:cxn ang="0">
                  <a:pos x="51" y="36"/>
                </a:cxn>
                <a:cxn ang="0">
                  <a:pos x="52" y="42"/>
                </a:cxn>
                <a:cxn ang="0">
                  <a:pos x="52" y="47"/>
                </a:cxn>
                <a:cxn ang="0">
                  <a:pos x="52" y="52"/>
                </a:cxn>
                <a:cxn ang="0">
                  <a:pos x="51" y="56"/>
                </a:cxn>
                <a:cxn ang="0">
                  <a:pos x="51" y="60"/>
                </a:cxn>
                <a:cxn ang="0">
                  <a:pos x="48" y="64"/>
                </a:cxn>
                <a:cxn ang="0">
                  <a:pos x="45" y="70"/>
                </a:cxn>
                <a:cxn ang="0">
                  <a:pos x="44" y="72"/>
                </a:cxn>
                <a:cxn ang="0">
                  <a:pos x="41" y="76"/>
                </a:cxn>
                <a:cxn ang="0">
                  <a:pos x="38" y="78"/>
                </a:cxn>
                <a:cxn ang="0">
                  <a:pos x="34" y="79"/>
                </a:cxn>
                <a:cxn ang="0">
                  <a:pos x="32" y="81"/>
                </a:cxn>
                <a:cxn ang="0">
                  <a:pos x="29" y="82"/>
                </a:cxn>
                <a:cxn ang="0">
                  <a:pos x="25" y="83"/>
                </a:cxn>
                <a:cxn ang="0">
                  <a:pos x="21" y="83"/>
                </a:cxn>
                <a:cxn ang="0">
                  <a:pos x="19" y="83"/>
                </a:cxn>
                <a:cxn ang="0">
                  <a:pos x="16" y="80"/>
                </a:cxn>
                <a:cxn ang="0">
                  <a:pos x="14" y="77"/>
                </a:cxn>
                <a:cxn ang="0">
                  <a:pos x="11" y="74"/>
                </a:cxn>
                <a:cxn ang="0">
                  <a:pos x="8" y="71"/>
                </a:cxn>
                <a:cxn ang="0">
                  <a:pos x="7" y="68"/>
                </a:cxn>
                <a:cxn ang="0">
                  <a:pos x="5" y="64"/>
                </a:cxn>
                <a:cxn ang="0">
                  <a:pos x="3" y="58"/>
                </a:cxn>
                <a:cxn ang="0">
                  <a:pos x="3" y="56"/>
                </a:cxn>
                <a:cxn ang="0">
                  <a:pos x="2" y="49"/>
                </a:cxn>
                <a:cxn ang="0">
                  <a:pos x="0" y="43"/>
                </a:cxn>
              </a:cxnLst>
              <a:rect l="0" t="0" r="r" b="b"/>
              <a:pathLst>
                <a:path w="52" h="83">
                  <a:moveTo>
                    <a:pt x="0" y="41"/>
                  </a:moveTo>
                  <a:lnTo>
                    <a:pt x="0" y="40"/>
                  </a:lnTo>
                  <a:lnTo>
                    <a:pt x="0" y="40"/>
                  </a:lnTo>
                  <a:lnTo>
                    <a:pt x="0" y="39"/>
                  </a:lnTo>
                  <a:lnTo>
                    <a:pt x="0" y="39"/>
                  </a:lnTo>
                  <a:lnTo>
                    <a:pt x="0" y="37"/>
                  </a:lnTo>
                  <a:lnTo>
                    <a:pt x="0" y="36"/>
                  </a:lnTo>
                  <a:lnTo>
                    <a:pt x="0" y="34"/>
                  </a:lnTo>
                  <a:lnTo>
                    <a:pt x="0" y="34"/>
                  </a:lnTo>
                  <a:lnTo>
                    <a:pt x="0" y="32"/>
                  </a:lnTo>
                  <a:lnTo>
                    <a:pt x="0" y="31"/>
                  </a:lnTo>
                  <a:lnTo>
                    <a:pt x="0" y="31"/>
                  </a:lnTo>
                  <a:lnTo>
                    <a:pt x="0" y="31"/>
                  </a:lnTo>
                  <a:lnTo>
                    <a:pt x="0" y="29"/>
                  </a:lnTo>
                  <a:lnTo>
                    <a:pt x="0" y="27"/>
                  </a:lnTo>
                  <a:lnTo>
                    <a:pt x="1" y="26"/>
                  </a:lnTo>
                  <a:lnTo>
                    <a:pt x="1" y="26"/>
                  </a:lnTo>
                  <a:lnTo>
                    <a:pt x="1" y="25"/>
                  </a:lnTo>
                  <a:lnTo>
                    <a:pt x="1" y="24"/>
                  </a:lnTo>
                  <a:lnTo>
                    <a:pt x="1" y="23"/>
                  </a:lnTo>
                  <a:lnTo>
                    <a:pt x="1" y="23"/>
                  </a:lnTo>
                  <a:lnTo>
                    <a:pt x="2" y="22"/>
                  </a:lnTo>
                  <a:lnTo>
                    <a:pt x="3" y="20"/>
                  </a:lnTo>
                  <a:lnTo>
                    <a:pt x="3" y="19"/>
                  </a:lnTo>
                  <a:lnTo>
                    <a:pt x="3" y="19"/>
                  </a:lnTo>
                  <a:lnTo>
                    <a:pt x="3" y="19"/>
                  </a:lnTo>
                  <a:lnTo>
                    <a:pt x="4" y="18"/>
                  </a:lnTo>
                  <a:lnTo>
                    <a:pt x="5" y="17"/>
                  </a:lnTo>
                  <a:lnTo>
                    <a:pt x="5" y="17"/>
                  </a:lnTo>
                  <a:lnTo>
                    <a:pt x="6" y="15"/>
                  </a:lnTo>
                  <a:lnTo>
                    <a:pt x="7" y="14"/>
                  </a:lnTo>
                  <a:lnTo>
                    <a:pt x="7" y="12"/>
                  </a:lnTo>
                  <a:lnTo>
                    <a:pt x="7" y="12"/>
                  </a:lnTo>
                  <a:lnTo>
                    <a:pt x="7" y="11"/>
                  </a:lnTo>
                  <a:lnTo>
                    <a:pt x="7" y="11"/>
                  </a:lnTo>
                  <a:lnTo>
                    <a:pt x="8" y="11"/>
                  </a:lnTo>
                  <a:lnTo>
                    <a:pt x="8" y="11"/>
                  </a:lnTo>
                  <a:lnTo>
                    <a:pt x="9" y="10"/>
                  </a:lnTo>
                  <a:lnTo>
                    <a:pt x="10" y="9"/>
                  </a:lnTo>
                  <a:lnTo>
                    <a:pt x="11" y="8"/>
                  </a:lnTo>
                  <a:lnTo>
                    <a:pt x="11" y="8"/>
                  </a:lnTo>
                  <a:lnTo>
                    <a:pt x="12" y="7"/>
                  </a:lnTo>
                  <a:lnTo>
                    <a:pt x="12" y="7"/>
                  </a:lnTo>
                  <a:lnTo>
                    <a:pt x="13" y="7"/>
                  </a:lnTo>
                  <a:lnTo>
                    <a:pt x="13" y="7"/>
                  </a:lnTo>
                  <a:lnTo>
                    <a:pt x="14" y="6"/>
                  </a:lnTo>
                  <a:lnTo>
                    <a:pt x="15" y="5"/>
                  </a:lnTo>
                  <a:lnTo>
                    <a:pt x="16" y="4"/>
                  </a:lnTo>
                  <a:lnTo>
                    <a:pt x="16" y="4"/>
                  </a:lnTo>
                  <a:lnTo>
                    <a:pt x="16" y="4"/>
                  </a:lnTo>
                  <a:lnTo>
                    <a:pt x="17" y="4"/>
                  </a:lnTo>
                  <a:lnTo>
                    <a:pt x="18" y="4"/>
                  </a:lnTo>
                  <a:lnTo>
                    <a:pt x="18" y="4"/>
                  </a:lnTo>
                  <a:lnTo>
                    <a:pt x="19" y="3"/>
                  </a:lnTo>
                  <a:lnTo>
                    <a:pt x="20" y="3"/>
                  </a:lnTo>
                  <a:lnTo>
                    <a:pt x="20" y="2"/>
                  </a:lnTo>
                  <a:lnTo>
                    <a:pt x="20" y="2"/>
                  </a:lnTo>
                  <a:lnTo>
                    <a:pt x="21" y="2"/>
                  </a:lnTo>
                  <a:lnTo>
                    <a:pt x="22" y="2"/>
                  </a:lnTo>
                  <a:lnTo>
                    <a:pt x="23" y="2"/>
                  </a:lnTo>
                  <a:lnTo>
                    <a:pt x="23" y="2"/>
                  </a:lnTo>
                  <a:lnTo>
                    <a:pt x="24" y="1"/>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3" y="1"/>
                  </a:lnTo>
                  <a:lnTo>
                    <a:pt x="34" y="2"/>
                  </a:lnTo>
                  <a:lnTo>
                    <a:pt x="35" y="3"/>
                  </a:lnTo>
                  <a:lnTo>
                    <a:pt x="35" y="3"/>
                  </a:lnTo>
                  <a:lnTo>
                    <a:pt x="36" y="3"/>
                  </a:lnTo>
                  <a:lnTo>
                    <a:pt x="37" y="3"/>
                  </a:lnTo>
                  <a:lnTo>
                    <a:pt x="37" y="3"/>
                  </a:lnTo>
                  <a:lnTo>
                    <a:pt x="37" y="3"/>
                  </a:lnTo>
                  <a:lnTo>
                    <a:pt x="38" y="4"/>
                  </a:lnTo>
                  <a:lnTo>
                    <a:pt x="38" y="5"/>
                  </a:lnTo>
                  <a:lnTo>
                    <a:pt x="39" y="6"/>
                  </a:lnTo>
                  <a:lnTo>
                    <a:pt x="39" y="6"/>
                  </a:lnTo>
                  <a:lnTo>
                    <a:pt x="40" y="7"/>
                  </a:lnTo>
                  <a:lnTo>
                    <a:pt x="41" y="7"/>
                  </a:lnTo>
                  <a:lnTo>
                    <a:pt x="42" y="8"/>
                  </a:lnTo>
                  <a:lnTo>
                    <a:pt x="42" y="8"/>
                  </a:lnTo>
                  <a:lnTo>
                    <a:pt x="42" y="9"/>
                  </a:lnTo>
                  <a:lnTo>
                    <a:pt x="43" y="10"/>
                  </a:lnTo>
                  <a:lnTo>
                    <a:pt x="44" y="11"/>
                  </a:lnTo>
                  <a:lnTo>
                    <a:pt x="44" y="11"/>
                  </a:lnTo>
                  <a:lnTo>
                    <a:pt x="44" y="12"/>
                  </a:lnTo>
                  <a:lnTo>
                    <a:pt x="44" y="13"/>
                  </a:lnTo>
                  <a:lnTo>
                    <a:pt x="44" y="14"/>
                  </a:lnTo>
                  <a:lnTo>
                    <a:pt x="44" y="14"/>
                  </a:lnTo>
                  <a:lnTo>
                    <a:pt x="45" y="15"/>
                  </a:lnTo>
                  <a:lnTo>
                    <a:pt x="46" y="15"/>
                  </a:lnTo>
                  <a:lnTo>
                    <a:pt x="46" y="16"/>
                  </a:lnTo>
                  <a:lnTo>
                    <a:pt x="46" y="16"/>
                  </a:lnTo>
                  <a:lnTo>
                    <a:pt x="47" y="17"/>
                  </a:lnTo>
                  <a:lnTo>
                    <a:pt x="47" y="18"/>
                  </a:lnTo>
                  <a:lnTo>
                    <a:pt x="47" y="19"/>
                  </a:lnTo>
                  <a:lnTo>
                    <a:pt x="47" y="19"/>
                  </a:lnTo>
                  <a:lnTo>
                    <a:pt x="48" y="20"/>
                  </a:lnTo>
                  <a:lnTo>
                    <a:pt x="49" y="22"/>
                  </a:lnTo>
                  <a:lnTo>
                    <a:pt x="50" y="23"/>
                  </a:lnTo>
                  <a:lnTo>
                    <a:pt x="50" y="23"/>
                  </a:lnTo>
                  <a:lnTo>
                    <a:pt x="50" y="24"/>
                  </a:lnTo>
                  <a:lnTo>
                    <a:pt x="50" y="25"/>
                  </a:lnTo>
                  <a:lnTo>
                    <a:pt x="50" y="27"/>
                  </a:lnTo>
                  <a:lnTo>
                    <a:pt x="50" y="27"/>
                  </a:lnTo>
                  <a:lnTo>
                    <a:pt x="51" y="28"/>
                  </a:lnTo>
                  <a:lnTo>
                    <a:pt x="51" y="30"/>
                  </a:lnTo>
                  <a:lnTo>
                    <a:pt x="51" y="31"/>
                  </a:lnTo>
                  <a:lnTo>
                    <a:pt x="51" y="31"/>
                  </a:lnTo>
                  <a:lnTo>
                    <a:pt x="51" y="33"/>
                  </a:lnTo>
                  <a:lnTo>
                    <a:pt x="51" y="35"/>
                  </a:lnTo>
                  <a:lnTo>
                    <a:pt x="51" y="36"/>
                  </a:lnTo>
                  <a:lnTo>
                    <a:pt x="51" y="36"/>
                  </a:lnTo>
                  <a:lnTo>
                    <a:pt x="51" y="38"/>
                  </a:lnTo>
                  <a:lnTo>
                    <a:pt x="52" y="40"/>
                  </a:lnTo>
                  <a:lnTo>
                    <a:pt x="52" y="41"/>
                  </a:lnTo>
                  <a:lnTo>
                    <a:pt x="52" y="41"/>
                  </a:lnTo>
                  <a:lnTo>
                    <a:pt x="52" y="42"/>
                  </a:lnTo>
                  <a:lnTo>
                    <a:pt x="52" y="43"/>
                  </a:lnTo>
                  <a:lnTo>
                    <a:pt x="52" y="44"/>
                  </a:lnTo>
                  <a:lnTo>
                    <a:pt x="52" y="44"/>
                  </a:lnTo>
                  <a:lnTo>
                    <a:pt x="52" y="45"/>
                  </a:lnTo>
                  <a:lnTo>
                    <a:pt x="52" y="47"/>
                  </a:lnTo>
                  <a:lnTo>
                    <a:pt x="52" y="48"/>
                  </a:lnTo>
                  <a:lnTo>
                    <a:pt x="52" y="48"/>
                  </a:lnTo>
                  <a:lnTo>
                    <a:pt x="52" y="50"/>
                  </a:lnTo>
                  <a:lnTo>
                    <a:pt x="52" y="51"/>
                  </a:lnTo>
                  <a:lnTo>
                    <a:pt x="52" y="52"/>
                  </a:lnTo>
                  <a:lnTo>
                    <a:pt x="52" y="52"/>
                  </a:lnTo>
                  <a:lnTo>
                    <a:pt x="52" y="53"/>
                  </a:lnTo>
                  <a:lnTo>
                    <a:pt x="52" y="55"/>
                  </a:lnTo>
                  <a:lnTo>
                    <a:pt x="51" y="56"/>
                  </a:lnTo>
                  <a:lnTo>
                    <a:pt x="51" y="56"/>
                  </a:lnTo>
                  <a:lnTo>
                    <a:pt x="51" y="57"/>
                  </a:lnTo>
                  <a:lnTo>
                    <a:pt x="51" y="58"/>
                  </a:lnTo>
                  <a:lnTo>
                    <a:pt x="51" y="59"/>
                  </a:lnTo>
                  <a:lnTo>
                    <a:pt x="51" y="59"/>
                  </a:lnTo>
                  <a:lnTo>
                    <a:pt x="51" y="60"/>
                  </a:lnTo>
                  <a:lnTo>
                    <a:pt x="50" y="62"/>
                  </a:lnTo>
                  <a:lnTo>
                    <a:pt x="49" y="63"/>
                  </a:lnTo>
                  <a:lnTo>
                    <a:pt x="49" y="63"/>
                  </a:lnTo>
                  <a:lnTo>
                    <a:pt x="49" y="64"/>
                  </a:lnTo>
                  <a:lnTo>
                    <a:pt x="48" y="64"/>
                  </a:lnTo>
                  <a:lnTo>
                    <a:pt x="47" y="65"/>
                  </a:lnTo>
                  <a:lnTo>
                    <a:pt x="47" y="65"/>
                  </a:lnTo>
                  <a:lnTo>
                    <a:pt x="46" y="67"/>
                  </a:lnTo>
                  <a:lnTo>
                    <a:pt x="46" y="68"/>
                  </a:lnTo>
                  <a:lnTo>
                    <a:pt x="45" y="70"/>
                  </a:lnTo>
                  <a:lnTo>
                    <a:pt x="45" y="70"/>
                  </a:lnTo>
                  <a:lnTo>
                    <a:pt x="45" y="71"/>
                  </a:lnTo>
                  <a:lnTo>
                    <a:pt x="45" y="72"/>
                  </a:lnTo>
                  <a:lnTo>
                    <a:pt x="44" y="72"/>
                  </a:lnTo>
                  <a:lnTo>
                    <a:pt x="44" y="72"/>
                  </a:lnTo>
                  <a:lnTo>
                    <a:pt x="43" y="73"/>
                  </a:lnTo>
                  <a:lnTo>
                    <a:pt x="42" y="74"/>
                  </a:lnTo>
                  <a:lnTo>
                    <a:pt x="42" y="75"/>
                  </a:lnTo>
                  <a:lnTo>
                    <a:pt x="42" y="75"/>
                  </a:lnTo>
                  <a:lnTo>
                    <a:pt x="41" y="76"/>
                  </a:lnTo>
                  <a:lnTo>
                    <a:pt x="40" y="76"/>
                  </a:lnTo>
                  <a:lnTo>
                    <a:pt x="39" y="76"/>
                  </a:lnTo>
                  <a:lnTo>
                    <a:pt x="39" y="76"/>
                  </a:lnTo>
                  <a:lnTo>
                    <a:pt x="38" y="77"/>
                  </a:lnTo>
                  <a:lnTo>
                    <a:pt x="38" y="78"/>
                  </a:lnTo>
                  <a:lnTo>
                    <a:pt x="37" y="79"/>
                  </a:lnTo>
                  <a:lnTo>
                    <a:pt x="37" y="79"/>
                  </a:lnTo>
                  <a:lnTo>
                    <a:pt x="36" y="79"/>
                  </a:lnTo>
                  <a:lnTo>
                    <a:pt x="35" y="79"/>
                  </a:lnTo>
                  <a:lnTo>
                    <a:pt x="34" y="79"/>
                  </a:lnTo>
                  <a:lnTo>
                    <a:pt x="34" y="79"/>
                  </a:lnTo>
                  <a:lnTo>
                    <a:pt x="33" y="80"/>
                  </a:lnTo>
                  <a:lnTo>
                    <a:pt x="33" y="80"/>
                  </a:lnTo>
                  <a:lnTo>
                    <a:pt x="32" y="81"/>
                  </a:lnTo>
                  <a:lnTo>
                    <a:pt x="32" y="81"/>
                  </a:lnTo>
                  <a:lnTo>
                    <a:pt x="31" y="81"/>
                  </a:lnTo>
                  <a:lnTo>
                    <a:pt x="30" y="81"/>
                  </a:lnTo>
                  <a:lnTo>
                    <a:pt x="29" y="81"/>
                  </a:lnTo>
                  <a:lnTo>
                    <a:pt x="29" y="81"/>
                  </a:lnTo>
                  <a:lnTo>
                    <a:pt x="29" y="82"/>
                  </a:lnTo>
                  <a:lnTo>
                    <a:pt x="28" y="83"/>
                  </a:lnTo>
                  <a:lnTo>
                    <a:pt x="26" y="83"/>
                  </a:lnTo>
                  <a:lnTo>
                    <a:pt x="26" y="83"/>
                  </a:lnTo>
                  <a:lnTo>
                    <a:pt x="25" y="83"/>
                  </a:lnTo>
                  <a:lnTo>
                    <a:pt x="25" y="83"/>
                  </a:lnTo>
                  <a:lnTo>
                    <a:pt x="24" y="83"/>
                  </a:lnTo>
                  <a:lnTo>
                    <a:pt x="24" y="83"/>
                  </a:lnTo>
                  <a:lnTo>
                    <a:pt x="23" y="83"/>
                  </a:lnTo>
                  <a:lnTo>
                    <a:pt x="22" y="83"/>
                  </a:lnTo>
                  <a:lnTo>
                    <a:pt x="21" y="83"/>
                  </a:lnTo>
                  <a:lnTo>
                    <a:pt x="21" y="83"/>
                  </a:lnTo>
                  <a:lnTo>
                    <a:pt x="20" y="83"/>
                  </a:lnTo>
                  <a:lnTo>
                    <a:pt x="20" y="83"/>
                  </a:lnTo>
                  <a:lnTo>
                    <a:pt x="19" y="83"/>
                  </a:lnTo>
                  <a:lnTo>
                    <a:pt x="19" y="83"/>
                  </a:lnTo>
                  <a:lnTo>
                    <a:pt x="18" y="82"/>
                  </a:lnTo>
                  <a:lnTo>
                    <a:pt x="17" y="81"/>
                  </a:lnTo>
                  <a:lnTo>
                    <a:pt x="16" y="80"/>
                  </a:lnTo>
                  <a:lnTo>
                    <a:pt x="16" y="80"/>
                  </a:lnTo>
                  <a:lnTo>
                    <a:pt x="16" y="80"/>
                  </a:lnTo>
                  <a:lnTo>
                    <a:pt x="16" y="80"/>
                  </a:lnTo>
                  <a:lnTo>
                    <a:pt x="16" y="79"/>
                  </a:lnTo>
                  <a:lnTo>
                    <a:pt x="16" y="79"/>
                  </a:lnTo>
                  <a:lnTo>
                    <a:pt x="15" y="78"/>
                  </a:lnTo>
                  <a:lnTo>
                    <a:pt x="14" y="77"/>
                  </a:lnTo>
                  <a:lnTo>
                    <a:pt x="13" y="76"/>
                  </a:lnTo>
                  <a:lnTo>
                    <a:pt x="13" y="76"/>
                  </a:lnTo>
                  <a:lnTo>
                    <a:pt x="12" y="76"/>
                  </a:lnTo>
                  <a:lnTo>
                    <a:pt x="12" y="75"/>
                  </a:lnTo>
                  <a:lnTo>
                    <a:pt x="11" y="74"/>
                  </a:lnTo>
                  <a:lnTo>
                    <a:pt x="11" y="74"/>
                  </a:lnTo>
                  <a:lnTo>
                    <a:pt x="10" y="73"/>
                  </a:lnTo>
                  <a:lnTo>
                    <a:pt x="9" y="72"/>
                  </a:lnTo>
                  <a:lnTo>
                    <a:pt x="8" y="71"/>
                  </a:lnTo>
                  <a:lnTo>
                    <a:pt x="8" y="71"/>
                  </a:lnTo>
                  <a:lnTo>
                    <a:pt x="8" y="70"/>
                  </a:lnTo>
                  <a:lnTo>
                    <a:pt x="8" y="69"/>
                  </a:lnTo>
                  <a:lnTo>
                    <a:pt x="8" y="68"/>
                  </a:lnTo>
                  <a:lnTo>
                    <a:pt x="8" y="68"/>
                  </a:lnTo>
                  <a:lnTo>
                    <a:pt x="7" y="68"/>
                  </a:lnTo>
                  <a:lnTo>
                    <a:pt x="7" y="67"/>
                  </a:lnTo>
                  <a:lnTo>
                    <a:pt x="6" y="65"/>
                  </a:lnTo>
                  <a:lnTo>
                    <a:pt x="6" y="65"/>
                  </a:lnTo>
                  <a:lnTo>
                    <a:pt x="5" y="64"/>
                  </a:lnTo>
                  <a:lnTo>
                    <a:pt x="5" y="64"/>
                  </a:lnTo>
                  <a:lnTo>
                    <a:pt x="5" y="63"/>
                  </a:lnTo>
                  <a:lnTo>
                    <a:pt x="5" y="63"/>
                  </a:lnTo>
                  <a:lnTo>
                    <a:pt x="4" y="61"/>
                  </a:lnTo>
                  <a:lnTo>
                    <a:pt x="3" y="60"/>
                  </a:lnTo>
                  <a:lnTo>
                    <a:pt x="3" y="58"/>
                  </a:lnTo>
                  <a:lnTo>
                    <a:pt x="3" y="58"/>
                  </a:lnTo>
                  <a:lnTo>
                    <a:pt x="3" y="57"/>
                  </a:lnTo>
                  <a:lnTo>
                    <a:pt x="3" y="56"/>
                  </a:lnTo>
                  <a:lnTo>
                    <a:pt x="3" y="56"/>
                  </a:lnTo>
                  <a:lnTo>
                    <a:pt x="3" y="56"/>
                  </a:lnTo>
                  <a:lnTo>
                    <a:pt x="2" y="54"/>
                  </a:lnTo>
                  <a:lnTo>
                    <a:pt x="2" y="52"/>
                  </a:lnTo>
                  <a:lnTo>
                    <a:pt x="2" y="51"/>
                  </a:lnTo>
                  <a:lnTo>
                    <a:pt x="2" y="51"/>
                  </a:lnTo>
                  <a:lnTo>
                    <a:pt x="2" y="49"/>
                  </a:lnTo>
                  <a:lnTo>
                    <a:pt x="2" y="48"/>
                  </a:lnTo>
                  <a:lnTo>
                    <a:pt x="2" y="46"/>
                  </a:lnTo>
                  <a:lnTo>
                    <a:pt x="2" y="46"/>
                  </a:lnTo>
                  <a:lnTo>
                    <a:pt x="1" y="44"/>
                  </a:lnTo>
                  <a:lnTo>
                    <a:pt x="0" y="43"/>
                  </a:lnTo>
                  <a:lnTo>
                    <a:pt x="0" y="41"/>
                  </a:lnTo>
                  <a:close/>
                </a:path>
              </a:pathLst>
            </a:custGeom>
            <a:noFill/>
            <a:ln w="6350" cmpd="sng">
              <a:solidFill>
                <a:srgbClr val="000000"/>
              </a:solidFill>
              <a:prstDash val="solid"/>
              <a:round/>
              <a:headEnd/>
              <a:tailEnd/>
            </a:ln>
          </p:spPr>
          <p:txBody>
            <a:bodyPr/>
            <a:lstStyle/>
            <a:p>
              <a:endParaRPr lang="fr-FR"/>
            </a:p>
          </p:txBody>
        </p:sp>
        <p:sp>
          <p:nvSpPr>
            <p:cNvPr id="2254" name="Line 206"/>
            <p:cNvSpPr>
              <a:spLocks noChangeShapeType="1"/>
            </p:cNvSpPr>
            <p:nvPr/>
          </p:nvSpPr>
          <p:spPr bwMode="auto">
            <a:xfrm flipV="1">
              <a:off x="2945" y="1540"/>
              <a:ext cx="0" cy="79"/>
            </a:xfrm>
            <a:prstGeom prst="line">
              <a:avLst/>
            </a:prstGeom>
            <a:noFill/>
            <a:ln w="6350">
              <a:solidFill>
                <a:srgbClr val="000000"/>
              </a:solidFill>
              <a:round/>
              <a:headEnd/>
              <a:tailEnd/>
            </a:ln>
          </p:spPr>
          <p:txBody>
            <a:bodyPr/>
            <a:lstStyle/>
            <a:p>
              <a:endParaRPr lang="fr-FR"/>
            </a:p>
          </p:txBody>
        </p:sp>
        <p:sp>
          <p:nvSpPr>
            <p:cNvPr id="2255" name="Freeform 207"/>
            <p:cNvSpPr>
              <a:spLocks/>
            </p:cNvSpPr>
            <p:nvPr/>
          </p:nvSpPr>
          <p:spPr bwMode="auto">
            <a:xfrm>
              <a:off x="2945" y="1540"/>
              <a:ext cx="14" cy="23"/>
            </a:xfrm>
            <a:custGeom>
              <a:avLst/>
              <a:gdLst/>
              <a:ahLst/>
              <a:cxnLst>
                <a:cxn ang="0">
                  <a:pos x="0" y="0"/>
                </a:cxn>
                <a:cxn ang="0">
                  <a:pos x="36" y="15"/>
                </a:cxn>
                <a:cxn ang="0">
                  <a:pos x="36" y="57"/>
                </a:cxn>
              </a:cxnLst>
              <a:rect l="0" t="0" r="r" b="b"/>
              <a:pathLst>
                <a:path w="36" h="57">
                  <a:moveTo>
                    <a:pt x="0" y="0"/>
                  </a:moveTo>
                  <a:lnTo>
                    <a:pt x="36" y="15"/>
                  </a:lnTo>
                  <a:lnTo>
                    <a:pt x="36" y="57"/>
                  </a:lnTo>
                </a:path>
              </a:pathLst>
            </a:custGeom>
            <a:noFill/>
            <a:ln w="6350" cmpd="sng">
              <a:solidFill>
                <a:srgbClr val="000000"/>
              </a:solidFill>
              <a:prstDash val="solid"/>
              <a:round/>
              <a:headEnd/>
              <a:tailEnd/>
            </a:ln>
          </p:spPr>
          <p:txBody>
            <a:bodyPr/>
            <a:lstStyle/>
            <a:p>
              <a:endParaRPr lang="fr-FR"/>
            </a:p>
          </p:txBody>
        </p:sp>
      </p:grpSp>
      <p:sp>
        <p:nvSpPr>
          <p:cNvPr id="2496" name="Rectangle 448"/>
          <p:cNvSpPr>
            <a:spLocks noChangeArrowheads="1"/>
          </p:cNvSpPr>
          <p:nvPr/>
        </p:nvSpPr>
        <p:spPr bwMode="auto">
          <a:xfrm>
            <a:off x="5140325" y="2484438"/>
            <a:ext cx="1655763" cy="1306512"/>
          </a:xfrm>
          <a:prstGeom prst="rect">
            <a:avLst/>
          </a:prstGeom>
          <a:solidFill>
            <a:srgbClr val="009F82"/>
          </a:solidFill>
          <a:ln w="6350">
            <a:solidFill>
              <a:srgbClr val="000000"/>
            </a:solidFill>
            <a:miter lim="800000"/>
            <a:headEnd/>
            <a:tailEnd/>
          </a:ln>
        </p:spPr>
        <p:txBody>
          <a:bodyPr/>
          <a:lstStyle/>
          <a:p>
            <a:endParaRPr lang="fr-FR"/>
          </a:p>
        </p:txBody>
      </p:sp>
      <p:grpSp>
        <p:nvGrpSpPr>
          <p:cNvPr id="7" name="Group 449"/>
          <p:cNvGrpSpPr>
            <a:grpSpLocks/>
          </p:cNvGrpSpPr>
          <p:nvPr/>
        </p:nvGrpSpPr>
        <p:grpSpPr bwMode="auto">
          <a:xfrm>
            <a:off x="5241925" y="2565400"/>
            <a:ext cx="1490663" cy="923925"/>
            <a:chOff x="3074" y="1576"/>
            <a:chExt cx="590" cy="583"/>
          </a:xfrm>
        </p:grpSpPr>
        <p:sp>
          <p:nvSpPr>
            <p:cNvPr id="2498" name="Freeform 450"/>
            <p:cNvSpPr>
              <a:spLocks/>
            </p:cNvSpPr>
            <p:nvPr/>
          </p:nvSpPr>
          <p:spPr bwMode="auto">
            <a:xfrm>
              <a:off x="3074" y="1576"/>
              <a:ext cx="96" cy="583"/>
            </a:xfrm>
            <a:custGeom>
              <a:avLst/>
              <a:gdLst/>
              <a:ahLst/>
              <a:cxnLst>
                <a:cxn ang="0">
                  <a:pos x="3" y="0"/>
                </a:cxn>
                <a:cxn ang="0">
                  <a:pos x="8" y="7"/>
                </a:cxn>
                <a:cxn ang="0">
                  <a:pos x="11" y="12"/>
                </a:cxn>
                <a:cxn ang="0">
                  <a:pos x="17" y="30"/>
                </a:cxn>
                <a:cxn ang="0">
                  <a:pos x="19" y="40"/>
                </a:cxn>
                <a:cxn ang="0">
                  <a:pos x="23" y="65"/>
                </a:cxn>
                <a:cxn ang="0">
                  <a:pos x="26" y="79"/>
                </a:cxn>
                <a:cxn ang="0">
                  <a:pos x="31" y="112"/>
                </a:cxn>
                <a:cxn ang="0">
                  <a:pos x="32" y="129"/>
                </a:cxn>
                <a:cxn ang="0">
                  <a:pos x="35" y="166"/>
                </a:cxn>
                <a:cxn ang="0">
                  <a:pos x="38" y="185"/>
                </a:cxn>
                <a:cxn ang="0">
                  <a:pos x="42" y="227"/>
                </a:cxn>
                <a:cxn ang="0">
                  <a:pos x="44" y="248"/>
                </a:cxn>
                <a:cxn ang="0">
                  <a:pos x="47" y="292"/>
                </a:cxn>
                <a:cxn ang="0">
                  <a:pos x="49" y="314"/>
                </a:cxn>
                <a:cxn ang="0">
                  <a:pos x="52" y="361"/>
                </a:cxn>
                <a:cxn ang="0">
                  <a:pos x="54" y="383"/>
                </a:cxn>
                <a:cxn ang="0">
                  <a:pos x="57" y="427"/>
                </a:cxn>
                <a:cxn ang="0">
                  <a:pos x="59" y="450"/>
                </a:cxn>
                <a:cxn ang="0">
                  <a:pos x="62" y="492"/>
                </a:cxn>
                <a:cxn ang="0">
                  <a:pos x="64" y="513"/>
                </a:cxn>
                <a:cxn ang="0">
                  <a:pos x="67" y="552"/>
                </a:cxn>
                <a:cxn ang="0">
                  <a:pos x="69" y="572"/>
                </a:cxn>
                <a:cxn ang="0">
                  <a:pos x="74" y="608"/>
                </a:cxn>
                <a:cxn ang="0">
                  <a:pos x="75" y="625"/>
                </a:cxn>
                <a:cxn ang="0">
                  <a:pos x="80" y="653"/>
                </a:cxn>
                <a:cxn ang="0">
                  <a:pos x="83" y="667"/>
                </a:cxn>
                <a:cxn ang="0">
                  <a:pos x="87" y="690"/>
                </a:cxn>
                <a:cxn ang="0">
                  <a:pos x="90" y="699"/>
                </a:cxn>
                <a:cxn ang="0">
                  <a:pos x="96" y="713"/>
                </a:cxn>
                <a:cxn ang="0">
                  <a:pos x="100" y="718"/>
                </a:cxn>
                <a:cxn ang="0">
                  <a:pos x="107" y="722"/>
                </a:cxn>
              </a:cxnLst>
              <a:rect l="0" t="0" r="r" b="b"/>
              <a:pathLst>
                <a:path w="107" h="722">
                  <a:moveTo>
                    <a:pt x="0" y="0"/>
                  </a:moveTo>
                  <a:lnTo>
                    <a:pt x="3" y="0"/>
                  </a:lnTo>
                  <a:lnTo>
                    <a:pt x="5" y="2"/>
                  </a:lnTo>
                  <a:lnTo>
                    <a:pt x="8" y="7"/>
                  </a:lnTo>
                  <a:lnTo>
                    <a:pt x="8" y="7"/>
                  </a:lnTo>
                  <a:lnTo>
                    <a:pt x="11" y="12"/>
                  </a:lnTo>
                  <a:lnTo>
                    <a:pt x="14" y="20"/>
                  </a:lnTo>
                  <a:lnTo>
                    <a:pt x="17" y="30"/>
                  </a:lnTo>
                  <a:lnTo>
                    <a:pt x="17" y="30"/>
                  </a:lnTo>
                  <a:lnTo>
                    <a:pt x="19" y="40"/>
                  </a:lnTo>
                  <a:lnTo>
                    <a:pt x="22" y="52"/>
                  </a:lnTo>
                  <a:lnTo>
                    <a:pt x="23" y="65"/>
                  </a:lnTo>
                  <a:lnTo>
                    <a:pt x="23" y="65"/>
                  </a:lnTo>
                  <a:lnTo>
                    <a:pt x="26" y="79"/>
                  </a:lnTo>
                  <a:lnTo>
                    <a:pt x="28" y="95"/>
                  </a:lnTo>
                  <a:lnTo>
                    <a:pt x="31" y="112"/>
                  </a:lnTo>
                  <a:lnTo>
                    <a:pt x="31" y="112"/>
                  </a:lnTo>
                  <a:lnTo>
                    <a:pt x="32" y="129"/>
                  </a:lnTo>
                  <a:lnTo>
                    <a:pt x="34" y="146"/>
                  </a:lnTo>
                  <a:lnTo>
                    <a:pt x="35" y="166"/>
                  </a:lnTo>
                  <a:lnTo>
                    <a:pt x="35" y="166"/>
                  </a:lnTo>
                  <a:lnTo>
                    <a:pt x="38" y="185"/>
                  </a:lnTo>
                  <a:lnTo>
                    <a:pt x="40" y="206"/>
                  </a:lnTo>
                  <a:lnTo>
                    <a:pt x="42" y="227"/>
                  </a:lnTo>
                  <a:lnTo>
                    <a:pt x="42" y="227"/>
                  </a:lnTo>
                  <a:lnTo>
                    <a:pt x="44" y="248"/>
                  </a:lnTo>
                  <a:lnTo>
                    <a:pt x="45" y="269"/>
                  </a:lnTo>
                  <a:lnTo>
                    <a:pt x="47" y="292"/>
                  </a:lnTo>
                  <a:lnTo>
                    <a:pt x="47" y="292"/>
                  </a:lnTo>
                  <a:lnTo>
                    <a:pt x="49" y="314"/>
                  </a:lnTo>
                  <a:lnTo>
                    <a:pt x="51" y="337"/>
                  </a:lnTo>
                  <a:lnTo>
                    <a:pt x="52" y="361"/>
                  </a:lnTo>
                  <a:lnTo>
                    <a:pt x="52" y="361"/>
                  </a:lnTo>
                  <a:lnTo>
                    <a:pt x="54" y="383"/>
                  </a:lnTo>
                  <a:lnTo>
                    <a:pt x="56" y="406"/>
                  </a:lnTo>
                  <a:lnTo>
                    <a:pt x="57" y="427"/>
                  </a:lnTo>
                  <a:lnTo>
                    <a:pt x="57" y="427"/>
                  </a:lnTo>
                  <a:lnTo>
                    <a:pt x="59" y="450"/>
                  </a:lnTo>
                  <a:lnTo>
                    <a:pt x="61" y="471"/>
                  </a:lnTo>
                  <a:lnTo>
                    <a:pt x="62" y="492"/>
                  </a:lnTo>
                  <a:lnTo>
                    <a:pt x="62" y="492"/>
                  </a:lnTo>
                  <a:lnTo>
                    <a:pt x="64" y="513"/>
                  </a:lnTo>
                  <a:lnTo>
                    <a:pt x="65" y="533"/>
                  </a:lnTo>
                  <a:lnTo>
                    <a:pt x="67" y="552"/>
                  </a:lnTo>
                  <a:lnTo>
                    <a:pt x="67" y="552"/>
                  </a:lnTo>
                  <a:lnTo>
                    <a:pt x="69" y="572"/>
                  </a:lnTo>
                  <a:lnTo>
                    <a:pt x="71" y="591"/>
                  </a:lnTo>
                  <a:lnTo>
                    <a:pt x="74" y="608"/>
                  </a:lnTo>
                  <a:lnTo>
                    <a:pt x="74" y="608"/>
                  </a:lnTo>
                  <a:lnTo>
                    <a:pt x="75" y="625"/>
                  </a:lnTo>
                  <a:lnTo>
                    <a:pt x="78" y="640"/>
                  </a:lnTo>
                  <a:lnTo>
                    <a:pt x="80" y="653"/>
                  </a:lnTo>
                  <a:lnTo>
                    <a:pt x="80" y="653"/>
                  </a:lnTo>
                  <a:lnTo>
                    <a:pt x="83" y="667"/>
                  </a:lnTo>
                  <a:lnTo>
                    <a:pt x="85" y="679"/>
                  </a:lnTo>
                  <a:lnTo>
                    <a:pt x="87" y="690"/>
                  </a:lnTo>
                  <a:lnTo>
                    <a:pt x="87" y="690"/>
                  </a:lnTo>
                  <a:lnTo>
                    <a:pt x="90" y="699"/>
                  </a:lnTo>
                  <a:lnTo>
                    <a:pt x="93" y="707"/>
                  </a:lnTo>
                  <a:lnTo>
                    <a:pt x="96" y="713"/>
                  </a:lnTo>
                  <a:lnTo>
                    <a:pt x="96" y="713"/>
                  </a:lnTo>
                  <a:lnTo>
                    <a:pt x="100" y="718"/>
                  </a:lnTo>
                  <a:lnTo>
                    <a:pt x="103" y="722"/>
                  </a:lnTo>
                  <a:lnTo>
                    <a:pt x="107" y="722"/>
                  </a:lnTo>
                </a:path>
              </a:pathLst>
            </a:custGeom>
            <a:noFill/>
            <a:ln w="12700" cmpd="sng">
              <a:solidFill>
                <a:srgbClr val="99FF66"/>
              </a:solidFill>
              <a:prstDash val="solid"/>
              <a:round/>
              <a:headEnd/>
              <a:tailEnd/>
            </a:ln>
          </p:spPr>
          <p:txBody>
            <a:bodyPr/>
            <a:lstStyle/>
            <a:p>
              <a:endParaRPr lang="fr-FR"/>
            </a:p>
          </p:txBody>
        </p:sp>
        <p:sp>
          <p:nvSpPr>
            <p:cNvPr id="2499" name="Freeform 451"/>
            <p:cNvSpPr>
              <a:spLocks/>
            </p:cNvSpPr>
            <p:nvPr/>
          </p:nvSpPr>
          <p:spPr bwMode="auto">
            <a:xfrm>
              <a:off x="3170" y="1806"/>
              <a:ext cx="98" cy="353"/>
            </a:xfrm>
            <a:custGeom>
              <a:avLst/>
              <a:gdLst/>
              <a:ahLst/>
              <a:cxnLst>
                <a:cxn ang="0">
                  <a:pos x="3" y="437"/>
                </a:cxn>
                <a:cxn ang="0">
                  <a:pos x="8" y="433"/>
                </a:cxn>
                <a:cxn ang="0">
                  <a:pos x="11" y="429"/>
                </a:cxn>
                <a:cxn ang="0">
                  <a:pos x="17" y="418"/>
                </a:cxn>
                <a:cxn ang="0">
                  <a:pos x="19" y="413"/>
                </a:cxn>
                <a:cxn ang="0">
                  <a:pos x="23" y="397"/>
                </a:cxn>
                <a:cxn ang="0">
                  <a:pos x="26" y="389"/>
                </a:cxn>
                <a:cxn ang="0">
                  <a:pos x="31" y="368"/>
                </a:cxn>
                <a:cxn ang="0">
                  <a:pos x="32" y="359"/>
                </a:cxn>
                <a:cxn ang="0">
                  <a:pos x="36" y="336"/>
                </a:cxn>
                <a:cxn ang="0">
                  <a:pos x="38" y="324"/>
                </a:cxn>
                <a:cxn ang="0">
                  <a:pos x="42" y="299"/>
                </a:cxn>
                <a:cxn ang="0">
                  <a:pos x="44" y="286"/>
                </a:cxn>
                <a:cxn ang="0">
                  <a:pos x="47" y="259"/>
                </a:cxn>
                <a:cxn ang="0">
                  <a:pos x="49" y="246"/>
                </a:cxn>
                <a:cxn ang="0">
                  <a:pos x="53" y="218"/>
                </a:cxn>
                <a:cxn ang="0">
                  <a:pos x="54" y="205"/>
                </a:cxn>
                <a:cxn ang="0">
                  <a:pos x="58" y="178"/>
                </a:cxn>
                <a:cxn ang="0">
                  <a:pos x="59" y="165"/>
                </a:cxn>
                <a:cxn ang="0">
                  <a:pos x="62" y="139"/>
                </a:cxn>
                <a:cxn ang="0">
                  <a:pos x="64" y="126"/>
                </a:cxn>
                <a:cxn ang="0">
                  <a:pos x="67" y="102"/>
                </a:cxn>
                <a:cxn ang="0">
                  <a:pos x="69" y="90"/>
                </a:cxn>
                <a:cxn ang="0">
                  <a:pos x="74" y="68"/>
                </a:cxn>
                <a:cxn ang="0">
                  <a:pos x="75" y="59"/>
                </a:cxn>
                <a:cxn ang="0">
                  <a:pos x="80" y="42"/>
                </a:cxn>
                <a:cxn ang="0">
                  <a:pos x="83" y="33"/>
                </a:cxn>
                <a:cxn ang="0">
                  <a:pos x="88" y="19"/>
                </a:cxn>
                <a:cxn ang="0">
                  <a:pos x="90" y="14"/>
                </a:cxn>
                <a:cxn ang="0">
                  <a:pos x="96" y="6"/>
                </a:cxn>
                <a:cxn ang="0">
                  <a:pos x="100" y="3"/>
                </a:cxn>
                <a:cxn ang="0">
                  <a:pos x="107" y="0"/>
                </a:cxn>
              </a:cxnLst>
              <a:rect l="0" t="0" r="r" b="b"/>
              <a:pathLst>
                <a:path w="107" h="437">
                  <a:moveTo>
                    <a:pt x="0" y="437"/>
                  </a:moveTo>
                  <a:lnTo>
                    <a:pt x="3" y="437"/>
                  </a:lnTo>
                  <a:lnTo>
                    <a:pt x="6" y="435"/>
                  </a:lnTo>
                  <a:lnTo>
                    <a:pt x="8" y="433"/>
                  </a:lnTo>
                  <a:lnTo>
                    <a:pt x="8" y="433"/>
                  </a:lnTo>
                  <a:lnTo>
                    <a:pt x="11" y="429"/>
                  </a:lnTo>
                  <a:lnTo>
                    <a:pt x="14" y="425"/>
                  </a:lnTo>
                  <a:lnTo>
                    <a:pt x="17" y="418"/>
                  </a:lnTo>
                  <a:lnTo>
                    <a:pt x="17" y="418"/>
                  </a:lnTo>
                  <a:lnTo>
                    <a:pt x="19" y="413"/>
                  </a:lnTo>
                  <a:lnTo>
                    <a:pt x="22" y="405"/>
                  </a:lnTo>
                  <a:lnTo>
                    <a:pt x="23" y="397"/>
                  </a:lnTo>
                  <a:lnTo>
                    <a:pt x="23" y="397"/>
                  </a:lnTo>
                  <a:lnTo>
                    <a:pt x="26" y="389"/>
                  </a:lnTo>
                  <a:lnTo>
                    <a:pt x="28" y="379"/>
                  </a:lnTo>
                  <a:lnTo>
                    <a:pt x="31" y="368"/>
                  </a:lnTo>
                  <a:lnTo>
                    <a:pt x="31" y="368"/>
                  </a:lnTo>
                  <a:lnTo>
                    <a:pt x="32" y="359"/>
                  </a:lnTo>
                  <a:lnTo>
                    <a:pt x="34" y="348"/>
                  </a:lnTo>
                  <a:lnTo>
                    <a:pt x="36" y="336"/>
                  </a:lnTo>
                  <a:lnTo>
                    <a:pt x="36" y="336"/>
                  </a:lnTo>
                  <a:lnTo>
                    <a:pt x="38" y="324"/>
                  </a:lnTo>
                  <a:lnTo>
                    <a:pt x="40" y="312"/>
                  </a:lnTo>
                  <a:lnTo>
                    <a:pt x="42" y="299"/>
                  </a:lnTo>
                  <a:lnTo>
                    <a:pt x="42" y="299"/>
                  </a:lnTo>
                  <a:lnTo>
                    <a:pt x="44" y="286"/>
                  </a:lnTo>
                  <a:lnTo>
                    <a:pt x="45" y="273"/>
                  </a:lnTo>
                  <a:lnTo>
                    <a:pt x="47" y="259"/>
                  </a:lnTo>
                  <a:lnTo>
                    <a:pt x="47" y="259"/>
                  </a:lnTo>
                  <a:lnTo>
                    <a:pt x="49" y="246"/>
                  </a:lnTo>
                  <a:lnTo>
                    <a:pt x="51" y="232"/>
                  </a:lnTo>
                  <a:lnTo>
                    <a:pt x="53" y="218"/>
                  </a:lnTo>
                  <a:lnTo>
                    <a:pt x="53" y="218"/>
                  </a:lnTo>
                  <a:lnTo>
                    <a:pt x="54" y="205"/>
                  </a:lnTo>
                  <a:lnTo>
                    <a:pt x="56" y="191"/>
                  </a:lnTo>
                  <a:lnTo>
                    <a:pt x="58" y="178"/>
                  </a:lnTo>
                  <a:lnTo>
                    <a:pt x="58" y="178"/>
                  </a:lnTo>
                  <a:lnTo>
                    <a:pt x="59" y="165"/>
                  </a:lnTo>
                  <a:lnTo>
                    <a:pt x="61" y="152"/>
                  </a:lnTo>
                  <a:lnTo>
                    <a:pt x="62" y="139"/>
                  </a:lnTo>
                  <a:lnTo>
                    <a:pt x="62" y="139"/>
                  </a:lnTo>
                  <a:lnTo>
                    <a:pt x="64" y="126"/>
                  </a:lnTo>
                  <a:lnTo>
                    <a:pt x="66" y="114"/>
                  </a:lnTo>
                  <a:lnTo>
                    <a:pt x="67" y="102"/>
                  </a:lnTo>
                  <a:lnTo>
                    <a:pt x="67" y="102"/>
                  </a:lnTo>
                  <a:lnTo>
                    <a:pt x="69" y="90"/>
                  </a:lnTo>
                  <a:lnTo>
                    <a:pt x="71" y="79"/>
                  </a:lnTo>
                  <a:lnTo>
                    <a:pt x="74" y="68"/>
                  </a:lnTo>
                  <a:lnTo>
                    <a:pt x="74" y="68"/>
                  </a:lnTo>
                  <a:lnTo>
                    <a:pt x="75" y="59"/>
                  </a:lnTo>
                  <a:lnTo>
                    <a:pt x="78" y="50"/>
                  </a:lnTo>
                  <a:lnTo>
                    <a:pt x="80" y="42"/>
                  </a:lnTo>
                  <a:lnTo>
                    <a:pt x="80" y="42"/>
                  </a:lnTo>
                  <a:lnTo>
                    <a:pt x="83" y="33"/>
                  </a:lnTo>
                  <a:lnTo>
                    <a:pt x="85" y="26"/>
                  </a:lnTo>
                  <a:lnTo>
                    <a:pt x="88" y="19"/>
                  </a:lnTo>
                  <a:lnTo>
                    <a:pt x="88" y="19"/>
                  </a:lnTo>
                  <a:lnTo>
                    <a:pt x="90" y="14"/>
                  </a:lnTo>
                  <a:lnTo>
                    <a:pt x="93" y="9"/>
                  </a:lnTo>
                  <a:lnTo>
                    <a:pt x="96" y="6"/>
                  </a:lnTo>
                  <a:lnTo>
                    <a:pt x="96" y="6"/>
                  </a:lnTo>
                  <a:lnTo>
                    <a:pt x="100" y="3"/>
                  </a:lnTo>
                  <a:lnTo>
                    <a:pt x="103" y="0"/>
                  </a:lnTo>
                  <a:lnTo>
                    <a:pt x="107" y="0"/>
                  </a:lnTo>
                </a:path>
              </a:pathLst>
            </a:custGeom>
            <a:noFill/>
            <a:ln w="12700" cmpd="sng">
              <a:solidFill>
                <a:srgbClr val="99FF66"/>
              </a:solidFill>
              <a:prstDash val="solid"/>
              <a:round/>
              <a:headEnd/>
              <a:tailEnd/>
            </a:ln>
          </p:spPr>
          <p:txBody>
            <a:bodyPr/>
            <a:lstStyle/>
            <a:p>
              <a:endParaRPr lang="fr-FR"/>
            </a:p>
          </p:txBody>
        </p:sp>
        <p:sp>
          <p:nvSpPr>
            <p:cNvPr id="2500" name="Freeform 452"/>
            <p:cNvSpPr>
              <a:spLocks/>
            </p:cNvSpPr>
            <p:nvPr/>
          </p:nvSpPr>
          <p:spPr bwMode="auto">
            <a:xfrm>
              <a:off x="3268" y="1806"/>
              <a:ext cx="98" cy="207"/>
            </a:xfrm>
            <a:custGeom>
              <a:avLst/>
              <a:gdLst/>
              <a:ahLst/>
              <a:cxnLst>
                <a:cxn ang="0">
                  <a:pos x="3" y="0"/>
                </a:cxn>
                <a:cxn ang="0">
                  <a:pos x="8" y="2"/>
                </a:cxn>
                <a:cxn ang="0">
                  <a:pos x="11" y="4"/>
                </a:cxn>
                <a:cxn ang="0">
                  <a:pos x="17" y="10"/>
                </a:cxn>
                <a:cxn ang="0">
                  <a:pos x="20" y="13"/>
                </a:cxn>
                <a:cxn ang="0">
                  <a:pos x="24" y="22"/>
                </a:cxn>
                <a:cxn ang="0">
                  <a:pos x="26" y="28"/>
                </a:cxn>
                <a:cxn ang="0">
                  <a:pos x="31" y="40"/>
                </a:cxn>
                <a:cxn ang="0">
                  <a:pos x="32" y="45"/>
                </a:cxn>
                <a:cxn ang="0">
                  <a:pos x="36" y="58"/>
                </a:cxn>
                <a:cxn ang="0">
                  <a:pos x="38" y="65"/>
                </a:cxn>
                <a:cxn ang="0">
                  <a:pos x="42" y="81"/>
                </a:cxn>
                <a:cxn ang="0">
                  <a:pos x="44" y="88"/>
                </a:cxn>
                <a:cxn ang="0">
                  <a:pos x="47" y="104"/>
                </a:cxn>
                <a:cxn ang="0">
                  <a:pos x="50" y="112"/>
                </a:cxn>
                <a:cxn ang="0">
                  <a:pos x="53" y="128"/>
                </a:cxn>
                <a:cxn ang="0">
                  <a:pos x="54" y="136"/>
                </a:cxn>
                <a:cxn ang="0">
                  <a:pos x="58" y="151"/>
                </a:cxn>
                <a:cxn ang="0">
                  <a:pos x="59" y="159"/>
                </a:cxn>
                <a:cxn ang="0">
                  <a:pos x="63" y="175"/>
                </a:cxn>
                <a:cxn ang="0">
                  <a:pos x="64" y="182"/>
                </a:cxn>
                <a:cxn ang="0">
                  <a:pos x="67" y="196"/>
                </a:cxn>
                <a:cxn ang="0">
                  <a:pos x="70" y="203"/>
                </a:cxn>
                <a:cxn ang="0">
                  <a:pos x="75" y="216"/>
                </a:cxn>
                <a:cxn ang="0">
                  <a:pos x="76" y="222"/>
                </a:cxn>
                <a:cxn ang="0">
                  <a:pos x="81" y="232"/>
                </a:cxn>
                <a:cxn ang="0">
                  <a:pos x="84" y="237"/>
                </a:cxn>
                <a:cxn ang="0">
                  <a:pos x="89" y="246"/>
                </a:cxn>
                <a:cxn ang="0">
                  <a:pos x="91" y="249"/>
                </a:cxn>
                <a:cxn ang="0">
                  <a:pos x="97" y="254"/>
                </a:cxn>
                <a:cxn ang="0">
                  <a:pos x="101" y="256"/>
                </a:cxn>
                <a:cxn ang="0">
                  <a:pos x="108" y="258"/>
                </a:cxn>
              </a:cxnLst>
              <a:rect l="0" t="0" r="r" b="b"/>
              <a:pathLst>
                <a:path w="108" h="258">
                  <a:moveTo>
                    <a:pt x="0" y="0"/>
                  </a:moveTo>
                  <a:lnTo>
                    <a:pt x="3" y="0"/>
                  </a:lnTo>
                  <a:lnTo>
                    <a:pt x="6" y="0"/>
                  </a:lnTo>
                  <a:lnTo>
                    <a:pt x="8" y="2"/>
                  </a:lnTo>
                  <a:lnTo>
                    <a:pt x="8" y="2"/>
                  </a:lnTo>
                  <a:lnTo>
                    <a:pt x="11" y="4"/>
                  </a:lnTo>
                  <a:lnTo>
                    <a:pt x="15" y="7"/>
                  </a:lnTo>
                  <a:lnTo>
                    <a:pt x="17" y="10"/>
                  </a:lnTo>
                  <a:lnTo>
                    <a:pt x="17" y="10"/>
                  </a:lnTo>
                  <a:lnTo>
                    <a:pt x="20" y="13"/>
                  </a:lnTo>
                  <a:lnTo>
                    <a:pt x="22" y="17"/>
                  </a:lnTo>
                  <a:lnTo>
                    <a:pt x="24" y="22"/>
                  </a:lnTo>
                  <a:lnTo>
                    <a:pt x="24" y="22"/>
                  </a:lnTo>
                  <a:lnTo>
                    <a:pt x="26" y="28"/>
                  </a:lnTo>
                  <a:lnTo>
                    <a:pt x="28" y="33"/>
                  </a:lnTo>
                  <a:lnTo>
                    <a:pt x="31" y="40"/>
                  </a:lnTo>
                  <a:lnTo>
                    <a:pt x="31" y="40"/>
                  </a:lnTo>
                  <a:lnTo>
                    <a:pt x="32" y="45"/>
                  </a:lnTo>
                  <a:lnTo>
                    <a:pt x="34" y="52"/>
                  </a:lnTo>
                  <a:lnTo>
                    <a:pt x="36" y="58"/>
                  </a:lnTo>
                  <a:lnTo>
                    <a:pt x="36" y="58"/>
                  </a:lnTo>
                  <a:lnTo>
                    <a:pt x="38" y="65"/>
                  </a:lnTo>
                  <a:lnTo>
                    <a:pt x="41" y="73"/>
                  </a:lnTo>
                  <a:lnTo>
                    <a:pt x="42" y="81"/>
                  </a:lnTo>
                  <a:lnTo>
                    <a:pt x="42" y="81"/>
                  </a:lnTo>
                  <a:lnTo>
                    <a:pt x="44" y="88"/>
                  </a:lnTo>
                  <a:lnTo>
                    <a:pt x="45" y="96"/>
                  </a:lnTo>
                  <a:lnTo>
                    <a:pt x="47" y="104"/>
                  </a:lnTo>
                  <a:lnTo>
                    <a:pt x="47" y="104"/>
                  </a:lnTo>
                  <a:lnTo>
                    <a:pt x="50" y="112"/>
                  </a:lnTo>
                  <a:lnTo>
                    <a:pt x="51" y="120"/>
                  </a:lnTo>
                  <a:lnTo>
                    <a:pt x="53" y="128"/>
                  </a:lnTo>
                  <a:lnTo>
                    <a:pt x="53" y="128"/>
                  </a:lnTo>
                  <a:lnTo>
                    <a:pt x="54" y="136"/>
                  </a:lnTo>
                  <a:lnTo>
                    <a:pt x="56" y="144"/>
                  </a:lnTo>
                  <a:lnTo>
                    <a:pt x="58" y="151"/>
                  </a:lnTo>
                  <a:lnTo>
                    <a:pt x="58" y="151"/>
                  </a:lnTo>
                  <a:lnTo>
                    <a:pt x="59" y="159"/>
                  </a:lnTo>
                  <a:lnTo>
                    <a:pt x="61" y="167"/>
                  </a:lnTo>
                  <a:lnTo>
                    <a:pt x="63" y="175"/>
                  </a:lnTo>
                  <a:lnTo>
                    <a:pt x="63" y="175"/>
                  </a:lnTo>
                  <a:lnTo>
                    <a:pt x="64" y="182"/>
                  </a:lnTo>
                  <a:lnTo>
                    <a:pt x="66" y="189"/>
                  </a:lnTo>
                  <a:lnTo>
                    <a:pt x="67" y="196"/>
                  </a:lnTo>
                  <a:lnTo>
                    <a:pt x="67" y="196"/>
                  </a:lnTo>
                  <a:lnTo>
                    <a:pt x="70" y="203"/>
                  </a:lnTo>
                  <a:lnTo>
                    <a:pt x="72" y="210"/>
                  </a:lnTo>
                  <a:lnTo>
                    <a:pt x="75" y="216"/>
                  </a:lnTo>
                  <a:lnTo>
                    <a:pt x="75" y="216"/>
                  </a:lnTo>
                  <a:lnTo>
                    <a:pt x="76" y="222"/>
                  </a:lnTo>
                  <a:lnTo>
                    <a:pt x="79" y="227"/>
                  </a:lnTo>
                  <a:lnTo>
                    <a:pt x="81" y="232"/>
                  </a:lnTo>
                  <a:lnTo>
                    <a:pt x="81" y="232"/>
                  </a:lnTo>
                  <a:lnTo>
                    <a:pt x="84" y="237"/>
                  </a:lnTo>
                  <a:lnTo>
                    <a:pt x="86" y="242"/>
                  </a:lnTo>
                  <a:lnTo>
                    <a:pt x="89" y="246"/>
                  </a:lnTo>
                  <a:lnTo>
                    <a:pt x="89" y="246"/>
                  </a:lnTo>
                  <a:lnTo>
                    <a:pt x="91" y="249"/>
                  </a:lnTo>
                  <a:lnTo>
                    <a:pt x="94" y="252"/>
                  </a:lnTo>
                  <a:lnTo>
                    <a:pt x="97" y="254"/>
                  </a:lnTo>
                  <a:lnTo>
                    <a:pt x="97" y="254"/>
                  </a:lnTo>
                  <a:lnTo>
                    <a:pt x="101" y="256"/>
                  </a:lnTo>
                  <a:lnTo>
                    <a:pt x="104" y="258"/>
                  </a:lnTo>
                  <a:lnTo>
                    <a:pt x="108" y="258"/>
                  </a:lnTo>
                </a:path>
              </a:pathLst>
            </a:custGeom>
            <a:noFill/>
            <a:ln w="12700" cmpd="sng">
              <a:solidFill>
                <a:srgbClr val="99FF66"/>
              </a:solidFill>
              <a:prstDash val="solid"/>
              <a:round/>
              <a:headEnd/>
              <a:tailEnd/>
            </a:ln>
          </p:spPr>
          <p:txBody>
            <a:bodyPr/>
            <a:lstStyle/>
            <a:p>
              <a:endParaRPr lang="fr-FR"/>
            </a:p>
          </p:txBody>
        </p:sp>
        <p:sp>
          <p:nvSpPr>
            <p:cNvPr id="2501" name="Freeform 453"/>
            <p:cNvSpPr>
              <a:spLocks/>
            </p:cNvSpPr>
            <p:nvPr/>
          </p:nvSpPr>
          <p:spPr bwMode="auto">
            <a:xfrm>
              <a:off x="3366" y="1905"/>
              <a:ext cx="99" cy="108"/>
            </a:xfrm>
            <a:custGeom>
              <a:avLst/>
              <a:gdLst/>
              <a:ahLst/>
              <a:cxnLst>
                <a:cxn ang="0">
                  <a:pos x="3" y="137"/>
                </a:cxn>
                <a:cxn ang="0">
                  <a:pos x="8" y="136"/>
                </a:cxn>
                <a:cxn ang="0">
                  <a:pos x="11" y="135"/>
                </a:cxn>
                <a:cxn ang="0">
                  <a:pos x="17" y="132"/>
                </a:cxn>
                <a:cxn ang="0">
                  <a:pos x="19" y="130"/>
                </a:cxn>
                <a:cxn ang="0">
                  <a:pos x="24" y="126"/>
                </a:cxn>
                <a:cxn ang="0">
                  <a:pos x="26" y="122"/>
                </a:cxn>
                <a:cxn ang="0">
                  <a:pos x="31" y="116"/>
                </a:cxn>
                <a:cxn ang="0">
                  <a:pos x="32" y="113"/>
                </a:cxn>
                <a:cxn ang="0">
                  <a:pos x="36" y="106"/>
                </a:cxn>
                <a:cxn ang="0">
                  <a:pos x="38" y="103"/>
                </a:cxn>
                <a:cxn ang="0">
                  <a:pos x="42" y="95"/>
                </a:cxn>
                <a:cxn ang="0">
                  <a:pos x="44" y="91"/>
                </a:cxn>
                <a:cxn ang="0">
                  <a:pos x="47" y="83"/>
                </a:cxn>
                <a:cxn ang="0">
                  <a:pos x="50" y="79"/>
                </a:cxn>
                <a:cxn ang="0">
                  <a:pos x="53" y="69"/>
                </a:cxn>
                <a:cxn ang="0">
                  <a:pos x="54" y="65"/>
                </a:cxn>
                <a:cxn ang="0">
                  <a:pos x="58" y="57"/>
                </a:cxn>
                <a:cxn ang="0">
                  <a:pos x="59" y="53"/>
                </a:cxn>
                <a:cxn ang="0">
                  <a:pos x="62" y="45"/>
                </a:cxn>
                <a:cxn ang="0">
                  <a:pos x="64" y="41"/>
                </a:cxn>
                <a:cxn ang="0">
                  <a:pos x="67" y="34"/>
                </a:cxn>
                <a:cxn ang="0">
                  <a:pos x="69" y="30"/>
                </a:cxn>
                <a:cxn ang="0">
                  <a:pos x="74" y="23"/>
                </a:cxn>
                <a:cxn ang="0">
                  <a:pos x="75" y="20"/>
                </a:cxn>
                <a:cxn ang="0">
                  <a:pos x="80" y="15"/>
                </a:cxn>
                <a:cxn ang="0">
                  <a:pos x="83" y="12"/>
                </a:cxn>
                <a:cxn ang="0">
                  <a:pos x="88" y="7"/>
                </a:cxn>
                <a:cxn ang="0">
                  <a:pos x="90" y="5"/>
                </a:cxn>
                <a:cxn ang="0">
                  <a:pos x="97" y="3"/>
                </a:cxn>
                <a:cxn ang="0">
                  <a:pos x="100" y="1"/>
                </a:cxn>
                <a:cxn ang="0">
                  <a:pos x="107" y="0"/>
                </a:cxn>
              </a:cxnLst>
              <a:rect l="0" t="0" r="r" b="b"/>
              <a:pathLst>
                <a:path w="107" h="137">
                  <a:moveTo>
                    <a:pt x="0" y="137"/>
                  </a:moveTo>
                  <a:lnTo>
                    <a:pt x="3" y="137"/>
                  </a:lnTo>
                  <a:lnTo>
                    <a:pt x="6" y="137"/>
                  </a:lnTo>
                  <a:lnTo>
                    <a:pt x="8" y="136"/>
                  </a:lnTo>
                  <a:lnTo>
                    <a:pt x="8" y="136"/>
                  </a:lnTo>
                  <a:lnTo>
                    <a:pt x="11" y="135"/>
                  </a:lnTo>
                  <a:lnTo>
                    <a:pt x="15" y="134"/>
                  </a:lnTo>
                  <a:lnTo>
                    <a:pt x="17" y="132"/>
                  </a:lnTo>
                  <a:lnTo>
                    <a:pt x="17" y="132"/>
                  </a:lnTo>
                  <a:lnTo>
                    <a:pt x="19" y="130"/>
                  </a:lnTo>
                  <a:lnTo>
                    <a:pt x="22" y="128"/>
                  </a:lnTo>
                  <a:lnTo>
                    <a:pt x="24" y="126"/>
                  </a:lnTo>
                  <a:lnTo>
                    <a:pt x="24" y="126"/>
                  </a:lnTo>
                  <a:lnTo>
                    <a:pt x="26" y="122"/>
                  </a:lnTo>
                  <a:lnTo>
                    <a:pt x="28" y="119"/>
                  </a:lnTo>
                  <a:lnTo>
                    <a:pt x="31" y="116"/>
                  </a:lnTo>
                  <a:lnTo>
                    <a:pt x="31" y="116"/>
                  </a:lnTo>
                  <a:lnTo>
                    <a:pt x="32" y="113"/>
                  </a:lnTo>
                  <a:lnTo>
                    <a:pt x="34" y="109"/>
                  </a:lnTo>
                  <a:lnTo>
                    <a:pt x="36" y="106"/>
                  </a:lnTo>
                  <a:lnTo>
                    <a:pt x="36" y="106"/>
                  </a:lnTo>
                  <a:lnTo>
                    <a:pt x="38" y="103"/>
                  </a:lnTo>
                  <a:lnTo>
                    <a:pt x="41" y="99"/>
                  </a:lnTo>
                  <a:lnTo>
                    <a:pt x="42" y="95"/>
                  </a:lnTo>
                  <a:lnTo>
                    <a:pt x="42" y="95"/>
                  </a:lnTo>
                  <a:lnTo>
                    <a:pt x="44" y="91"/>
                  </a:lnTo>
                  <a:lnTo>
                    <a:pt x="45" y="87"/>
                  </a:lnTo>
                  <a:lnTo>
                    <a:pt x="47" y="83"/>
                  </a:lnTo>
                  <a:lnTo>
                    <a:pt x="47" y="83"/>
                  </a:lnTo>
                  <a:lnTo>
                    <a:pt x="50" y="79"/>
                  </a:lnTo>
                  <a:lnTo>
                    <a:pt x="51" y="74"/>
                  </a:lnTo>
                  <a:lnTo>
                    <a:pt x="53" y="69"/>
                  </a:lnTo>
                  <a:lnTo>
                    <a:pt x="53" y="69"/>
                  </a:lnTo>
                  <a:lnTo>
                    <a:pt x="54" y="65"/>
                  </a:lnTo>
                  <a:lnTo>
                    <a:pt x="56" y="61"/>
                  </a:lnTo>
                  <a:lnTo>
                    <a:pt x="58" y="57"/>
                  </a:lnTo>
                  <a:lnTo>
                    <a:pt x="58" y="57"/>
                  </a:lnTo>
                  <a:lnTo>
                    <a:pt x="59" y="53"/>
                  </a:lnTo>
                  <a:lnTo>
                    <a:pt x="61" y="49"/>
                  </a:lnTo>
                  <a:lnTo>
                    <a:pt x="62" y="45"/>
                  </a:lnTo>
                  <a:lnTo>
                    <a:pt x="62" y="45"/>
                  </a:lnTo>
                  <a:lnTo>
                    <a:pt x="64" y="41"/>
                  </a:lnTo>
                  <a:lnTo>
                    <a:pt x="66" y="37"/>
                  </a:lnTo>
                  <a:lnTo>
                    <a:pt x="67" y="34"/>
                  </a:lnTo>
                  <a:lnTo>
                    <a:pt x="67" y="34"/>
                  </a:lnTo>
                  <a:lnTo>
                    <a:pt x="69" y="30"/>
                  </a:lnTo>
                  <a:lnTo>
                    <a:pt x="71" y="26"/>
                  </a:lnTo>
                  <a:lnTo>
                    <a:pt x="74" y="23"/>
                  </a:lnTo>
                  <a:lnTo>
                    <a:pt x="74" y="23"/>
                  </a:lnTo>
                  <a:lnTo>
                    <a:pt x="75" y="20"/>
                  </a:lnTo>
                  <a:lnTo>
                    <a:pt x="78" y="17"/>
                  </a:lnTo>
                  <a:lnTo>
                    <a:pt x="80" y="15"/>
                  </a:lnTo>
                  <a:lnTo>
                    <a:pt x="80" y="15"/>
                  </a:lnTo>
                  <a:lnTo>
                    <a:pt x="83" y="12"/>
                  </a:lnTo>
                  <a:lnTo>
                    <a:pt x="85" y="9"/>
                  </a:lnTo>
                  <a:lnTo>
                    <a:pt x="88" y="7"/>
                  </a:lnTo>
                  <a:lnTo>
                    <a:pt x="88" y="7"/>
                  </a:lnTo>
                  <a:lnTo>
                    <a:pt x="90" y="5"/>
                  </a:lnTo>
                  <a:lnTo>
                    <a:pt x="93" y="4"/>
                  </a:lnTo>
                  <a:lnTo>
                    <a:pt x="97" y="3"/>
                  </a:lnTo>
                  <a:lnTo>
                    <a:pt x="97" y="3"/>
                  </a:lnTo>
                  <a:lnTo>
                    <a:pt x="100" y="1"/>
                  </a:lnTo>
                  <a:lnTo>
                    <a:pt x="103" y="0"/>
                  </a:lnTo>
                  <a:lnTo>
                    <a:pt x="107" y="0"/>
                  </a:lnTo>
                </a:path>
              </a:pathLst>
            </a:custGeom>
            <a:noFill/>
            <a:ln w="12700" cmpd="sng">
              <a:solidFill>
                <a:srgbClr val="99FF66"/>
              </a:solidFill>
              <a:prstDash val="solid"/>
              <a:round/>
              <a:headEnd/>
              <a:tailEnd/>
            </a:ln>
          </p:spPr>
          <p:txBody>
            <a:bodyPr/>
            <a:lstStyle/>
            <a:p>
              <a:endParaRPr lang="fr-FR"/>
            </a:p>
          </p:txBody>
        </p:sp>
        <p:sp>
          <p:nvSpPr>
            <p:cNvPr id="2502" name="Freeform 454"/>
            <p:cNvSpPr>
              <a:spLocks/>
            </p:cNvSpPr>
            <p:nvPr/>
          </p:nvSpPr>
          <p:spPr bwMode="auto">
            <a:xfrm>
              <a:off x="3563" y="1937"/>
              <a:ext cx="101" cy="18"/>
            </a:xfrm>
            <a:custGeom>
              <a:avLst/>
              <a:gdLst/>
              <a:ahLst/>
              <a:cxnLst>
                <a:cxn ang="0">
                  <a:pos x="3" y="23"/>
                </a:cxn>
                <a:cxn ang="0">
                  <a:pos x="8" y="23"/>
                </a:cxn>
                <a:cxn ang="0">
                  <a:pos x="11" y="23"/>
                </a:cxn>
                <a:cxn ang="0">
                  <a:pos x="17" y="23"/>
                </a:cxn>
                <a:cxn ang="0">
                  <a:pos x="20" y="23"/>
                </a:cxn>
                <a:cxn ang="0">
                  <a:pos x="24" y="23"/>
                </a:cxn>
                <a:cxn ang="0">
                  <a:pos x="26" y="22"/>
                </a:cxn>
                <a:cxn ang="0">
                  <a:pos x="31" y="21"/>
                </a:cxn>
                <a:cxn ang="0">
                  <a:pos x="33" y="21"/>
                </a:cxn>
                <a:cxn ang="0">
                  <a:pos x="36" y="19"/>
                </a:cxn>
                <a:cxn ang="0">
                  <a:pos x="38" y="18"/>
                </a:cxn>
                <a:cxn ang="0">
                  <a:pos x="42" y="17"/>
                </a:cxn>
                <a:cxn ang="0">
                  <a:pos x="44" y="16"/>
                </a:cxn>
                <a:cxn ang="0">
                  <a:pos x="47" y="14"/>
                </a:cxn>
                <a:cxn ang="0">
                  <a:pos x="50" y="13"/>
                </a:cxn>
                <a:cxn ang="0">
                  <a:pos x="53" y="12"/>
                </a:cxn>
                <a:cxn ang="0">
                  <a:pos x="55" y="12"/>
                </a:cxn>
                <a:cxn ang="0">
                  <a:pos x="58" y="12"/>
                </a:cxn>
                <a:cxn ang="0">
                  <a:pos x="59" y="11"/>
                </a:cxn>
                <a:cxn ang="0">
                  <a:pos x="63" y="9"/>
                </a:cxn>
                <a:cxn ang="0">
                  <a:pos x="64" y="9"/>
                </a:cxn>
                <a:cxn ang="0">
                  <a:pos x="67" y="7"/>
                </a:cxn>
                <a:cxn ang="0">
                  <a:pos x="70" y="6"/>
                </a:cxn>
                <a:cxn ang="0">
                  <a:pos x="75" y="5"/>
                </a:cxn>
                <a:cxn ang="0">
                  <a:pos x="76" y="5"/>
                </a:cxn>
                <a:cxn ang="0">
                  <a:pos x="81" y="5"/>
                </a:cxn>
                <a:cxn ang="0">
                  <a:pos x="84" y="4"/>
                </a:cxn>
                <a:cxn ang="0">
                  <a:pos x="89" y="2"/>
                </a:cxn>
                <a:cxn ang="0">
                  <a:pos x="91" y="2"/>
                </a:cxn>
                <a:cxn ang="0">
                  <a:pos x="98" y="2"/>
                </a:cxn>
                <a:cxn ang="0">
                  <a:pos x="101" y="1"/>
                </a:cxn>
                <a:cxn ang="0">
                  <a:pos x="108" y="0"/>
                </a:cxn>
              </a:cxnLst>
              <a:rect l="0" t="0" r="r" b="b"/>
              <a:pathLst>
                <a:path w="108" h="23">
                  <a:moveTo>
                    <a:pt x="0" y="23"/>
                  </a:moveTo>
                  <a:lnTo>
                    <a:pt x="3" y="23"/>
                  </a:lnTo>
                  <a:lnTo>
                    <a:pt x="6" y="23"/>
                  </a:lnTo>
                  <a:lnTo>
                    <a:pt x="8" y="23"/>
                  </a:lnTo>
                  <a:lnTo>
                    <a:pt x="8" y="23"/>
                  </a:lnTo>
                  <a:lnTo>
                    <a:pt x="11" y="23"/>
                  </a:lnTo>
                  <a:lnTo>
                    <a:pt x="15" y="23"/>
                  </a:lnTo>
                  <a:lnTo>
                    <a:pt x="17" y="23"/>
                  </a:lnTo>
                  <a:lnTo>
                    <a:pt x="17" y="23"/>
                  </a:lnTo>
                  <a:lnTo>
                    <a:pt x="20" y="23"/>
                  </a:lnTo>
                  <a:lnTo>
                    <a:pt x="22" y="23"/>
                  </a:lnTo>
                  <a:lnTo>
                    <a:pt x="24" y="23"/>
                  </a:lnTo>
                  <a:lnTo>
                    <a:pt x="24" y="23"/>
                  </a:lnTo>
                  <a:lnTo>
                    <a:pt x="26" y="22"/>
                  </a:lnTo>
                  <a:lnTo>
                    <a:pt x="29" y="21"/>
                  </a:lnTo>
                  <a:lnTo>
                    <a:pt x="31" y="21"/>
                  </a:lnTo>
                  <a:lnTo>
                    <a:pt x="31" y="21"/>
                  </a:lnTo>
                  <a:lnTo>
                    <a:pt x="33" y="21"/>
                  </a:lnTo>
                  <a:lnTo>
                    <a:pt x="34" y="20"/>
                  </a:lnTo>
                  <a:lnTo>
                    <a:pt x="36" y="19"/>
                  </a:lnTo>
                  <a:lnTo>
                    <a:pt x="36" y="19"/>
                  </a:lnTo>
                  <a:lnTo>
                    <a:pt x="38" y="18"/>
                  </a:lnTo>
                  <a:lnTo>
                    <a:pt x="41" y="17"/>
                  </a:lnTo>
                  <a:lnTo>
                    <a:pt x="42" y="17"/>
                  </a:lnTo>
                  <a:lnTo>
                    <a:pt x="42" y="17"/>
                  </a:lnTo>
                  <a:lnTo>
                    <a:pt x="44" y="16"/>
                  </a:lnTo>
                  <a:lnTo>
                    <a:pt x="46" y="15"/>
                  </a:lnTo>
                  <a:lnTo>
                    <a:pt x="47" y="14"/>
                  </a:lnTo>
                  <a:lnTo>
                    <a:pt x="47" y="14"/>
                  </a:lnTo>
                  <a:lnTo>
                    <a:pt x="50" y="13"/>
                  </a:lnTo>
                  <a:lnTo>
                    <a:pt x="51" y="13"/>
                  </a:lnTo>
                  <a:lnTo>
                    <a:pt x="53" y="12"/>
                  </a:lnTo>
                  <a:lnTo>
                    <a:pt x="53" y="12"/>
                  </a:lnTo>
                  <a:lnTo>
                    <a:pt x="55" y="12"/>
                  </a:lnTo>
                  <a:lnTo>
                    <a:pt x="56" y="12"/>
                  </a:lnTo>
                  <a:lnTo>
                    <a:pt x="58" y="12"/>
                  </a:lnTo>
                  <a:lnTo>
                    <a:pt x="58" y="12"/>
                  </a:lnTo>
                  <a:lnTo>
                    <a:pt x="59" y="11"/>
                  </a:lnTo>
                  <a:lnTo>
                    <a:pt x="61" y="10"/>
                  </a:lnTo>
                  <a:lnTo>
                    <a:pt x="63" y="9"/>
                  </a:lnTo>
                  <a:lnTo>
                    <a:pt x="63" y="9"/>
                  </a:lnTo>
                  <a:lnTo>
                    <a:pt x="64" y="9"/>
                  </a:lnTo>
                  <a:lnTo>
                    <a:pt x="66" y="8"/>
                  </a:lnTo>
                  <a:lnTo>
                    <a:pt x="67" y="7"/>
                  </a:lnTo>
                  <a:lnTo>
                    <a:pt x="67" y="7"/>
                  </a:lnTo>
                  <a:lnTo>
                    <a:pt x="70" y="6"/>
                  </a:lnTo>
                  <a:lnTo>
                    <a:pt x="72" y="5"/>
                  </a:lnTo>
                  <a:lnTo>
                    <a:pt x="75" y="5"/>
                  </a:lnTo>
                  <a:lnTo>
                    <a:pt x="75" y="5"/>
                  </a:lnTo>
                  <a:lnTo>
                    <a:pt x="76" y="5"/>
                  </a:lnTo>
                  <a:lnTo>
                    <a:pt x="79" y="5"/>
                  </a:lnTo>
                  <a:lnTo>
                    <a:pt x="81" y="5"/>
                  </a:lnTo>
                  <a:lnTo>
                    <a:pt x="81" y="5"/>
                  </a:lnTo>
                  <a:lnTo>
                    <a:pt x="84" y="4"/>
                  </a:lnTo>
                  <a:lnTo>
                    <a:pt x="86" y="3"/>
                  </a:lnTo>
                  <a:lnTo>
                    <a:pt x="89" y="2"/>
                  </a:lnTo>
                  <a:lnTo>
                    <a:pt x="89" y="2"/>
                  </a:lnTo>
                  <a:lnTo>
                    <a:pt x="91" y="2"/>
                  </a:lnTo>
                  <a:lnTo>
                    <a:pt x="94" y="2"/>
                  </a:lnTo>
                  <a:lnTo>
                    <a:pt x="98" y="2"/>
                  </a:lnTo>
                  <a:lnTo>
                    <a:pt x="98" y="2"/>
                  </a:lnTo>
                  <a:lnTo>
                    <a:pt x="101" y="1"/>
                  </a:lnTo>
                  <a:lnTo>
                    <a:pt x="104" y="0"/>
                  </a:lnTo>
                  <a:lnTo>
                    <a:pt x="108" y="0"/>
                  </a:lnTo>
                </a:path>
              </a:pathLst>
            </a:custGeom>
            <a:noFill/>
            <a:ln w="12700" cmpd="sng">
              <a:solidFill>
                <a:srgbClr val="99FF66"/>
              </a:solidFill>
              <a:prstDash val="solid"/>
              <a:round/>
              <a:headEnd/>
              <a:tailEnd/>
            </a:ln>
          </p:spPr>
          <p:txBody>
            <a:bodyPr/>
            <a:lstStyle/>
            <a:p>
              <a:endParaRPr lang="fr-FR"/>
            </a:p>
          </p:txBody>
        </p:sp>
        <p:sp>
          <p:nvSpPr>
            <p:cNvPr id="2503" name="Freeform 455"/>
            <p:cNvSpPr>
              <a:spLocks/>
            </p:cNvSpPr>
            <p:nvPr/>
          </p:nvSpPr>
          <p:spPr bwMode="auto">
            <a:xfrm>
              <a:off x="3465" y="1903"/>
              <a:ext cx="98" cy="52"/>
            </a:xfrm>
            <a:custGeom>
              <a:avLst/>
              <a:gdLst/>
              <a:ahLst/>
              <a:cxnLst>
                <a:cxn ang="0">
                  <a:pos x="3" y="0"/>
                </a:cxn>
                <a:cxn ang="0">
                  <a:pos x="8" y="0"/>
                </a:cxn>
                <a:cxn ang="0">
                  <a:pos x="12" y="1"/>
                </a:cxn>
                <a:cxn ang="0">
                  <a:pos x="17" y="2"/>
                </a:cxn>
                <a:cxn ang="0">
                  <a:pos x="20" y="3"/>
                </a:cxn>
                <a:cxn ang="0">
                  <a:pos x="24" y="5"/>
                </a:cxn>
                <a:cxn ang="0">
                  <a:pos x="26" y="6"/>
                </a:cxn>
                <a:cxn ang="0">
                  <a:pos x="31" y="10"/>
                </a:cxn>
                <a:cxn ang="0">
                  <a:pos x="33" y="11"/>
                </a:cxn>
                <a:cxn ang="0">
                  <a:pos x="36" y="14"/>
                </a:cxn>
                <a:cxn ang="0">
                  <a:pos x="38" y="16"/>
                </a:cxn>
                <a:cxn ang="0">
                  <a:pos x="42" y="20"/>
                </a:cxn>
                <a:cxn ang="0">
                  <a:pos x="44" y="22"/>
                </a:cxn>
                <a:cxn ang="0">
                  <a:pos x="47" y="25"/>
                </a:cxn>
                <a:cxn ang="0">
                  <a:pos x="50" y="27"/>
                </a:cxn>
                <a:cxn ang="0">
                  <a:pos x="53" y="32"/>
                </a:cxn>
                <a:cxn ang="0">
                  <a:pos x="55" y="34"/>
                </a:cxn>
                <a:cxn ang="0">
                  <a:pos x="58" y="37"/>
                </a:cxn>
                <a:cxn ang="0">
                  <a:pos x="59" y="39"/>
                </a:cxn>
                <a:cxn ang="0">
                  <a:pos x="63" y="43"/>
                </a:cxn>
                <a:cxn ang="0">
                  <a:pos x="64" y="45"/>
                </a:cxn>
                <a:cxn ang="0">
                  <a:pos x="68" y="48"/>
                </a:cxn>
                <a:cxn ang="0">
                  <a:pos x="70" y="51"/>
                </a:cxn>
                <a:cxn ang="0">
                  <a:pos x="75" y="54"/>
                </a:cxn>
                <a:cxn ang="0">
                  <a:pos x="76" y="55"/>
                </a:cxn>
                <a:cxn ang="0">
                  <a:pos x="81" y="57"/>
                </a:cxn>
                <a:cxn ang="0">
                  <a:pos x="84" y="59"/>
                </a:cxn>
                <a:cxn ang="0">
                  <a:pos x="89" y="61"/>
                </a:cxn>
                <a:cxn ang="0">
                  <a:pos x="91" y="62"/>
                </a:cxn>
                <a:cxn ang="0">
                  <a:pos x="98" y="63"/>
                </a:cxn>
                <a:cxn ang="0">
                  <a:pos x="101" y="64"/>
                </a:cxn>
                <a:cxn ang="0">
                  <a:pos x="108" y="65"/>
                </a:cxn>
              </a:cxnLst>
              <a:rect l="0" t="0" r="r" b="b"/>
              <a:pathLst>
                <a:path w="108" h="65">
                  <a:moveTo>
                    <a:pt x="0" y="0"/>
                  </a:moveTo>
                  <a:lnTo>
                    <a:pt x="3" y="0"/>
                  </a:lnTo>
                  <a:lnTo>
                    <a:pt x="6" y="0"/>
                  </a:lnTo>
                  <a:lnTo>
                    <a:pt x="8" y="0"/>
                  </a:lnTo>
                  <a:lnTo>
                    <a:pt x="8" y="0"/>
                  </a:lnTo>
                  <a:lnTo>
                    <a:pt x="12" y="1"/>
                  </a:lnTo>
                  <a:lnTo>
                    <a:pt x="15" y="2"/>
                  </a:lnTo>
                  <a:lnTo>
                    <a:pt x="17" y="2"/>
                  </a:lnTo>
                  <a:lnTo>
                    <a:pt x="17" y="2"/>
                  </a:lnTo>
                  <a:lnTo>
                    <a:pt x="20" y="3"/>
                  </a:lnTo>
                  <a:lnTo>
                    <a:pt x="22" y="4"/>
                  </a:lnTo>
                  <a:lnTo>
                    <a:pt x="24" y="5"/>
                  </a:lnTo>
                  <a:lnTo>
                    <a:pt x="24" y="5"/>
                  </a:lnTo>
                  <a:lnTo>
                    <a:pt x="26" y="6"/>
                  </a:lnTo>
                  <a:lnTo>
                    <a:pt x="29" y="8"/>
                  </a:lnTo>
                  <a:lnTo>
                    <a:pt x="31" y="10"/>
                  </a:lnTo>
                  <a:lnTo>
                    <a:pt x="31" y="10"/>
                  </a:lnTo>
                  <a:lnTo>
                    <a:pt x="33" y="11"/>
                  </a:lnTo>
                  <a:lnTo>
                    <a:pt x="34" y="13"/>
                  </a:lnTo>
                  <a:lnTo>
                    <a:pt x="36" y="14"/>
                  </a:lnTo>
                  <a:lnTo>
                    <a:pt x="36" y="14"/>
                  </a:lnTo>
                  <a:lnTo>
                    <a:pt x="38" y="16"/>
                  </a:lnTo>
                  <a:lnTo>
                    <a:pt x="41" y="18"/>
                  </a:lnTo>
                  <a:lnTo>
                    <a:pt x="42" y="20"/>
                  </a:lnTo>
                  <a:lnTo>
                    <a:pt x="42" y="20"/>
                  </a:lnTo>
                  <a:lnTo>
                    <a:pt x="44" y="22"/>
                  </a:lnTo>
                  <a:lnTo>
                    <a:pt x="46" y="23"/>
                  </a:lnTo>
                  <a:lnTo>
                    <a:pt x="47" y="25"/>
                  </a:lnTo>
                  <a:lnTo>
                    <a:pt x="47" y="25"/>
                  </a:lnTo>
                  <a:lnTo>
                    <a:pt x="50" y="27"/>
                  </a:lnTo>
                  <a:lnTo>
                    <a:pt x="51" y="30"/>
                  </a:lnTo>
                  <a:lnTo>
                    <a:pt x="53" y="32"/>
                  </a:lnTo>
                  <a:lnTo>
                    <a:pt x="53" y="32"/>
                  </a:lnTo>
                  <a:lnTo>
                    <a:pt x="55" y="34"/>
                  </a:lnTo>
                  <a:lnTo>
                    <a:pt x="56" y="35"/>
                  </a:lnTo>
                  <a:lnTo>
                    <a:pt x="58" y="37"/>
                  </a:lnTo>
                  <a:lnTo>
                    <a:pt x="58" y="37"/>
                  </a:lnTo>
                  <a:lnTo>
                    <a:pt x="59" y="39"/>
                  </a:lnTo>
                  <a:lnTo>
                    <a:pt x="61" y="42"/>
                  </a:lnTo>
                  <a:lnTo>
                    <a:pt x="63" y="43"/>
                  </a:lnTo>
                  <a:lnTo>
                    <a:pt x="63" y="43"/>
                  </a:lnTo>
                  <a:lnTo>
                    <a:pt x="64" y="45"/>
                  </a:lnTo>
                  <a:lnTo>
                    <a:pt x="66" y="47"/>
                  </a:lnTo>
                  <a:lnTo>
                    <a:pt x="68" y="48"/>
                  </a:lnTo>
                  <a:lnTo>
                    <a:pt x="68" y="48"/>
                  </a:lnTo>
                  <a:lnTo>
                    <a:pt x="70" y="51"/>
                  </a:lnTo>
                  <a:lnTo>
                    <a:pt x="72" y="52"/>
                  </a:lnTo>
                  <a:lnTo>
                    <a:pt x="75" y="54"/>
                  </a:lnTo>
                  <a:lnTo>
                    <a:pt x="75" y="54"/>
                  </a:lnTo>
                  <a:lnTo>
                    <a:pt x="76" y="55"/>
                  </a:lnTo>
                  <a:lnTo>
                    <a:pt x="79" y="56"/>
                  </a:lnTo>
                  <a:lnTo>
                    <a:pt x="81" y="57"/>
                  </a:lnTo>
                  <a:lnTo>
                    <a:pt x="81" y="57"/>
                  </a:lnTo>
                  <a:lnTo>
                    <a:pt x="84" y="59"/>
                  </a:lnTo>
                  <a:lnTo>
                    <a:pt x="86" y="60"/>
                  </a:lnTo>
                  <a:lnTo>
                    <a:pt x="89" y="61"/>
                  </a:lnTo>
                  <a:lnTo>
                    <a:pt x="89" y="61"/>
                  </a:lnTo>
                  <a:lnTo>
                    <a:pt x="91" y="62"/>
                  </a:lnTo>
                  <a:lnTo>
                    <a:pt x="94" y="63"/>
                  </a:lnTo>
                  <a:lnTo>
                    <a:pt x="98" y="63"/>
                  </a:lnTo>
                  <a:lnTo>
                    <a:pt x="98" y="63"/>
                  </a:lnTo>
                  <a:lnTo>
                    <a:pt x="101" y="64"/>
                  </a:lnTo>
                  <a:lnTo>
                    <a:pt x="104" y="65"/>
                  </a:lnTo>
                  <a:lnTo>
                    <a:pt x="108" y="65"/>
                  </a:lnTo>
                </a:path>
              </a:pathLst>
            </a:custGeom>
            <a:noFill/>
            <a:ln w="12700" cmpd="sng">
              <a:solidFill>
                <a:srgbClr val="99FF66"/>
              </a:solidFill>
              <a:prstDash val="solid"/>
              <a:round/>
              <a:headEnd/>
              <a:tailEnd/>
            </a:ln>
          </p:spPr>
          <p:txBody>
            <a:bodyPr/>
            <a:lstStyle/>
            <a:p>
              <a:endParaRPr lang="fr-FR"/>
            </a:p>
          </p:txBody>
        </p:sp>
      </p:grpSp>
      <p:sp>
        <p:nvSpPr>
          <p:cNvPr id="2711" name="Rectangle 663"/>
          <p:cNvSpPr>
            <a:spLocks noChangeArrowheads="1"/>
          </p:cNvSpPr>
          <p:nvPr/>
        </p:nvSpPr>
        <p:spPr bwMode="auto">
          <a:xfrm>
            <a:off x="5214938" y="2501900"/>
            <a:ext cx="1655762" cy="1304925"/>
          </a:xfrm>
          <a:prstGeom prst="rect">
            <a:avLst/>
          </a:prstGeom>
          <a:solidFill>
            <a:srgbClr val="009F82"/>
          </a:solidFill>
          <a:ln w="6350">
            <a:noFill/>
            <a:miter lim="800000"/>
            <a:headEnd/>
            <a:tailEnd/>
          </a:ln>
        </p:spPr>
        <p:txBody>
          <a:bodyPr/>
          <a:lstStyle/>
          <a:p>
            <a:endParaRPr lang="fr-FR"/>
          </a:p>
        </p:txBody>
      </p:sp>
      <p:sp>
        <p:nvSpPr>
          <p:cNvPr id="2504" name="Rectangle 456"/>
          <p:cNvSpPr>
            <a:spLocks noChangeArrowheads="1"/>
          </p:cNvSpPr>
          <p:nvPr/>
        </p:nvSpPr>
        <p:spPr bwMode="auto">
          <a:xfrm>
            <a:off x="6770688" y="2387600"/>
            <a:ext cx="1963737" cy="1493838"/>
          </a:xfrm>
          <a:prstGeom prst="rect">
            <a:avLst/>
          </a:prstGeom>
          <a:solidFill>
            <a:schemeClr val="bg1"/>
          </a:solidFill>
          <a:ln w="9525">
            <a:noFill/>
            <a:miter lim="800000"/>
            <a:headEnd/>
            <a:tailEnd/>
          </a:ln>
        </p:spPr>
        <p:txBody>
          <a:bodyPr/>
          <a:lstStyle/>
          <a:p>
            <a:endParaRPr lang="fr-FR"/>
          </a:p>
        </p:txBody>
      </p:sp>
      <p:grpSp>
        <p:nvGrpSpPr>
          <p:cNvPr id="249" name="Groupe 248"/>
          <p:cNvGrpSpPr/>
          <p:nvPr/>
        </p:nvGrpSpPr>
        <p:grpSpPr>
          <a:xfrm>
            <a:off x="1462088" y="1138238"/>
            <a:ext cx="5453062" cy="2735262"/>
            <a:chOff x="1462088" y="1138238"/>
            <a:chExt cx="5453062" cy="2735262"/>
          </a:xfrm>
        </p:grpSpPr>
        <p:grpSp>
          <p:nvGrpSpPr>
            <p:cNvPr id="2" name="Group 433"/>
            <p:cNvGrpSpPr>
              <a:grpSpLocks/>
            </p:cNvGrpSpPr>
            <p:nvPr/>
          </p:nvGrpSpPr>
          <p:grpSpPr bwMode="auto">
            <a:xfrm>
              <a:off x="2063750" y="2513013"/>
              <a:ext cx="749300" cy="1231900"/>
              <a:chOff x="2587" y="1565"/>
              <a:chExt cx="292" cy="482"/>
            </a:xfrm>
          </p:grpSpPr>
          <p:sp>
            <p:nvSpPr>
              <p:cNvPr id="2242" name="Freeform 194"/>
              <p:cNvSpPr>
                <a:spLocks/>
              </p:cNvSpPr>
              <p:nvPr/>
            </p:nvSpPr>
            <p:spPr bwMode="auto">
              <a:xfrm>
                <a:off x="2685" y="1761"/>
                <a:ext cx="48" cy="49"/>
              </a:xfrm>
              <a:custGeom>
                <a:avLst/>
                <a:gdLst/>
                <a:ahLst/>
                <a:cxnLst>
                  <a:cxn ang="0">
                    <a:pos x="0" y="4"/>
                  </a:cxn>
                  <a:cxn ang="0">
                    <a:pos x="0" y="12"/>
                  </a:cxn>
                  <a:cxn ang="0">
                    <a:pos x="0" y="16"/>
                  </a:cxn>
                  <a:cxn ang="0">
                    <a:pos x="1" y="24"/>
                  </a:cxn>
                  <a:cxn ang="0">
                    <a:pos x="2" y="28"/>
                  </a:cxn>
                  <a:cxn ang="0">
                    <a:pos x="4" y="35"/>
                  </a:cxn>
                  <a:cxn ang="0">
                    <a:pos x="5" y="39"/>
                  </a:cxn>
                  <a:cxn ang="0">
                    <a:pos x="8" y="47"/>
                  </a:cxn>
                  <a:cxn ang="0">
                    <a:pos x="9" y="50"/>
                  </a:cxn>
                  <a:cxn ang="0">
                    <a:pos x="13" y="57"/>
                  </a:cxn>
                  <a:cxn ang="0">
                    <a:pos x="14" y="61"/>
                  </a:cxn>
                  <a:cxn ang="0">
                    <a:pos x="18" y="67"/>
                  </a:cxn>
                  <a:cxn ang="0">
                    <a:pos x="21" y="70"/>
                  </a:cxn>
                  <a:cxn ang="0">
                    <a:pos x="25" y="77"/>
                  </a:cxn>
                  <a:cxn ang="0">
                    <a:pos x="28" y="80"/>
                  </a:cxn>
                  <a:cxn ang="0">
                    <a:pos x="34" y="86"/>
                  </a:cxn>
                  <a:cxn ang="0">
                    <a:pos x="37" y="89"/>
                  </a:cxn>
                  <a:cxn ang="0">
                    <a:pos x="42" y="93"/>
                  </a:cxn>
                  <a:cxn ang="0">
                    <a:pos x="45" y="96"/>
                  </a:cxn>
                  <a:cxn ang="0">
                    <a:pos x="51" y="101"/>
                  </a:cxn>
                  <a:cxn ang="0">
                    <a:pos x="55" y="103"/>
                  </a:cxn>
                  <a:cxn ang="0">
                    <a:pos x="61" y="106"/>
                  </a:cxn>
                  <a:cxn ang="0">
                    <a:pos x="64" y="109"/>
                  </a:cxn>
                  <a:cxn ang="0">
                    <a:pos x="73" y="113"/>
                  </a:cxn>
                  <a:cxn ang="0">
                    <a:pos x="76" y="114"/>
                  </a:cxn>
                  <a:cxn ang="0">
                    <a:pos x="83" y="116"/>
                  </a:cxn>
                  <a:cxn ang="0">
                    <a:pos x="87" y="117"/>
                  </a:cxn>
                  <a:cxn ang="0">
                    <a:pos x="95" y="120"/>
                  </a:cxn>
                  <a:cxn ang="0">
                    <a:pos x="99" y="121"/>
                  </a:cxn>
                  <a:cxn ang="0">
                    <a:pos x="107" y="121"/>
                  </a:cxn>
                  <a:cxn ang="0">
                    <a:pos x="112" y="122"/>
                  </a:cxn>
                  <a:cxn ang="0">
                    <a:pos x="120" y="123"/>
                  </a:cxn>
                </a:cxnLst>
                <a:rect l="0" t="0" r="r" b="b"/>
                <a:pathLst>
                  <a:path w="120" h="123">
                    <a:moveTo>
                      <a:pt x="0" y="0"/>
                    </a:moveTo>
                    <a:lnTo>
                      <a:pt x="0" y="4"/>
                    </a:lnTo>
                    <a:lnTo>
                      <a:pt x="0" y="8"/>
                    </a:lnTo>
                    <a:lnTo>
                      <a:pt x="0" y="12"/>
                    </a:lnTo>
                    <a:lnTo>
                      <a:pt x="0" y="12"/>
                    </a:lnTo>
                    <a:lnTo>
                      <a:pt x="0" y="16"/>
                    </a:lnTo>
                    <a:lnTo>
                      <a:pt x="0" y="20"/>
                    </a:lnTo>
                    <a:lnTo>
                      <a:pt x="1" y="24"/>
                    </a:lnTo>
                    <a:lnTo>
                      <a:pt x="1" y="24"/>
                    </a:lnTo>
                    <a:lnTo>
                      <a:pt x="2" y="28"/>
                    </a:lnTo>
                    <a:lnTo>
                      <a:pt x="3" y="32"/>
                    </a:lnTo>
                    <a:lnTo>
                      <a:pt x="4" y="35"/>
                    </a:lnTo>
                    <a:lnTo>
                      <a:pt x="4" y="35"/>
                    </a:lnTo>
                    <a:lnTo>
                      <a:pt x="5" y="39"/>
                    </a:lnTo>
                    <a:lnTo>
                      <a:pt x="7" y="43"/>
                    </a:lnTo>
                    <a:lnTo>
                      <a:pt x="8" y="47"/>
                    </a:lnTo>
                    <a:lnTo>
                      <a:pt x="8" y="47"/>
                    </a:lnTo>
                    <a:lnTo>
                      <a:pt x="9" y="50"/>
                    </a:lnTo>
                    <a:lnTo>
                      <a:pt x="11" y="53"/>
                    </a:lnTo>
                    <a:lnTo>
                      <a:pt x="13" y="57"/>
                    </a:lnTo>
                    <a:lnTo>
                      <a:pt x="13" y="57"/>
                    </a:lnTo>
                    <a:lnTo>
                      <a:pt x="14" y="61"/>
                    </a:lnTo>
                    <a:lnTo>
                      <a:pt x="16" y="64"/>
                    </a:lnTo>
                    <a:lnTo>
                      <a:pt x="18" y="67"/>
                    </a:lnTo>
                    <a:lnTo>
                      <a:pt x="18" y="67"/>
                    </a:lnTo>
                    <a:lnTo>
                      <a:pt x="21" y="70"/>
                    </a:lnTo>
                    <a:lnTo>
                      <a:pt x="23" y="73"/>
                    </a:lnTo>
                    <a:lnTo>
                      <a:pt x="25" y="77"/>
                    </a:lnTo>
                    <a:lnTo>
                      <a:pt x="25" y="77"/>
                    </a:lnTo>
                    <a:lnTo>
                      <a:pt x="28" y="80"/>
                    </a:lnTo>
                    <a:lnTo>
                      <a:pt x="31" y="83"/>
                    </a:lnTo>
                    <a:lnTo>
                      <a:pt x="34" y="86"/>
                    </a:lnTo>
                    <a:lnTo>
                      <a:pt x="34" y="86"/>
                    </a:lnTo>
                    <a:lnTo>
                      <a:pt x="37" y="89"/>
                    </a:lnTo>
                    <a:lnTo>
                      <a:pt x="39" y="91"/>
                    </a:lnTo>
                    <a:lnTo>
                      <a:pt x="42" y="93"/>
                    </a:lnTo>
                    <a:lnTo>
                      <a:pt x="42" y="93"/>
                    </a:lnTo>
                    <a:lnTo>
                      <a:pt x="45" y="96"/>
                    </a:lnTo>
                    <a:lnTo>
                      <a:pt x="48" y="98"/>
                    </a:lnTo>
                    <a:lnTo>
                      <a:pt x="51" y="101"/>
                    </a:lnTo>
                    <a:lnTo>
                      <a:pt x="51" y="101"/>
                    </a:lnTo>
                    <a:lnTo>
                      <a:pt x="55" y="103"/>
                    </a:lnTo>
                    <a:lnTo>
                      <a:pt x="58" y="105"/>
                    </a:lnTo>
                    <a:lnTo>
                      <a:pt x="61" y="106"/>
                    </a:lnTo>
                    <a:lnTo>
                      <a:pt x="61" y="106"/>
                    </a:lnTo>
                    <a:lnTo>
                      <a:pt x="64" y="109"/>
                    </a:lnTo>
                    <a:lnTo>
                      <a:pt x="69" y="111"/>
                    </a:lnTo>
                    <a:lnTo>
                      <a:pt x="73" y="113"/>
                    </a:lnTo>
                    <a:lnTo>
                      <a:pt x="73" y="113"/>
                    </a:lnTo>
                    <a:lnTo>
                      <a:pt x="76" y="114"/>
                    </a:lnTo>
                    <a:lnTo>
                      <a:pt x="79" y="115"/>
                    </a:lnTo>
                    <a:lnTo>
                      <a:pt x="83" y="116"/>
                    </a:lnTo>
                    <a:lnTo>
                      <a:pt x="83" y="116"/>
                    </a:lnTo>
                    <a:lnTo>
                      <a:pt x="87" y="117"/>
                    </a:lnTo>
                    <a:lnTo>
                      <a:pt x="91" y="119"/>
                    </a:lnTo>
                    <a:lnTo>
                      <a:pt x="95" y="120"/>
                    </a:lnTo>
                    <a:lnTo>
                      <a:pt x="95" y="120"/>
                    </a:lnTo>
                    <a:lnTo>
                      <a:pt x="99" y="121"/>
                    </a:lnTo>
                    <a:lnTo>
                      <a:pt x="103" y="121"/>
                    </a:lnTo>
                    <a:lnTo>
                      <a:pt x="107" y="121"/>
                    </a:lnTo>
                    <a:lnTo>
                      <a:pt x="107" y="121"/>
                    </a:lnTo>
                    <a:lnTo>
                      <a:pt x="112" y="122"/>
                    </a:lnTo>
                    <a:lnTo>
                      <a:pt x="116" y="123"/>
                    </a:lnTo>
                    <a:lnTo>
                      <a:pt x="120" y="123"/>
                    </a:lnTo>
                  </a:path>
                </a:pathLst>
              </a:custGeom>
              <a:noFill/>
              <a:ln w="19050" cmpd="sng">
                <a:solidFill>
                  <a:srgbClr val="000000"/>
                </a:solidFill>
                <a:prstDash val="solid"/>
                <a:round/>
                <a:headEnd/>
                <a:tailEnd/>
              </a:ln>
            </p:spPr>
            <p:txBody>
              <a:bodyPr/>
              <a:lstStyle/>
              <a:p>
                <a:endParaRPr lang="fr-FR"/>
              </a:p>
            </p:txBody>
          </p:sp>
          <p:sp>
            <p:nvSpPr>
              <p:cNvPr id="2243" name="Freeform 195"/>
              <p:cNvSpPr>
                <a:spLocks/>
              </p:cNvSpPr>
              <p:nvPr/>
            </p:nvSpPr>
            <p:spPr bwMode="auto">
              <a:xfrm>
                <a:off x="2733" y="1761"/>
                <a:ext cx="48" cy="49"/>
              </a:xfrm>
              <a:custGeom>
                <a:avLst/>
                <a:gdLst/>
                <a:ahLst/>
                <a:cxnLst>
                  <a:cxn ang="0">
                    <a:pos x="122" y="4"/>
                  </a:cxn>
                  <a:cxn ang="0">
                    <a:pos x="122" y="12"/>
                  </a:cxn>
                  <a:cxn ang="0">
                    <a:pos x="122" y="16"/>
                  </a:cxn>
                  <a:cxn ang="0">
                    <a:pos x="121" y="24"/>
                  </a:cxn>
                  <a:cxn ang="0">
                    <a:pos x="120" y="28"/>
                  </a:cxn>
                  <a:cxn ang="0">
                    <a:pos x="118" y="35"/>
                  </a:cxn>
                  <a:cxn ang="0">
                    <a:pos x="117" y="39"/>
                  </a:cxn>
                  <a:cxn ang="0">
                    <a:pos x="113" y="47"/>
                  </a:cxn>
                  <a:cxn ang="0">
                    <a:pos x="112" y="50"/>
                  </a:cxn>
                  <a:cxn ang="0">
                    <a:pos x="108" y="57"/>
                  </a:cxn>
                  <a:cxn ang="0">
                    <a:pos x="107" y="61"/>
                  </a:cxn>
                  <a:cxn ang="0">
                    <a:pos x="103" y="67"/>
                  </a:cxn>
                  <a:cxn ang="0">
                    <a:pos x="100" y="70"/>
                  </a:cxn>
                  <a:cxn ang="0">
                    <a:pos x="95" y="77"/>
                  </a:cxn>
                  <a:cxn ang="0">
                    <a:pos x="93" y="80"/>
                  </a:cxn>
                  <a:cxn ang="0">
                    <a:pos x="87" y="86"/>
                  </a:cxn>
                  <a:cxn ang="0">
                    <a:pos x="84" y="89"/>
                  </a:cxn>
                  <a:cxn ang="0">
                    <a:pos x="79" y="93"/>
                  </a:cxn>
                  <a:cxn ang="0">
                    <a:pos x="76" y="96"/>
                  </a:cxn>
                  <a:cxn ang="0">
                    <a:pos x="69" y="101"/>
                  </a:cxn>
                  <a:cxn ang="0">
                    <a:pos x="66" y="103"/>
                  </a:cxn>
                  <a:cxn ang="0">
                    <a:pos x="60" y="106"/>
                  </a:cxn>
                  <a:cxn ang="0">
                    <a:pos x="56" y="109"/>
                  </a:cxn>
                  <a:cxn ang="0">
                    <a:pos x="48" y="113"/>
                  </a:cxn>
                  <a:cxn ang="0">
                    <a:pos x="45" y="114"/>
                  </a:cxn>
                  <a:cxn ang="0">
                    <a:pos x="38" y="116"/>
                  </a:cxn>
                  <a:cxn ang="0">
                    <a:pos x="34" y="117"/>
                  </a:cxn>
                  <a:cxn ang="0">
                    <a:pos x="26" y="120"/>
                  </a:cxn>
                  <a:cxn ang="0">
                    <a:pos x="22" y="121"/>
                  </a:cxn>
                  <a:cxn ang="0">
                    <a:pos x="13" y="121"/>
                  </a:cxn>
                  <a:cxn ang="0">
                    <a:pos x="9" y="122"/>
                  </a:cxn>
                  <a:cxn ang="0">
                    <a:pos x="0" y="123"/>
                  </a:cxn>
                </a:cxnLst>
                <a:rect l="0" t="0" r="r" b="b"/>
                <a:pathLst>
                  <a:path w="122" h="123">
                    <a:moveTo>
                      <a:pt x="122" y="0"/>
                    </a:moveTo>
                    <a:lnTo>
                      <a:pt x="122" y="4"/>
                    </a:lnTo>
                    <a:lnTo>
                      <a:pt x="122" y="8"/>
                    </a:lnTo>
                    <a:lnTo>
                      <a:pt x="122" y="12"/>
                    </a:lnTo>
                    <a:lnTo>
                      <a:pt x="122" y="12"/>
                    </a:lnTo>
                    <a:lnTo>
                      <a:pt x="122" y="16"/>
                    </a:lnTo>
                    <a:lnTo>
                      <a:pt x="121" y="20"/>
                    </a:lnTo>
                    <a:lnTo>
                      <a:pt x="121" y="24"/>
                    </a:lnTo>
                    <a:lnTo>
                      <a:pt x="121" y="24"/>
                    </a:lnTo>
                    <a:lnTo>
                      <a:pt x="120" y="28"/>
                    </a:lnTo>
                    <a:lnTo>
                      <a:pt x="119" y="32"/>
                    </a:lnTo>
                    <a:lnTo>
                      <a:pt x="118" y="35"/>
                    </a:lnTo>
                    <a:lnTo>
                      <a:pt x="118" y="35"/>
                    </a:lnTo>
                    <a:lnTo>
                      <a:pt x="117" y="39"/>
                    </a:lnTo>
                    <a:lnTo>
                      <a:pt x="115" y="43"/>
                    </a:lnTo>
                    <a:lnTo>
                      <a:pt x="113" y="47"/>
                    </a:lnTo>
                    <a:lnTo>
                      <a:pt x="113" y="47"/>
                    </a:lnTo>
                    <a:lnTo>
                      <a:pt x="112" y="50"/>
                    </a:lnTo>
                    <a:lnTo>
                      <a:pt x="110" y="53"/>
                    </a:lnTo>
                    <a:lnTo>
                      <a:pt x="108" y="57"/>
                    </a:lnTo>
                    <a:lnTo>
                      <a:pt x="108" y="57"/>
                    </a:lnTo>
                    <a:lnTo>
                      <a:pt x="107" y="61"/>
                    </a:lnTo>
                    <a:lnTo>
                      <a:pt x="105" y="64"/>
                    </a:lnTo>
                    <a:lnTo>
                      <a:pt x="103" y="67"/>
                    </a:lnTo>
                    <a:lnTo>
                      <a:pt x="103" y="67"/>
                    </a:lnTo>
                    <a:lnTo>
                      <a:pt x="100" y="70"/>
                    </a:lnTo>
                    <a:lnTo>
                      <a:pt x="98" y="73"/>
                    </a:lnTo>
                    <a:lnTo>
                      <a:pt x="95" y="77"/>
                    </a:lnTo>
                    <a:lnTo>
                      <a:pt x="95" y="77"/>
                    </a:lnTo>
                    <a:lnTo>
                      <a:pt x="93" y="80"/>
                    </a:lnTo>
                    <a:lnTo>
                      <a:pt x="90" y="83"/>
                    </a:lnTo>
                    <a:lnTo>
                      <a:pt x="87" y="86"/>
                    </a:lnTo>
                    <a:lnTo>
                      <a:pt x="87" y="86"/>
                    </a:lnTo>
                    <a:lnTo>
                      <a:pt x="84" y="89"/>
                    </a:lnTo>
                    <a:lnTo>
                      <a:pt x="82" y="91"/>
                    </a:lnTo>
                    <a:lnTo>
                      <a:pt x="79" y="93"/>
                    </a:lnTo>
                    <a:lnTo>
                      <a:pt x="79" y="93"/>
                    </a:lnTo>
                    <a:lnTo>
                      <a:pt x="76" y="96"/>
                    </a:lnTo>
                    <a:lnTo>
                      <a:pt x="73" y="98"/>
                    </a:lnTo>
                    <a:lnTo>
                      <a:pt x="69" y="101"/>
                    </a:lnTo>
                    <a:lnTo>
                      <a:pt x="69" y="101"/>
                    </a:lnTo>
                    <a:lnTo>
                      <a:pt x="66" y="103"/>
                    </a:lnTo>
                    <a:lnTo>
                      <a:pt x="63" y="105"/>
                    </a:lnTo>
                    <a:lnTo>
                      <a:pt x="60" y="106"/>
                    </a:lnTo>
                    <a:lnTo>
                      <a:pt x="60" y="106"/>
                    </a:lnTo>
                    <a:lnTo>
                      <a:pt x="56" y="109"/>
                    </a:lnTo>
                    <a:lnTo>
                      <a:pt x="52" y="111"/>
                    </a:lnTo>
                    <a:lnTo>
                      <a:pt x="48" y="113"/>
                    </a:lnTo>
                    <a:lnTo>
                      <a:pt x="48" y="113"/>
                    </a:lnTo>
                    <a:lnTo>
                      <a:pt x="45" y="114"/>
                    </a:lnTo>
                    <a:lnTo>
                      <a:pt x="42" y="115"/>
                    </a:lnTo>
                    <a:lnTo>
                      <a:pt x="38" y="116"/>
                    </a:lnTo>
                    <a:lnTo>
                      <a:pt x="38" y="116"/>
                    </a:lnTo>
                    <a:lnTo>
                      <a:pt x="34" y="117"/>
                    </a:lnTo>
                    <a:lnTo>
                      <a:pt x="30" y="119"/>
                    </a:lnTo>
                    <a:lnTo>
                      <a:pt x="26" y="120"/>
                    </a:lnTo>
                    <a:lnTo>
                      <a:pt x="26" y="120"/>
                    </a:lnTo>
                    <a:lnTo>
                      <a:pt x="22" y="121"/>
                    </a:lnTo>
                    <a:lnTo>
                      <a:pt x="18" y="121"/>
                    </a:lnTo>
                    <a:lnTo>
                      <a:pt x="13" y="121"/>
                    </a:lnTo>
                    <a:lnTo>
                      <a:pt x="13" y="121"/>
                    </a:lnTo>
                    <a:lnTo>
                      <a:pt x="9" y="122"/>
                    </a:lnTo>
                    <a:lnTo>
                      <a:pt x="5" y="123"/>
                    </a:lnTo>
                    <a:lnTo>
                      <a:pt x="0" y="123"/>
                    </a:lnTo>
                  </a:path>
                </a:pathLst>
              </a:custGeom>
              <a:noFill/>
              <a:ln w="19050" cmpd="sng">
                <a:solidFill>
                  <a:srgbClr val="000000"/>
                </a:solidFill>
                <a:prstDash val="solid"/>
                <a:round/>
                <a:headEnd/>
                <a:tailEnd/>
              </a:ln>
            </p:spPr>
            <p:txBody>
              <a:bodyPr/>
              <a:lstStyle/>
              <a:p>
                <a:endParaRPr lang="fr-FR"/>
              </a:p>
            </p:txBody>
          </p:sp>
          <p:sp>
            <p:nvSpPr>
              <p:cNvPr id="2244" name="Line 196"/>
              <p:cNvSpPr>
                <a:spLocks noChangeShapeType="1"/>
              </p:cNvSpPr>
              <p:nvPr/>
            </p:nvSpPr>
            <p:spPr bwMode="auto">
              <a:xfrm flipV="1">
                <a:off x="2685" y="1565"/>
                <a:ext cx="0" cy="196"/>
              </a:xfrm>
              <a:prstGeom prst="line">
                <a:avLst/>
              </a:prstGeom>
              <a:noFill/>
              <a:ln w="19050">
                <a:solidFill>
                  <a:srgbClr val="000000"/>
                </a:solidFill>
                <a:round/>
                <a:headEnd/>
                <a:tailEnd/>
              </a:ln>
            </p:spPr>
            <p:txBody>
              <a:bodyPr/>
              <a:lstStyle/>
              <a:p>
                <a:endParaRPr lang="fr-FR"/>
              </a:p>
            </p:txBody>
          </p:sp>
          <p:sp>
            <p:nvSpPr>
              <p:cNvPr id="2245" name="Line 197"/>
              <p:cNvSpPr>
                <a:spLocks noChangeShapeType="1"/>
              </p:cNvSpPr>
              <p:nvPr/>
            </p:nvSpPr>
            <p:spPr bwMode="auto">
              <a:xfrm flipV="1">
                <a:off x="2781" y="1565"/>
                <a:ext cx="1" cy="196"/>
              </a:xfrm>
              <a:prstGeom prst="line">
                <a:avLst/>
              </a:prstGeom>
              <a:noFill/>
              <a:ln w="19050">
                <a:solidFill>
                  <a:srgbClr val="000000"/>
                </a:solidFill>
                <a:round/>
                <a:headEnd/>
                <a:tailEnd/>
              </a:ln>
            </p:spPr>
            <p:txBody>
              <a:bodyPr/>
              <a:lstStyle/>
              <a:p>
                <a:endParaRPr lang="fr-FR"/>
              </a:p>
            </p:txBody>
          </p:sp>
          <p:sp>
            <p:nvSpPr>
              <p:cNvPr id="2246" name="Line 198"/>
              <p:cNvSpPr>
                <a:spLocks noChangeShapeType="1"/>
              </p:cNvSpPr>
              <p:nvPr/>
            </p:nvSpPr>
            <p:spPr bwMode="auto">
              <a:xfrm>
                <a:off x="2731" y="1810"/>
                <a:ext cx="0" cy="139"/>
              </a:xfrm>
              <a:prstGeom prst="line">
                <a:avLst/>
              </a:prstGeom>
              <a:noFill/>
              <a:ln w="19050">
                <a:solidFill>
                  <a:srgbClr val="000000"/>
                </a:solidFill>
                <a:round/>
                <a:headEnd/>
                <a:tailEnd/>
              </a:ln>
            </p:spPr>
            <p:txBody>
              <a:bodyPr/>
              <a:lstStyle/>
              <a:p>
                <a:endParaRPr lang="fr-FR"/>
              </a:p>
            </p:txBody>
          </p:sp>
          <p:sp>
            <p:nvSpPr>
              <p:cNvPr id="2247" name="Freeform 199"/>
              <p:cNvSpPr>
                <a:spLocks/>
              </p:cNvSpPr>
              <p:nvPr/>
            </p:nvSpPr>
            <p:spPr bwMode="auto">
              <a:xfrm>
                <a:off x="2587" y="1951"/>
                <a:ext cx="292" cy="96"/>
              </a:xfrm>
              <a:custGeom>
                <a:avLst/>
                <a:gdLst/>
                <a:ahLst/>
                <a:cxnLst>
                  <a:cxn ang="0">
                    <a:pos x="731" y="0"/>
                  </a:cxn>
                  <a:cxn ang="0">
                    <a:pos x="0" y="0"/>
                  </a:cxn>
                  <a:cxn ang="0">
                    <a:pos x="0" y="240"/>
                  </a:cxn>
                  <a:cxn ang="0">
                    <a:pos x="731" y="240"/>
                  </a:cxn>
                </a:cxnLst>
                <a:rect l="0" t="0" r="r" b="b"/>
                <a:pathLst>
                  <a:path w="731" h="240">
                    <a:moveTo>
                      <a:pt x="731" y="0"/>
                    </a:moveTo>
                    <a:lnTo>
                      <a:pt x="0" y="0"/>
                    </a:lnTo>
                    <a:lnTo>
                      <a:pt x="0" y="240"/>
                    </a:lnTo>
                    <a:lnTo>
                      <a:pt x="731" y="240"/>
                    </a:lnTo>
                  </a:path>
                </a:pathLst>
              </a:custGeom>
              <a:noFill/>
              <a:ln w="19050" cmpd="sng">
                <a:solidFill>
                  <a:srgbClr val="000000"/>
                </a:solidFill>
                <a:prstDash val="solid"/>
                <a:round/>
                <a:headEnd/>
                <a:tailEnd/>
              </a:ln>
            </p:spPr>
            <p:txBody>
              <a:bodyPr/>
              <a:lstStyle/>
              <a:p>
                <a:endParaRPr lang="fr-FR"/>
              </a:p>
            </p:txBody>
          </p:sp>
        </p:grpSp>
        <p:grpSp>
          <p:nvGrpSpPr>
            <p:cNvPr id="4" name="Group 435"/>
            <p:cNvGrpSpPr>
              <a:grpSpLocks/>
            </p:cNvGrpSpPr>
            <p:nvPr/>
          </p:nvGrpSpPr>
          <p:grpSpPr bwMode="auto">
            <a:xfrm>
              <a:off x="3005138" y="3541713"/>
              <a:ext cx="1670050" cy="176212"/>
              <a:chOff x="2996" y="1944"/>
              <a:chExt cx="1052" cy="111"/>
            </a:xfrm>
          </p:grpSpPr>
          <p:sp>
            <p:nvSpPr>
              <p:cNvPr id="2270" name="Freeform 222"/>
              <p:cNvSpPr>
                <a:spLocks/>
              </p:cNvSpPr>
              <p:nvPr/>
            </p:nvSpPr>
            <p:spPr bwMode="auto">
              <a:xfrm>
                <a:off x="2996" y="1944"/>
                <a:ext cx="112" cy="111"/>
              </a:xfrm>
              <a:custGeom>
                <a:avLst/>
                <a:gdLst/>
                <a:ahLst/>
                <a:cxnLst>
                  <a:cxn ang="0">
                    <a:pos x="0" y="126"/>
                  </a:cxn>
                  <a:cxn ang="0">
                    <a:pos x="3" y="108"/>
                  </a:cxn>
                  <a:cxn ang="0">
                    <a:pos x="8" y="90"/>
                  </a:cxn>
                  <a:cxn ang="0">
                    <a:pos x="14" y="75"/>
                  </a:cxn>
                  <a:cxn ang="0">
                    <a:pos x="22" y="63"/>
                  </a:cxn>
                  <a:cxn ang="0">
                    <a:pos x="34" y="49"/>
                  </a:cxn>
                  <a:cxn ang="0">
                    <a:pos x="46" y="37"/>
                  </a:cxn>
                  <a:cxn ang="0">
                    <a:pos x="60" y="25"/>
                  </a:cxn>
                  <a:cxn ang="0">
                    <a:pos x="71" y="19"/>
                  </a:cxn>
                  <a:cxn ang="0">
                    <a:pos x="88" y="10"/>
                  </a:cxn>
                  <a:cxn ang="0">
                    <a:pos x="105" y="5"/>
                  </a:cxn>
                  <a:cxn ang="0">
                    <a:pos x="125" y="2"/>
                  </a:cxn>
                  <a:cxn ang="0">
                    <a:pos x="139" y="0"/>
                  </a:cxn>
                  <a:cxn ang="0">
                    <a:pos x="157" y="1"/>
                  </a:cxn>
                  <a:cxn ang="0">
                    <a:pos x="175" y="4"/>
                  </a:cxn>
                  <a:cxn ang="0">
                    <a:pos x="193" y="10"/>
                  </a:cxn>
                  <a:cxn ang="0">
                    <a:pos x="204" y="15"/>
                  </a:cxn>
                  <a:cxn ang="0">
                    <a:pos x="221" y="25"/>
                  </a:cxn>
                  <a:cxn ang="0">
                    <a:pos x="235" y="37"/>
                  </a:cxn>
                  <a:cxn ang="0">
                    <a:pos x="246" y="49"/>
                  </a:cxn>
                  <a:cxn ang="0">
                    <a:pos x="255" y="60"/>
                  </a:cxn>
                  <a:cxn ang="0">
                    <a:pos x="264" y="75"/>
                  </a:cxn>
                  <a:cxn ang="0">
                    <a:pos x="271" y="92"/>
                  </a:cxn>
                  <a:cxn ang="0">
                    <a:pos x="276" y="110"/>
                  </a:cxn>
                  <a:cxn ang="0">
                    <a:pos x="278" y="124"/>
                  </a:cxn>
                  <a:cxn ang="0">
                    <a:pos x="280" y="143"/>
                  </a:cxn>
                  <a:cxn ang="0">
                    <a:pos x="278" y="161"/>
                  </a:cxn>
                  <a:cxn ang="0">
                    <a:pos x="275" y="178"/>
                  </a:cxn>
                  <a:cxn ang="0">
                    <a:pos x="270" y="191"/>
                  </a:cxn>
                  <a:cxn ang="0">
                    <a:pos x="263" y="207"/>
                  </a:cxn>
                  <a:cxn ang="0">
                    <a:pos x="252" y="222"/>
                  </a:cxn>
                  <a:cxn ang="0">
                    <a:pos x="239" y="236"/>
                  </a:cxn>
                  <a:cxn ang="0">
                    <a:pos x="230" y="244"/>
                  </a:cxn>
                  <a:cxn ang="0">
                    <a:pos x="216" y="255"/>
                  </a:cxn>
                  <a:cxn ang="0">
                    <a:pos x="200" y="264"/>
                  </a:cxn>
                  <a:cxn ang="0">
                    <a:pos x="182" y="269"/>
                  </a:cxn>
                  <a:cxn ang="0">
                    <a:pos x="169" y="273"/>
                  </a:cxn>
                  <a:cxn ang="0">
                    <a:pos x="149" y="276"/>
                  </a:cxn>
                  <a:cxn ang="0">
                    <a:pos x="131" y="277"/>
                  </a:cxn>
                  <a:cxn ang="0">
                    <a:pos x="113" y="275"/>
                  </a:cxn>
                  <a:cxn ang="0">
                    <a:pos x="100" y="272"/>
                  </a:cxn>
                  <a:cxn ang="0">
                    <a:pos x="83" y="266"/>
                  </a:cxn>
                  <a:cxn ang="0">
                    <a:pos x="67" y="258"/>
                  </a:cxn>
                  <a:cxn ang="0">
                    <a:pos x="53" y="247"/>
                  </a:cxn>
                  <a:cxn ang="0">
                    <a:pos x="41" y="237"/>
                  </a:cxn>
                  <a:cxn ang="0">
                    <a:pos x="31" y="225"/>
                  </a:cxn>
                  <a:cxn ang="0">
                    <a:pos x="20" y="210"/>
                  </a:cxn>
                  <a:cxn ang="0">
                    <a:pos x="11" y="193"/>
                  </a:cxn>
                  <a:cxn ang="0">
                    <a:pos x="8" y="181"/>
                  </a:cxn>
                  <a:cxn ang="0">
                    <a:pos x="3" y="163"/>
                  </a:cxn>
                  <a:cxn ang="0">
                    <a:pos x="0" y="143"/>
                  </a:cxn>
                </a:cxnLst>
                <a:rect l="0" t="0" r="r" b="b"/>
                <a:pathLst>
                  <a:path w="280" h="277">
                    <a:moveTo>
                      <a:pt x="0" y="138"/>
                    </a:moveTo>
                    <a:lnTo>
                      <a:pt x="0" y="134"/>
                    </a:lnTo>
                    <a:lnTo>
                      <a:pt x="0" y="130"/>
                    </a:lnTo>
                    <a:lnTo>
                      <a:pt x="0" y="126"/>
                    </a:lnTo>
                    <a:lnTo>
                      <a:pt x="0" y="126"/>
                    </a:lnTo>
                    <a:lnTo>
                      <a:pt x="1" y="122"/>
                    </a:lnTo>
                    <a:lnTo>
                      <a:pt x="1" y="117"/>
                    </a:lnTo>
                    <a:lnTo>
                      <a:pt x="2" y="112"/>
                    </a:lnTo>
                    <a:lnTo>
                      <a:pt x="2" y="112"/>
                    </a:lnTo>
                    <a:lnTo>
                      <a:pt x="3" y="108"/>
                    </a:lnTo>
                    <a:lnTo>
                      <a:pt x="4" y="104"/>
                    </a:lnTo>
                    <a:lnTo>
                      <a:pt x="5" y="100"/>
                    </a:lnTo>
                    <a:lnTo>
                      <a:pt x="5" y="100"/>
                    </a:lnTo>
                    <a:lnTo>
                      <a:pt x="6" y="95"/>
                    </a:lnTo>
                    <a:lnTo>
                      <a:pt x="8" y="90"/>
                    </a:lnTo>
                    <a:lnTo>
                      <a:pt x="10" y="86"/>
                    </a:lnTo>
                    <a:lnTo>
                      <a:pt x="10" y="86"/>
                    </a:lnTo>
                    <a:lnTo>
                      <a:pt x="11" y="82"/>
                    </a:lnTo>
                    <a:lnTo>
                      <a:pt x="13" y="78"/>
                    </a:lnTo>
                    <a:lnTo>
                      <a:pt x="14" y="75"/>
                    </a:lnTo>
                    <a:lnTo>
                      <a:pt x="14" y="75"/>
                    </a:lnTo>
                    <a:lnTo>
                      <a:pt x="17" y="71"/>
                    </a:lnTo>
                    <a:lnTo>
                      <a:pt x="19" y="67"/>
                    </a:lnTo>
                    <a:lnTo>
                      <a:pt x="22" y="63"/>
                    </a:lnTo>
                    <a:lnTo>
                      <a:pt x="22" y="63"/>
                    </a:lnTo>
                    <a:lnTo>
                      <a:pt x="24" y="59"/>
                    </a:lnTo>
                    <a:lnTo>
                      <a:pt x="27" y="56"/>
                    </a:lnTo>
                    <a:lnTo>
                      <a:pt x="31" y="53"/>
                    </a:lnTo>
                    <a:lnTo>
                      <a:pt x="31" y="53"/>
                    </a:lnTo>
                    <a:lnTo>
                      <a:pt x="34" y="49"/>
                    </a:lnTo>
                    <a:lnTo>
                      <a:pt x="37" y="45"/>
                    </a:lnTo>
                    <a:lnTo>
                      <a:pt x="40" y="41"/>
                    </a:lnTo>
                    <a:lnTo>
                      <a:pt x="40" y="41"/>
                    </a:lnTo>
                    <a:lnTo>
                      <a:pt x="43" y="39"/>
                    </a:lnTo>
                    <a:lnTo>
                      <a:pt x="46" y="37"/>
                    </a:lnTo>
                    <a:lnTo>
                      <a:pt x="49" y="34"/>
                    </a:lnTo>
                    <a:lnTo>
                      <a:pt x="49" y="34"/>
                    </a:lnTo>
                    <a:lnTo>
                      <a:pt x="53" y="31"/>
                    </a:lnTo>
                    <a:lnTo>
                      <a:pt x="56" y="28"/>
                    </a:lnTo>
                    <a:lnTo>
                      <a:pt x="60" y="25"/>
                    </a:lnTo>
                    <a:lnTo>
                      <a:pt x="60" y="25"/>
                    </a:lnTo>
                    <a:lnTo>
                      <a:pt x="63" y="23"/>
                    </a:lnTo>
                    <a:lnTo>
                      <a:pt x="67" y="21"/>
                    </a:lnTo>
                    <a:lnTo>
                      <a:pt x="71" y="19"/>
                    </a:lnTo>
                    <a:lnTo>
                      <a:pt x="71" y="19"/>
                    </a:lnTo>
                    <a:lnTo>
                      <a:pt x="75" y="17"/>
                    </a:lnTo>
                    <a:lnTo>
                      <a:pt x="79" y="14"/>
                    </a:lnTo>
                    <a:lnTo>
                      <a:pt x="84" y="12"/>
                    </a:lnTo>
                    <a:lnTo>
                      <a:pt x="84" y="12"/>
                    </a:lnTo>
                    <a:lnTo>
                      <a:pt x="88" y="10"/>
                    </a:lnTo>
                    <a:lnTo>
                      <a:pt x="92" y="9"/>
                    </a:lnTo>
                    <a:lnTo>
                      <a:pt x="96" y="8"/>
                    </a:lnTo>
                    <a:lnTo>
                      <a:pt x="96" y="8"/>
                    </a:lnTo>
                    <a:lnTo>
                      <a:pt x="100" y="7"/>
                    </a:lnTo>
                    <a:lnTo>
                      <a:pt x="105" y="5"/>
                    </a:lnTo>
                    <a:lnTo>
                      <a:pt x="110" y="4"/>
                    </a:lnTo>
                    <a:lnTo>
                      <a:pt x="110" y="4"/>
                    </a:lnTo>
                    <a:lnTo>
                      <a:pt x="115" y="4"/>
                    </a:lnTo>
                    <a:lnTo>
                      <a:pt x="120" y="3"/>
                    </a:lnTo>
                    <a:lnTo>
                      <a:pt x="125" y="2"/>
                    </a:lnTo>
                    <a:lnTo>
                      <a:pt x="125" y="2"/>
                    </a:lnTo>
                    <a:lnTo>
                      <a:pt x="130" y="1"/>
                    </a:lnTo>
                    <a:lnTo>
                      <a:pt x="135" y="0"/>
                    </a:lnTo>
                    <a:lnTo>
                      <a:pt x="139" y="0"/>
                    </a:lnTo>
                    <a:lnTo>
                      <a:pt x="139" y="0"/>
                    </a:lnTo>
                    <a:lnTo>
                      <a:pt x="144" y="0"/>
                    </a:lnTo>
                    <a:lnTo>
                      <a:pt x="148" y="0"/>
                    </a:lnTo>
                    <a:lnTo>
                      <a:pt x="152" y="0"/>
                    </a:lnTo>
                    <a:lnTo>
                      <a:pt x="152" y="0"/>
                    </a:lnTo>
                    <a:lnTo>
                      <a:pt x="157" y="1"/>
                    </a:lnTo>
                    <a:lnTo>
                      <a:pt x="162" y="2"/>
                    </a:lnTo>
                    <a:lnTo>
                      <a:pt x="167" y="3"/>
                    </a:lnTo>
                    <a:lnTo>
                      <a:pt x="167" y="3"/>
                    </a:lnTo>
                    <a:lnTo>
                      <a:pt x="171" y="4"/>
                    </a:lnTo>
                    <a:lnTo>
                      <a:pt x="175" y="4"/>
                    </a:lnTo>
                    <a:lnTo>
                      <a:pt x="179" y="5"/>
                    </a:lnTo>
                    <a:lnTo>
                      <a:pt x="179" y="5"/>
                    </a:lnTo>
                    <a:lnTo>
                      <a:pt x="184" y="7"/>
                    </a:lnTo>
                    <a:lnTo>
                      <a:pt x="189" y="8"/>
                    </a:lnTo>
                    <a:lnTo>
                      <a:pt x="193" y="10"/>
                    </a:lnTo>
                    <a:lnTo>
                      <a:pt x="193" y="10"/>
                    </a:lnTo>
                    <a:lnTo>
                      <a:pt x="197" y="12"/>
                    </a:lnTo>
                    <a:lnTo>
                      <a:pt x="201" y="13"/>
                    </a:lnTo>
                    <a:lnTo>
                      <a:pt x="204" y="15"/>
                    </a:lnTo>
                    <a:lnTo>
                      <a:pt x="204" y="15"/>
                    </a:lnTo>
                    <a:lnTo>
                      <a:pt x="208" y="17"/>
                    </a:lnTo>
                    <a:lnTo>
                      <a:pt x="213" y="20"/>
                    </a:lnTo>
                    <a:lnTo>
                      <a:pt x="217" y="22"/>
                    </a:lnTo>
                    <a:lnTo>
                      <a:pt x="217" y="22"/>
                    </a:lnTo>
                    <a:lnTo>
                      <a:pt x="221" y="25"/>
                    </a:lnTo>
                    <a:lnTo>
                      <a:pt x="224" y="28"/>
                    </a:lnTo>
                    <a:lnTo>
                      <a:pt x="227" y="31"/>
                    </a:lnTo>
                    <a:lnTo>
                      <a:pt x="227" y="31"/>
                    </a:lnTo>
                    <a:lnTo>
                      <a:pt x="231" y="34"/>
                    </a:lnTo>
                    <a:lnTo>
                      <a:pt x="235" y="37"/>
                    </a:lnTo>
                    <a:lnTo>
                      <a:pt x="238" y="41"/>
                    </a:lnTo>
                    <a:lnTo>
                      <a:pt x="238" y="41"/>
                    </a:lnTo>
                    <a:lnTo>
                      <a:pt x="241" y="43"/>
                    </a:lnTo>
                    <a:lnTo>
                      <a:pt x="243" y="46"/>
                    </a:lnTo>
                    <a:lnTo>
                      <a:pt x="246" y="49"/>
                    </a:lnTo>
                    <a:lnTo>
                      <a:pt x="246" y="49"/>
                    </a:lnTo>
                    <a:lnTo>
                      <a:pt x="249" y="53"/>
                    </a:lnTo>
                    <a:lnTo>
                      <a:pt x="252" y="56"/>
                    </a:lnTo>
                    <a:lnTo>
                      <a:pt x="255" y="60"/>
                    </a:lnTo>
                    <a:lnTo>
                      <a:pt x="255" y="60"/>
                    </a:lnTo>
                    <a:lnTo>
                      <a:pt x="257" y="63"/>
                    </a:lnTo>
                    <a:lnTo>
                      <a:pt x="260" y="67"/>
                    </a:lnTo>
                    <a:lnTo>
                      <a:pt x="261" y="71"/>
                    </a:lnTo>
                    <a:lnTo>
                      <a:pt x="261" y="71"/>
                    </a:lnTo>
                    <a:lnTo>
                      <a:pt x="264" y="75"/>
                    </a:lnTo>
                    <a:lnTo>
                      <a:pt x="266" y="79"/>
                    </a:lnTo>
                    <a:lnTo>
                      <a:pt x="269" y="84"/>
                    </a:lnTo>
                    <a:lnTo>
                      <a:pt x="269" y="84"/>
                    </a:lnTo>
                    <a:lnTo>
                      <a:pt x="270" y="88"/>
                    </a:lnTo>
                    <a:lnTo>
                      <a:pt x="271" y="92"/>
                    </a:lnTo>
                    <a:lnTo>
                      <a:pt x="272" y="96"/>
                    </a:lnTo>
                    <a:lnTo>
                      <a:pt x="272" y="96"/>
                    </a:lnTo>
                    <a:lnTo>
                      <a:pt x="273" y="100"/>
                    </a:lnTo>
                    <a:lnTo>
                      <a:pt x="275" y="105"/>
                    </a:lnTo>
                    <a:lnTo>
                      <a:pt x="276" y="110"/>
                    </a:lnTo>
                    <a:lnTo>
                      <a:pt x="276" y="110"/>
                    </a:lnTo>
                    <a:lnTo>
                      <a:pt x="277" y="114"/>
                    </a:lnTo>
                    <a:lnTo>
                      <a:pt x="277" y="119"/>
                    </a:lnTo>
                    <a:lnTo>
                      <a:pt x="278" y="124"/>
                    </a:lnTo>
                    <a:lnTo>
                      <a:pt x="278" y="124"/>
                    </a:lnTo>
                    <a:lnTo>
                      <a:pt x="279" y="129"/>
                    </a:lnTo>
                    <a:lnTo>
                      <a:pt x="280" y="134"/>
                    </a:lnTo>
                    <a:lnTo>
                      <a:pt x="280" y="138"/>
                    </a:lnTo>
                    <a:lnTo>
                      <a:pt x="280" y="138"/>
                    </a:lnTo>
                    <a:lnTo>
                      <a:pt x="280" y="143"/>
                    </a:lnTo>
                    <a:lnTo>
                      <a:pt x="280" y="147"/>
                    </a:lnTo>
                    <a:lnTo>
                      <a:pt x="280" y="151"/>
                    </a:lnTo>
                    <a:lnTo>
                      <a:pt x="280" y="151"/>
                    </a:lnTo>
                    <a:lnTo>
                      <a:pt x="279" y="156"/>
                    </a:lnTo>
                    <a:lnTo>
                      <a:pt x="278" y="161"/>
                    </a:lnTo>
                    <a:lnTo>
                      <a:pt x="277" y="166"/>
                    </a:lnTo>
                    <a:lnTo>
                      <a:pt x="277" y="166"/>
                    </a:lnTo>
                    <a:lnTo>
                      <a:pt x="277" y="170"/>
                    </a:lnTo>
                    <a:lnTo>
                      <a:pt x="276" y="174"/>
                    </a:lnTo>
                    <a:lnTo>
                      <a:pt x="275" y="178"/>
                    </a:lnTo>
                    <a:lnTo>
                      <a:pt x="275" y="178"/>
                    </a:lnTo>
                    <a:lnTo>
                      <a:pt x="273" y="183"/>
                    </a:lnTo>
                    <a:lnTo>
                      <a:pt x="272" y="187"/>
                    </a:lnTo>
                    <a:lnTo>
                      <a:pt x="270" y="191"/>
                    </a:lnTo>
                    <a:lnTo>
                      <a:pt x="270" y="191"/>
                    </a:lnTo>
                    <a:lnTo>
                      <a:pt x="269" y="195"/>
                    </a:lnTo>
                    <a:lnTo>
                      <a:pt x="267" y="199"/>
                    </a:lnTo>
                    <a:lnTo>
                      <a:pt x="265" y="203"/>
                    </a:lnTo>
                    <a:lnTo>
                      <a:pt x="265" y="203"/>
                    </a:lnTo>
                    <a:lnTo>
                      <a:pt x="263" y="207"/>
                    </a:lnTo>
                    <a:lnTo>
                      <a:pt x="260" y="211"/>
                    </a:lnTo>
                    <a:lnTo>
                      <a:pt x="258" y="215"/>
                    </a:lnTo>
                    <a:lnTo>
                      <a:pt x="258" y="215"/>
                    </a:lnTo>
                    <a:lnTo>
                      <a:pt x="256" y="219"/>
                    </a:lnTo>
                    <a:lnTo>
                      <a:pt x="252" y="222"/>
                    </a:lnTo>
                    <a:lnTo>
                      <a:pt x="249" y="225"/>
                    </a:lnTo>
                    <a:lnTo>
                      <a:pt x="249" y="225"/>
                    </a:lnTo>
                    <a:lnTo>
                      <a:pt x="246" y="229"/>
                    </a:lnTo>
                    <a:lnTo>
                      <a:pt x="243" y="233"/>
                    </a:lnTo>
                    <a:lnTo>
                      <a:pt x="239" y="236"/>
                    </a:lnTo>
                    <a:lnTo>
                      <a:pt x="239" y="236"/>
                    </a:lnTo>
                    <a:lnTo>
                      <a:pt x="237" y="239"/>
                    </a:lnTo>
                    <a:lnTo>
                      <a:pt x="234" y="241"/>
                    </a:lnTo>
                    <a:lnTo>
                      <a:pt x="230" y="244"/>
                    </a:lnTo>
                    <a:lnTo>
                      <a:pt x="230" y="244"/>
                    </a:lnTo>
                    <a:lnTo>
                      <a:pt x="227" y="247"/>
                    </a:lnTo>
                    <a:lnTo>
                      <a:pt x="224" y="250"/>
                    </a:lnTo>
                    <a:lnTo>
                      <a:pt x="220" y="252"/>
                    </a:lnTo>
                    <a:lnTo>
                      <a:pt x="220" y="252"/>
                    </a:lnTo>
                    <a:lnTo>
                      <a:pt x="216" y="255"/>
                    </a:lnTo>
                    <a:lnTo>
                      <a:pt x="212" y="257"/>
                    </a:lnTo>
                    <a:lnTo>
                      <a:pt x="208" y="259"/>
                    </a:lnTo>
                    <a:lnTo>
                      <a:pt x="208" y="259"/>
                    </a:lnTo>
                    <a:lnTo>
                      <a:pt x="204" y="261"/>
                    </a:lnTo>
                    <a:lnTo>
                      <a:pt x="200" y="264"/>
                    </a:lnTo>
                    <a:lnTo>
                      <a:pt x="195" y="266"/>
                    </a:lnTo>
                    <a:lnTo>
                      <a:pt x="195" y="266"/>
                    </a:lnTo>
                    <a:lnTo>
                      <a:pt x="191" y="268"/>
                    </a:lnTo>
                    <a:lnTo>
                      <a:pt x="187" y="268"/>
                    </a:lnTo>
                    <a:lnTo>
                      <a:pt x="182" y="269"/>
                    </a:lnTo>
                    <a:lnTo>
                      <a:pt x="182" y="269"/>
                    </a:lnTo>
                    <a:lnTo>
                      <a:pt x="178" y="271"/>
                    </a:lnTo>
                    <a:lnTo>
                      <a:pt x="174" y="272"/>
                    </a:lnTo>
                    <a:lnTo>
                      <a:pt x="169" y="273"/>
                    </a:lnTo>
                    <a:lnTo>
                      <a:pt x="169" y="273"/>
                    </a:lnTo>
                    <a:lnTo>
                      <a:pt x="164" y="274"/>
                    </a:lnTo>
                    <a:lnTo>
                      <a:pt x="159" y="275"/>
                    </a:lnTo>
                    <a:lnTo>
                      <a:pt x="154" y="276"/>
                    </a:lnTo>
                    <a:lnTo>
                      <a:pt x="154" y="276"/>
                    </a:lnTo>
                    <a:lnTo>
                      <a:pt x="149" y="276"/>
                    </a:lnTo>
                    <a:lnTo>
                      <a:pt x="144" y="277"/>
                    </a:lnTo>
                    <a:lnTo>
                      <a:pt x="139" y="277"/>
                    </a:lnTo>
                    <a:lnTo>
                      <a:pt x="139" y="277"/>
                    </a:lnTo>
                    <a:lnTo>
                      <a:pt x="135" y="277"/>
                    </a:lnTo>
                    <a:lnTo>
                      <a:pt x="131" y="277"/>
                    </a:lnTo>
                    <a:lnTo>
                      <a:pt x="127" y="277"/>
                    </a:lnTo>
                    <a:lnTo>
                      <a:pt x="127" y="277"/>
                    </a:lnTo>
                    <a:lnTo>
                      <a:pt x="122" y="276"/>
                    </a:lnTo>
                    <a:lnTo>
                      <a:pt x="118" y="276"/>
                    </a:lnTo>
                    <a:lnTo>
                      <a:pt x="113" y="275"/>
                    </a:lnTo>
                    <a:lnTo>
                      <a:pt x="113" y="275"/>
                    </a:lnTo>
                    <a:lnTo>
                      <a:pt x="109" y="274"/>
                    </a:lnTo>
                    <a:lnTo>
                      <a:pt x="105" y="273"/>
                    </a:lnTo>
                    <a:lnTo>
                      <a:pt x="100" y="272"/>
                    </a:lnTo>
                    <a:lnTo>
                      <a:pt x="100" y="272"/>
                    </a:lnTo>
                    <a:lnTo>
                      <a:pt x="96" y="271"/>
                    </a:lnTo>
                    <a:lnTo>
                      <a:pt x="91" y="269"/>
                    </a:lnTo>
                    <a:lnTo>
                      <a:pt x="87" y="268"/>
                    </a:lnTo>
                    <a:lnTo>
                      <a:pt x="87" y="268"/>
                    </a:lnTo>
                    <a:lnTo>
                      <a:pt x="83" y="266"/>
                    </a:lnTo>
                    <a:lnTo>
                      <a:pt x="79" y="264"/>
                    </a:lnTo>
                    <a:lnTo>
                      <a:pt x="75" y="263"/>
                    </a:lnTo>
                    <a:lnTo>
                      <a:pt x="75" y="263"/>
                    </a:lnTo>
                    <a:lnTo>
                      <a:pt x="71" y="260"/>
                    </a:lnTo>
                    <a:lnTo>
                      <a:pt x="67" y="258"/>
                    </a:lnTo>
                    <a:lnTo>
                      <a:pt x="63" y="256"/>
                    </a:lnTo>
                    <a:lnTo>
                      <a:pt x="63" y="256"/>
                    </a:lnTo>
                    <a:lnTo>
                      <a:pt x="59" y="253"/>
                    </a:lnTo>
                    <a:lnTo>
                      <a:pt x="56" y="250"/>
                    </a:lnTo>
                    <a:lnTo>
                      <a:pt x="53" y="247"/>
                    </a:lnTo>
                    <a:lnTo>
                      <a:pt x="53" y="247"/>
                    </a:lnTo>
                    <a:lnTo>
                      <a:pt x="49" y="244"/>
                    </a:lnTo>
                    <a:lnTo>
                      <a:pt x="44" y="240"/>
                    </a:lnTo>
                    <a:lnTo>
                      <a:pt x="41" y="237"/>
                    </a:lnTo>
                    <a:lnTo>
                      <a:pt x="41" y="237"/>
                    </a:lnTo>
                    <a:lnTo>
                      <a:pt x="39" y="235"/>
                    </a:lnTo>
                    <a:lnTo>
                      <a:pt x="36" y="232"/>
                    </a:lnTo>
                    <a:lnTo>
                      <a:pt x="34" y="228"/>
                    </a:lnTo>
                    <a:lnTo>
                      <a:pt x="34" y="228"/>
                    </a:lnTo>
                    <a:lnTo>
                      <a:pt x="31" y="225"/>
                    </a:lnTo>
                    <a:lnTo>
                      <a:pt x="27" y="222"/>
                    </a:lnTo>
                    <a:lnTo>
                      <a:pt x="25" y="218"/>
                    </a:lnTo>
                    <a:lnTo>
                      <a:pt x="25" y="218"/>
                    </a:lnTo>
                    <a:lnTo>
                      <a:pt x="23" y="214"/>
                    </a:lnTo>
                    <a:lnTo>
                      <a:pt x="20" y="210"/>
                    </a:lnTo>
                    <a:lnTo>
                      <a:pt x="18" y="206"/>
                    </a:lnTo>
                    <a:lnTo>
                      <a:pt x="18" y="206"/>
                    </a:lnTo>
                    <a:lnTo>
                      <a:pt x="16" y="202"/>
                    </a:lnTo>
                    <a:lnTo>
                      <a:pt x="14" y="198"/>
                    </a:lnTo>
                    <a:lnTo>
                      <a:pt x="11" y="193"/>
                    </a:lnTo>
                    <a:lnTo>
                      <a:pt x="11" y="193"/>
                    </a:lnTo>
                    <a:lnTo>
                      <a:pt x="10" y="189"/>
                    </a:lnTo>
                    <a:lnTo>
                      <a:pt x="9" y="185"/>
                    </a:lnTo>
                    <a:lnTo>
                      <a:pt x="8" y="181"/>
                    </a:lnTo>
                    <a:lnTo>
                      <a:pt x="8" y="181"/>
                    </a:lnTo>
                    <a:lnTo>
                      <a:pt x="6" y="177"/>
                    </a:lnTo>
                    <a:lnTo>
                      <a:pt x="5" y="172"/>
                    </a:lnTo>
                    <a:lnTo>
                      <a:pt x="4" y="167"/>
                    </a:lnTo>
                    <a:lnTo>
                      <a:pt x="4" y="167"/>
                    </a:lnTo>
                    <a:lnTo>
                      <a:pt x="3" y="163"/>
                    </a:lnTo>
                    <a:lnTo>
                      <a:pt x="2" y="158"/>
                    </a:lnTo>
                    <a:lnTo>
                      <a:pt x="1" y="153"/>
                    </a:lnTo>
                    <a:lnTo>
                      <a:pt x="1" y="153"/>
                    </a:lnTo>
                    <a:lnTo>
                      <a:pt x="1" y="148"/>
                    </a:lnTo>
                    <a:lnTo>
                      <a:pt x="0" y="143"/>
                    </a:lnTo>
                    <a:lnTo>
                      <a:pt x="0" y="138"/>
                    </a:lnTo>
                    <a:close/>
                  </a:path>
                </a:pathLst>
              </a:custGeom>
              <a:solidFill>
                <a:srgbClr val="E1E1E1"/>
              </a:solidFill>
              <a:ln w="6350" cmpd="sng">
                <a:solidFill>
                  <a:srgbClr val="000000"/>
                </a:solidFill>
                <a:round/>
                <a:headEnd/>
                <a:tailEnd/>
              </a:ln>
            </p:spPr>
            <p:txBody>
              <a:bodyPr/>
              <a:lstStyle/>
              <a:p>
                <a:endParaRPr lang="fr-FR"/>
              </a:p>
            </p:txBody>
          </p:sp>
          <p:sp>
            <p:nvSpPr>
              <p:cNvPr id="2272" name="Freeform 224"/>
              <p:cNvSpPr>
                <a:spLocks/>
              </p:cNvSpPr>
              <p:nvPr/>
            </p:nvSpPr>
            <p:spPr bwMode="auto">
              <a:xfrm>
                <a:off x="3079" y="1951"/>
                <a:ext cx="292" cy="96"/>
              </a:xfrm>
              <a:custGeom>
                <a:avLst/>
                <a:gdLst/>
                <a:ahLst/>
                <a:cxnLst>
                  <a:cxn ang="0">
                    <a:pos x="0" y="240"/>
                  </a:cxn>
                  <a:cxn ang="0">
                    <a:pos x="730" y="171"/>
                  </a:cxn>
                  <a:cxn ang="0">
                    <a:pos x="730" y="69"/>
                  </a:cxn>
                  <a:cxn ang="0">
                    <a:pos x="0" y="0"/>
                  </a:cxn>
                  <a:cxn ang="0">
                    <a:pos x="0" y="240"/>
                  </a:cxn>
                </a:cxnLst>
                <a:rect l="0" t="0" r="r" b="b"/>
                <a:pathLst>
                  <a:path w="730" h="240">
                    <a:moveTo>
                      <a:pt x="0" y="240"/>
                    </a:moveTo>
                    <a:lnTo>
                      <a:pt x="730" y="171"/>
                    </a:lnTo>
                    <a:lnTo>
                      <a:pt x="730" y="69"/>
                    </a:lnTo>
                    <a:lnTo>
                      <a:pt x="0" y="0"/>
                    </a:lnTo>
                    <a:lnTo>
                      <a:pt x="0" y="240"/>
                    </a:lnTo>
                    <a:close/>
                  </a:path>
                </a:pathLst>
              </a:custGeom>
              <a:solidFill>
                <a:srgbClr val="F7F7F7"/>
              </a:solidFill>
              <a:ln w="6350" cmpd="sng">
                <a:solidFill>
                  <a:srgbClr val="000000"/>
                </a:solidFill>
                <a:prstDash val="solid"/>
                <a:round/>
                <a:headEnd/>
                <a:tailEnd/>
              </a:ln>
            </p:spPr>
            <p:txBody>
              <a:bodyPr/>
              <a:lstStyle/>
              <a:p>
                <a:endParaRPr lang="fr-FR"/>
              </a:p>
            </p:txBody>
          </p:sp>
          <p:sp>
            <p:nvSpPr>
              <p:cNvPr id="2273" name="Line 225"/>
              <p:cNvSpPr>
                <a:spLocks noChangeShapeType="1"/>
              </p:cNvSpPr>
              <p:nvPr/>
            </p:nvSpPr>
            <p:spPr bwMode="auto">
              <a:xfrm>
                <a:off x="3376" y="1989"/>
                <a:ext cx="672" cy="0"/>
              </a:xfrm>
              <a:prstGeom prst="line">
                <a:avLst/>
              </a:prstGeom>
              <a:noFill/>
              <a:ln w="6350">
                <a:solidFill>
                  <a:srgbClr val="000000"/>
                </a:solidFill>
                <a:round/>
                <a:headEnd/>
                <a:tailEnd/>
              </a:ln>
            </p:spPr>
            <p:txBody>
              <a:bodyPr/>
              <a:lstStyle/>
              <a:p>
                <a:endParaRPr lang="fr-FR"/>
              </a:p>
            </p:txBody>
          </p:sp>
          <p:sp>
            <p:nvSpPr>
              <p:cNvPr id="2274" name="Line 226"/>
              <p:cNvSpPr>
                <a:spLocks noChangeShapeType="1"/>
              </p:cNvSpPr>
              <p:nvPr/>
            </p:nvSpPr>
            <p:spPr bwMode="auto">
              <a:xfrm>
                <a:off x="3366" y="2008"/>
                <a:ext cx="682" cy="1"/>
              </a:xfrm>
              <a:prstGeom prst="line">
                <a:avLst/>
              </a:prstGeom>
              <a:noFill/>
              <a:ln w="6350">
                <a:solidFill>
                  <a:srgbClr val="000000"/>
                </a:solidFill>
                <a:round/>
                <a:headEnd/>
                <a:tailEnd/>
              </a:ln>
            </p:spPr>
            <p:txBody>
              <a:bodyPr/>
              <a:lstStyle/>
              <a:p>
                <a:endParaRPr lang="fr-FR"/>
              </a:p>
            </p:txBody>
          </p:sp>
        </p:grpSp>
        <p:grpSp>
          <p:nvGrpSpPr>
            <p:cNvPr id="5" name="Group 443"/>
            <p:cNvGrpSpPr>
              <a:grpSpLocks/>
            </p:cNvGrpSpPr>
            <p:nvPr/>
          </p:nvGrpSpPr>
          <p:grpSpPr bwMode="auto">
            <a:xfrm rot="1305031">
              <a:off x="1462088" y="1138238"/>
              <a:ext cx="1514475" cy="1514475"/>
              <a:chOff x="1992" y="924"/>
              <a:chExt cx="954" cy="954"/>
            </a:xfrm>
          </p:grpSpPr>
          <p:grpSp>
            <p:nvGrpSpPr>
              <p:cNvPr id="6" name="Group 438"/>
              <p:cNvGrpSpPr>
                <a:grpSpLocks/>
              </p:cNvGrpSpPr>
              <p:nvPr/>
            </p:nvGrpSpPr>
            <p:grpSpPr bwMode="auto">
              <a:xfrm rot="6164717">
                <a:off x="2181" y="1521"/>
                <a:ext cx="486" cy="174"/>
                <a:chOff x="1986" y="1416"/>
                <a:chExt cx="486" cy="174"/>
              </a:xfrm>
            </p:grpSpPr>
            <p:sp>
              <p:nvSpPr>
                <p:cNvPr id="2485" name="AutoShape 437"/>
                <p:cNvSpPr>
                  <a:spLocks noChangeArrowheads="1"/>
                </p:cNvSpPr>
                <p:nvPr/>
              </p:nvSpPr>
              <p:spPr bwMode="auto">
                <a:xfrm>
                  <a:off x="1986" y="1482"/>
                  <a:ext cx="420" cy="38"/>
                </a:xfrm>
                <a:prstGeom prst="roundRect">
                  <a:avLst>
                    <a:gd name="adj" fmla="val 16667"/>
                  </a:avLst>
                </a:prstGeom>
                <a:solidFill>
                  <a:srgbClr val="CC9900"/>
                </a:solidFill>
                <a:ln w="6350">
                  <a:solidFill>
                    <a:schemeClr val="tx1"/>
                  </a:solidFill>
                  <a:round/>
                  <a:headEnd/>
                  <a:tailEnd/>
                </a:ln>
                <a:effectLst/>
              </p:spPr>
              <p:txBody>
                <a:bodyPr wrap="none" anchor="ctr"/>
                <a:lstStyle/>
                <a:p>
                  <a:endParaRPr lang="fr-FR"/>
                </a:p>
              </p:txBody>
            </p:sp>
            <p:sp>
              <p:nvSpPr>
                <p:cNvPr id="2484" name="AutoShape 436"/>
                <p:cNvSpPr>
                  <a:spLocks noChangeArrowheads="1"/>
                </p:cNvSpPr>
                <p:nvPr/>
              </p:nvSpPr>
              <p:spPr bwMode="auto">
                <a:xfrm>
                  <a:off x="2397" y="1416"/>
                  <a:ext cx="75" cy="174"/>
                </a:xfrm>
                <a:prstGeom prst="roundRect">
                  <a:avLst>
                    <a:gd name="adj" fmla="val 16667"/>
                  </a:avLst>
                </a:prstGeom>
                <a:solidFill>
                  <a:schemeClr val="tx1"/>
                </a:solidFill>
                <a:ln w="9525">
                  <a:solidFill>
                    <a:schemeClr val="tx1"/>
                  </a:solidFill>
                  <a:round/>
                  <a:headEnd/>
                  <a:tailEnd/>
                </a:ln>
                <a:effectLst/>
              </p:spPr>
              <p:txBody>
                <a:bodyPr wrap="none" anchor="ctr"/>
                <a:lstStyle/>
                <a:p>
                  <a:endParaRPr lang="fr-FR"/>
                </a:p>
              </p:txBody>
            </p:sp>
          </p:grpSp>
          <p:sp>
            <p:nvSpPr>
              <p:cNvPr id="2490" name="Oval 442"/>
              <p:cNvSpPr>
                <a:spLocks noChangeArrowheads="1"/>
              </p:cNvSpPr>
              <p:nvPr/>
            </p:nvSpPr>
            <p:spPr bwMode="auto">
              <a:xfrm>
                <a:off x="1992" y="924"/>
                <a:ext cx="954" cy="954"/>
              </a:xfrm>
              <a:prstGeom prst="ellipse">
                <a:avLst/>
              </a:prstGeom>
              <a:noFill/>
              <a:ln w="9525">
                <a:noFill/>
                <a:round/>
                <a:headEnd/>
                <a:tailEnd/>
              </a:ln>
              <a:effectLst/>
            </p:spPr>
            <p:txBody>
              <a:bodyPr wrap="none" anchor="ctr"/>
              <a:lstStyle/>
              <a:p>
                <a:endParaRPr lang="fr-FR"/>
              </a:p>
            </p:txBody>
          </p:sp>
        </p:grpSp>
        <p:grpSp>
          <p:nvGrpSpPr>
            <p:cNvPr id="8" name="Group 457"/>
            <p:cNvGrpSpPr>
              <a:grpSpLocks/>
            </p:cNvGrpSpPr>
            <p:nvPr/>
          </p:nvGrpSpPr>
          <p:grpSpPr bwMode="auto">
            <a:xfrm>
              <a:off x="5018088" y="2400300"/>
              <a:ext cx="1897062" cy="1473200"/>
              <a:chOff x="1083" y="1607"/>
              <a:chExt cx="4110" cy="3191"/>
            </a:xfrm>
          </p:grpSpPr>
          <p:sp>
            <p:nvSpPr>
              <p:cNvPr id="2506" name="Rectangle 458"/>
              <p:cNvSpPr>
                <a:spLocks noChangeArrowheads="1"/>
              </p:cNvSpPr>
              <p:nvPr/>
            </p:nvSpPr>
            <p:spPr bwMode="auto">
              <a:xfrm>
                <a:off x="1083" y="2460"/>
                <a:ext cx="357" cy="1998"/>
              </a:xfrm>
              <a:prstGeom prst="rect">
                <a:avLst/>
              </a:prstGeom>
              <a:solidFill>
                <a:srgbClr val="FFFFCC"/>
              </a:solidFill>
              <a:ln w="9525">
                <a:noFill/>
                <a:miter lim="800000"/>
                <a:headEnd/>
                <a:tailEnd/>
              </a:ln>
            </p:spPr>
            <p:txBody>
              <a:bodyPr/>
              <a:lstStyle/>
              <a:p>
                <a:endParaRPr lang="fr-FR"/>
              </a:p>
            </p:txBody>
          </p:sp>
          <p:sp>
            <p:nvSpPr>
              <p:cNvPr id="2507" name="Freeform 459"/>
              <p:cNvSpPr>
                <a:spLocks/>
              </p:cNvSpPr>
              <p:nvPr/>
            </p:nvSpPr>
            <p:spPr bwMode="auto">
              <a:xfrm>
                <a:off x="1083" y="1608"/>
                <a:ext cx="4110" cy="3189"/>
              </a:xfrm>
              <a:custGeom>
                <a:avLst/>
                <a:gdLst/>
                <a:ahLst/>
                <a:cxnLst>
                  <a:cxn ang="0">
                    <a:pos x="207" y="0"/>
                  </a:cxn>
                  <a:cxn ang="0">
                    <a:pos x="3950" y="4"/>
                  </a:cxn>
                  <a:cxn ang="0">
                    <a:pos x="4050" y="6"/>
                  </a:cxn>
                  <a:cxn ang="0">
                    <a:pos x="4095" y="51"/>
                  </a:cxn>
                  <a:cxn ang="0">
                    <a:pos x="4101" y="105"/>
                  </a:cxn>
                  <a:cxn ang="0">
                    <a:pos x="4109" y="189"/>
                  </a:cxn>
                  <a:cxn ang="0">
                    <a:pos x="4110" y="3066"/>
                  </a:cxn>
                  <a:cxn ang="0">
                    <a:pos x="4092" y="3123"/>
                  </a:cxn>
                  <a:cxn ang="0">
                    <a:pos x="4059" y="3168"/>
                  </a:cxn>
                  <a:cxn ang="0">
                    <a:pos x="4002" y="3189"/>
                  </a:cxn>
                  <a:cxn ang="0">
                    <a:pos x="3804" y="3186"/>
                  </a:cxn>
                  <a:cxn ang="0">
                    <a:pos x="119" y="3188"/>
                  </a:cxn>
                  <a:cxn ang="0">
                    <a:pos x="42" y="3162"/>
                  </a:cxn>
                  <a:cxn ang="0">
                    <a:pos x="21" y="3135"/>
                  </a:cxn>
                  <a:cxn ang="0">
                    <a:pos x="6" y="3084"/>
                  </a:cxn>
                  <a:cxn ang="0">
                    <a:pos x="0" y="2997"/>
                  </a:cxn>
                  <a:cxn ang="0">
                    <a:pos x="0" y="2804"/>
                  </a:cxn>
                  <a:cxn ang="0">
                    <a:pos x="357" y="2796"/>
                  </a:cxn>
                  <a:cxn ang="0">
                    <a:pos x="363" y="2883"/>
                  </a:cxn>
                  <a:cxn ang="0">
                    <a:pos x="381" y="2922"/>
                  </a:cxn>
                  <a:cxn ang="0">
                    <a:pos x="417" y="2952"/>
                  </a:cxn>
                  <a:cxn ang="0">
                    <a:pos x="480" y="2952"/>
                  </a:cxn>
                  <a:cxn ang="0">
                    <a:pos x="549" y="2952"/>
                  </a:cxn>
                  <a:cxn ang="0">
                    <a:pos x="3686" y="2950"/>
                  </a:cxn>
                  <a:cxn ang="0">
                    <a:pos x="3720" y="2931"/>
                  </a:cxn>
                  <a:cxn ang="0">
                    <a:pos x="3753" y="2904"/>
                  </a:cxn>
                  <a:cxn ang="0">
                    <a:pos x="3762" y="2859"/>
                  </a:cxn>
                  <a:cxn ang="0">
                    <a:pos x="3759" y="2811"/>
                  </a:cxn>
                  <a:cxn ang="0">
                    <a:pos x="3759" y="351"/>
                  </a:cxn>
                  <a:cxn ang="0">
                    <a:pos x="3753" y="309"/>
                  </a:cxn>
                  <a:cxn ang="0">
                    <a:pos x="3732" y="267"/>
                  </a:cxn>
                  <a:cxn ang="0">
                    <a:pos x="3681" y="249"/>
                  </a:cxn>
                  <a:cxn ang="0">
                    <a:pos x="537" y="249"/>
                  </a:cxn>
                  <a:cxn ang="0">
                    <a:pos x="420" y="252"/>
                  </a:cxn>
                  <a:cxn ang="0">
                    <a:pos x="387" y="261"/>
                  </a:cxn>
                  <a:cxn ang="0">
                    <a:pos x="372" y="288"/>
                  </a:cxn>
                  <a:cxn ang="0">
                    <a:pos x="363" y="324"/>
                  </a:cxn>
                  <a:cxn ang="0">
                    <a:pos x="357" y="889"/>
                  </a:cxn>
                  <a:cxn ang="0">
                    <a:pos x="3" y="894"/>
                  </a:cxn>
                  <a:cxn ang="0">
                    <a:pos x="0" y="149"/>
                  </a:cxn>
                  <a:cxn ang="0">
                    <a:pos x="3" y="78"/>
                  </a:cxn>
                  <a:cxn ang="0">
                    <a:pos x="40" y="17"/>
                  </a:cxn>
                  <a:cxn ang="0">
                    <a:pos x="114" y="0"/>
                  </a:cxn>
                  <a:cxn ang="0">
                    <a:pos x="207" y="0"/>
                  </a:cxn>
                </a:cxnLst>
                <a:rect l="0" t="0" r="r" b="b"/>
                <a:pathLst>
                  <a:path w="4110" h="3189">
                    <a:moveTo>
                      <a:pt x="207" y="0"/>
                    </a:moveTo>
                    <a:lnTo>
                      <a:pt x="3950" y="4"/>
                    </a:lnTo>
                    <a:lnTo>
                      <a:pt x="4050" y="6"/>
                    </a:lnTo>
                    <a:lnTo>
                      <a:pt x="4095" y="51"/>
                    </a:lnTo>
                    <a:lnTo>
                      <a:pt x="4101" y="105"/>
                    </a:lnTo>
                    <a:lnTo>
                      <a:pt x="4109" y="189"/>
                    </a:lnTo>
                    <a:lnTo>
                      <a:pt x="4110" y="3066"/>
                    </a:lnTo>
                    <a:lnTo>
                      <a:pt x="4092" y="3123"/>
                    </a:lnTo>
                    <a:lnTo>
                      <a:pt x="4059" y="3168"/>
                    </a:lnTo>
                    <a:lnTo>
                      <a:pt x="4002" y="3189"/>
                    </a:lnTo>
                    <a:lnTo>
                      <a:pt x="3804" y="3186"/>
                    </a:lnTo>
                    <a:lnTo>
                      <a:pt x="119" y="3188"/>
                    </a:lnTo>
                    <a:lnTo>
                      <a:pt x="42" y="3162"/>
                    </a:lnTo>
                    <a:lnTo>
                      <a:pt x="21" y="3135"/>
                    </a:lnTo>
                    <a:lnTo>
                      <a:pt x="6" y="3084"/>
                    </a:lnTo>
                    <a:lnTo>
                      <a:pt x="0" y="2997"/>
                    </a:lnTo>
                    <a:lnTo>
                      <a:pt x="0" y="2804"/>
                    </a:lnTo>
                    <a:lnTo>
                      <a:pt x="357" y="2796"/>
                    </a:lnTo>
                    <a:lnTo>
                      <a:pt x="363" y="2883"/>
                    </a:lnTo>
                    <a:lnTo>
                      <a:pt x="381" y="2922"/>
                    </a:lnTo>
                    <a:lnTo>
                      <a:pt x="417" y="2952"/>
                    </a:lnTo>
                    <a:lnTo>
                      <a:pt x="480" y="2952"/>
                    </a:lnTo>
                    <a:lnTo>
                      <a:pt x="549" y="2952"/>
                    </a:lnTo>
                    <a:lnTo>
                      <a:pt x="3686" y="2950"/>
                    </a:lnTo>
                    <a:lnTo>
                      <a:pt x="3720" y="2931"/>
                    </a:lnTo>
                    <a:lnTo>
                      <a:pt x="3753" y="2904"/>
                    </a:lnTo>
                    <a:lnTo>
                      <a:pt x="3762" y="2859"/>
                    </a:lnTo>
                    <a:lnTo>
                      <a:pt x="3759" y="2811"/>
                    </a:lnTo>
                    <a:lnTo>
                      <a:pt x="3759" y="351"/>
                    </a:lnTo>
                    <a:lnTo>
                      <a:pt x="3753" y="309"/>
                    </a:lnTo>
                    <a:lnTo>
                      <a:pt x="3732" y="267"/>
                    </a:lnTo>
                    <a:lnTo>
                      <a:pt x="3681" y="249"/>
                    </a:lnTo>
                    <a:lnTo>
                      <a:pt x="537" y="249"/>
                    </a:lnTo>
                    <a:lnTo>
                      <a:pt x="420" y="252"/>
                    </a:lnTo>
                    <a:lnTo>
                      <a:pt x="387" y="261"/>
                    </a:lnTo>
                    <a:lnTo>
                      <a:pt x="372" y="288"/>
                    </a:lnTo>
                    <a:lnTo>
                      <a:pt x="363" y="324"/>
                    </a:lnTo>
                    <a:lnTo>
                      <a:pt x="357" y="889"/>
                    </a:lnTo>
                    <a:lnTo>
                      <a:pt x="3" y="894"/>
                    </a:lnTo>
                    <a:lnTo>
                      <a:pt x="0" y="149"/>
                    </a:lnTo>
                    <a:lnTo>
                      <a:pt x="3" y="78"/>
                    </a:lnTo>
                    <a:lnTo>
                      <a:pt x="40" y="17"/>
                    </a:lnTo>
                    <a:lnTo>
                      <a:pt x="114" y="0"/>
                    </a:lnTo>
                    <a:lnTo>
                      <a:pt x="207" y="0"/>
                    </a:lnTo>
                    <a:close/>
                  </a:path>
                </a:pathLst>
              </a:custGeom>
              <a:solidFill>
                <a:srgbClr val="FFFFCC"/>
              </a:solidFill>
              <a:ln w="9525">
                <a:noFill/>
                <a:round/>
                <a:headEnd/>
                <a:tailEnd/>
              </a:ln>
            </p:spPr>
            <p:txBody>
              <a:bodyPr/>
              <a:lstStyle/>
              <a:p>
                <a:endParaRPr lang="fr-FR"/>
              </a:p>
            </p:txBody>
          </p:sp>
          <p:grpSp>
            <p:nvGrpSpPr>
              <p:cNvPr id="9" name="Group 460"/>
              <p:cNvGrpSpPr>
                <a:grpSpLocks/>
              </p:cNvGrpSpPr>
              <p:nvPr/>
            </p:nvGrpSpPr>
            <p:grpSpPr bwMode="auto">
              <a:xfrm>
                <a:off x="1084" y="1607"/>
                <a:ext cx="4108" cy="3191"/>
                <a:chOff x="1084" y="1607"/>
                <a:chExt cx="4108" cy="3191"/>
              </a:xfrm>
            </p:grpSpPr>
            <p:sp>
              <p:nvSpPr>
                <p:cNvPr id="2509" name="Freeform 461"/>
                <p:cNvSpPr>
                  <a:spLocks/>
                </p:cNvSpPr>
                <p:nvPr/>
              </p:nvSpPr>
              <p:spPr bwMode="auto">
                <a:xfrm>
                  <a:off x="1084" y="1607"/>
                  <a:ext cx="4108" cy="3191"/>
                </a:xfrm>
                <a:custGeom>
                  <a:avLst/>
                  <a:gdLst/>
                  <a:ahLst/>
                  <a:cxnLst>
                    <a:cxn ang="0">
                      <a:pos x="0" y="137"/>
                    </a:cxn>
                    <a:cxn ang="0">
                      <a:pos x="0" y="110"/>
                    </a:cxn>
                    <a:cxn ang="0">
                      <a:pos x="5" y="89"/>
                    </a:cxn>
                    <a:cxn ang="0">
                      <a:pos x="10" y="70"/>
                    </a:cxn>
                    <a:cxn ang="0">
                      <a:pos x="17" y="53"/>
                    </a:cxn>
                    <a:cxn ang="0">
                      <a:pos x="26" y="36"/>
                    </a:cxn>
                    <a:cxn ang="0">
                      <a:pos x="38" y="26"/>
                    </a:cxn>
                    <a:cxn ang="0">
                      <a:pos x="53" y="17"/>
                    </a:cxn>
                    <a:cxn ang="0">
                      <a:pos x="72" y="10"/>
                    </a:cxn>
                    <a:cxn ang="0">
                      <a:pos x="96" y="5"/>
                    </a:cxn>
                    <a:cxn ang="0">
                      <a:pos x="120" y="2"/>
                    </a:cxn>
                    <a:cxn ang="0">
                      <a:pos x="149" y="0"/>
                    </a:cxn>
                    <a:cxn ang="0">
                      <a:pos x="3968" y="0"/>
                    </a:cxn>
                    <a:cxn ang="0">
                      <a:pos x="3995" y="2"/>
                    </a:cxn>
                    <a:cxn ang="0">
                      <a:pos x="4016" y="5"/>
                    </a:cxn>
                    <a:cxn ang="0">
                      <a:pos x="4036" y="10"/>
                    </a:cxn>
                    <a:cxn ang="0">
                      <a:pos x="4055" y="14"/>
                    </a:cxn>
                    <a:cxn ang="0">
                      <a:pos x="4067" y="24"/>
                    </a:cxn>
                    <a:cxn ang="0">
                      <a:pos x="4079" y="34"/>
                    </a:cxn>
                    <a:cxn ang="0">
                      <a:pos x="4088" y="46"/>
                    </a:cxn>
                    <a:cxn ang="0">
                      <a:pos x="4096" y="62"/>
                    </a:cxn>
                    <a:cxn ang="0">
                      <a:pos x="4100" y="79"/>
                    </a:cxn>
                    <a:cxn ang="0">
                      <a:pos x="4105" y="98"/>
                    </a:cxn>
                    <a:cxn ang="0">
                      <a:pos x="4108" y="122"/>
                    </a:cxn>
                    <a:cxn ang="0">
                      <a:pos x="4108" y="3023"/>
                    </a:cxn>
                    <a:cxn ang="0">
                      <a:pos x="4108" y="3055"/>
                    </a:cxn>
                    <a:cxn ang="0">
                      <a:pos x="4105" y="3081"/>
                    </a:cxn>
                    <a:cxn ang="0">
                      <a:pos x="4100" y="3107"/>
                    </a:cxn>
                    <a:cxn ang="0">
                      <a:pos x="4096" y="3124"/>
                    </a:cxn>
                    <a:cxn ang="0">
                      <a:pos x="4086" y="3143"/>
                    </a:cxn>
                    <a:cxn ang="0">
                      <a:pos x="4072" y="3158"/>
                    </a:cxn>
                    <a:cxn ang="0">
                      <a:pos x="4060" y="3167"/>
                    </a:cxn>
                    <a:cxn ang="0">
                      <a:pos x="4043" y="3177"/>
                    </a:cxn>
                    <a:cxn ang="0">
                      <a:pos x="4021" y="3182"/>
                    </a:cxn>
                    <a:cxn ang="0">
                      <a:pos x="4000" y="3187"/>
                    </a:cxn>
                    <a:cxn ang="0">
                      <a:pos x="3973" y="3189"/>
                    </a:cxn>
                    <a:cxn ang="0">
                      <a:pos x="151" y="3191"/>
                    </a:cxn>
                    <a:cxn ang="0">
                      <a:pos x="125" y="3191"/>
                    </a:cxn>
                    <a:cxn ang="0">
                      <a:pos x="101" y="3189"/>
                    </a:cxn>
                    <a:cxn ang="0">
                      <a:pos x="77" y="3184"/>
                    </a:cxn>
                    <a:cxn ang="0">
                      <a:pos x="60" y="3179"/>
                    </a:cxn>
                    <a:cxn ang="0">
                      <a:pos x="46" y="3170"/>
                    </a:cxn>
                    <a:cxn ang="0">
                      <a:pos x="31" y="3155"/>
                    </a:cxn>
                    <a:cxn ang="0">
                      <a:pos x="22" y="3143"/>
                    </a:cxn>
                    <a:cxn ang="0">
                      <a:pos x="14" y="3124"/>
                    </a:cxn>
                    <a:cxn ang="0">
                      <a:pos x="7" y="3105"/>
                    </a:cxn>
                    <a:cxn ang="0">
                      <a:pos x="5" y="3081"/>
                    </a:cxn>
                    <a:cxn ang="0">
                      <a:pos x="2" y="3052"/>
                    </a:cxn>
                    <a:cxn ang="0">
                      <a:pos x="0" y="3019"/>
                    </a:cxn>
                  </a:cxnLst>
                  <a:rect l="0" t="0" r="r" b="b"/>
                  <a:pathLst>
                    <a:path w="4108" h="3191">
                      <a:moveTo>
                        <a:pt x="0" y="156"/>
                      </a:moveTo>
                      <a:lnTo>
                        <a:pt x="0" y="149"/>
                      </a:lnTo>
                      <a:lnTo>
                        <a:pt x="0" y="144"/>
                      </a:lnTo>
                      <a:lnTo>
                        <a:pt x="0" y="137"/>
                      </a:lnTo>
                      <a:lnTo>
                        <a:pt x="0" y="130"/>
                      </a:lnTo>
                      <a:lnTo>
                        <a:pt x="0" y="122"/>
                      </a:lnTo>
                      <a:lnTo>
                        <a:pt x="0" y="118"/>
                      </a:lnTo>
                      <a:lnTo>
                        <a:pt x="0" y="110"/>
                      </a:lnTo>
                      <a:lnTo>
                        <a:pt x="2" y="106"/>
                      </a:lnTo>
                      <a:lnTo>
                        <a:pt x="2" y="98"/>
                      </a:lnTo>
                      <a:lnTo>
                        <a:pt x="5" y="94"/>
                      </a:lnTo>
                      <a:lnTo>
                        <a:pt x="5" y="89"/>
                      </a:lnTo>
                      <a:lnTo>
                        <a:pt x="7" y="82"/>
                      </a:lnTo>
                      <a:lnTo>
                        <a:pt x="7" y="77"/>
                      </a:lnTo>
                      <a:lnTo>
                        <a:pt x="10" y="72"/>
                      </a:lnTo>
                      <a:lnTo>
                        <a:pt x="10" y="70"/>
                      </a:lnTo>
                      <a:lnTo>
                        <a:pt x="12" y="65"/>
                      </a:lnTo>
                      <a:lnTo>
                        <a:pt x="14" y="60"/>
                      </a:lnTo>
                      <a:lnTo>
                        <a:pt x="14" y="55"/>
                      </a:lnTo>
                      <a:lnTo>
                        <a:pt x="17" y="53"/>
                      </a:lnTo>
                      <a:lnTo>
                        <a:pt x="19" y="48"/>
                      </a:lnTo>
                      <a:lnTo>
                        <a:pt x="22" y="46"/>
                      </a:lnTo>
                      <a:lnTo>
                        <a:pt x="24" y="41"/>
                      </a:lnTo>
                      <a:lnTo>
                        <a:pt x="26" y="36"/>
                      </a:lnTo>
                      <a:lnTo>
                        <a:pt x="31" y="34"/>
                      </a:lnTo>
                      <a:lnTo>
                        <a:pt x="34" y="31"/>
                      </a:lnTo>
                      <a:lnTo>
                        <a:pt x="36" y="29"/>
                      </a:lnTo>
                      <a:lnTo>
                        <a:pt x="38" y="26"/>
                      </a:lnTo>
                      <a:lnTo>
                        <a:pt x="43" y="24"/>
                      </a:lnTo>
                      <a:lnTo>
                        <a:pt x="46" y="22"/>
                      </a:lnTo>
                      <a:lnTo>
                        <a:pt x="50" y="19"/>
                      </a:lnTo>
                      <a:lnTo>
                        <a:pt x="53" y="17"/>
                      </a:lnTo>
                      <a:lnTo>
                        <a:pt x="60" y="14"/>
                      </a:lnTo>
                      <a:lnTo>
                        <a:pt x="62" y="14"/>
                      </a:lnTo>
                      <a:lnTo>
                        <a:pt x="70" y="12"/>
                      </a:lnTo>
                      <a:lnTo>
                        <a:pt x="72" y="10"/>
                      </a:lnTo>
                      <a:lnTo>
                        <a:pt x="79" y="10"/>
                      </a:lnTo>
                      <a:lnTo>
                        <a:pt x="84" y="7"/>
                      </a:lnTo>
                      <a:lnTo>
                        <a:pt x="89" y="7"/>
                      </a:lnTo>
                      <a:lnTo>
                        <a:pt x="96" y="5"/>
                      </a:lnTo>
                      <a:lnTo>
                        <a:pt x="101" y="5"/>
                      </a:lnTo>
                      <a:lnTo>
                        <a:pt x="106" y="5"/>
                      </a:lnTo>
                      <a:lnTo>
                        <a:pt x="113" y="2"/>
                      </a:lnTo>
                      <a:lnTo>
                        <a:pt x="120" y="2"/>
                      </a:lnTo>
                      <a:lnTo>
                        <a:pt x="125" y="2"/>
                      </a:lnTo>
                      <a:lnTo>
                        <a:pt x="134" y="2"/>
                      </a:lnTo>
                      <a:lnTo>
                        <a:pt x="142" y="0"/>
                      </a:lnTo>
                      <a:lnTo>
                        <a:pt x="149" y="0"/>
                      </a:lnTo>
                      <a:lnTo>
                        <a:pt x="158" y="0"/>
                      </a:lnTo>
                      <a:lnTo>
                        <a:pt x="3956" y="0"/>
                      </a:lnTo>
                      <a:lnTo>
                        <a:pt x="3964" y="0"/>
                      </a:lnTo>
                      <a:lnTo>
                        <a:pt x="3968" y="0"/>
                      </a:lnTo>
                      <a:lnTo>
                        <a:pt x="3976" y="0"/>
                      </a:lnTo>
                      <a:lnTo>
                        <a:pt x="3983" y="0"/>
                      </a:lnTo>
                      <a:lnTo>
                        <a:pt x="3988" y="0"/>
                      </a:lnTo>
                      <a:lnTo>
                        <a:pt x="3995" y="2"/>
                      </a:lnTo>
                      <a:lnTo>
                        <a:pt x="4000" y="2"/>
                      </a:lnTo>
                      <a:lnTo>
                        <a:pt x="4004" y="2"/>
                      </a:lnTo>
                      <a:lnTo>
                        <a:pt x="4012" y="5"/>
                      </a:lnTo>
                      <a:lnTo>
                        <a:pt x="4016" y="5"/>
                      </a:lnTo>
                      <a:lnTo>
                        <a:pt x="4021" y="5"/>
                      </a:lnTo>
                      <a:lnTo>
                        <a:pt x="4028" y="7"/>
                      </a:lnTo>
                      <a:lnTo>
                        <a:pt x="4033" y="7"/>
                      </a:lnTo>
                      <a:lnTo>
                        <a:pt x="4036" y="10"/>
                      </a:lnTo>
                      <a:lnTo>
                        <a:pt x="4040" y="10"/>
                      </a:lnTo>
                      <a:lnTo>
                        <a:pt x="4045" y="12"/>
                      </a:lnTo>
                      <a:lnTo>
                        <a:pt x="4050" y="12"/>
                      </a:lnTo>
                      <a:lnTo>
                        <a:pt x="4055" y="14"/>
                      </a:lnTo>
                      <a:lnTo>
                        <a:pt x="4057" y="17"/>
                      </a:lnTo>
                      <a:lnTo>
                        <a:pt x="4062" y="19"/>
                      </a:lnTo>
                      <a:lnTo>
                        <a:pt x="4064" y="22"/>
                      </a:lnTo>
                      <a:lnTo>
                        <a:pt x="4067" y="24"/>
                      </a:lnTo>
                      <a:lnTo>
                        <a:pt x="4072" y="26"/>
                      </a:lnTo>
                      <a:lnTo>
                        <a:pt x="4074" y="29"/>
                      </a:lnTo>
                      <a:lnTo>
                        <a:pt x="4076" y="31"/>
                      </a:lnTo>
                      <a:lnTo>
                        <a:pt x="4079" y="34"/>
                      </a:lnTo>
                      <a:lnTo>
                        <a:pt x="4081" y="36"/>
                      </a:lnTo>
                      <a:lnTo>
                        <a:pt x="4084" y="38"/>
                      </a:lnTo>
                      <a:lnTo>
                        <a:pt x="4086" y="43"/>
                      </a:lnTo>
                      <a:lnTo>
                        <a:pt x="4088" y="46"/>
                      </a:lnTo>
                      <a:lnTo>
                        <a:pt x="4091" y="50"/>
                      </a:lnTo>
                      <a:lnTo>
                        <a:pt x="4093" y="55"/>
                      </a:lnTo>
                      <a:lnTo>
                        <a:pt x="4093" y="58"/>
                      </a:lnTo>
                      <a:lnTo>
                        <a:pt x="4096" y="62"/>
                      </a:lnTo>
                      <a:lnTo>
                        <a:pt x="4098" y="65"/>
                      </a:lnTo>
                      <a:lnTo>
                        <a:pt x="4100" y="70"/>
                      </a:lnTo>
                      <a:lnTo>
                        <a:pt x="4100" y="74"/>
                      </a:lnTo>
                      <a:lnTo>
                        <a:pt x="4100" y="79"/>
                      </a:lnTo>
                      <a:lnTo>
                        <a:pt x="4103" y="84"/>
                      </a:lnTo>
                      <a:lnTo>
                        <a:pt x="4103" y="89"/>
                      </a:lnTo>
                      <a:lnTo>
                        <a:pt x="4105" y="94"/>
                      </a:lnTo>
                      <a:lnTo>
                        <a:pt x="4105" y="98"/>
                      </a:lnTo>
                      <a:lnTo>
                        <a:pt x="4105" y="106"/>
                      </a:lnTo>
                      <a:lnTo>
                        <a:pt x="4105" y="110"/>
                      </a:lnTo>
                      <a:lnTo>
                        <a:pt x="4105" y="118"/>
                      </a:lnTo>
                      <a:lnTo>
                        <a:pt x="4108" y="122"/>
                      </a:lnTo>
                      <a:lnTo>
                        <a:pt x="4108" y="130"/>
                      </a:lnTo>
                      <a:lnTo>
                        <a:pt x="4108" y="137"/>
                      </a:lnTo>
                      <a:lnTo>
                        <a:pt x="4108" y="3014"/>
                      </a:lnTo>
                      <a:lnTo>
                        <a:pt x="4108" y="3023"/>
                      </a:lnTo>
                      <a:lnTo>
                        <a:pt x="4108" y="3031"/>
                      </a:lnTo>
                      <a:lnTo>
                        <a:pt x="4108" y="3038"/>
                      </a:lnTo>
                      <a:lnTo>
                        <a:pt x="4108" y="3047"/>
                      </a:lnTo>
                      <a:lnTo>
                        <a:pt x="4108" y="3055"/>
                      </a:lnTo>
                      <a:lnTo>
                        <a:pt x="4108" y="3062"/>
                      </a:lnTo>
                      <a:lnTo>
                        <a:pt x="4108" y="3069"/>
                      </a:lnTo>
                      <a:lnTo>
                        <a:pt x="4105" y="3076"/>
                      </a:lnTo>
                      <a:lnTo>
                        <a:pt x="4105" y="3081"/>
                      </a:lnTo>
                      <a:lnTo>
                        <a:pt x="4105" y="3088"/>
                      </a:lnTo>
                      <a:lnTo>
                        <a:pt x="4103" y="3095"/>
                      </a:lnTo>
                      <a:lnTo>
                        <a:pt x="4100" y="3100"/>
                      </a:lnTo>
                      <a:lnTo>
                        <a:pt x="4100" y="3107"/>
                      </a:lnTo>
                      <a:lnTo>
                        <a:pt x="4100" y="3112"/>
                      </a:lnTo>
                      <a:lnTo>
                        <a:pt x="4098" y="3117"/>
                      </a:lnTo>
                      <a:lnTo>
                        <a:pt x="4096" y="3122"/>
                      </a:lnTo>
                      <a:lnTo>
                        <a:pt x="4096" y="3124"/>
                      </a:lnTo>
                      <a:lnTo>
                        <a:pt x="4093" y="3131"/>
                      </a:lnTo>
                      <a:lnTo>
                        <a:pt x="4091" y="3134"/>
                      </a:lnTo>
                      <a:lnTo>
                        <a:pt x="4088" y="3139"/>
                      </a:lnTo>
                      <a:lnTo>
                        <a:pt x="4086" y="3143"/>
                      </a:lnTo>
                      <a:lnTo>
                        <a:pt x="4081" y="3148"/>
                      </a:lnTo>
                      <a:lnTo>
                        <a:pt x="4079" y="3151"/>
                      </a:lnTo>
                      <a:lnTo>
                        <a:pt x="4076" y="3155"/>
                      </a:lnTo>
                      <a:lnTo>
                        <a:pt x="4072" y="3158"/>
                      </a:lnTo>
                      <a:lnTo>
                        <a:pt x="4069" y="3160"/>
                      </a:lnTo>
                      <a:lnTo>
                        <a:pt x="4067" y="3163"/>
                      </a:lnTo>
                      <a:lnTo>
                        <a:pt x="4064" y="3165"/>
                      </a:lnTo>
                      <a:lnTo>
                        <a:pt x="4060" y="3167"/>
                      </a:lnTo>
                      <a:lnTo>
                        <a:pt x="4055" y="3170"/>
                      </a:lnTo>
                      <a:lnTo>
                        <a:pt x="4052" y="3172"/>
                      </a:lnTo>
                      <a:lnTo>
                        <a:pt x="4048" y="3175"/>
                      </a:lnTo>
                      <a:lnTo>
                        <a:pt x="4043" y="3177"/>
                      </a:lnTo>
                      <a:lnTo>
                        <a:pt x="4038" y="3179"/>
                      </a:lnTo>
                      <a:lnTo>
                        <a:pt x="4033" y="3179"/>
                      </a:lnTo>
                      <a:lnTo>
                        <a:pt x="4028" y="3182"/>
                      </a:lnTo>
                      <a:lnTo>
                        <a:pt x="4021" y="3182"/>
                      </a:lnTo>
                      <a:lnTo>
                        <a:pt x="4016" y="3184"/>
                      </a:lnTo>
                      <a:lnTo>
                        <a:pt x="4012" y="3184"/>
                      </a:lnTo>
                      <a:lnTo>
                        <a:pt x="4004" y="3187"/>
                      </a:lnTo>
                      <a:lnTo>
                        <a:pt x="4000" y="3187"/>
                      </a:lnTo>
                      <a:lnTo>
                        <a:pt x="3992" y="3189"/>
                      </a:lnTo>
                      <a:lnTo>
                        <a:pt x="3985" y="3189"/>
                      </a:lnTo>
                      <a:lnTo>
                        <a:pt x="3980" y="3189"/>
                      </a:lnTo>
                      <a:lnTo>
                        <a:pt x="3973" y="3189"/>
                      </a:lnTo>
                      <a:lnTo>
                        <a:pt x="3966" y="3189"/>
                      </a:lnTo>
                      <a:lnTo>
                        <a:pt x="3959" y="3191"/>
                      </a:lnTo>
                      <a:lnTo>
                        <a:pt x="3949" y="3191"/>
                      </a:lnTo>
                      <a:lnTo>
                        <a:pt x="151" y="3191"/>
                      </a:lnTo>
                      <a:lnTo>
                        <a:pt x="144" y="3191"/>
                      </a:lnTo>
                      <a:lnTo>
                        <a:pt x="137" y="3191"/>
                      </a:lnTo>
                      <a:lnTo>
                        <a:pt x="132" y="3191"/>
                      </a:lnTo>
                      <a:lnTo>
                        <a:pt x="125" y="3191"/>
                      </a:lnTo>
                      <a:lnTo>
                        <a:pt x="118" y="3191"/>
                      </a:lnTo>
                      <a:lnTo>
                        <a:pt x="113" y="3191"/>
                      </a:lnTo>
                      <a:lnTo>
                        <a:pt x="106" y="3191"/>
                      </a:lnTo>
                      <a:lnTo>
                        <a:pt x="101" y="3189"/>
                      </a:lnTo>
                      <a:lnTo>
                        <a:pt x="96" y="3189"/>
                      </a:lnTo>
                      <a:lnTo>
                        <a:pt x="89" y="3189"/>
                      </a:lnTo>
                      <a:lnTo>
                        <a:pt x="84" y="3187"/>
                      </a:lnTo>
                      <a:lnTo>
                        <a:pt x="77" y="3184"/>
                      </a:lnTo>
                      <a:lnTo>
                        <a:pt x="72" y="3184"/>
                      </a:lnTo>
                      <a:lnTo>
                        <a:pt x="70" y="3182"/>
                      </a:lnTo>
                      <a:lnTo>
                        <a:pt x="65" y="3179"/>
                      </a:lnTo>
                      <a:lnTo>
                        <a:pt x="60" y="3179"/>
                      </a:lnTo>
                      <a:lnTo>
                        <a:pt x="55" y="3177"/>
                      </a:lnTo>
                      <a:lnTo>
                        <a:pt x="53" y="3172"/>
                      </a:lnTo>
                      <a:lnTo>
                        <a:pt x="48" y="3172"/>
                      </a:lnTo>
                      <a:lnTo>
                        <a:pt x="46" y="3170"/>
                      </a:lnTo>
                      <a:lnTo>
                        <a:pt x="41" y="3165"/>
                      </a:lnTo>
                      <a:lnTo>
                        <a:pt x="38" y="3163"/>
                      </a:lnTo>
                      <a:lnTo>
                        <a:pt x="34" y="3160"/>
                      </a:lnTo>
                      <a:lnTo>
                        <a:pt x="31" y="3155"/>
                      </a:lnTo>
                      <a:lnTo>
                        <a:pt x="29" y="3153"/>
                      </a:lnTo>
                      <a:lnTo>
                        <a:pt x="26" y="3151"/>
                      </a:lnTo>
                      <a:lnTo>
                        <a:pt x="24" y="3146"/>
                      </a:lnTo>
                      <a:lnTo>
                        <a:pt x="22" y="3143"/>
                      </a:lnTo>
                      <a:lnTo>
                        <a:pt x="19" y="3139"/>
                      </a:lnTo>
                      <a:lnTo>
                        <a:pt x="17" y="3134"/>
                      </a:lnTo>
                      <a:lnTo>
                        <a:pt x="14" y="3131"/>
                      </a:lnTo>
                      <a:lnTo>
                        <a:pt x="14" y="3124"/>
                      </a:lnTo>
                      <a:lnTo>
                        <a:pt x="14" y="3122"/>
                      </a:lnTo>
                      <a:lnTo>
                        <a:pt x="12" y="3115"/>
                      </a:lnTo>
                      <a:lnTo>
                        <a:pt x="10" y="3110"/>
                      </a:lnTo>
                      <a:lnTo>
                        <a:pt x="7" y="3105"/>
                      </a:lnTo>
                      <a:lnTo>
                        <a:pt x="7" y="3098"/>
                      </a:lnTo>
                      <a:lnTo>
                        <a:pt x="5" y="3093"/>
                      </a:lnTo>
                      <a:lnTo>
                        <a:pt x="5" y="3086"/>
                      </a:lnTo>
                      <a:lnTo>
                        <a:pt x="5" y="3081"/>
                      </a:lnTo>
                      <a:lnTo>
                        <a:pt x="5" y="3074"/>
                      </a:lnTo>
                      <a:lnTo>
                        <a:pt x="2" y="3067"/>
                      </a:lnTo>
                      <a:lnTo>
                        <a:pt x="2" y="3059"/>
                      </a:lnTo>
                      <a:lnTo>
                        <a:pt x="2" y="3052"/>
                      </a:lnTo>
                      <a:lnTo>
                        <a:pt x="2" y="3045"/>
                      </a:lnTo>
                      <a:lnTo>
                        <a:pt x="0" y="3035"/>
                      </a:lnTo>
                      <a:lnTo>
                        <a:pt x="0" y="3026"/>
                      </a:lnTo>
                      <a:lnTo>
                        <a:pt x="0" y="3019"/>
                      </a:lnTo>
                      <a:lnTo>
                        <a:pt x="0" y="156"/>
                      </a:lnTo>
                      <a:close/>
                    </a:path>
                  </a:pathLst>
                </a:custGeom>
                <a:noFill/>
                <a:ln w="6350" cmpd="sng">
                  <a:solidFill>
                    <a:srgbClr val="000000"/>
                  </a:solidFill>
                  <a:prstDash val="solid"/>
                  <a:round/>
                  <a:headEnd/>
                  <a:tailEnd/>
                </a:ln>
              </p:spPr>
              <p:txBody>
                <a:bodyPr/>
                <a:lstStyle/>
                <a:p>
                  <a:endParaRPr lang="fr-FR"/>
                </a:p>
              </p:txBody>
            </p:sp>
            <p:sp>
              <p:nvSpPr>
                <p:cNvPr id="2510" name="Freeform 462"/>
                <p:cNvSpPr>
                  <a:spLocks/>
                </p:cNvSpPr>
                <p:nvPr/>
              </p:nvSpPr>
              <p:spPr bwMode="auto">
                <a:xfrm>
                  <a:off x="1084" y="1607"/>
                  <a:ext cx="4108" cy="3191"/>
                </a:xfrm>
                <a:custGeom>
                  <a:avLst/>
                  <a:gdLst/>
                  <a:ahLst/>
                  <a:cxnLst>
                    <a:cxn ang="0">
                      <a:pos x="0" y="137"/>
                    </a:cxn>
                    <a:cxn ang="0">
                      <a:pos x="0" y="110"/>
                    </a:cxn>
                    <a:cxn ang="0">
                      <a:pos x="5" y="89"/>
                    </a:cxn>
                    <a:cxn ang="0">
                      <a:pos x="10" y="70"/>
                    </a:cxn>
                    <a:cxn ang="0">
                      <a:pos x="17" y="53"/>
                    </a:cxn>
                    <a:cxn ang="0">
                      <a:pos x="26" y="36"/>
                    </a:cxn>
                    <a:cxn ang="0">
                      <a:pos x="38" y="26"/>
                    </a:cxn>
                    <a:cxn ang="0">
                      <a:pos x="53" y="17"/>
                    </a:cxn>
                    <a:cxn ang="0">
                      <a:pos x="72" y="10"/>
                    </a:cxn>
                    <a:cxn ang="0">
                      <a:pos x="96" y="5"/>
                    </a:cxn>
                    <a:cxn ang="0">
                      <a:pos x="120" y="2"/>
                    </a:cxn>
                    <a:cxn ang="0">
                      <a:pos x="149" y="0"/>
                    </a:cxn>
                    <a:cxn ang="0">
                      <a:pos x="3968" y="0"/>
                    </a:cxn>
                    <a:cxn ang="0">
                      <a:pos x="3995" y="2"/>
                    </a:cxn>
                    <a:cxn ang="0">
                      <a:pos x="4016" y="5"/>
                    </a:cxn>
                    <a:cxn ang="0">
                      <a:pos x="4036" y="10"/>
                    </a:cxn>
                    <a:cxn ang="0">
                      <a:pos x="4055" y="14"/>
                    </a:cxn>
                    <a:cxn ang="0">
                      <a:pos x="4067" y="24"/>
                    </a:cxn>
                    <a:cxn ang="0">
                      <a:pos x="4079" y="34"/>
                    </a:cxn>
                    <a:cxn ang="0">
                      <a:pos x="4088" y="46"/>
                    </a:cxn>
                    <a:cxn ang="0">
                      <a:pos x="4096" y="62"/>
                    </a:cxn>
                    <a:cxn ang="0">
                      <a:pos x="4100" y="79"/>
                    </a:cxn>
                    <a:cxn ang="0">
                      <a:pos x="4105" y="98"/>
                    </a:cxn>
                    <a:cxn ang="0">
                      <a:pos x="4108" y="122"/>
                    </a:cxn>
                    <a:cxn ang="0">
                      <a:pos x="4108" y="3023"/>
                    </a:cxn>
                    <a:cxn ang="0">
                      <a:pos x="4108" y="3055"/>
                    </a:cxn>
                    <a:cxn ang="0">
                      <a:pos x="4105" y="3081"/>
                    </a:cxn>
                    <a:cxn ang="0">
                      <a:pos x="4100" y="3107"/>
                    </a:cxn>
                    <a:cxn ang="0">
                      <a:pos x="4096" y="3124"/>
                    </a:cxn>
                    <a:cxn ang="0">
                      <a:pos x="4086" y="3143"/>
                    </a:cxn>
                    <a:cxn ang="0">
                      <a:pos x="4072" y="3158"/>
                    </a:cxn>
                    <a:cxn ang="0">
                      <a:pos x="4060" y="3167"/>
                    </a:cxn>
                    <a:cxn ang="0">
                      <a:pos x="4043" y="3177"/>
                    </a:cxn>
                    <a:cxn ang="0">
                      <a:pos x="4021" y="3182"/>
                    </a:cxn>
                    <a:cxn ang="0">
                      <a:pos x="4000" y="3187"/>
                    </a:cxn>
                    <a:cxn ang="0">
                      <a:pos x="3973" y="3189"/>
                    </a:cxn>
                    <a:cxn ang="0">
                      <a:pos x="151" y="3191"/>
                    </a:cxn>
                    <a:cxn ang="0">
                      <a:pos x="125" y="3191"/>
                    </a:cxn>
                    <a:cxn ang="0">
                      <a:pos x="101" y="3189"/>
                    </a:cxn>
                    <a:cxn ang="0">
                      <a:pos x="77" y="3184"/>
                    </a:cxn>
                    <a:cxn ang="0">
                      <a:pos x="60" y="3179"/>
                    </a:cxn>
                    <a:cxn ang="0">
                      <a:pos x="46" y="3170"/>
                    </a:cxn>
                    <a:cxn ang="0">
                      <a:pos x="31" y="3155"/>
                    </a:cxn>
                    <a:cxn ang="0">
                      <a:pos x="22" y="3143"/>
                    </a:cxn>
                    <a:cxn ang="0">
                      <a:pos x="14" y="3124"/>
                    </a:cxn>
                    <a:cxn ang="0">
                      <a:pos x="7" y="3105"/>
                    </a:cxn>
                    <a:cxn ang="0">
                      <a:pos x="5" y="3081"/>
                    </a:cxn>
                    <a:cxn ang="0">
                      <a:pos x="2" y="3052"/>
                    </a:cxn>
                    <a:cxn ang="0">
                      <a:pos x="0" y="3019"/>
                    </a:cxn>
                  </a:cxnLst>
                  <a:rect l="0" t="0" r="r" b="b"/>
                  <a:pathLst>
                    <a:path w="4108" h="3191">
                      <a:moveTo>
                        <a:pt x="0" y="156"/>
                      </a:moveTo>
                      <a:lnTo>
                        <a:pt x="0" y="149"/>
                      </a:lnTo>
                      <a:lnTo>
                        <a:pt x="0" y="144"/>
                      </a:lnTo>
                      <a:lnTo>
                        <a:pt x="0" y="137"/>
                      </a:lnTo>
                      <a:lnTo>
                        <a:pt x="0" y="130"/>
                      </a:lnTo>
                      <a:lnTo>
                        <a:pt x="0" y="122"/>
                      </a:lnTo>
                      <a:lnTo>
                        <a:pt x="0" y="118"/>
                      </a:lnTo>
                      <a:lnTo>
                        <a:pt x="0" y="110"/>
                      </a:lnTo>
                      <a:lnTo>
                        <a:pt x="2" y="106"/>
                      </a:lnTo>
                      <a:lnTo>
                        <a:pt x="2" y="98"/>
                      </a:lnTo>
                      <a:lnTo>
                        <a:pt x="5" y="94"/>
                      </a:lnTo>
                      <a:lnTo>
                        <a:pt x="5" y="89"/>
                      </a:lnTo>
                      <a:lnTo>
                        <a:pt x="7" y="82"/>
                      </a:lnTo>
                      <a:lnTo>
                        <a:pt x="7" y="77"/>
                      </a:lnTo>
                      <a:lnTo>
                        <a:pt x="10" y="72"/>
                      </a:lnTo>
                      <a:lnTo>
                        <a:pt x="10" y="70"/>
                      </a:lnTo>
                      <a:lnTo>
                        <a:pt x="12" y="65"/>
                      </a:lnTo>
                      <a:lnTo>
                        <a:pt x="14" y="60"/>
                      </a:lnTo>
                      <a:lnTo>
                        <a:pt x="14" y="55"/>
                      </a:lnTo>
                      <a:lnTo>
                        <a:pt x="17" y="53"/>
                      </a:lnTo>
                      <a:lnTo>
                        <a:pt x="19" y="48"/>
                      </a:lnTo>
                      <a:lnTo>
                        <a:pt x="22" y="46"/>
                      </a:lnTo>
                      <a:lnTo>
                        <a:pt x="24" y="41"/>
                      </a:lnTo>
                      <a:lnTo>
                        <a:pt x="26" y="36"/>
                      </a:lnTo>
                      <a:lnTo>
                        <a:pt x="31" y="34"/>
                      </a:lnTo>
                      <a:lnTo>
                        <a:pt x="34" y="31"/>
                      </a:lnTo>
                      <a:lnTo>
                        <a:pt x="36" y="29"/>
                      </a:lnTo>
                      <a:lnTo>
                        <a:pt x="38" y="26"/>
                      </a:lnTo>
                      <a:lnTo>
                        <a:pt x="43" y="24"/>
                      </a:lnTo>
                      <a:lnTo>
                        <a:pt x="46" y="22"/>
                      </a:lnTo>
                      <a:lnTo>
                        <a:pt x="50" y="19"/>
                      </a:lnTo>
                      <a:lnTo>
                        <a:pt x="53" y="17"/>
                      </a:lnTo>
                      <a:lnTo>
                        <a:pt x="60" y="14"/>
                      </a:lnTo>
                      <a:lnTo>
                        <a:pt x="62" y="14"/>
                      </a:lnTo>
                      <a:lnTo>
                        <a:pt x="70" y="12"/>
                      </a:lnTo>
                      <a:lnTo>
                        <a:pt x="72" y="10"/>
                      </a:lnTo>
                      <a:lnTo>
                        <a:pt x="79" y="10"/>
                      </a:lnTo>
                      <a:lnTo>
                        <a:pt x="84" y="7"/>
                      </a:lnTo>
                      <a:lnTo>
                        <a:pt x="89" y="7"/>
                      </a:lnTo>
                      <a:lnTo>
                        <a:pt x="96" y="5"/>
                      </a:lnTo>
                      <a:lnTo>
                        <a:pt x="101" y="5"/>
                      </a:lnTo>
                      <a:lnTo>
                        <a:pt x="106" y="5"/>
                      </a:lnTo>
                      <a:lnTo>
                        <a:pt x="113" y="2"/>
                      </a:lnTo>
                      <a:lnTo>
                        <a:pt x="120" y="2"/>
                      </a:lnTo>
                      <a:lnTo>
                        <a:pt x="125" y="2"/>
                      </a:lnTo>
                      <a:lnTo>
                        <a:pt x="134" y="2"/>
                      </a:lnTo>
                      <a:lnTo>
                        <a:pt x="142" y="0"/>
                      </a:lnTo>
                      <a:lnTo>
                        <a:pt x="149" y="0"/>
                      </a:lnTo>
                      <a:lnTo>
                        <a:pt x="158" y="0"/>
                      </a:lnTo>
                      <a:lnTo>
                        <a:pt x="3956" y="0"/>
                      </a:lnTo>
                      <a:lnTo>
                        <a:pt x="3964" y="0"/>
                      </a:lnTo>
                      <a:lnTo>
                        <a:pt x="3968" y="0"/>
                      </a:lnTo>
                      <a:lnTo>
                        <a:pt x="3976" y="0"/>
                      </a:lnTo>
                      <a:lnTo>
                        <a:pt x="3983" y="0"/>
                      </a:lnTo>
                      <a:lnTo>
                        <a:pt x="3988" y="0"/>
                      </a:lnTo>
                      <a:lnTo>
                        <a:pt x="3995" y="2"/>
                      </a:lnTo>
                      <a:lnTo>
                        <a:pt x="4000" y="2"/>
                      </a:lnTo>
                      <a:lnTo>
                        <a:pt x="4004" y="2"/>
                      </a:lnTo>
                      <a:lnTo>
                        <a:pt x="4012" y="5"/>
                      </a:lnTo>
                      <a:lnTo>
                        <a:pt x="4016" y="5"/>
                      </a:lnTo>
                      <a:lnTo>
                        <a:pt x="4021" y="5"/>
                      </a:lnTo>
                      <a:lnTo>
                        <a:pt x="4028" y="7"/>
                      </a:lnTo>
                      <a:lnTo>
                        <a:pt x="4033" y="7"/>
                      </a:lnTo>
                      <a:lnTo>
                        <a:pt x="4036" y="10"/>
                      </a:lnTo>
                      <a:lnTo>
                        <a:pt x="4040" y="10"/>
                      </a:lnTo>
                      <a:lnTo>
                        <a:pt x="4045" y="12"/>
                      </a:lnTo>
                      <a:lnTo>
                        <a:pt x="4050" y="12"/>
                      </a:lnTo>
                      <a:lnTo>
                        <a:pt x="4055" y="14"/>
                      </a:lnTo>
                      <a:lnTo>
                        <a:pt x="4057" y="17"/>
                      </a:lnTo>
                      <a:lnTo>
                        <a:pt x="4062" y="19"/>
                      </a:lnTo>
                      <a:lnTo>
                        <a:pt x="4064" y="22"/>
                      </a:lnTo>
                      <a:lnTo>
                        <a:pt x="4067" y="24"/>
                      </a:lnTo>
                      <a:lnTo>
                        <a:pt x="4072" y="26"/>
                      </a:lnTo>
                      <a:lnTo>
                        <a:pt x="4074" y="29"/>
                      </a:lnTo>
                      <a:lnTo>
                        <a:pt x="4076" y="31"/>
                      </a:lnTo>
                      <a:lnTo>
                        <a:pt x="4079" y="34"/>
                      </a:lnTo>
                      <a:lnTo>
                        <a:pt x="4081" y="36"/>
                      </a:lnTo>
                      <a:lnTo>
                        <a:pt x="4084" y="38"/>
                      </a:lnTo>
                      <a:lnTo>
                        <a:pt x="4086" y="43"/>
                      </a:lnTo>
                      <a:lnTo>
                        <a:pt x="4088" y="46"/>
                      </a:lnTo>
                      <a:lnTo>
                        <a:pt x="4091" y="50"/>
                      </a:lnTo>
                      <a:lnTo>
                        <a:pt x="4093" y="55"/>
                      </a:lnTo>
                      <a:lnTo>
                        <a:pt x="4093" y="58"/>
                      </a:lnTo>
                      <a:lnTo>
                        <a:pt x="4096" y="62"/>
                      </a:lnTo>
                      <a:lnTo>
                        <a:pt x="4098" y="65"/>
                      </a:lnTo>
                      <a:lnTo>
                        <a:pt x="4100" y="70"/>
                      </a:lnTo>
                      <a:lnTo>
                        <a:pt x="4100" y="74"/>
                      </a:lnTo>
                      <a:lnTo>
                        <a:pt x="4100" y="79"/>
                      </a:lnTo>
                      <a:lnTo>
                        <a:pt x="4103" y="84"/>
                      </a:lnTo>
                      <a:lnTo>
                        <a:pt x="4103" y="89"/>
                      </a:lnTo>
                      <a:lnTo>
                        <a:pt x="4105" y="94"/>
                      </a:lnTo>
                      <a:lnTo>
                        <a:pt x="4105" y="98"/>
                      </a:lnTo>
                      <a:lnTo>
                        <a:pt x="4105" y="106"/>
                      </a:lnTo>
                      <a:lnTo>
                        <a:pt x="4105" y="110"/>
                      </a:lnTo>
                      <a:lnTo>
                        <a:pt x="4105" y="118"/>
                      </a:lnTo>
                      <a:lnTo>
                        <a:pt x="4108" y="122"/>
                      </a:lnTo>
                      <a:lnTo>
                        <a:pt x="4108" y="130"/>
                      </a:lnTo>
                      <a:lnTo>
                        <a:pt x="4108" y="137"/>
                      </a:lnTo>
                      <a:lnTo>
                        <a:pt x="4108" y="3014"/>
                      </a:lnTo>
                      <a:lnTo>
                        <a:pt x="4108" y="3023"/>
                      </a:lnTo>
                      <a:lnTo>
                        <a:pt x="4108" y="3031"/>
                      </a:lnTo>
                      <a:lnTo>
                        <a:pt x="4108" y="3038"/>
                      </a:lnTo>
                      <a:lnTo>
                        <a:pt x="4108" y="3047"/>
                      </a:lnTo>
                      <a:lnTo>
                        <a:pt x="4108" y="3055"/>
                      </a:lnTo>
                      <a:lnTo>
                        <a:pt x="4108" y="3062"/>
                      </a:lnTo>
                      <a:lnTo>
                        <a:pt x="4108" y="3069"/>
                      </a:lnTo>
                      <a:lnTo>
                        <a:pt x="4105" y="3076"/>
                      </a:lnTo>
                      <a:lnTo>
                        <a:pt x="4105" y="3081"/>
                      </a:lnTo>
                      <a:lnTo>
                        <a:pt x="4105" y="3088"/>
                      </a:lnTo>
                      <a:lnTo>
                        <a:pt x="4103" y="3095"/>
                      </a:lnTo>
                      <a:lnTo>
                        <a:pt x="4100" y="3100"/>
                      </a:lnTo>
                      <a:lnTo>
                        <a:pt x="4100" y="3107"/>
                      </a:lnTo>
                      <a:lnTo>
                        <a:pt x="4100" y="3112"/>
                      </a:lnTo>
                      <a:lnTo>
                        <a:pt x="4098" y="3117"/>
                      </a:lnTo>
                      <a:lnTo>
                        <a:pt x="4096" y="3122"/>
                      </a:lnTo>
                      <a:lnTo>
                        <a:pt x="4096" y="3124"/>
                      </a:lnTo>
                      <a:lnTo>
                        <a:pt x="4093" y="3131"/>
                      </a:lnTo>
                      <a:lnTo>
                        <a:pt x="4091" y="3134"/>
                      </a:lnTo>
                      <a:lnTo>
                        <a:pt x="4088" y="3139"/>
                      </a:lnTo>
                      <a:lnTo>
                        <a:pt x="4086" y="3143"/>
                      </a:lnTo>
                      <a:lnTo>
                        <a:pt x="4081" y="3148"/>
                      </a:lnTo>
                      <a:lnTo>
                        <a:pt x="4079" y="3151"/>
                      </a:lnTo>
                      <a:lnTo>
                        <a:pt x="4076" y="3155"/>
                      </a:lnTo>
                      <a:lnTo>
                        <a:pt x="4072" y="3158"/>
                      </a:lnTo>
                      <a:lnTo>
                        <a:pt x="4069" y="3160"/>
                      </a:lnTo>
                      <a:lnTo>
                        <a:pt x="4067" y="3163"/>
                      </a:lnTo>
                      <a:lnTo>
                        <a:pt x="4064" y="3165"/>
                      </a:lnTo>
                      <a:lnTo>
                        <a:pt x="4060" y="3167"/>
                      </a:lnTo>
                      <a:lnTo>
                        <a:pt x="4055" y="3170"/>
                      </a:lnTo>
                      <a:lnTo>
                        <a:pt x="4052" y="3172"/>
                      </a:lnTo>
                      <a:lnTo>
                        <a:pt x="4048" y="3175"/>
                      </a:lnTo>
                      <a:lnTo>
                        <a:pt x="4043" y="3177"/>
                      </a:lnTo>
                      <a:lnTo>
                        <a:pt x="4038" y="3179"/>
                      </a:lnTo>
                      <a:lnTo>
                        <a:pt x="4033" y="3179"/>
                      </a:lnTo>
                      <a:lnTo>
                        <a:pt x="4028" y="3182"/>
                      </a:lnTo>
                      <a:lnTo>
                        <a:pt x="4021" y="3182"/>
                      </a:lnTo>
                      <a:lnTo>
                        <a:pt x="4016" y="3184"/>
                      </a:lnTo>
                      <a:lnTo>
                        <a:pt x="4012" y="3184"/>
                      </a:lnTo>
                      <a:lnTo>
                        <a:pt x="4004" y="3187"/>
                      </a:lnTo>
                      <a:lnTo>
                        <a:pt x="4000" y="3187"/>
                      </a:lnTo>
                      <a:lnTo>
                        <a:pt x="3992" y="3189"/>
                      </a:lnTo>
                      <a:lnTo>
                        <a:pt x="3985" y="3189"/>
                      </a:lnTo>
                      <a:lnTo>
                        <a:pt x="3980" y="3189"/>
                      </a:lnTo>
                      <a:lnTo>
                        <a:pt x="3973" y="3189"/>
                      </a:lnTo>
                      <a:lnTo>
                        <a:pt x="3966" y="3189"/>
                      </a:lnTo>
                      <a:lnTo>
                        <a:pt x="3959" y="3191"/>
                      </a:lnTo>
                      <a:lnTo>
                        <a:pt x="3949" y="3191"/>
                      </a:lnTo>
                      <a:lnTo>
                        <a:pt x="151" y="3191"/>
                      </a:lnTo>
                      <a:lnTo>
                        <a:pt x="144" y="3191"/>
                      </a:lnTo>
                      <a:lnTo>
                        <a:pt x="137" y="3191"/>
                      </a:lnTo>
                      <a:lnTo>
                        <a:pt x="132" y="3191"/>
                      </a:lnTo>
                      <a:lnTo>
                        <a:pt x="125" y="3191"/>
                      </a:lnTo>
                      <a:lnTo>
                        <a:pt x="118" y="3191"/>
                      </a:lnTo>
                      <a:lnTo>
                        <a:pt x="113" y="3191"/>
                      </a:lnTo>
                      <a:lnTo>
                        <a:pt x="106" y="3191"/>
                      </a:lnTo>
                      <a:lnTo>
                        <a:pt x="101" y="3189"/>
                      </a:lnTo>
                      <a:lnTo>
                        <a:pt x="96" y="3189"/>
                      </a:lnTo>
                      <a:lnTo>
                        <a:pt x="89" y="3189"/>
                      </a:lnTo>
                      <a:lnTo>
                        <a:pt x="84" y="3187"/>
                      </a:lnTo>
                      <a:lnTo>
                        <a:pt x="77" y="3184"/>
                      </a:lnTo>
                      <a:lnTo>
                        <a:pt x="72" y="3184"/>
                      </a:lnTo>
                      <a:lnTo>
                        <a:pt x="70" y="3182"/>
                      </a:lnTo>
                      <a:lnTo>
                        <a:pt x="65" y="3179"/>
                      </a:lnTo>
                      <a:lnTo>
                        <a:pt x="60" y="3179"/>
                      </a:lnTo>
                      <a:lnTo>
                        <a:pt x="55" y="3177"/>
                      </a:lnTo>
                      <a:lnTo>
                        <a:pt x="53" y="3172"/>
                      </a:lnTo>
                      <a:lnTo>
                        <a:pt x="48" y="3172"/>
                      </a:lnTo>
                      <a:lnTo>
                        <a:pt x="46" y="3170"/>
                      </a:lnTo>
                      <a:lnTo>
                        <a:pt x="41" y="3165"/>
                      </a:lnTo>
                      <a:lnTo>
                        <a:pt x="38" y="3163"/>
                      </a:lnTo>
                      <a:lnTo>
                        <a:pt x="34" y="3160"/>
                      </a:lnTo>
                      <a:lnTo>
                        <a:pt x="31" y="3155"/>
                      </a:lnTo>
                      <a:lnTo>
                        <a:pt x="29" y="3153"/>
                      </a:lnTo>
                      <a:lnTo>
                        <a:pt x="26" y="3151"/>
                      </a:lnTo>
                      <a:lnTo>
                        <a:pt x="24" y="3146"/>
                      </a:lnTo>
                      <a:lnTo>
                        <a:pt x="22" y="3143"/>
                      </a:lnTo>
                      <a:lnTo>
                        <a:pt x="19" y="3139"/>
                      </a:lnTo>
                      <a:lnTo>
                        <a:pt x="17" y="3134"/>
                      </a:lnTo>
                      <a:lnTo>
                        <a:pt x="14" y="3131"/>
                      </a:lnTo>
                      <a:lnTo>
                        <a:pt x="14" y="3124"/>
                      </a:lnTo>
                      <a:lnTo>
                        <a:pt x="14" y="3122"/>
                      </a:lnTo>
                      <a:lnTo>
                        <a:pt x="12" y="3115"/>
                      </a:lnTo>
                      <a:lnTo>
                        <a:pt x="10" y="3110"/>
                      </a:lnTo>
                      <a:lnTo>
                        <a:pt x="7" y="3105"/>
                      </a:lnTo>
                      <a:lnTo>
                        <a:pt x="7" y="3098"/>
                      </a:lnTo>
                      <a:lnTo>
                        <a:pt x="5" y="3093"/>
                      </a:lnTo>
                      <a:lnTo>
                        <a:pt x="5" y="3086"/>
                      </a:lnTo>
                      <a:lnTo>
                        <a:pt x="5" y="3081"/>
                      </a:lnTo>
                      <a:lnTo>
                        <a:pt x="5" y="3074"/>
                      </a:lnTo>
                      <a:lnTo>
                        <a:pt x="2" y="3067"/>
                      </a:lnTo>
                      <a:lnTo>
                        <a:pt x="2" y="3059"/>
                      </a:lnTo>
                      <a:lnTo>
                        <a:pt x="2" y="3052"/>
                      </a:lnTo>
                      <a:lnTo>
                        <a:pt x="2" y="3045"/>
                      </a:lnTo>
                      <a:lnTo>
                        <a:pt x="0" y="3035"/>
                      </a:lnTo>
                      <a:lnTo>
                        <a:pt x="0" y="3026"/>
                      </a:lnTo>
                      <a:lnTo>
                        <a:pt x="0" y="3019"/>
                      </a:lnTo>
                      <a:lnTo>
                        <a:pt x="0" y="156"/>
                      </a:lnTo>
                      <a:close/>
                    </a:path>
                  </a:pathLst>
                </a:custGeom>
                <a:noFill/>
                <a:ln w="6350" cmpd="sng">
                  <a:solidFill>
                    <a:srgbClr val="5F5F5F"/>
                  </a:solidFill>
                  <a:prstDash val="solid"/>
                  <a:round/>
                  <a:headEnd/>
                  <a:tailEnd/>
                </a:ln>
              </p:spPr>
              <p:txBody>
                <a:bodyPr/>
                <a:lstStyle/>
                <a:p>
                  <a:endParaRPr lang="fr-FR"/>
                </a:p>
              </p:txBody>
            </p:sp>
            <p:sp>
              <p:nvSpPr>
                <p:cNvPr id="2511" name="Freeform 463"/>
                <p:cNvSpPr>
                  <a:spLocks/>
                </p:cNvSpPr>
                <p:nvPr/>
              </p:nvSpPr>
              <p:spPr bwMode="auto">
                <a:xfrm>
                  <a:off x="1290" y="1689"/>
                  <a:ext cx="3700" cy="3028"/>
                </a:xfrm>
                <a:custGeom>
                  <a:avLst/>
                  <a:gdLst/>
                  <a:ahLst/>
                  <a:cxnLst>
                    <a:cxn ang="0">
                      <a:pos x="0" y="112"/>
                    </a:cxn>
                    <a:cxn ang="0">
                      <a:pos x="0" y="91"/>
                    </a:cxn>
                    <a:cxn ang="0">
                      <a:pos x="5" y="72"/>
                    </a:cxn>
                    <a:cxn ang="0">
                      <a:pos x="8" y="57"/>
                    </a:cxn>
                    <a:cxn ang="0">
                      <a:pos x="15" y="43"/>
                    </a:cxn>
                    <a:cxn ang="0">
                      <a:pos x="22" y="31"/>
                    </a:cxn>
                    <a:cxn ang="0">
                      <a:pos x="32" y="24"/>
                    </a:cxn>
                    <a:cxn ang="0">
                      <a:pos x="44" y="14"/>
                    </a:cxn>
                    <a:cxn ang="0">
                      <a:pos x="58" y="9"/>
                    </a:cxn>
                    <a:cxn ang="0">
                      <a:pos x="75" y="4"/>
                    </a:cxn>
                    <a:cxn ang="0">
                      <a:pos x="94" y="2"/>
                    </a:cxn>
                    <a:cxn ang="0">
                      <a:pos x="118" y="0"/>
                    </a:cxn>
                    <a:cxn ang="0">
                      <a:pos x="3573" y="0"/>
                    </a:cxn>
                    <a:cxn ang="0">
                      <a:pos x="3599" y="0"/>
                    </a:cxn>
                    <a:cxn ang="0">
                      <a:pos x="3618" y="4"/>
                    </a:cxn>
                    <a:cxn ang="0">
                      <a:pos x="3638" y="7"/>
                    </a:cxn>
                    <a:cxn ang="0">
                      <a:pos x="3652" y="14"/>
                    </a:cxn>
                    <a:cxn ang="0">
                      <a:pos x="3666" y="21"/>
                    </a:cxn>
                    <a:cxn ang="0">
                      <a:pos x="3676" y="31"/>
                    </a:cxn>
                    <a:cxn ang="0">
                      <a:pos x="3686" y="43"/>
                    </a:cxn>
                    <a:cxn ang="0">
                      <a:pos x="3690" y="60"/>
                    </a:cxn>
                    <a:cxn ang="0">
                      <a:pos x="3695" y="76"/>
                    </a:cxn>
                    <a:cxn ang="0">
                      <a:pos x="3698" y="96"/>
                    </a:cxn>
                    <a:cxn ang="0">
                      <a:pos x="3698" y="117"/>
                    </a:cxn>
                    <a:cxn ang="0">
                      <a:pos x="3700" y="2889"/>
                    </a:cxn>
                    <a:cxn ang="0">
                      <a:pos x="3700" y="2915"/>
                    </a:cxn>
                    <a:cxn ang="0">
                      <a:pos x="3698" y="2937"/>
                    </a:cxn>
                    <a:cxn ang="0">
                      <a:pos x="3695" y="2958"/>
                    </a:cxn>
                    <a:cxn ang="0">
                      <a:pos x="3690" y="2973"/>
                    </a:cxn>
                    <a:cxn ang="0">
                      <a:pos x="3681" y="2987"/>
                    </a:cxn>
                    <a:cxn ang="0">
                      <a:pos x="3671" y="2999"/>
                    </a:cxn>
                    <a:cxn ang="0">
                      <a:pos x="3659" y="3009"/>
                    </a:cxn>
                    <a:cxn ang="0">
                      <a:pos x="3645" y="3016"/>
                    </a:cxn>
                    <a:cxn ang="0">
                      <a:pos x="3626" y="3021"/>
                    </a:cxn>
                    <a:cxn ang="0">
                      <a:pos x="3606" y="3025"/>
                    </a:cxn>
                    <a:cxn ang="0">
                      <a:pos x="3582" y="3025"/>
                    </a:cxn>
                    <a:cxn ang="0">
                      <a:pos x="132" y="3028"/>
                    </a:cxn>
                    <a:cxn ang="0">
                      <a:pos x="108" y="3028"/>
                    </a:cxn>
                    <a:cxn ang="0">
                      <a:pos x="87" y="3025"/>
                    </a:cxn>
                    <a:cxn ang="0">
                      <a:pos x="68" y="3023"/>
                    </a:cxn>
                    <a:cxn ang="0">
                      <a:pos x="51" y="3018"/>
                    </a:cxn>
                    <a:cxn ang="0">
                      <a:pos x="39" y="3011"/>
                    </a:cxn>
                    <a:cxn ang="0">
                      <a:pos x="27" y="2999"/>
                    </a:cxn>
                    <a:cxn ang="0">
                      <a:pos x="20" y="2989"/>
                    </a:cxn>
                    <a:cxn ang="0">
                      <a:pos x="12" y="2975"/>
                    </a:cxn>
                    <a:cxn ang="0">
                      <a:pos x="8" y="2958"/>
                    </a:cxn>
                    <a:cxn ang="0">
                      <a:pos x="5" y="2939"/>
                    </a:cxn>
                    <a:cxn ang="0">
                      <a:pos x="3" y="2915"/>
                    </a:cxn>
                    <a:cxn ang="0">
                      <a:pos x="0" y="2889"/>
                    </a:cxn>
                  </a:cxnLst>
                  <a:rect l="0" t="0" r="r" b="b"/>
                  <a:pathLst>
                    <a:path w="3700" h="3028">
                      <a:moveTo>
                        <a:pt x="0" y="127"/>
                      </a:moveTo>
                      <a:lnTo>
                        <a:pt x="0" y="122"/>
                      </a:lnTo>
                      <a:lnTo>
                        <a:pt x="0" y="115"/>
                      </a:lnTo>
                      <a:lnTo>
                        <a:pt x="0" y="112"/>
                      </a:lnTo>
                      <a:lnTo>
                        <a:pt x="0" y="105"/>
                      </a:lnTo>
                      <a:lnTo>
                        <a:pt x="0" y="100"/>
                      </a:lnTo>
                      <a:lnTo>
                        <a:pt x="0" y="96"/>
                      </a:lnTo>
                      <a:lnTo>
                        <a:pt x="0" y="91"/>
                      </a:lnTo>
                      <a:lnTo>
                        <a:pt x="3" y="86"/>
                      </a:lnTo>
                      <a:lnTo>
                        <a:pt x="3" y="81"/>
                      </a:lnTo>
                      <a:lnTo>
                        <a:pt x="3" y="76"/>
                      </a:lnTo>
                      <a:lnTo>
                        <a:pt x="5" y="72"/>
                      </a:lnTo>
                      <a:lnTo>
                        <a:pt x="5" y="67"/>
                      </a:lnTo>
                      <a:lnTo>
                        <a:pt x="8" y="62"/>
                      </a:lnTo>
                      <a:lnTo>
                        <a:pt x="8" y="60"/>
                      </a:lnTo>
                      <a:lnTo>
                        <a:pt x="8" y="57"/>
                      </a:lnTo>
                      <a:lnTo>
                        <a:pt x="10" y="52"/>
                      </a:lnTo>
                      <a:lnTo>
                        <a:pt x="10" y="50"/>
                      </a:lnTo>
                      <a:lnTo>
                        <a:pt x="12" y="45"/>
                      </a:lnTo>
                      <a:lnTo>
                        <a:pt x="15" y="43"/>
                      </a:lnTo>
                      <a:lnTo>
                        <a:pt x="15" y="40"/>
                      </a:lnTo>
                      <a:lnTo>
                        <a:pt x="17" y="36"/>
                      </a:lnTo>
                      <a:lnTo>
                        <a:pt x="20" y="33"/>
                      </a:lnTo>
                      <a:lnTo>
                        <a:pt x="22" y="31"/>
                      </a:lnTo>
                      <a:lnTo>
                        <a:pt x="24" y="28"/>
                      </a:lnTo>
                      <a:lnTo>
                        <a:pt x="27" y="26"/>
                      </a:lnTo>
                      <a:lnTo>
                        <a:pt x="29" y="24"/>
                      </a:lnTo>
                      <a:lnTo>
                        <a:pt x="32" y="24"/>
                      </a:lnTo>
                      <a:lnTo>
                        <a:pt x="34" y="21"/>
                      </a:lnTo>
                      <a:lnTo>
                        <a:pt x="36" y="19"/>
                      </a:lnTo>
                      <a:lnTo>
                        <a:pt x="39" y="16"/>
                      </a:lnTo>
                      <a:lnTo>
                        <a:pt x="44" y="14"/>
                      </a:lnTo>
                      <a:lnTo>
                        <a:pt x="46" y="14"/>
                      </a:lnTo>
                      <a:lnTo>
                        <a:pt x="51" y="14"/>
                      </a:lnTo>
                      <a:lnTo>
                        <a:pt x="53" y="12"/>
                      </a:lnTo>
                      <a:lnTo>
                        <a:pt x="58" y="9"/>
                      </a:lnTo>
                      <a:lnTo>
                        <a:pt x="63" y="7"/>
                      </a:lnTo>
                      <a:lnTo>
                        <a:pt x="68" y="7"/>
                      </a:lnTo>
                      <a:lnTo>
                        <a:pt x="70" y="4"/>
                      </a:lnTo>
                      <a:lnTo>
                        <a:pt x="75" y="4"/>
                      </a:lnTo>
                      <a:lnTo>
                        <a:pt x="80" y="4"/>
                      </a:lnTo>
                      <a:lnTo>
                        <a:pt x="84" y="4"/>
                      </a:lnTo>
                      <a:lnTo>
                        <a:pt x="89" y="2"/>
                      </a:lnTo>
                      <a:lnTo>
                        <a:pt x="94" y="2"/>
                      </a:lnTo>
                      <a:lnTo>
                        <a:pt x="101" y="2"/>
                      </a:lnTo>
                      <a:lnTo>
                        <a:pt x="106" y="2"/>
                      </a:lnTo>
                      <a:lnTo>
                        <a:pt x="111" y="2"/>
                      </a:lnTo>
                      <a:lnTo>
                        <a:pt x="118" y="0"/>
                      </a:lnTo>
                      <a:lnTo>
                        <a:pt x="123" y="0"/>
                      </a:lnTo>
                      <a:lnTo>
                        <a:pt x="3561" y="0"/>
                      </a:lnTo>
                      <a:lnTo>
                        <a:pt x="3568" y="0"/>
                      </a:lnTo>
                      <a:lnTo>
                        <a:pt x="3573" y="0"/>
                      </a:lnTo>
                      <a:lnTo>
                        <a:pt x="3580" y="0"/>
                      </a:lnTo>
                      <a:lnTo>
                        <a:pt x="3585" y="0"/>
                      </a:lnTo>
                      <a:lnTo>
                        <a:pt x="3592" y="0"/>
                      </a:lnTo>
                      <a:lnTo>
                        <a:pt x="3599" y="0"/>
                      </a:lnTo>
                      <a:lnTo>
                        <a:pt x="3604" y="0"/>
                      </a:lnTo>
                      <a:lnTo>
                        <a:pt x="3609" y="2"/>
                      </a:lnTo>
                      <a:lnTo>
                        <a:pt x="3614" y="2"/>
                      </a:lnTo>
                      <a:lnTo>
                        <a:pt x="3618" y="4"/>
                      </a:lnTo>
                      <a:lnTo>
                        <a:pt x="3626" y="4"/>
                      </a:lnTo>
                      <a:lnTo>
                        <a:pt x="3630" y="4"/>
                      </a:lnTo>
                      <a:lnTo>
                        <a:pt x="3633" y="7"/>
                      </a:lnTo>
                      <a:lnTo>
                        <a:pt x="3638" y="7"/>
                      </a:lnTo>
                      <a:lnTo>
                        <a:pt x="3640" y="9"/>
                      </a:lnTo>
                      <a:lnTo>
                        <a:pt x="3645" y="9"/>
                      </a:lnTo>
                      <a:lnTo>
                        <a:pt x="3647" y="12"/>
                      </a:lnTo>
                      <a:lnTo>
                        <a:pt x="3652" y="14"/>
                      </a:lnTo>
                      <a:lnTo>
                        <a:pt x="3657" y="14"/>
                      </a:lnTo>
                      <a:lnTo>
                        <a:pt x="3659" y="16"/>
                      </a:lnTo>
                      <a:lnTo>
                        <a:pt x="3662" y="19"/>
                      </a:lnTo>
                      <a:lnTo>
                        <a:pt x="3666" y="21"/>
                      </a:lnTo>
                      <a:lnTo>
                        <a:pt x="3669" y="24"/>
                      </a:lnTo>
                      <a:lnTo>
                        <a:pt x="3671" y="26"/>
                      </a:lnTo>
                      <a:lnTo>
                        <a:pt x="3674" y="28"/>
                      </a:lnTo>
                      <a:lnTo>
                        <a:pt x="3676" y="31"/>
                      </a:lnTo>
                      <a:lnTo>
                        <a:pt x="3678" y="36"/>
                      </a:lnTo>
                      <a:lnTo>
                        <a:pt x="3681" y="38"/>
                      </a:lnTo>
                      <a:lnTo>
                        <a:pt x="3683" y="40"/>
                      </a:lnTo>
                      <a:lnTo>
                        <a:pt x="3686" y="43"/>
                      </a:lnTo>
                      <a:lnTo>
                        <a:pt x="3686" y="48"/>
                      </a:lnTo>
                      <a:lnTo>
                        <a:pt x="3688" y="50"/>
                      </a:lnTo>
                      <a:lnTo>
                        <a:pt x="3688" y="55"/>
                      </a:lnTo>
                      <a:lnTo>
                        <a:pt x="3690" y="60"/>
                      </a:lnTo>
                      <a:lnTo>
                        <a:pt x="3693" y="62"/>
                      </a:lnTo>
                      <a:lnTo>
                        <a:pt x="3693" y="67"/>
                      </a:lnTo>
                      <a:lnTo>
                        <a:pt x="3695" y="72"/>
                      </a:lnTo>
                      <a:lnTo>
                        <a:pt x="3695" y="76"/>
                      </a:lnTo>
                      <a:lnTo>
                        <a:pt x="3695" y="79"/>
                      </a:lnTo>
                      <a:lnTo>
                        <a:pt x="3695" y="86"/>
                      </a:lnTo>
                      <a:lnTo>
                        <a:pt x="3698" y="88"/>
                      </a:lnTo>
                      <a:lnTo>
                        <a:pt x="3698" y="96"/>
                      </a:lnTo>
                      <a:lnTo>
                        <a:pt x="3698" y="100"/>
                      </a:lnTo>
                      <a:lnTo>
                        <a:pt x="3698" y="105"/>
                      </a:lnTo>
                      <a:lnTo>
                        <a:pt x="3698" y="112"/>
                      </a:lnTo>
                      <a:lnTo>
                        <a:pt x="3698" y="117"/>
                      </a:lnTo>
                      <a:lnTo>
                        <a:pt x="3700" y="124"/>
                      </a:lnTo>
                      <a:lnTo>
                        <a:pt x="3700" y="132"/>
                      </a:lnTo>
                      <a:lnTo>
                        <a:pt x="3700" y="2882"/>
                      </a:lnTo>
                      <a:lnTo>
                        <a:pt x="3700" y="2889"/>
                      </a:lnTo>
                      <a:lnTo>
                        <a:pt x="3700" y="2896"/>
                      </a:lnTo>
                      <a:lnTo>
                        <a:pt x="3700" y="2901"/>
                      </a:lnTo>
                      <a:lnTo>
                        <a:pt x="3700" y="2908"/>
                      </a:lnTo>
                      <a:lnTo>
                        <a:pt x="3700" y="2915"/>
                      </a:lnTo>
                      <a:lnTo>
                        <a:pt x="3700" y="2920"/>
                      </a:lnTo>
                      <a:lnTo>
                        <a:pt x="3700" y="2925"/>
                      </a:lnTo>
                      <a:lnTo>
                        <a:pt x="3698" y="2932"/>
                      </a:lnTo>
                      <a:lnTo>
                        <a:pt x="3698" y="2937"/>
                      </a:lnTo>
                      <a:lnTo>
                        <a:pt x="3698" y="2941"/>
                      </a:lnTo>
                      <a:lnTo>
                        <a:pt x="3695" y="2949"/>
                      </a:lnTo>
                      <a:lnTo>
                        <a:pt x="3695" y="2953"/>
                      </a:lnTo>
                      <a:lnTo>
                        <a:pt x="3695" y="2958"/>
                      </a:lnTo>
                      <a:lnTo>
                        <a:pt x="3693" y="2961"/>
                      </a:lnTo>
                      <a:lnTo>
                        <a:pt x="3693" y="2965"/>
                      </a:lnTo>
                      <a:lnTo>
                        <a:pt x="3690" y="2970"/>
                      </a:lnTo>
                      <a:lnTo>
                        <a:pt x="3690" y="2973"/>
                      </a:lnTo>
                      <a:lnTo>
                        <a:pt x="3688" y="2977"/>
                      </a:lnTo>
                      <a:lnTo>
                        <a:pt x="3686" y="2980"/>
                      </a:lnTo>
                      <a:lnTo>
                        <a:pt x="3683" y="2985"/>
                      </a:lnTo>
                      <a:lnTo>
                        <a:pt x="3681" y="2987"/>
                      </a:lnTo>
                      <a:lnTo>
                        <a:pt x="3678" y="2989"/>
                      </a:lnTo>
                      <a:lnTo>
                        <a:pt x="3676" y="2994"/>
                      </a:lnTo>
                      <a:lnTo>
                        <a:pt x="3674" y="2997"/>
                      </a:lnTo>
                      <a:lnTo>
                        <a:pt x="3671" y="2999"/>
                      </a:lnTo>
                      <a:lnTo>
                        <a:pt x="3669" y="3001"/>
                      </a:lnTo>
                      <a:lnTo>
                        <a:pt x="3666" y="3004"/>
                      </a:lnTo>
                      <a:lnTo>
                        <a:pt x="3662" y="3006"/>
                      </a:lnTo>
                      <a:lnTo>
                        <a:pt x="3659" y="3009"/>
                      </a:lnTo>
                      <a:lnTo>
                        <a:pt x="3657" y="3011"/>
                      </a:lnTo>
                      <a:lnTo>
                        <a:pt x="3652" y="3013"/>
                      </a:lnTo>
                      <a:lnTo>
                        <a:pt x="3647" y="3013"/>
                      </a:lnTo>
                      <a:lnTo>
                        <a:pt x="3645" y="3016"/>
                      </a:lnTo>
                      <a:lnTo>
                        <a:pt x="3640" y="3016"/>
                      </a:lnTo>
                      <a:lnTo>
                        <a:pt x="3635" y="3018"/>
                      </a:lnTo>
                      <a:lnTo>
                        <a:pt x="3630" y="3021"/>
                      </a:lnTo>
                      <a:lnTo>
                        <a:pt x="3626" y="3021"/>
                      </a:lnTo>
                      <a:lnTo>
                        <a:pt x="3621" y="3023"/>
                      </a:lnTo>
                      <a:lnTo>
                        <a:pt x="3618" y="3023"/>
                      </a:lnTo>
                      <a:lnTo>
                        <a:pt x="3611" y="3023"/>
                      </a:lnTo>
                      <a:lnTo>
                        <a:pt x="3606" y="3025"/>
                      </a:lnTo>
                      <a:lnTo>
                        <a:pt x="3599" y="3025"/>
                      </a:lnTo>
                      <a:lnTo>
                        <a:pt x="3594" y="3025"/>
                      </a:lnTo>
                      <a:lnTo>
                        <a:pt x="3590" y="3025"/>
                      </a:lnTo>
                      <a:lnTo>
                        <a:pt x="3582" y="3025"/>
                      </a:lnTo>
                      <a:lnTo>
                        <a:pt x="3575" y="3025"/>
                      </a:lnTo>
                      <a:lnTo>
                        <a:pt x="3568" y="3028"/>
                      </a:lnTo>
                      <a:lnTo>
                        <a:pt x="3561" y="3028"/>
                      </a:lnTo>
                      <a:lnTo>
                        <a:pt x="132" y="3028"/>
                      </a:lnTo>
                      <a:lnTo>
                        <a:pt x="125" y="3028"/>
                      </a:lnTo>
                      <a:lnTo>
                        <a:pt x="120" y="3028"/>
                      </a:lnTo>
                      <a:lnTo>
                        <a:pt x="113" y="3028"/>
                      </a:lnTo>
                      <a:lnTo>
                        <a:pt x="108" y="3028"/>
                      </a:lnTo>
                      <a:lnTo>
                        <a:pt x="104" y="3028"/>
                      </a:lnTo>
                      <a:lnTo>
                        <a:pt x="96" y="3028"/>
                      </a:lnTo>
                      <a:lnTo>
                        <a:pt x="92" y="3028"/>
                      </a:lnTo>
                      <a:lnTo>
                        <a:pt x="87" y="3025"/>
                      </a:lnTo>
                      <a:lnTo>
                        <a:pt x="82" y="3025"/>
                      </a:lnTo>
                      <a:lnTo>
                        <a:pt x="77" y="3025"/>
                      </a:lnTo>
                      <a:lnTo>
                        <a:pt x="72" y="3023"/>
                      </a:lnTo>
                      <a:lnTo>
                        <a:pt x="68" y="3023"/>
                      </a:lnTo>
                      <a:lnTo>
                        <a:pt x="63" y="3021"/>
                      </a:lnTo>
                      <a:lnTo>
                        <a:pt x="60" y="3021"/>
                      </a:lnTo>
                      <a:lnTo>
                        <a:pt x="56" y="3021"/>
                      </a:lnTo>
                      <a:lnTo>
                        <a:pt x="51" y="3018"/>
                      </a:lnTo>
                      <a:lnTo>
                        <a:pt x="48" y="3016"/>
                      </a:lnTo>
                      <a:lnTo>
                        <a:pt x="44" y="3013"/>
                      </a:lnTo>
                      <a:lnTo>
                        <a:pt x="41" y="3013"/>
                      </a:lnTo>
                      <a:lnTo>
                        <a:pt x="39" y="3011"/>
                      </a:lnTo>
                      <a:lnTo>
                        <a:pt x="36" y="3009"/>
                      </a:lnTo>
                      <a:lnTo>
                        <a:pt x="34" y="3006"/>
                      </a:lnTo>
                      <a:lnTo>
                        <a:pt x="29" y="3004"/>
                      </a:lnTo>
                      <a:lnTo>
                        <a:pt x="27" y="2999"/>
                      </a:lnTo>
                      <a:lnTo>
                        <a:pt x="24" y="2999"/>
                      </a:lnTo>
                      <a:lnTo>
                        <a:pt x="24" y="2994"/>
                      </a:lnTo>
                      <a:lnTo>
                        <a:pt x="22" y="2992"/>
                      </a:lnTo>
                      <a:lnTo>
                        <a:pt x="20" y="2989"/>
                      </a:lnTo>
                      <a:lnTo>
                        <a:pt x="17" y="2987"/>
                      </a:lnTo>
                      <a:lnTo>
                        <a:pt x="15" y="2982"/>
                      </a:lnTo>
                      <a:lnTo>
                        <a:pt x="15" y="2980"/>
                      </a:lnTo>
                      <a:lnTo>
                        <a:pt x="12" y="2975"/>
                      </a:lnTo>
                      <a:lnTo>
                        <a:pt x="12" y="2970"/>
                      </a:lnTo>
                      <a:lnTo>
                        <a:pt x="10" y="2968"/>
                      </a:lnTo>
                      <a:lnTo>
                        <a:pt x="8" y="2963"/>
                      </a:lnTo>
                      <a:lnTo>
                        <a:pt x="8" y="2958"/>
                      </a:lnTo>
                      <a:lnTo>
                        <a:pt x="8" y="2953"/>
                      </a:lnTo>
                      <a:lnTo>
                        <a:pt x="5" y="2949"/>
                      </a:lnTo>
                      <a:lnTo>
                        <a:pt x="5" y="2944"/>
                      </a:lnTo>
                      <a:lnTo>
                        <a:pt x="5" y="2939"/>
                      </a:lnTo>
                      <a:lnTo>
                        <a:pt x="3" y="2932"/>
                      </a:lnTo>
                      <a:lnTo>
                        <a:pt x="3" y="2927"/>
                      </a:lnTo>
                      <a:lnTo>
                        <a:pt x="3" y="2922"/>
                      </a:lnTo>
                      <a:lnTo>
                        <a:pt x="3" y="2915"/>
                      </a:lnTo>
                      <a:lnTo>
                        <a:pt x="3" y="2910"/>
                      </a:lnTo>
                      <a:lnTo>
                        <a:pt x="3" y="2903"/>
                      </a:lnTo>
                      <a:lnTo>
                        <a:pt x="0" y="2896"/>
                      </a:lnTo>
                      <a:lnTo>
                        <a:pt x="0" y="2889"/>
                      </a:lnTo>
                      <a:lnTo>
                        <a:pt x="0" y="127"/>
                      </a:lnTo>
                      <a:close/>
                    </a:path>
                  </a:pathLst>
                </a:custGeom>
                <a:noFill/>
                <a:ln w="6350" cmpd="sng">
                  <a:solidFill>
                    <a:srgbClr val="000000"/>
                  </a:solidFill>
                  <a:prstDash val="solid"/>
                  <a:round/>
                  <a:headEnd/>
                  <a:tailEnd/>
                </a:ln>
              </p:spPr>
              <p:txBody>
                <a:bodyPr/>
                <a:lstStyle/>
                <a:p>
                  <a:endParaRPr lang="fr-FR"/>
                </a:p>
              </p:txBody>
            </p:sp>
            <p:sp>
              <p:nvSpPr>
                <p:cNvPr id="2512" name="Freeform 464"/>
                <p:cNvSpPr>
                  <a:spLocks/>
                </p:cNvSpPr>
                <p:nvPr/>
              </p:nvSpPr>
              <p:spPr bwMode="auto">
                <a:xfrm>
                  <a:off x="1290" y="1689"/>
                  <a:ext cx="3700" cy="3028"/>
                </a:xfrm>
                <a:custGeom>
                  <a:avLst/>
                  <a:gdLst/>
                  <a:ahLst/>
                  <a:cxnLst>
                    <a:cxn ang="0">
                      <a:pos x="0" y="112"/>
                    </a:cxn>
                    <a:cxn ang="0">
                      <a:pos x="0" y="91"/>
                    </a:cxn>
                    <a:cxn ang="0">
                      <a:pos x="5" y="72"/>
                    </a:cxn>
                    <a:cxn ang="0">
                      <a:pos x="8" y="57"/>
                    </a:cxn>
                    <a:cxn ang="0">
                      <a:pos x="15" y="43"/>
                    </a:cxn>
                    <a:cxn ang="0">
                      <a:pos x="22" y="31"/>
                    </a:cxn>
                    <a:cxn ang="0">
                      <a:pos x="32" y="24"/>
                    </a:cxn>
                    <a:cxn ang="0">
                      <a:pos x="44" y="14"/>
                    </a:cxn>
                    <a:cxn ang="0">
                      <a:pos x="58" y="9"/>
                    </a:cxn>
                    <a:cxn ang="0">
                      <a:pos x="75" y="4"/>
                    </a:cxn>
                    <a:cxn ang="0">
                      <a:pos x="94" y="2"/>
                    </a:cxn>
                    <a:cxn ang="0">
                      <a:pos x="118" y="0"/>
                    </a:cxn>
                    <a:cxn ang="0">
                      <a:pos x="3573" y="0"/>
                    </a:cxn>
                    <a:cxn ang="0">
                      <a:pos x="3599" y="0"/>
                    </a:cxn>
                    <a:cxn ang="0">
                      <a:pos x="3618" y="4"/>
                    </a:cxn>
                    <a:cxn ang="0">
                      <a:pos x="3638" y="7"/>
                    </a:cxn>
                    <a:cxn ang="0">
                      <a:pos x="3652" y="14"/>
                    </a:cxn>
                    <a:cxn ang="0">
                      <a:pos x="3666" y="21"/>
                    </a:cxn>
                    <a:cxn ang="0">
                      <a:pos x="3676" y="31"/>
                    </a:cxn>
                    <a:cxn ang="0">
                      <a:pos x="3686" y="43"/>
                    </a:cxn>
                    <a:cxn ang="0">
                      <a:pos x="3690" y="60"/>
                    </a:cxn>
                    <a:cxn ang="0">
                      <a:pos x="3695" y="76"/>
                    </a:cxn>
                    <a:cxn ang="0">
                      <a:pos x="3698" y="96"/>
                    </a:cxn>
                    <a:cxn ang="0">
                      <a:pos x="3698" y="117"/>
                    </a:cxn>
                    <a:cxn ang="0">
                      <a:pos x="3700" y="2889"/>
                    </a:cxn>
                    <a:cxn ang="0">
                      <a:pos x="3700" y="2915"/>
                    </a:cxn>
                    <a:cxn ang="0">
                      <a:pos x="3698" y="2937"/>
                    </a:cxn>
                    <a:cxn ang="0">
                      <a:pos x="3695" y="2958"/>
                    </a:cxn>
                    <a:cxn ang="0">
                      <a:pos x="3690" y="2973"/>
                    </a:cxn>
                    <a:cxn ang="0">
                      <a:pos x="3681" y="2987"/>
                    </a:cxn>
                    <a:cxn ang="0">
                      <a:pos x="3671" y="2999"/>
                    </a:cxn>
                    <a:cxn ang="0">
                      <a:pos x="3659" y="3009"/>
                    </a:cxn>
                    <a:cxn ang="0">
                      <a:pos x="3645" y="3016"/>
                    </a:cxn>
                    <a:cxn ang="0">
                      <a:pos x="3626" y="3021"/>
                    </a:cxn>
                    <a:cxn ang="0">
                      <a:pos x="3606" y="3025"/>
                    </a:cxn>
                    <a:cxn ang="0">
                      <a:pos x="3582" y="3025"/>
                    </a:cxn>
                    <a:cxn ang="0">
                      <a:pos x="132" y="3028"/>
                    </a:cxn>
                    <a:cxn ang="0">
                      <a:pos x="108" y="3028"/>
                    </a:cxn>
                    <a:cxn ang="0">
                      <a:pos x="87" y="3025"/>
                    </a:cxn>
                    <a:cxn ang="0">
                      <a:pos x="68" y="3023"/>
                    </a:cxn>
                    <a:cxn ang="0">
                      <a:pos x="51" y="3018"/>
                    </a:cxn>
                    <a:cxn ang="0">
                      <a:pos x="39" y="3011"/>
                    </a:cxn>
                    <a:cxn ang="0">
                      <a:pos x="27" y="2999"/>
                    </a:cxn>
                    <a:cxn ang="0">
                      <a:pos x="20" y="2989"/>
                    </a:cxn>
                    <a:cxn ang="0">
                      <a:pos x="12" y="2975"/>
                    </a:cxn>
                    <a:cxn ang="0">
                      <a:pos x="8" y="2958"/>
                    </a:cxn>
                    <a:cxn ang="0">
                      <a:pos x="5" y="2939"/>
                    </a:cxn>
                    <a:cxn ang="0">
                      <a:pos x="3" y="2915"/>
                    </a:cxn>
                    <a:cxn ang="0">
                      <a:pos x="0" y="2889"/>
                    </a:cxn>
                  </a:cxnLst>
                  <a:rect l="0" t="0" r="r" b="b"/>
                  <a:pathLst>
                    <a:path w="3700" h="3028">
                      <a:moveTo>
                        <a:pt x="0" y="127"/>
                      </a:moveTo>
                      <a:lnTo>
                        <a:pt x="0" y="122"/>
                      </a:lnTo>
                      <a:lnTo>
                        <a:pt x="0" y="115"/>
                      </a:lnTo>
                      <a:lnTo>
                        <a:pt x="0" y="112"/>
                      </a:lnTo>
                      <a:lnTo>
                        <a:pt x="0" y="105"/>
                      </a:lnTo>
                      <a:lnTo>
                        <a:pt x="0" y="100"/>
                      </a:lnTo>
                      <a:lnTo>
                        <a:pt x="0" y="96"/>
                      </a:lnTo>
                      <a:lnTo>
                        <a:pt x="0" y="91"/>
                      </a:lnTo>
                      <a:lnTo>
                        <a:pt x="3" y="86"/>
                      </a:lnTo>
                      <a:lnTo>
                        <a:pt x="3" y="81"/>
                      </a:lnTo>
                      <a:lnTo>
                        <a:pt x="3" y="76"/>
                      </a:lnTo>
                      <a:lnTo>
                        <a:pt x="5" y="72"/>
                      </a:lnTo>
                      <a:lnTo>
                        <a:pt x="5" y="67"/>
                      </a:lnTo>
                      <a:lnTo>
                        <a:pt x="8" y="62"/>
                      </a:lnTo>
                      <a:lnTo>
                        <a:pt x="8" y="60"/>
                      </a:lnTo>
                      <a:lnTo>
                        <a:pt x="8" y="57"/>
                      </a:lnTo>
                      <a:lnTo>
                        <a:pt x="10" y="52"/>
                      </a:lnTo>
                      <a:lnTo>
                        <a:pt x="10" y="50"/>
                      </a:lnTo>
                      <a:lnTo>
                        <a:pt x="12" y="45"/>
                      </a:lnTo>
                      <a:lnTo>
                        <a:pt x="15" y="43"/>
                      </a:lnTo>
                      <a:lnTo>
                        <a:pt x="15" y="40"/>
                      </a:lnTo>
                      <a:lnTo>
                        <a:pt x="17" y="36"/>
                      </a:lnTo>
                      <a:lnTo>
                        <a:pt x="20" y="33"/>
                      </a:lnTo>
                      <a:lnTo>
                        <a:pt x="22" y="31"/>
                      </a:lnTo>
                      <a:lnTo>
                        <a:pt x="24" y="28"/>
                      </a:lnTo>
                      <a:lnTo>
                        <a:pt x="27" y="26"/>
                      </a:lnTo>
                      <a:lnTo>
                        <a:pt x="29" y="24"/>
                      </a:lnTo>
                      <a:lnTo>
                        <a:pt x="32" y="24"/>
                      </a:lnTo>
                      <a:lnTo>
                        <a:pt x="34" y="21"/>
                      </a:lnTo>
                      <a:lnTo>
                        <a:pt x="36" y="19"/>
                      </a:lnTo>
                      <a:lnTo>
                        <a:pt x="39" y="16"/>
                      </a:lnTo>
                      <a:lnTo>
                        <a:pt x="44" y="14"/>
                      </a:lnTo>
                      <a:lnTo>
                        <a:pt x="46" y="14"/>
                      </a:lnTo>
                      <a:lnTo>
                        <a:pt x="51" y="14"/>
                      </a:lnTo>
                      <a:lnTo>
                        <a:pt x="53" y="12"/>
                      </a:lnTo>
                      <a:lnTo>
                        <a:pt x="58" y="9"/>
                      </a:lnTo>
                      <a:lnTo>
                        <a:pt x="63" y="7"/>
                      </a:lnTo>
                      <a:lnTo>
                        <a:pt x="68" y="7"/>
                      </a:lnTo>
                      <a:lnTo>
                        <a:pt x="70" y="4"/>
                      </a:lnTo>
                      <a:lnTo>
                        <a:pt x="75" y="4"/>
                      </a:lnTo>
                      <a:lnTo>
                        <a:pt x="80" y="4"/>
                      </a:lnTo>
                      <a:lnTo>
                        <a:pt x="84" y="4"/>
                      </a:lnTo>
                      <a:lnTo>
                        <a:pt x="89" y="2"/>
                      </a:lnTo>
                      <a:lnTo>
                        <a:pt x="94" y="2"/>
                      </a:lnTo>
                      <a:lnTo>
                        <a:pt x="101" y="2"/>
                      </a:lnTo>
                      <a:lnTo>
                        <a:pt x="106" y="2"/>
                      </a:lnTo>
                      <a:lnTo>
                        <a:pt x="111" y="2"/>
                      </a:lnTo>
                      <a:lnTo>
                        <a:pt x="118" y="0"/>
                      </a:lnTo>
                      <a:lnTo>
                        <a:pt x="123" y="0"/>
                      </a:lnTo>
                      <a:lnTo>
                        <a:pt x="3561" y="0"/>
                      </a:lnTo>
                      <a:lnTo>
                        <a:pt x="3568" y="0"/>
                      </a:lnTo>
                      <a:lnTo>
                        <a:pt x="3573" y="0"/>
                      </a:lnTo>
                      <a:lnTo>
                        <a:pt x="3580" y="0"/>
                      </a:lnTo>
                      <a:lnTo>
                        <a:pt x="3585" y="0"/>
                      </a:lnTo>
                      <a:lnTo>
                        <a:pt x="3592" y="0"/>
                      </a:lnTo>
                      <a:lnTo>
                        <a:pt x="3599" y="0"/>
                      </a:lnTo>
                      <a:lnTo>
                        <a:pt x="3604" y="0"/>
                      </a:lnTo>
                      <a:lnTo>
                        <a:pt x="3609" y="2"/>
                      </a:lnTo>
                      <a:lnTo>
                        <a:pt x="3614" y="2"/>
                      </a:lnTo>
                      <a:lnTo>
                        <a:pt x="3618" y="4"/>
                      </a:lnTo>
                      <a:lnTo>
                        <a:pt x="3626" y="4"/>
                      </a:lnTo>
                      <a:lnTo>
                        <a:pt x="3630" y="4"/>
                      </a:lnTo>
                      <a:lnTo>
                        <a:pt x="3633" y="7"/>
                      </a:lnTo>
                      <a:lnTo>
                        <a:pt x="3638" y="7"/>
                      </a:lnTo>
                      <a:lnTo>
                        <a:pt x="3640" y="9"/>
                      </a:lnTo>
                      <a:lnTo>
                        <a:pt x="3645" y="9"/>
                      </a:lnTo>
                      <a:lnTo>
                        <a:pt x="3647" y="12"/>
                      </a:lnTo>
                      <a:lnTo>
                        <a:pt x="3652" y="14"/>
                      </a:lnTo>
                      <a:lnTo>
                        <a:pt x="3657" y="14"/>
                      </a:lnTo>
                      <a:lnTo>
                        <a:pt x="3659" y="16"/>
                      </a:lnTo>
                      <a:lnTo>
                        <a:pt x="3662" y="19"/>
                      </a:lnTo>
                      <a:lnTo>
                        <a:pt x="3666" y="21"/>
                      </a:lnTo>
                      <a:lnTo>
                        <a:pt x="3669" y="24"/>
                      </a:lnTo>
                      <a:lnTo>
                        <a:pt x="3671" y="26"/>
                      </a:lnTo>
                      <a:lnTo>
                        <a:pt x="3674" y="28"/>
                      </a:lnTo>
                      <a:lnTo>
                        <a:pt x="3676" y="31"/>
                      </a:lnTo>
                      <a:lnTo>
                        <a:pt x="3678" y="36"/>
                      </a:lnTo>
                      <a:lnTo>
                        <a:pt x="3681" y="38"/>
                      </a:lnTo>
                      <a:lnTo>
                        <a:pt x="3683" y="40"/>
                      </a:lnTo>
                      <a:lnTo>
                        <a:pt x="3686" y="43"/>
                      </a:lnTo>
                      <a:lnTo>
                        <a:pt x="3686" y="48"/>
                      </a:lnTo>
                      <a:lnTo>
                        <a:pt x="3688" y="50"/>
                      </a:lnTo>
                      <a:lnTo>
                        <a:pt x="3688" y="55"/>
                      </a:lnTo>
                      <a:lnTo>
                        <a:pt x="3690" y="60"/>
                      </a:lnTo>
                      <a:lnTo>
                        <a:pt x="3693" y="62"/>
                      </a:lnTo>
                      <a:lnTo>
                        <a:pt x="3693" y="67"/>
                      </a:lnTo>
                      <a:lnTo>
                        <a:pt x="3695" y="72"/>
                      </a:lnTo>
                      <a:lnTo>
                        <a:pt x="3695" y="76"/>
                      </a:lnTo>
                      <a:lnTo>
                        <a:pt x="3695" y="79"/>
                      </a:lnTo>
                      <a:lnTo>
                        <a:pt x="3695" y="86"/>
                      </a:lnTo>
                      <a:lnTo>
                        <a:pt x="3698" y="88"/>
                      </a:lnTo>
                      <a:lnTo>
                        <a:pt x="3698" y="96"/>
                      </a:lnTo>
                      <a:lnTo>
                        <a:pt x="3698" y="100"/>
                      </a:lnTo>
                      <a:lnTo>
                        <a:pt x="3698" y="105"/>
                      </a:lnTo>
                      <a:lnTo>
                        <a:pt x="3698" y="112"/>
                      </a:lnTo>
                      <a:lnTo>
                        <a:pt x="3698" y="117"/>
                      </a:lnTo>
                      <a:lnTo>
                        <a:pt x="3700" y="124"/>
                      </a:lnTo>
                      <a:lnTo>
                        <a:pt x="3700" y="132"/>
                      </a:lnTo>
                      <a:lnTo>
                        <a:pt x="3700" y="2882"/>
                      </a:lnTo>
                      <a:lnTo>
                        <a:pt x="3700" y="2889"/>
                      </a:lnTo>
                      <a:lnTo>
                        <a:pt x="3700" y="2896"/>
                      </a:lnTo>
                      <a:lnTo>
                        <a:pt x="3700" y="2901"/>
                      </a:lnTo>
                      <a:lnTo>
                        <a:pt x="3700" y="2908"/>
                      </a:lnTo>
                      <a:lnTo>
                        <a:pt x="3700" y="2915"/>
                      </a:lnTo>
                      <a:lnTo>
                        <a:pt x="3700" y="2920"/>
                      </a:lnTo>
                      <a:lnTo>
                        <a:pt x="3700" y="2925"/>
                      </a:lnTo>
                      <a:lnTo>
                        <a:pt x="3698" y="2932"/>
                      </a:lnTo>
                      <a:lnTo>
                        <a:pt x="3698" y="2937"/>
                      </a:lnTo>
                      <a:lnTo>
                        <a:pt x="3698" y="2941"/>
                      </a:lnTo>
                      <a:lnTo>
                        <a:pt x="3695" y="2949"/>
                      </a:lnTo>
                      <a:lnTo>
                        <a:pt x="3695" y="2953"/>
                      </a:lnTo>
                      <a:lnTo>
                        <a:pt x="3695" y="2958"/>
                      </a:lnTo>
                      <a:lnTo>
                        <a:pt x="3693" y="2961"/>
                      </a:lnTo>
                      <a:lnTo>
                        <a:pt x="3693" y="2965"/>
                      </a:lnTo>
                      <a:lnTo>
                        <a:pt x="3690" y="2970"/>
                      </a:lnTo>
                      <a:lnTo>
                        <a:pt x="3690" y="2973"/>
                      </a:lnTo>
                      <a:lnTo>
                        <a:pt x="3688" y="2977"/>
                      </a:lnTo>
                      <a:lnTo>
                        <a:pt x="3686" y="2980"/>
                      </a:lnTo>
                      <a:lnTo>
                        <a:pt x="3683" y="2985"/>
                      </a:lnTo>
                      <a:lnTo>
                        <a:pt x="3681" y="2987"/>
                      </a:lnTo>
                      <a:lnTo>
                        <a:pt x="3678" y="2989"/>
                      </a:lnTo>
                      <a:lnTo>
                        <a:pt x="3676" y="2994"/>
                      </a:lnTo>
                      <a:lnTo>
                        <a:pt x="3674" y="2997"/>
                      </a:lnTo>
                      <a:lnTo>
                        <a:pt x="3671" y="2999"/>
                      </a:lnTo>
                      <a:lnTo>
                        <a:pt x="3669" y="3001"/>
                      </a:lnTo>
                      <a:lnTo>
                        <a:pt x="3666" y="3004"/>
                      </a:lnTo>
                      <a:lnTo>
                        <a:pt x="3662" y="3006"/>
                      </a:lnTo>
                      <a:lnTo>
                        <a:pt x="3659" y="3009"/>
                      </a:lnTo>
                      <a:lnTo>
                        <a:pt x="3657" y="3011"/>
                      </a:lnTo>
                      <a:lnTo>
                        <a:pt x="3652" y="3013"/>
                      </a:lnTo>
                      <a:lnTo>
                        <a:pt x="3647" y="3013"/>
                      </a:lnTo>
                      <a:lnTo>
                        <a:pt x="3645" y="3016"/>
                      </a:lnTo>
                      <a:lnTo>
                        <a:pt x="3640" y="3016"/>
                      </a:lnTo>
                      <a:lnTo>
                        <a:pt x="3635" y="3018"/>
                      </a:lnTo>
                      <a:lnTo>
                        <a:pt x="3630" y="3021"/>
                      </a:lnTo>
                      <a:lnTo>
                        <a:pt x="3626" y="3021"/>
                      </a:lnTo>
                      <a:lnTo>
                        <a:pt x="3621" y="3023"/>
                      </a:lnTo>
                      <a:lnTo>
                        <a:pt x="3618" y="3023"/>
                      </a:lnTo>
                      <a:lnTo>
                        <a:pt x="3611" y="3023"/>
                      </a:lnTo>
                      <a:lnTo>
                        <a:pt x="3606" y="3025"/>
                      </a:lnTo>
                      <a:lnTo>
                        <a:pt x="3599" y="3025"/>
                      </a:lnTo>
                      <a:lnTo>
                        <a:pt x="3594" y="3025"/>
                      </a:lnTo>
                      <a:lnTo>
                        <a:pt x="3590" y="3025"/>
                      </a:lnTo>
                      <a:lnTo>
                        <a:pt x="3582" y="3025"/>
                      </a:lnTo>
                      <a:lnTo>
                        <a:pt x="3575" y="3025"/>
                      </a:lnTo>
                      <a:lnTo>
                        <a:pt x="3568" y="3028"/>
                      </a:lnTo>
                      <a:lnTo>
                        <a:pt x="3561" y="3028"/>
                      </a:lnTo>
                      <a:lnTo>
                        <a:pt x="132" y="3028"/>
                      </a:lnTo>
                      <a:lnTo>
                        <a:pt x="125" y="3028"/>
                      </a:lnTo>
                      <a:lnTo>
                        <a:pt x="120" y="3028"/>
                      </a:lnTo>
                      <a:lnTo>
                        <a:pt x="113" y="3028"/>
                      </a:lnTo>
                      <a:lnTo>
                        <a:pt x="108" y="3028"/>
                      </a:lnTo>
                      <a:lnTo>
                        <a:pt x="104" y="3028"/>
                      </a:lnTo>
                      <a:lnTo>
                        <a:pt x="96" y="3028"/>
                      </a:lnTo>
                      <a:lnTo>
                        <a:pt x="92" y="3028"/>
                      </a:lnTo>
                      <a:lnTo>
                        <a:pt x="87" y="3025"/>
                      </a:lnTo>
                      <a:lnTo>
                        <a:pt x="82" y="3025"/>
                      </a:lnTo>
                      <a:lnTo>
                        <a:pt x="77" y="3025"/>
                      </a:lnTo>
                      <a:lnTo>
                        <a:pt x="72" y="3023"/>
                      </a:lnTo>
                      <a:lnTo>
                        <a:pt x="68" y="3023"/>
                      </a:lnTo>
                      <a:lnTo>
                        <a:pt x="63" y="3021"/>
                      </a:lnTo>
                      <a:lnTo>
                        <a:pt x="60" y="3021"/>
                      </a:lnTo>
                      <a:lnTo>
                        <a:pt x="56" y="3021"/>
                      </a:lnTo>
                      <a:lnTo>
                        <a:pt x="51" y="3018"/>
                      </a:lnTo>
                      <a:lnTo>
                        <a:pt x="48" y="3016"/>
                      </a:lnTo>
                      <a:lnTo>
                        <a:pt x="44" y="3013"/>
                      </a:lnTo>
                      <a:lnTo>
                        <a:pt x="41" y="3013"/>
                      </a:lnTo>
                      <a:lnTo>
                        <a:pt x="39" y="3011"/>
                      </a:lnTo>
                      <a:lnTo>
                        <a:pt x="36" y="3009"/>
                      </a:lnTo>
                      <a:lnTo>
                        <a:pt x="34" y="3006"/>
                      </a:lnTo>
                      <a:lnTo>
                        <a:pt x="29" y="3004"/>
                      </a:lnTo>
                      <a:lnTo>
                        <a:pt x="27" y="2999"/>
                      </a:lnTo>
                      <a:lnTo>
                        <a:pt x="24" y="2999"/>
                      </a:lnTo>
                      <a:lnTo>
                        <a:pt x="24" y="2994"/>
                      </a:lnTo>
                      <a:lnTo>
                        <a:pt x="22" y="2992"/>
                      </a:lnTo>
                      <a:lnTo>
                        <a:pt x="20" y="2989"/>
                      </a:lnTo>
                      <a:lnTo>
                        <a:pt x="17" y="2987"/>
                      </a:lnTo>
                      <a:lnTo>
                        <a:pt x="15" y="2982"/>
                      </a:lnTo>
                      <a:lnTo>
                        <a:pt x="15" y="2980"/>
                      </a:lnTo>
                      <a:lnTo>
                        <a:pt x="12" y="2975"/>
                      </a:lnTo>
                      <a:lnTo>
                        <a:pt x="12" y="2970"/>
                      </a:lnTo>
                      <a:lnTo>
                        <a:pt x="10" y="2968"/>
                      </a:lnTo>
                      <a:lnTo>
                        <a:pt x="8" y="2963"/>
                      </a:lnTo>
                      <a:lnTo>
                        <a:pt x="8" y="2958"/>
                      </a:lnTo>
                      <a:lnTo>
                        <a:pt x="8" y="2953"/>
                      </a:lnTo>
                      <a:lnTo>
                        <a:pt x="5" y="2949"/>
                      </a:lnTo>
                      <a:lnTo>
                        <a:pt x="5" y="2944"/>
                      </a:lnTo>
                      <a:lnTo>
                        <a:pt x="5" y="2939"/>
                      </a:lnTo>
                      <a:lnTo>
                        <a:pt x="3" y="2932"/>
                      </a:lnTo>
                      <a:lnTo>
                        <a:pt x="3" y="2927"/>
                      </a:lnTo>
                      <a:lnTo>
                        <a:pt x="3" y="2922"/>
                      </a:lnTo>
                      <a:lnTo>
                        <a:pt x="3" y="2915"/>
                      </a:lnTo>
                      <a:lnTo>
                        <a:pt x="3" y="2910"/>
                      </a:lnTo>
                      <a:lnTo>
                        <a:pt x="3" y="2903"/>
                      </a:lnTo>
                      <a:lnTo>
                        <a:pt x="0" y="2896"/>
                      </a:lnTo>
                      <a:lnTo>
                        <a:pt x="0" y="2889"/>
                      </a:lnTo>
                      <a:lnTo>
                        <a:pt x="0" y="127"/>
                      </a:lnTo>
                      <a:close/>
                    </a:path>
                  </a:pathLst>
                </a:custGeom>
                <a:noFill/>
                <a:ln w="6350" cmpd="sng">
                  <a:solidFill>
                    <a:srgbClr val="5F5F5F"/>
                  </a:solidFill>
                  <a:prstDash val="solid"/>
                  <a:round/>
                  <a:headEnd/>
                  <a:tailEnd/>
                </a:ln>
              </p:spPr>
              <p:txBody>
                <a:bodyPr/>
                <a:lstStyle/>
                <a:p>
                  <a:endParaRPr lang="fr-FR"/>
                </a:p>
              </p:txBody>
            </p:sp>
            <p:sp>
              <p:nvSpPr>
                <p:cNvPr id="2513" name="Freeform 465"/>
                <p:cNvSpPr>
                  <a:spLocks/>
                </p:cNvSpPr>
                <p:nvPr/>
              </p:nvSpPr>
              <p:spPr bwMode="auto">
                <a:xfrm>
                  <a:off x="1444" y="1859"/>
                  <a:ext cx="3400" cy="2700"/>
                </a:xfrm>
                <a:custGeom>
                  <a:avLst/>
                  <a:gdLst/>
                  <a:ahLst/>
                  <a:cxnLst>
                    <a:cxn ang="0">
                      <a:pos x="0" y="96"/>
                    </a:cxn>
                    <a:cxn ang="0">
                      <a:pos x="0" y="77"/>
                    </a:cxn>
                    <a:cxn ang="0">
                      <a:pos x="2" y="60"/>
                    </a:cxn>
                    <a:cxn ang="0">
                      <a:pos x="5" y="48"/>
                    </a:cxn>
                    <a:cxn ang="0">
                      <a:pos x="9" y="36"/>
                    </a:cxn>
                    <a:cxn ang="0">
                      <a:pos x="17" y="26"/>
                    </a:cxn>
                    <a:cxn ang="0">
                      <a:pos x="24" y="19"/>
                    </a:cxn>
                    <a:cxn ang="0">
                      <a:pos x="33" y="12"/>
                    </a:cxn>
                    <a:cxn ang="0">
                      <a:pos x="48" y="7"/>
                    </a:cxn>
                    <a:cxn ang="0">
                      <a:pos x="62" y="5"/>
                    </a:cxn>
                    <a:cxn ang="0">
                      <a:pos x="81" y="2"/>
                    </a:cxn>
                    <a:cxn ang="0">
                      <a:pos x="103" y="0"/>
                    </a:cxn>
                    <a:cxn ang="0">
                      <a:pos x="3280" y="0"/>
                    </a:cxn>
                    <a:cxn ang="0">
                      <a:pos x="3301" y="0"/>
                    </a:cxn>
                    <a:cxn ang="0">
                      <a:pos x="3321" y="2"/>
                    </a:cxn>
                    <a:cxn ang="0">
                      <a:pos x="3337" y="5"/>
                    </a:cxn>
                    <a:cxn ang="0">
                      <a:pos x="3354" y="10"/>
                    </a:cxn>
                    <a:cxn ang="0">
                      <a:pos x="3366" y="17"/>
                    </a:cxn>
                    <a:cxn ang="0">
                      <a:pos x="3376" y="26"/>
                    </a:cxn>
                    <a:cxn ang="0">
                      <a:pos x="3383" y="36"/>
                    </a:cxn>
                    <a:cxn ang="0">
                      <a:pos x="3388" y="48"/>
                    </a:cxn>
                    <a:cxn ang="0">
                      <a:pos x="3395" y="62"/>
                    </a:cxn>
                    <a:cxn ang="0">
                      <a:pos x="3397" y="82"/>
                    </a:cxn>
                    <a:cxn ang="0">
                      <a:pos x="3397" y="101"/>
                    </a:cxn>
                    <a:cxn ang="0">
                      <a:pos x="3400" y="2572"/>
                    </a:cxn>
                    <a:cxn ang="0">
                      <a:pos x="3400" y="2596"/>
                    </a:cxn>
                    <a:cxn ang="0">
                      <a:pos x="3397" y="2616"/>
                    </a:cxn>
                    <a:cxn ang="0">
                      <a:pos x="3393" y="2635"/>
                    </a:cxn>
                    <a:cxn ang="0">
                      <a:pos x="3388" y="2649"/>
                    </a:cxn>
                    <a:cxn ang="0">
                      <a:pos x="3381" y="2661"/>
                    </a:cxn>
                    <a:cxn ang="0">
                      <a:pos x="3371" y="2673"/>
                    </a:cxn>
                    <a:cxn ang="0">
                      <a:pos x="3359" y="2680"/>
                    </a:cxn>
                    <a:cxn ang="0">
                      <a:pos x="3345" y="2688"/>
                    </a:cxn>
                    <a:cxn ang="0">
                      <a:pos x="3328" y="2695"/>
                    </a:cxn>
                    <a:cxn ang="0">
                      <a:pos x="3309" y="2697"/>
                    </a:cxn>
                    <a:cxn ang="0">
                      <a:pos x="3287" y="2697"/>
                    </a:cxn>
                    <a:cxn ang="0">
                      <a:pos x="115" y="2700"/>
                    </a:cxn>
                    <a:cxn ang="0">
                      <a:pos x="96" y="2700"/>
                    </a:cxn>
                    <a:cxn ang="0">
                      <a:pos x="74" y="2700"/>
                    </a:cxn>
                    <a:cxn ang="0">
                      <a:pos x="57" y="2695"/>
                    </a:cxn>
                    <a:cxn ang="0">
                      <a:pos x="45" y="2690"/>
                    </a:cxn>
                    <a:cxn ang="0">
                      <a:pos x="33" y="2683"/>
                    </a:cxn>
                    <a:cxn ang="0">
                      <a:pos x="21" y="2673"/>
                    </a:cxn>
                    <a:cxn ang="0">
                      <a:pos x="14" y="2664"/>
                    </a:cxn>
                    <a:cxn ang="0">
                      <a:pos x="9" y="2652"/>
                    </a:cxn>
                    <a:cxn ang="0">
                      <a:pos x="5" y="2635"/>
                    </a:cxn>
                    <a:cxn ang="0">
                      <a:pos x="2" y="2618"/>
                    </a:cxn>
                    <a:cxn ang="0">
                      <a:pos x="0" y="2596"/>
                    </a:cxn>
                    <a:cxn ang="0">
                      <a:pos x="0" y="2572"/>
                    </a:cxn>
                  </a:cxnLst>
                  <a:rect l="0" t="0" r="r" b="b"/>
                  <a:pathLst>
                    <a:path w="3400" h="2700">
                      <a:moveTo>
                        <a:pt x="0" y="110"/>
                      </a:moveTo>
                      <a:lnTo>
                        <a:pt x="0" y="106"/>
                      </a:lnTo>
                      <a:lnTo>
                        <a:pt x="0" y="101"/>
                      </a:lnTo>
                      <a:lnTo>
                        <a:pt x="0" y="96"/>
                      </a:lnTo>
                      <a:lnTo>
                        <a:pt x="0" y="91"/>
                      </a:lnTo>
                      <a:lnTo>
                        <a:pt x="0" y="86"/>
                      </a:lnTo>
                      <a:lnTo>
                        <a:pt x="0" y="82"/>
                      </a:lnTo>
                      <a:lnTo>
                        <a:pt x="0" y="77"/>
                      </a:lnTo>
                      <a:lnTo>
                        <a:pt x="0" y="74"/>
                      </a:lnTo>
                      <a:lnTo>
                        <a:pt x="0" y="70"/>
                      </a:lnTo>
                      <a:lnTo>
                        <a:pt x="0" y="65"/>
                      </a:lnTo>
                      <a:lnTo>
                        <a:pt x="2" y="60"/>
                      </a:lnTo>
                      <a:lnTo>
                        <a:pt x="2" y="58"/>
                      </a:lnTo>
                      <a:lnTo>
                        <a:pt x="2" y="55"/>
                      </a:lnTo>
                      <a:lnTo>
                        <a:pt x="5" y="50"/>
                      </a:lnTo>
                      <a:lnTo>
                        <a:pt x="5" y="48"/>
                      </a:lnTo>
                      <a:lnTo>
                        <a:pt x="5" y="46"/>
                      </a:lnTo>
                      <a:lnTo>
                        <a:pt x="7" y="41"/>
                      </a:lnTo>
                      <a:lnTo>
                        <a:pt x="9" y="38"/>
                      </a:lnTo>
                      <a:lnTo>
                        <a:pt x="9" y="36"/>
                      </a:lnTo>
                      <a:lnTo>
                        <a:pt x="12" y="34"/>
                      </a:lnTo>
                      <a:lnTo>
                        <a:pt x="14" y="31"/>
                      </a:lnTo>
                      <a:lnTo>
                        <a:pt x="14" y="29"/>
                      </a:lnTo>
                      <a:lnTo>
                        <a:pt x="17" y="26"/>
                      </a:lnTo>
                      <a:lnTo>
                        <a:pt x="19" y="22"/>
                      </a:lnTo>
                      <a:lnTo>
                        <a:pt x="21" y="22"/>
                      </a:lnTo>
                      <a:lnTo>
                        <a:pt x="24" y="19"/>
                      </a:lnTo>
                      <a:lnTo>
                        <a:pt x="24" y="19"/>
                      </a:lnTo>
                      <a:lnTo>
                        <a:pt x="26" y="17"/>
                      </a:lnTo>
                      <a:lnTo>
                        <a:pt x="29" y="14"/>
                      </a:lnTo>
                      <a:lnTo>
                        <a:pt x="31" y="12"/>
                      </a:lnTo>
                      <a:lnTo>
                        <a:pt x="33" y="12"/>
                      </a:lnTo>
                      <a:lnTo>
                        <a:pt x="36" y="10"/>
                      </a:lnTo>
                      <a:lnTo>
                        <a:pt x="41" y="10"/>
                      </a:lnTo>
                      <a:lnTo>
                        <a:pt x="43" y="7"/>
                      </a:lnTo>
                      <a:lnTo>
                        <a:pt x="48" y="7"/>
                      </a:lnTo>
                      <a:lnTo>
                        <a:pt x="50" y="5"/>
                      </a:lnTo>
                      <a:lnTo>
                        <a:pt x="55" y="5"/>
                      </a:lnTo>
                      <a:lnTo>
                        <a:pt x="60" y="5"/>
                      </a:lnTo>
                      <a:lnTo>
                        <a:pt x="62" y="5"/>
                      </a:lnTo>
                      <a:lnTo>
                        <a:pt x="67" y="2"/>
                      </a:lnTo>
                      <a:lnTo>
                        <a:pt x="72" y="2"/>
                      </a:lnTo>
                      <a:lnTo>
                        <a:pt x="77" y="2"/>
                      </a:lnTo>
                      <a:lnTo>
                        <a:pt x="81" y="2"/>
                      </a:lnTo>
                      <a:lnTo>
                        <a:pt x="86" y="2"/>
                      </a:lnTo>
                      <a:lnTo>
                        <a:pt x="91" y="2"/>
                      </a:lnTo>
                      <a:lnTo>
                        <a:pt x="96" y="0"/>
                      </a:lnTo>
                      <a:lnTo>
                        <a:pt x="103" y="0"/>
                      </a:lnTo>
                      <a:lnTo>
                        <a:pt x="108" y="0"/>
                      </a:lnTo>
                      <a:lnTo>
                        <a:pt x="3268" y="0"/>
                      </a:lnTo>
                      <a:lnTo>
                        <a:pt x="3273" y="0"/>
                      </a:lnTo>
                      <a:lnTo>
                        <a:pt x="3280" y="0"/>
                      </a:lnTo>
                      <a:lnTo>
                        <a:pt x="3285" y="0"/>
                      </a:lnTo>
                      <a:lnTo>
                        <a:pt x="3292" y="0"/>
                      </a:lnTo>
                      <a:lnTo>
                        <a:pt x="3297" y="0"/>
                      </a:lnTo>
                      <a:lnTo>
                        <a:pt x="3301" y="0"/>
                      </a:lnTo>
                      <a:lnTo>
                        <a:pt x="3306" y="0"/>
                      </a:lnTo>
                      <a:lnTo>
                        <a:pt x="3311" y="0"/>
                      </a:lnTo>
                      <a:lnTo>
                        <a:pt x="3316" y="0"/>
                      </a:lnTo>
                      <a:lnTo>
                        <a:pt x="3321" y="2"/>
                      </a:lnTo>
                      <a:lnTo>
                        <a:pt x="3325" y="2"/>
                      </a:lnTo>
                      <a:lnTo>
                        <a:pt x="3330" y="2"/>
                      </a:lnTo>
                      <a:lnTo>
                        <a:pt x="3335" y="5"/>
                      </a:lnTo>
                      <a:lnTo>
                        <a:pt x="3337" y="5"/>
                      </a:lnTo>
                      <a:lnTo>
                        <a:pt x="3342" y="7"/>
                      </a:lnTo>
                      <a:lnTo>
                        <a:pt x="3347" y="7"/>
                      </a:lnTo>
                      <a:lnTo>
                        <a:pt x="3349" y="10"/>
                      </a:lnTo>
                      <a:lnTo>
                        <a:pt x="3354" y="10"/>
                      </a:lnTo>
                      <a:lnTo>
                        <a:pt x="3357" y="12"/>
                      </a:lnTo>
                      <a:lnTo>
                        <a:pt x="3359" y="12"/>
                      </a:lnTo>
                      <a:lnTo>
                        <a:pt x="3361" y="14"/>
                      </a:lnTo>
                      <a:lnTo>
                        <a:pt x="3366" y="17"/>
                      </a:lnTo>
                      <a:lnTo>
                        <a:pt x="3369" y="19"/>
                      </a:lnTo>
                      <a:lnTo>
                        <a:pt x="3371" y="22"/>
                      </a:lnTo>
                      <a:lnTo>
                        <a:pt x="3373" y="24"/>
                      </a:lnTo>
                      <a:lnTo>
                        <a:pt x="3376" y="26"/>
                      </a:lnTo>
                      <a:lnTo>
                        <a:pt x="3378" y="26"/>
                      </a:lnTo>
                      <a:lnTo>
                        <a:pt x="3378" y="31"/>
                      </a:lnTo>
                      <a:lnTo>
                        <a:pt x="3381" y="34"/>
                      </a:lnTo>
                      <a:lnTo>
                        <a:pt x="3383" y="36"/>
                      </a:lnTo>
                      <a:lnTo>
                        <a:pt x="3385" y="38"/>
                      </a:lnTo>
                      <a:lnTo>
                        <a:pt x="3385" y="41"/>
                      </a:lnTo>
                      <a:lnTo>
                        <a:pt x="3385" y="46"/>
                      </a:lnTo>
                      <a:lnTo>
                        <a:pt x="3388" y="48"/>
                      </a:lnTo>
                      <a:lnTo>
                        <a:pt x="3390" y="53"/>
                      </a:lnTo>
                      <a:lnTo>
                        <a:pt x="3393" y="55"/>
                      </a:lnTo>
                      <a:lnTo>
                        <a:pt x="3393" y="60"/>
                      </a:lnTo>
                      <a:lnTo>
                        <a:pt x="3395" y="62"/>
                      </a:lnTo>
                      <a:lnTo>
                        <a:pt x="3395" y="67"/>
                      </a:lnTo>
                      <a:lnTo>
                        <a:pt x="3395" y="72"/>
                      </a:lnTo>
                      <a:lnTo>
                        <a:pt x="3395" y="77"/>
                      </a:lnTo>
                      <a:lnTo>
                        <a:pt x="3397" y="82"/>
                      </a:lnTo>
                      <a:lnTo>
                        <a:pt x="3397" y="86"/>
                      </a:lnTo>
                      <a:lnTo>
                        <a:pt x="3397" y="91"/>
                      </a:lnTo>
                      <a:lnTo>
                        <a:pt x="3397" y="96"/>
                      </a:lnTo>
                      <a:lnTo>
                        <a:pt x="3397" y="101"/>
                      </a:lnTo>
                      <a:lnTo>
                        <a:pt x="3400" y="108"/>
                      </a:lnTo>
                      <a:lnTo>
                        <a:pt x="3400" y="113"/>
                      </a:lnTo>
                      <a:lnTo>
                        <a:pt x="3400" y="2568"/>
                      </a:lnTo>
                      <a:lnTo>
                        <a:pt x="3400" y="2572"/>
                      </a:lnTo>
                      <a:lnTo>
                        <a:pt x="3400" y="2580"/>
                      </a:lnTo>
                      <a:lnTo>
                        <a:pt x="3400" y="2584"/>
                      </a:lnTo>
                      <a:lnTo>
                        <a:pt x="3400" y="2589"/>
                      </a:lnTo>
                      <a:lnTo>
                        <a:pt x="3400" y="2596"/>
                      </a:lnTo>
                      <a:lnTo>
                        <a:pt x="3400" y="2601"/>
                      </a:lnTo>
                      <a:lnTo>
                        <a:pt x="3400" y="2606"/>
                      </a:lnTo>
                      <a:lnTo>
                        <a:pt x="3397" y="2611"/>
                      </a:lnTo>
                      <a:lnTo>
                        <a:pt x="3397" y="2616"/>
                      </a:lnTo>
                      <a:lnTo>
                        <a:pt x="3395" y="2620"/>
                      </a:lnTo>
                      <a:lnTo>
                        <a:pt x="3395" y="2625"/>
                      </a:lnTo>
                      <a:lnTo>
                        <a:pt x="3395" y="2630"/>
                      </a:lnTo>
                      <a:lnTo>
                        <a:pt x="3393" y="2635"/>
                      </a:lnTo>
                      <a:lnTo>
                        <a:pt x="3393" y="2637"/>
                      </a:lnTo>
                      <a:lnTo>
                        <a:pt x="3393" y="2642"/>
                      </a:lnTo>
                      <a:lnTo>
                        <a:pt x="3390" y="2644"/>
                      </a:lnTo>
                      <a:lnTo>
                        <a:pt x="3388" y="2649"/>
                      </a:lnTo>
                      <a:lnTo>
                        <a:pt x="3385" y="2654"/>
                      </a:lnTo>
                      <a:lnTo>
                        <a:pt x="3385" y="2656"/>
                      </a:lnTo>
                      <a:lnTo>
                        <a:pt x="3383" y="2659"/>
                      </a:lnTo>
                      <a:lnTo>
                        <a:pt x="3381" y="2661"/>
                      </a:lnTo>
                      <a:lnTo>
                        <a:pt x="3378" y="2666"/>
                      </a:lnTo>
                      <a:lnTo>
                        <a:pt x="3376" y="2668"/>
                      </a:lnTo>
                      <a:lnTo>
                        <a:pt x="3373" y="2671"/>
                      </a:lnTo>
                      <a:lnTo>
                        <a:pt x="3371" y="2673"/>
                      </a:lnTo>
                      <a:lnTo>
                        <a:pt x="3369" y="2676"/>
                      </a:lnTo>
                      <a:lnTo>
                        <a:pt x="3366" y="2678"/>
                      </a:lnTo>
                      <a:lnTo>
                        <a:pt x="3361" y="2680"/>
                      </a:lnTo>
                      <a:lnTo>
                        <a:pt x="3359" y="2680"/>
                      </a:lnTo>
                      <a:lnTo>
                        <a:pt x="3357" y="2683"/>
                      </a:lnTo>
                      <a:lnTo>
                        <a:pt x="3352" y="2685"/>
                      </a:lnTo>
                      <a:lnTo>
                        <a:pt x="3349" y="2688"/>
                      </a:lnTo>
                      <a:lnTo>
                        <a:pt x="3345" y="2688"/>
                      </a:lnTo>
                      <a:lnTo>
                        <a:pt x="3342" y="2690"/>
                      </a:lnTo>
                      <a:lnTo>
                        <a:pt x="3337" y="2690"/>
                      </a:lnTo>
                      <a:lnTo>
                        <a:pt x="3333" y="2692"/>
                      </a:lnTo>
                      <a:lnTo>
                        <a:pt x="3328" y="2695"/>
                      </a:lnTo>
                      <a:lnTo>
                        <a:pt x="3323" y="2695"/>
                      </a:lnTo>
                      <a:lnTo>
                        <a:pt x="3318" y="2695"/>
                      </a:lnTo>
                      <a:lnTo>
                        <a:pt x="3313" y="2697"/>
                      </a:lnTo>
                      <a:lnTo>
                        <a:pt x="3309" y="2697"/>
                      </a:lnTo>
                      <a:lnTo>
                        <a:pt x="3304" y="2697"/>
                      </a:lnTo>
                      <a:lnTo>
                        <a:pt x="3299" y="2697"/>
                      </a:lnTo>
                      <a:lnTo>
                        <a:pt x="3294" y="2697"/>
                      </a:lnTo>
                      <a:lnTo>
                        <a:pt x="3287" y="2697"/>
                      </a:lnTo>
                      <a:lnTo>
                        <a:pt x="3282" y="2700"/>
                      </a:lnTo>
                      <a:lnTo>
                        <a:pt x="3275" y="2700"/>
                      </a:lnTo>
                      <a:lnTo>
                        <a:pt x="3268" y="2700"/>
                      </a:lnTo>
                      <a:lnTo>
                        <a:pt x="115" y="2700"/>
                      </a:lnTo>
                      <a:lnTo>
                        <a:pt x="110" y="2700"/>
                      </a:lnTo>
                      <a:lnTo>
                        <a:pt x="105" y="2700"/>
                      </a:lnTo>
                      <a:lnTo>
                        <a:pt x="101" y="2700"/>
                      </a:lnTo>
                      <a:lnTo>
                        <a:pt x="96" y="2700"/>
                      </a:lnTo>
                      <a:lnTo>
                        <a:pt x="89" y="2700"/>
                      </a:lnTo>
                      <a:lnTo>
                        <a:pt x="84" y="2700"/>
                      </a:lnTo>
                      <a:lnTo>
                        <a:pt x="79" y="2700"/>
                      </a:lnTo>
                      <a:lnTo>
                        <a:pt x="74" y="2700"/>
                      </a:lnTo>
                      <a:lnTo>
                        <a:pt x="72" y="2697"/>
                      </a:lnTo>
                      <a:lnTo>
                        <a:pt x="67" y="2697"/>
                      </a:lnTo>
                      <a:lnTo>
                        <a:pt x="62" y="2697"/>
                      </a:lnTo>
                      <a:lnTo>
                        <a:pt x="57" y="2695"/>
                      </a:lnTo>
                      <a:lnTo>
                        <a:pt x="53" y="2695"/>
                      </a:lnTo>
                      <a:lnTo>
                        <a:pt x="50" y="2692"/>
                      </a:lnTo>
                      <a:lnTo>
                        <a:pt x="48" y="2692"/>
                      </a:lnTo>
                      <a:lnTo>
                        <a:pt x="45" y="2690"/>
                      </a:lnTo>
                      <a:lnTo>
                        <a:pt x="41" y="2690"/>
                      </a:lnTo>
                      <a:lnTo>
                        <a:pt x="38" y="2688"/>
                      </a:lnTo>
                      <a:lnTo>
                        <a:pt x="36" y="2685"/>
                      </a:lnTo>
                      <a:lnTo>
                        <a:pt x="33" y="2683"/>
                      </a:lnTo>
                      <a:lnTo>
                        <a:pt x="29" y="2680"/>
                      </a:lnTo>
                      <a:lnTo>
                        <a:pt x="26" y="2680"/>
                      </a:lnTo>
                      <a:lnTo>
                        <a:pt x="24" y="2678"/>
                      </a:lnTo>
                      <a:lnTo>
                        <a:pt x="21" y="2673"/>
                      </a:lnTo>
                      <a:lnTo>
                        <a:pt x="19" y="2673"/>
                      </a:lnTo>
                      <a:lnTo>
                        <a:pt x="17" y="2668"/>
                      </a:lnTo>
                      <a:lnTo>
                        <a:pt x="17" y="2666"/>
                      </a:lnTo>
                      <a:lnTo>
                        <a:pt x="14" y="2664"/>
                      </a:lnTo>
                      <a:lnTo>
                        <a:pt x="14" y="2661"/>
                      </a:lnTo>
                      <a:lnTo>
                        <a:pt x="12" y="2659"/>
                      </a:lnTo>
                      <a:lnTo>
                        <a:pt x="9" y="2654"/>
                      </a:lnTo>
                      <a:lnTo>
                        <a:pt x="9" y="2652"/>
                      </a:lnTo>
                      <a:lnTo>
                        <a:pt x="9" y="2647"/>
                      </a:lnTo>
                      <a:lnTo>
                        <a:pt x="7" y="2644"/>
                      </a:lnTo>
                      <a:lnTo>
                        <a:pt x="5" y="2640"/>
                      </a:lnTo>
                      <a:lnTo>
                        <a:pt x="5" y="2635"/>
                      </a:lnTo>
                      <a:lnTo>
                        <a:pt x="5" y="2632"/>
                      </a:lnTo>
                      <a:lnTo>
                        <a:pt x="5" y="2628"/>
                      </a:lnTo>
                      <a:lnTo>
                        <a:pt x="5" y="2623"/>
                      </a:lnTo>
                      <a:lnTo>
                        <a:pt x="2" y="2618"/>
                      </a:lnTo>
                      <a:lnTo>
                        <a:pt x="2" y="2613"/>
                      </a:lnTo>
                      <a:lnTo>
                        <a:pt x="0" y="2606"/>
                      </a:lnTo>
                      <a:lnTo>
                        <a:pt x="0" y="2601"/>
                      </a:lnTo>
                      <a:lnTo>
                        <a:pt x="0" y="2596"/>
                      </a:lnTo>
                      <a:lnTo>
                        <a:pt x="0" y="2592"/>
                      </a:lnTo>
                      <a:lnTo>
                        <a:pt x="0" y="2584"/>
                      </a:lnTo>
                      <a:lnTo>
                        <a:pt x="0" y="2580"/>
                      </a:lnTo>
                      <a:lnTo>
                        <a:pt x="0" y="2572"/>
                      </a:lnTo>
                      <a:lnTo>
                        <a:pt x="0" y="110"/>
                      </a:lnTo>
                      <a:close/>
                    </a:path>
                  </a:pathLst>
                </a:custGeom>
                <a:noFill/>
                <a:ln w="6350" cmpd="sng">
                  <a:solidFill>
                    <a:srgbClr val="000000"/>
                  </a:solidFill>
                  <a:prstDash val="solid"/>
                  <a:round/>
                  <a:headEnd/>
                  <a:tailEnd/>
                </a:ln>
              </p:spPr>
              <p:txBody>
                <a:bodyPr/>
                <a:lstStyle/>
                <a:p>
                  <a:endParaRPr lang="fr-FR"/>
                </a:p>
              </p:txBody>
            </p:sp>
            <p:sp>
              <p:nvSpPr>
                <p:cNvPr id="2514" name="Freeform 466"/>
                <p:cNvSpPr>
                  <a:spLocks/>
                </p:cNvSpPr>
                <p:nvPr/>
              </p:nvSpPr>
              <p:spPr bwMode="auto">
                <a:xfrm>
                  <a:off x="1444" y="1859"/>
                  <a:ext cx="3400" cy="2700"/>
                </a:xfrm>
                <a:custGeom>
                  <a:avLst/>
                  <a:gdLst/>
                  <a:ahLst/>
                  <a:cxnLst>
                    <a:cxn ang="0">
                      <a:pos x="0" y="96"/>
                    </a:cxn>
                    <a:cxn ang="0">
                      <a:pos x="0" y="77"/>
                    </a:cxn>
                    <a:cxn ang="0">
                      <a:pos x="2" y="60"/>
                    </a:cxn>
                    <a:cxn ang="0">
                      <a:pos x="5" y="48"/>
                    </a:cxn>
                    <a:cxn ang="0">
                      <a:pos x="9" y="36"/>
                    </a:cxn>
                    <a:cxn ang="0">
                      <a:pos x="17" y="26"/>
                    </a:cxn>
                    <a:cxn ang="0">
                      <a:pos x="24" y="19"/>
                    </a:cxn>
                    <a:cxn ang="0">
                      <a:pos x="33" y="12"/>
                    </a:cxn>
                    <a:cxn ang="0">
                      <a:pos x="48" y="7"/>
                    </a:cxn>
                    <a:cxn ang="0">
                      <a:pos x="62" y="5"/>
                    </a:cxn>
                    <a:cxn ang="0">
                      <a:pos x="81" y="2"/>
                    </a:cxn>
                    <a:cxn ang="0">
                      <a:pos x="103" y="0"/>
                    </a:cxn>
                    <a:cxn ang="0">
                      <a:pos x="3280" y="0"/>
                    </a:cxn>
                    <a:cxn ang="0">
                      <a:pos x="3301" y="0"/>
                    </a:cxn>
                    <a:cxn ang="0">
                      <a:pos x="3321" y="2"/>
                    </a:cxn>
                    <a:cxn ang="0">
                      <a:pos x="3337" y="5"/>
                    </a:cxn>
                    <a:cxn ang="0">
                      <a:pos x="3354" y="10"/>
                    </a:cxn>
                    <a:cxn ang="0">
                      <a:pos x="3366" y="17"/>
                    </a:cxn>
                    <a:cxn ang="0">
                      <a:pos x="3376" y="26"/>
                    </a:cxn>
                    <a:cxn ang="0">
                      <a:pos x="3383" y="36"/>
                    </a:cxn>
                    <a:cxn ang="0">
                      <a:pos x="3388" y="48"/>
                    </a:cxn>
                    <a:cxn ang="0">
                      <a:pos x="3395" y="62"/>
                    </a:cxn>
                    <a:cxn ang="0">
                      <a:pos x="3397" y="82"/>
                    </a:cxn>
                    <a:cxn ang="0">
                      <a:pos x="3397" y="101"/>
                    </a:cxn>
                    <a:cxn ang="0">
                      <a:pos x="3400" y="2572"/>
                    </a:cxn>
                    <a:cxn ang="0">
                      <a:pos x="3400" y="2596"/>
                    </a:cxn>
                    <a:cxn ang="0">
                      <a:pos x="3397" y="2616"/>
                    </a:cxn>
                    <a:cxn ang="0">
                      <a:pos x="3393" y="2635"/>
                    </a:cxn>
                    <a:cxn ang="0">
                      <a:pos x="3388" y="2649"/>
                    </a:cxn>
                    <a:cxn ang="0">
                      <a:pos x="3381" y="2661"/>
                    </a:cxn>
                    <a:cxn ang="0">
                      <a:pos x="3371" y="2673"/>
                    </a:cxn>
                    <a:cxn ang="0">
                      <a:pos x="3359" y="2680"/>
                    </a:cxn>
                    <a:cxn ang="0">
                      <a:pos x="3345" y="2688"/>
                    </a:cxn>
                    <a:cxn ang="0">
                      <a:pos x="3328" y="2695"/>
                    </a:cxn>
                    <a:cxn ang="0">
                      <a:pos x="3309" y="2697"/>
                    </a:cxn>
                    <a:cxn ang="0">
                      <a:pos x="3287" y="2697"/>
                    </a:cxn>
                    <a:cxn ang="0">
                      <a:pos x="115" y="2700"/>
                    </a:cxn>
                    <a:cxn ang="0">
                      <a:pos x="96" y="2700"/>
                    </a:cxn>
                    <a:cxn ang="0">
                      <a:pos x="74" y="2700"/>
                    </a:cxn>
                    <a:cxn ang="0">
                      <a:pos x="57" y="2695"/>
                    </a:cxn>
                    <a:cxn ang="0">
                      <a:pos x="45" y="2690"/>
                    </a:cxn>
                    <a:cxn ang="0">
                      <a:pos x="33" y="2683"/>
                    </a:cxn>
                    <a:cxn ang="0">
                      <a:pos x="21" y="2673"/>
                    </a:cxn>
                    <a:cxn ang="0">
                      <a:pos x="14" y="2664"/>
                    </a:cxn>
                    <a:cxn ang="0">
                      <a:pos x="9" y="2652"/>
                    </a:cxn>
                    <a:cxn ang="0">
                      <a:pos x="5" y="2635"/>
                    </a:cxn>
                    <a:cxn ang="0">
                      <a:pos x="2" y="2618"/>
                    </a:cxn>
                    <a:cxn ang="0">
                      <a:pos x="0" y="2596"/>
                    </a:cxn>
                    <a:cxn ang="0">
                      <a:pos x="0" y="2572"/>
                    </a:cxn>
                  </a:cxnLst>
                  <a:rect l="0" t="0" r="r" b="b"/>
                  <a:pathLst>
                    <a:path w="3400" h="2700">
                      <a:moveTo>
                        <a:pt x="0" y="110"/>
                      </a:moveTo>
                      <a:lnTo>
                        <a:pt x="0" y="106"/>
                      </a:lnTo>
                      <a:lnTo>
                        <a:pt x="0" y="101"/>
                      </a:lnTo>
                      <a:lnTo>
                        <a:pt x="0" y="96"/>
                      </a:lnTo>
                      <a:lnTo>
                        <a:pt x="0" y="91"/>
                      </a:lnTo>
                      <a:lnTo>
                        <a:pt x="0" y="86"/>
                      </a:lnTo>
                      <a:lnTo>
                        <a:pt x="0" y="82"/>
                      </a:lnTo>
                      <a:lnTo>
                        <a:pt x="0" y="77"/>
                      </a:lnTo>
                      <a:lnTo>
                        <a:pt x="0" y="74"/>
                      </a:lnTo>
                      <a:lnTo>
                        <a:pt x="0" y="70"/>
                      </a:lnTo>
                      <a:lnTo>
                        <a:pt x="0" y="65"/>
                      </a:lnTo>
                      <a:lnTo>
                        <a:pt x="2" y="60"/>
                      </a:lnTo>
                      <a:lnTo>
                        <a:pt x="2" y="58"/>
                      </a:lnTo>
                      <a:lnTo>
                        <a:pt x="2" y="55"/>
                      </a:lnTo>
                      <a:lnTo>
                        <a:pt x="5" y="50"/>
                      </a:lnTo>
                      <a:lnTo>
                        <a:pt x="5" y="48"/>
                      </a:lnTo>
                      <a:lnTo>
                        <a:pt x="5" y="46"/>
                      </a:lnTo>
                      <a:lnTo>
                        <a:pt x="7" y="41"/>
                      </a:lnTo>
                      <a:lnTo>
                        <a:pt x="9" y="38"/>
                      </a:lnTo>
                      <a:lnTo>
                        <a:pt x="9" y="36"/>
                      </a:lnTo>
                      <a:lnTo>
                        <a:pt x="12" y="34"/>
                      </a:lnTo>
                      <a:lnTo>
                        <a:pt x="14" y="31"/>
                      </a:lnTo>
                      <a:lnTo>
                        <a:pt x="14" y="29"/>
                      </a:lnTo>
                      <a:lnTo>
                        <a:pt x="17" y="26"/>
                      </a:lnTo>
                      <a:lnTo>
                        <a:pt x="19" y="22"/>
                      </a:lnTo>
                      <a:lnTo>
                        <a:pt x="21" y="22"/>
                      </a:lnTo>
                      <a:lnTo>
                        <a:pt x="24" y="19"/>
                      </a:lnTo>
                      <a:lnTo>
                        <a:pt x="24" y="19"/>
                      </a:lnTo>
                      <a:lnTo>
                        <a:pt x="26" y="17"/>
                      </a:lnTo>
                      <a:lnTo>
                        <a:pt x="29" y="14"/>
                      </a:lnTo>
                      <a:lnTo>
                        <a:pt x="31" y="12"/>
                      </a:lnTo>
                      <a:lnTo>
                        <a:pt x="33" y="12"/>
                      </a:lnTo>
                      <a:lnTo>
                        <a:pt x="36" y="10"/>
                      </a:lnTo>
                      <a:lnTo>
                        <a:pt x="41" y="10"/>
                      </a:lnTo>
                      <a:lnTo>
                        <a:pt x="43" y="7"/>
                      </a:lnTo>
                      <a:lnTo>
                        <a:pt x="48" y="7"/>
                      </a:lnTo>
                      <a:lnTo>
                        <a:pt x="50" y="5"/>
                      </a:lnTo>
                      <a:lnTo>
                        <a:pt x="55" y="5"/>
                      </a:lnTo>
                      <a:lnTo>
                        <a:pt x="60" y="5"/>
                      </a:lnTo>
                      <a:lnTo>
                        <a:pt x="62" y="5"/>
                      </a:lnTo>
                      <a:lnTo>
                        <a:pt x="67" y="2"/>
                      </a:lnTo>
                      <a:lnTo>
                        <a:pt x="72" y="2"/>
                      </a:lnTo>
                      <a:lnTo>
                        <a:pt x="77" y="2"/>
                      </a:lnTo>
                      <a:lnTo>
                        <a:pt x="81" y="2"/>
                      </a:lnTo>
                      <a:lnTo>
                        <a:pt x="86" y="2"/>
                      </a:lnTo>
                      <a:lnTo>
                        <a:pt x="91" y="2"/>
                      </a:lnTo>
                      <a:lnTo>
                        <a:pt x="96" y="0"/>
                      </a:lnTo>
                      <a:lnTo>
                        <a:pt x="103" y="0"/>
                      </a:lnTo>
                      <a:lnTo>
                        <a:pt x="108" y="0"/>
                      </a:lnTo>
                      <a:lnTo>
                        <a:pt x="3268" y="0"/>
                      </a:lnTo>
                      <a:lnTo>
                        <a:pt x="3273" y="0"/>
                      </a:lnTo>
                      <a:lnTo>
                        <a:pt x="3280" y="0"/>
                      </a:lnTo>
                      <a:lnTo>
                        <a:pt x="3285" y="0"/>
                      </a:lnTo>
                      <a:lnTo>
                        <a:pt x="3292" y="0"/>
                      </a:lnTo>
                      <a:lnTo>
                        <a:pt x="3297" y="0"/>
                      </a:lnTo>
                      <a:lnTo>
                        <a:pt x="3301" y="0"/>
                      </a:lnTo>
                      <a:lnTo>
                        <a:pt x="3306" y="0"/>
                      </a:lnTo>
                      <a:lnTo>
                        <a:pt x="3311" y="0"/>
                      </a:lnTo>
                      <a:lnTo>
                        <a:pt x="3316" y="0"/>
                      </a:lnTo>
                      <a:lnTo>
                        <a:pt x="3321" y="2"/>
                      </a:lnTo>
                      <a:lnTo>
                        <a:pt x="3325" y="2"/>
                      </a:lnTo>
                      <a:lnTo>
                        <a:pt x="3330" y="2"/>
                      </a:lnTo>
                      <a:lnTo>
                        <a:pt x="3335" y="5"/>
                      </a:lnTo>
                      <a:lnTo>
                        <a:pt x="3337" y="5"/>
                      </a:lnTo>
                      <a:lnTo>
                        <a:pt x="3342" y="7"/>
                      </a:lnTo>
                      <a:lnTo>
                        <a:pt x="3347" y="7"/>
                      </a:lnTo>
                      <a:lnTo>
                        <a:pt x="3349" y="10"/>
                      </a:lnTo>
                      <a:lnTo>
                        <a:pt x="3354" y="10"/>
                      </a:lnTo>
                      <a:lnTo>
                        <a:pt x="3357" y="12"/>
                      </a:lnTo>
                      <a:lnTo>
                        <a:pt x="3359" y="12"/>
                      </a:lnTo>
                      <a:lnTo>
                        <a:pt x="3361" y="14"/>
                      </a:lnTo>
                      <a:lnTo>
                        <a:pt x="3366" y="17"/>
                      </a:lnTo>
                      <a:lnTo>
                        <a:pt x="3369" y="19"/>
                      </a:lnTo>
                      <a:lnTo>
                        <a:pt x="3371" y="22"/>
                      </a:lnTo>
                      <a:lnTo>
                        <a:pt x="3373" y="24"/>
                      </a:lnTo>
                      <a:lnTo>
                        <a:pt x="3376" y="26"/>
                      </a:lnTo>
                      <a:lnTo>
                        <a:pt x="3378" y="26"/>
                      </a:lnTo>
                      <a:lnTo>
                        <a:pt x="3378" y="31"/>
                      </a:lnTo>
                      <a:lnTo>
                        <a:pt x="3381" y="34"/>
                      </a:lnTo>
                      <a:lnTo>
                        <a:pt x="3383" y="36"/>
                      </a:lnTo>
                      <a:lnTo>
                        <a:pt x="3385" y="38"/>
                      </a:lnTo>
                      <a:lnTo>
                        <a:pt x="3385" y="41"/>
                      </a:lnTo>
                      <a:lnTo>
                        <a:pt x="3385" y="46"/>
                      </a:lnTo>
                      <a:lnTo>
                        <a:pt x="3388" y="48"/>
                      </a:lnTo>
                      <a:lnTo>
                        <a:pt x="3390" y="53"/>
                      </a:lnTo>
                      <a:lnTo>
                        <a:pt x="3393" y="55"/>
                      </a:lnTo>
                      <a:lnTo>
                        <a:pt x="3393" y="60"/>
                      </a:lnTo>
                      <a:lnTo>
                        <a:pt x="3395" y="62"/>
                      </a:lnTo>
                      <a:lnTo>
                        <a:pt x="3395" y="67"/>
                      </a:lnTo>
                      <a:lnTo>
                        <a:pt x="3395" y="72"/>
                      </a:lnTo>
                      <a:lnTo>
                        <a:pt x="3395" y="77"/>
                      </a:lnTo>
                      <a:lnTo>
                        <a:pt x="3397" y="82"/>
                      </a:lnTo>
                      <a:lnTo>
                        <a:pt x="3397" y="86"/>
                      </a:lnTo>
                      <a:lnTo>
                        <a:pt x="3397" y="91"/>
                      </a:lnTo>
                      <a:lnTo>
                        <a:pt x="3397" y="96"/>
                      </a:lnTo>
                      <a:lnTo>
                        <a:pt x="3397" y="101"/>
                      </a:lnTo>
                      <a:lnTo>
                        <a:pt x="3400" y="108"/>
                      </a:lnTo>
                      <a:lnTo>
                        <a:pt x="3400" y="113"/>
                      </a:lnTo>
                      <a:lnTo>
                        <a:pt x="3400" y="2568"/>
                      </a:lnTo>
                      <a:lnTo>
                        <a:pt x="3400" y="2572"/>
                      </a:lnTo>
                      <a:lnTo>
                        <a:pt x="3400" y="2580"/>
                      </a:lnTo>
                      <a:lnTo>
                        <a:pt x="3400" y="2584"/>
                      </a:lnTo>
                      <a:lnTo>
                        <a:pt x="3400" y="2589"/>
                      </a:lnTo>
                      <a:lnTo>
                        <a:pt x="3400" y="2596"/>
                      </a:lnTo>
                      <a:lnTo>
                        <a:pt x="3400" y="2601"/>
                      </a:lnTo>
                      <a:lnTo>
                        <a:pt x="3400" y="2606"/>
                      </a:lnTo>
                      <a:lnTo>
                        <a:pt x="3397" y="2611"/>
                      </a:lnTo>
                      <a:lnTo>
                        <a:pt x="3397" y="2616"/>
                      </a:lnTo>
                      <a:lnTo>
                        <a:pt x="3395" y="2620"/>
                      </a:lnTo>
                      <a:lnTo>
                        <a:pt x="3395" y="2625"/>
                      </a:lnTo>
                      <a:lnTo>
                        <a:pt x="3395" y="2630"/>
                      </a:lnTo>
                      <a:lnTo>
                        <a:pt x="3393" y="2635"/>
                      </a:lnTo>
                      <a:lnTo>
                        <a:pt x="3393" y="2637"/>
                      </a:lnTo>
                      <a:lnTo>
                        <a:pt x="3393" y="2642"/>
                      </a:lnTo>
                      <a:lnTo>
                        <a:pt x="3390" y="2644"/>
                      </a:lnTo>
                      <a:lnTo>
                        <a:pt x="3388" y="2649"/>
                      </a:lnTo>
                      <a:lnTo>
                        <a:pt x="3385" y="2654"/>
                      </a:lnTo>
                      <a:lnTo>
                        <a:pt x="3385" y="2656"/>
                      </a:lnTo>
                      <a:lnTo>
                        <a:pt x="3383" y="2659"/>
                      </a:lnTo>
                      <a:lnTo>
                        <a:pt x="3381" y="2661"/>
                      </a:lnTo>
                      <a:lnTo>
                        <a:pt x="3378" y="2666"/>
                      </a:lnTo>
                      <a:lnTo>
                        <a:pt x="3376" y="2668"/>
                      </a:lnTo>
                      <a:lnTo>
                        <a:pt x="3373" y="2671"/>
                      </a:lnTo>
                      <a:lnTo>
                        <a:pt x="3371" y="2673"/>
                      </a:lnTo>
                      <a:lnTo>
                        <a:pt x="3369" y="2676"/>
                      </a:lnTo>
                      <a:lnTo>
                        <a:pt x="3366" y="2678"/>
                      </a:lnTo>
                      <a:lnTo>
                        <a:pt x="3361" y="2680"/>
                      </a:lnTo>
                      <a:lnTo>
                        <a:pt x="3359" y="2680"/>
                      </a:lnTo>
                      <a:lnTo>
                        <a:pt x="3357" y="2683"/>
                      </a:lnTo>
                      <a:lnTo>
                        <a:pt x="3352" y="2685"/>
                      </a:lnTo>
                      <a:lnTo>
                        <a:pt x="3349" y="2688"/>
                      </a:lnTo>
                      <a:lnTo>
                        <a:pt x="3345" y="2688"/>
                      </a:lnTo>
                      <a:lnTo>
                        <a:pt x="3342" y="2690"/>
                      </a:lnTo>
                      <a:lnTo>
                        <a:pt x="3337" y="2690"/>
                      </a:lnTo>
                      <a:lnTo>
                        <a:pt x="3333" y="2692"/>
                      </a:lnTo>
                      <a:lnTo>
                        <a:pt x="3328" y="2695"/>
                      </a:lnTo>
                      <a:lnTo>
                        <a:pt x="3323" y="2695"/>
                      </a:lnTo>
                      <a:lnTo>
                        <a:pt x="3318" y="2695"/>
                      </a:lnTo>
                      <a:lnTo>
                        <a:pt x="3313" y="2697"/>
                      </a:lnTo>
                      <a:lnTo>
                        <a:pt x="3309" y="2697"/>
                      </a:lnTo>
                      <a:lnTo>
                        <a:pt x="3304" y="2697"/>
                      </a:lnTo>
                      <a:lnTo>
                        <a:pt x="3299" y="2697"/>
                      </a:lnTo>
                      <a:lnTo>
                        <a:pt x="3294" y="2697"/>
                      </a:lnTo>
                      <a:lnTo>
                        <a:pt x="3287" y="2697"/>
                      </a:lnTo>
                      <a:lnTo>
                        <a:pt x="3282" y="2700"/>
                      </a:lnTo>
                      <a:lnTo>
                        <a:pt x="3275" y="2700"/>
                      </a:lnTo>
                      <a:lnTo>
                        <a:pt x="3268" y="2700"/>
                      </a:lnTo>
                      <a:lnTo>
                        <a:pt x="115" y="2700"/>
                      </a:lnTo>
                      <a:lnTo>
                        <a:pt x="110" y="2700"/>
                      </a:lnTo>
                      <a:lnTo>
                        <a:pt x="105" y="2700"/>
                      </a:lnTo>
                      <a:lnTo>
                        <a:pt x="101" y="2700"/>
                      </a:lnTo>
                      <a:lnTo>
                        <a:pt x="96" y="2700"/>
                      </a:lnTo>
                      <a:lnTo>
                        <a:pt x="89" y="2700"/>
                      </a:lnTo>
                      <a:lnTo>
                        <a:pt x="84" y="2700"/>
                      </a:lnTo>
                      <a:lnTo>
                        <a:pt x="79" y="2700"/>
                      </a:lnTo>
                      <a:lnTo>
                        <a:pt x="74" y="2700"/>
                      </a:lnTo>
                      <a:lnTo>
                        <a:pt x="72" y="2697"/>
                      </a:lnTo>
                      <a:lnTo>
                        <a:pt x="67" y="2697"/>
                      </a:lnTo>
                      <a:lnTo>
                        <a:pt x="62" y="2697"/>
                      </a:lnTo>
                      <a:lnTo>
                        <a:pt x="57" y="2695"/>
                      </a:lnTo>
                      <a:lnTo>
                        <a:pt x="53" y="2695"/>
                      </a:lnTo>
                      <a:lnTo>
                        <a:pt x="50" y="2692"/>
                      </a:lnTo>
                      <a:lnTo>
                        <a:pt x="48" y="2692"/>
                      </a:lnTo>
                      <a:lnTo>
                        <a:pt x="45" y="2690"/>
                      </a:lnTo>
                      <a:lnTo>
                        <a:pt x="41" y="2690"/>
                      </a:lnTo>
                      <a:lnTo>
                        <a:pt x="38" y="2688"/>
                      </a:lnTo>
                      <a:lnTo>
                        <a:pt x="36" y="2685"/>
                      </a:lnTo>
                      <a:lnTo>
                        <a:pt x="33" y="2683"/>
                      </a:lnTo>
                      <a:lnTo>
                        <a:pt x="29" y="2680"/>
                      </a:lnTo>
                      <a:lnTo>
                        <a:pt x="26" y="2680"/>
                      </a:lnTo>
                      <a:lnTo>
                        <a:pt x="24" y="2678"/>
                      </a:lnTo>
                      <a:lnTo>
                        <a:pt x="21" y="2673"/>
                      </a:lnTo>
                      <a:lnTo>
                        <a:pt x="19" y="2673"/>
                      </a:lnTo>
                      <a:lnTo>
                        <a:pt x="17" y="2668"/>
                      </a:lnTo>
                      <a:lnTo>
                        <a:pt x="17" y="2666"/>
                      </a:lnTo>
                      <a:lnTo>
                        <a:pt x="14" y="2664"/>
                      </a:lnTo>
                      <a:lnTo>
                        <a:pt x="14" y="2661"/>
                      </a:lnTo>
                      <a:lnTo>
                        <a:pt x="12" y="2659"/>
                      </a:lnTo>
                      <a:lnTo>
                        <a:pt x="9" y="2654"/>
                      </a:lnTo>
                      <a:lnTo>
                        <a:pt x="9" y="2652"/>
                      </a:lnTo>
                      <a:lnTo>
                        <a:pt x="9" y="2647"/>
                      </a:lnTo>
                      <a:lnTo>
                        <a:pt x="7" y="2644"/>
                      </a:lnTo>
                      <a:lnTo>
                        <a:pt x="5" y="2640"/>
                      </a:lnTo>
                      <a:lnTo>
                        <a:pt x="5" y="2635"/>
                      </a:lnTo>
                      <a:lnTo>
                        <a:pt x="5" y="2632"/>
                      </a:lnTo>
                      <a:lnTo>
                        <a:pt x="5" y="2628"/>
                      </a:lnTo>
                      <a:lnTo>
                        <a:pt x="5" y="2623"/>
                      </a:lnTo>
                      <a:lnTo>
                        <a:pt x="2" y="2618"/>
                      </a:lnTo>
                      <a:lnTo>
                        <a:pt x="2" y="2613"/>
                      </a:lnTo>
                      <a:lnTo>
                        <a:pt x="0" y="2606"/>
                      </a:lnTo>
                      <a:lnTo>
                        <a:pt x="0" y="2601"/>
                      </a:lnTo>
                      <a:lnTo>
                        <a:pt x="0" y="2596"/>
                      </a:lnTo>
                      <a:lnTo>
                        <a:pt x="0" y="2592"/>
                      </a:lnTo>
                      <a:lnTo>
                        <a:pt x="0" y="2584"/>
                      </a:lnTo>
                      <a:lnTo>
                        <a:pt x="0" y="2580"/>
                      </a:lnTo>
                      <a:lnTo>
                        <a:pt x="0" y="2572"/>
                      </a:lnTo>
                      <a:lnTo>
                        <a:pt x="0" y="110"/>
                      </a:lnTo>
                      <a:close/>
                    </a:path>
                  </a:pathLst>
                </a:custGeom>
                <a:noFill/>
                <a:ln w="6350" cmpd="sng">
                  <a:solidFill>
                    <a:srgbClr val="5F5F5F"/>
                  </a:solidFill>
                  <a:prstDash val="solid"/>
                  <a:round/>
                  <a:headEnd/>
                  <a:tailEnd/>
                </a:ln>
              </p:spPr>
              <p:txBody>
                <a:bodyPr/>
                <a:lstStyle/>
                <a:p>
                  <a:endParaRPr lang="fr-FR"/>
                </a:p>
              </p:txBody>
            </p:sp>
            <p:sp>
              <p:nvSpPr>
                <p:cNvPr id="2515" name="Line 467"/>
                <p:cNvSpPr>
                  <a:spLocks noChangeShapeType="1"/>
                </p:cNvSpPr>
                <p:nvPr/>
              </p:nvSpPr>
              <p:spPr bwMode="auto">
                <a:xfrm>
                  <a:off x="1537" y="3184"/>
                  <a:ext cx="3" cy="60"/>
                </a:xfrm>
                <a:prstGeom prst="line">
                  <a:avLst/>
                </a:prstGeom>
                <a:noFill/>
                <a:ln w="6350">
                  <a:solidFill>
                    <a:srgbClr val="FFFFFF"/>
                  </a:solidFill>
                  <a:round/>
                  <a:headEnd/>
                  <a:tailEnd/>
                </a:ln>
              </p:spPr>
              <p:txBody>
                <a:bodyPr/>
                <a:lstStyle/>
                <a:p>
                  <a:endParaRPr lang="fr-FR"/>
                </a:p>
              </p:txBody>
            </p:sp>
            <p:sp>
              <p:nvSpPr>
                <p:cNvPr id="2516" name="Line 468"/>
                <p:cNvSpPr>
                  <a:spLocks noChangeShapeType="1"/>
                </p:cNvSpPr>
                <p:nvPr/>
              </p:nvSpPr>
              <p:spPr bwMode="auto">
                <a:xfrm>
                  <a:off x="1597" y="3184"/>
                  <a:ext cx="3" cy="60"/>
                </a:xfrm>
                <a:prstGeom prst="line">
                  <a:avLst/>
                </a:prstGeom>
                <a:noFill/>
                <a:ln w="6350">
                  <a:solidFill>
                    <a:srgbClr val="000000"/>
                  </a:solidFill>
                  <a:round/>
                  <a:headEnd/>
                  <a:tailEnd/>
                </a:ln>
              </p:spPr>
              <p:txBody>
                <a:bodyPr/>
                <a:lstStyle/>
                <a:p>
                  <a:endParaRPr lang="fr-FR"/>
                </a:p>
              </p:txBody>
            </p:sp>
            <p:sp>
              <p:nvSpPr>
                <p:cNvPr id="2517" name="Line 469"/>
                <p:cNvSpPr>
                  <a:spLocks noChangeShapeType="1"/>
                </p:cNvSpPr>
                <p:nvPr/>
              </p:nvSpPr>
              <p:spPr bwMode="auto">
                <a:xfrm>
                  <a:off x="1665" y="3184"/>
                  <a:ext cx="1" cy="60"/>
                </a:xfrm>
                <a:prstGeom prst="line">
                  <a:avLst/>
                </a:prstGeom>
                <a:noFill/>
                <a:ln w="6350">
                  <a:solidFill>
                    <a:srgbClr val="000000"/>
                  </a:solidFill>
                  <a:round/>
                  <a:headEnd/>
                  <a:tailEnd/>
                </a:ln>
              </p:spPr>
              <p:txBody>
                <a:bodyPr/>
                <a:lstStyle/>
                <a:p>
                  <a:endParaRPr lang="fr-FR"/>
                </a:p>
              </p:txBody>
            </p:sp>
            <p:sp>
              <p:nvSpPr>
                <p:cNvPr id="2518" name="Line 470"/>
                <p:cNvSpPr>
                  <a:spLocks noChangeShapeType="1"/>
                </p:cNvSpPr>
                <p:nvPr/>
              </p:nvSpPr>
              <p:spPr bwMode="auto">
                <a:xfrm>
                  <a:off x="1725" y="3184"/>
                  <a:ext cx="4" cy="60"/>
                </a:xfrm>
                <a:prstGeom prst="line">
                  <a:avLst/>
                </a:prstGeom>
                <a:noFill/>
                <a:ln w="6350">
                  <a:solidFill>
                    <a:srgbClr val="000000"/>
                  </a:solidFill>
                  <a:round/>
                  <a:headEnd/>
                  <a:tailEnd/>
                </a:ln>
              </p:spPr>
              <p:txBody>
                <a:bodyPr/>
                <a:lstStyle/>
                <a:p>
                  <a:endParaRPr lang="fr-FR"/>
                </a:p>
              </p:txBody>
            </p:sp>
            <p:sp>
              <p:nvSpPr>
                <p:cNvPr id="2519" name="Line 471"/>
                <p:cNvSpPr>
                  <a:spLocks noChangeShapeType="1"/>
                </p:cNvSpPr>
                <p:nvPr/>
              </p:nvSpPr>
              <p:spPr bwMode="auto">
                <a:xfrm>
                  <a:off x="1794" y="3184"/>
                  <a:ext cx="1" cy="60"/>
                </a:xfrm>
                <a:prstGeom prst="line">
                  <a:avLst/>
                </a:prstGeom>
                <a:noFill/>
                <a:ln w="6350">
                  <a:solidFill>
                    <a:srgbClr val="000000"/>
                  </a:solidFill>
                  <a:round/>
                  <a:headEnd/>
                  <a:tailEnd/>
                </a:ln>
              </p:spPr>
              <p:txBody>
                <a:bodyPr/>
                <a:lstStyle/>
                <a:p>
                  <a:endParaRPr lang="fr-FR"/>
                </a:p>
              </p:txBody>
            </p:sp>
            <p:sp>
              <p:nvSpPr>
                <p:cNvPr id="2520" name="Line 472"/>
                <p:cNvSpPr>
                  <a:spLocks noChangeShapeType="1"/>
                </p:cNvSpPr>
                <p:nvPr/>
              </p:nvSpPr>
              <p:spPr bwMode="auto">
                <a:xfrm>
                  <a:off x="2180" y="3184"/>
                  <a:ext cx="1" cy="60"/>
                </a:xfrm>
                <a:prstGeom prst="line">
                  <a:avLst/>
                </a:prstGeom>
                <a:noFill/>
                <a:ln w="6350">
                  <a:solidFill>
                    <a:srgbClr val="FFFFFF"/>
                  </a:solidFill>
                  <a:round/>
                  <a:headEnd/>
                  <a:tailEnd/>
                </a:ln>
              </p:spPr>
              <p:txBody>
                <a:bodyPr/>
                <a:lstStyle/>
                <a:p>
                  <a:endParaRPr lang="fr-FR"/>
                </a:p>
              </p:txBody>
            </p:sp>
            <p:sp>
              <p:nvSpPr>
                <p:cNvPr id="2521" name="Line 473"/>
                <p:cNvSpPr>
                  <a:spLocks noChangeShapeType="1"/>
                </p:cNvSpPr>
                <p:nvPr/>
              </p:nvSpPr>
              <p:spPr bwMode="auto">
                <a:xfrm>
                  <a:off x="1921" y="3184"/>
                  <a:ext cx="3" cy="60"/>
                </a:xfrm>
                <a:prstGeom prst="line">
                  <a:avLst/>
                </a:prstGeom>
                <a:noFill/>
                <a:ln w="6350">
                  <a:solidFill>
                    <a:srgbClr val="000000"/>
                  </a:solidFill>
                  <a:round/>
                  <a:headEnd/>
                  <a:tailEnd/>
                </a:ln>
              </p:spPr>
              <p:txBody>
                <a:bodyPr/>
                <a:lstStyle/>
                <a:p>
                  <a:endParaRPr lang="fr-FR"/>
                </a:p>
              </p:txBody>
            </p:sp>
            <p:sp>
              <p:nvSpPr>
                <p:cNvPr id="2522" name="Line 474"/>
                <p:cNvSpPr>
                  <a:spLocks noChangeShapeType="1"/>
                </p:cNvSpPr>
                <p:nvPr/>
              </p:nvSpPr>
              <p:spPr bwMode="auto">
                <a:xfrm>
                  <a:off x="1984" y="3184"/>
                  <a:ext cx="2" cy="60"/>
                </a:xfrm>
                <a:prstGeom prst="line">
                  <a:avLst/>
                </a:prstGeom>
                <a:noFill/>
                <a:ln w="6350">
                  <a:solidFill>
                    <a:srgbClr val="000000"/>
                  </a:solidFill>
                  <a:round/>
                  <a:headEnd/>
                  <a:tailEnd/>
                </a:ln>
              </p:spPr>
              <p:txBody>
                <a:bodyPr/>
                <a:lstStyle/>
                <a:p>
                  <a:endParaRPr lang="fr-FR"/>
                </a:p>
              </p:txBody>
            </p:sp>
            <p:sp>
              <p:nvSpPr>
                <p:cNvPr id="2523" name="Line 475"/>
                <p:cNvSpPr>
                  <a:spLocks noChangeShapeType="1"/>
                </p:cNvSpPr>
                <p:nvPr/>
              </p:nvSpPr>
              <p:spPr bwMode="auto">
                <a:xfrm>
                  <a:off x="2051" y="3184"/>
                  <a:ext cx="1" cy="60"/>
                </a:xfrm>
                <a:prstGeom prst="line">
                  <a:avLst/>
                </a:prstGeom>
                <a:noFill/>
                <a:ln w="6350">
                  <a:solidFill>
                    <a:srgbClr val="000000"/>
                  </a:solidFill>
                  <a:round/>
                  <a:headEnd/>
                  <a:tailEnd/>
                </a:ln>
              </p:spPr>
              <p:txBody>
                <a:bodyPr/>
                <a:lstStyle/>
                <a:p>
                  <a:endParaRPr lang="fr-FR"/>
                </a:p>
              </p:txBody>
            </p:sp>
            <p:sp>
              <p:nvSpPr>
                <p:cNvPr id="2524" name="Line 476"/>
                <p:cNvSpPr>
                  <a:spLocks noChangeShapeType="1"/>
                </p:cNvSpPr>
                <p:nvPr/>
              </p:nvSpPr>
              <p:spPr bwMode="auto">
                <a:xfrm>
                  <a:off x="2116" y="3184"/>
                  <a:ext cx="1" cy="60"/>
                </a:xfrm>
                <a:prstGeom prst="line">
                  <a:avLst/>
                </a:prstGeom>
                <a:noFill/>
                <a:ln w="6350">
                  <a:solidFill>
                    <a:srgbClr val="000000"/>
                  </a:solidFill>
                  <a:round/>
                  <a:headEnd/>
                  <a:tailEnd/>
                </a:ln>
              </p:spPr>
              <p:txBody>
                <a:bodyPr/>
                <a:lstStyle/>
                <a:p>
                  <a:endParaRPr lang="fr-FR"/>
                </a:p>
              </p:txBody>
            </p:sp>
            <p:sp>
              <p:nvSpPr>
                <p:cNvPr id="2525" name="Line 477"/>
                <p:cNvSpPr>
                  <a:spLocks noChangeShapeType="1"/>
                </p:cNvSpPr>
                <p:nvPr/>
              </p:nvSpPr>
              <p:spPr bwMode="auto">
                <a:xfrm>
                  <a:off x="2180" y="3184"/>
                  <a:ext cx="1" cy="60"/>
                </a:xfrm>
                <a:prstGeom prst="line">
                  <a:avLst/>
                </a:prstGeom>
                <a:noFill/>
                <a:ln w="6350">
                  <a:solidFill>
                    <a:srgbClr val="FFFFFF"/>
                  </a:solidFill>
                  <a:round/>
                  <a:headEnd/>
                  <a:tailEnd/>
                </a:ln>
              </p:spPr>
              <p:txBody>
                <a:bodyPr/>
                <a:lstStyle/>
                <a:p>
                  <a:endParaRPr lang="fr-FR"/>
                </a:p>
              </p:txBody>
            </p:sp>
            <p:sp>
              <p:nvSpPr>
                <p:cNvPr id="2526" name="Line 478"/>
                <p:cNvSpPr>
                  <a:spLocks noChangeShapeType="1"/>
                </p:cNvSpPr>
                <p:nvPr/>
              </p:nvSpPr>
              <p:spPr bwMode="auto">
                <a:xfrm>
                  <a:off x="2504" y="3184"/>
                  <a:ext cx="1" cy="60"/>
                </a:xfrm>
                <a:prstGeom prst="line">
                  <a:avLst/>
                </a:prstGeom>
                <a:noFill/>
                <a:ln w="6350">
                  <a:solidFill>
                    <a:srgbClr val="FFFFFF"/>
                  </a:solidFill>
                  <a:round/>
                  <a:headEnd/>
                  <a:tailEnd/>
                </a:ln>
              </p:spPr>
              <p:txBody>
                <a:bodyPr/>
                <a:lstStyle/>
                <a:p>
                  <a:endParaRPr lang="fr-FR"/>
                </a:p>
              </p:txBody>
            </p:sp>
            <p:sp>
              <p:nvSpPr>
                <p:cNvPr id="2527" name="Line 479"/>
                <p:cNvSpPr>
                  <a:spLocks noChangeShapeType="1"/>
                </p:cNvSpPr>
                <p:nvPr/>
              </p:nvSpPr>
              <p:spPr bwMode="auto">
                <a:xfrm>
                  <a:off x="2245" y="3184"/>
                  <a:ext cx="3" cy="60"/>
                </a:xfrm>
                <a:prstGeom prst="line">
                  <a:avLst/>
                </a:prstGeom>
                <a:noFill/>
                <a:ln w="6350">
                  <a:solidFill>
                    <a:srgbClr val="000000"/>
                  </a:solidFill>
                  <a:round/>
                  <a:headEnd/>
                  <a:tailEnd/>
                </a:ln>
              </p:spPr>
              <p:txBody>
                <a:bodyPr/>
                <a:lstStyle/>
                <a:p>
                  <a:endParaRPr lang="fr-FR"/>
                </a:p>
              </p:txBody>
            </p:sp>
            <p:sp>
              <p:nvSpPr>
                <p:cNvPr id="2528" name="Line 480"/>
                <p:cNvSpPr>
                  <a:spLocks noChangeShapeType="1"/>
                </p:cNvSpPr>
                <p:nvPr/>
              </p:nvSpPr>
              <p:spPr bwMode="auto">
                <a:xfrm>
                  <a:off x="2308" y="3184"/>
                  <a:ext cx="2" cy="60"/>
                </a:xfrm>
                <a:prstGeom prst="line">
                  <a:avLst/>
                </a:prstGeom>
                <a:noFill/>
                <a:ln w="6350">
                  <a:solidFill>
                    <a:srgbClr val="000000"/>
                  </a:solidFill>
                  <a:round/>
                  <a:headEnd/>
                  <a:tailEnd/>
                </a:ln>
              </p:spPr>
              <p:txBody>
                <a:bodyPr/>
                <a:lstStyle/>
                <a:p>
                  <a:endParaRPr lang="fr-FR"/>
                </a:p>
              </p:txBody>
            </p:sp>
            <p:sp>
              <p:nvSpPr>
                <p:cNvPr id="2529" name="Line 481"/>
                <p:cNvSpPr>
                  <a:spLocks noChangeShapeType="1"/>
                </p:cNvSpPr>
                <p:nvPr/>
              </p:nvSpPr>
              <p:spPr bwMode="auto">
                <a:xfrm>
                  <a:off x="2372" y="3184"/>
                  <a:ext cx="3" cy="60"/>
                </a:xfrm>
                <a:prstGeom prst="line">
                  <a:avLst/>
                </a:prstGeom>
                <a:noFill/>
                <a:ln w="6350">
                  <a:solidFill>
                    <a:srgbClr val="000000"/>
                  </a:solidFill>
                  <a:round/>
                  <a:headEnd/>
                  <a:tailEnd/>
                </a:ln>
              </p:spPr>
              <p:txBody>
                <a:bodyPr/>
                <a:lstStyle/>
                <a:p>
                  <a:endParaRPr lang="fr-FR"/>
                </a:p>
              </p:txBody>
            </p:sp>
            <p:sp>
              <p:nvSpPr>
                <p:cNvPr id="2530" name="Line 482"/>
                <p:cNvSpPr>
                  <a:spLocks noChangeShapeType="1"/>
                </p:cNvSpPr>
                <p:nvPr/>
              </p:nvSpPr>
              <p:spPr bwMode="auto">
                <a:xfrm>
                  <a:off x="2437" y="3184"/>
                  <a:ext cx="1" cy="60"/>
                </a:xfrm>
                <a:prstGeom prst="line">
                  <a:avLst/>
                </a:prstGeom>
                <a:noFill/>
                <a:ln w="6350">
                  <a:solidFill>
                    <a:srgbClr val="000000"/>
                  </a:solidFill>
                  <a:round/>
                  <a:headEnd/>
                  <a:tailEnd/>
                </a:ln>
              </p:spPr>
              <p:txBody>
                <a:bodyPr/>
                <a:lstStyle/>
                <a:p>
                  <a:endParaRPr lang="fr-FR"/>
                </a:p>
              </p:txBody>
            </p:sp>
            <p:sp>
              <p:nvSpPr>
                <p:cNvPr id="2531" name="Line 483"/>
                <p:cNvSpPr>
                  <a:spLocks noChangeShapeType="1"/>
                </p:cNvSpPr>
                <p:nvPr/>
              </p:nvSpPr>
              <p:spPr bwMode="auto">
                <a:xfrm>
                  <a:off x="2504" y="3184"/>
                  <a:ext cx="3" cy="60"/>
                </a:xfrm>
                <a:prstGeom prst="line">
                  <a:avLst/>
                </a:prstGeom>
                <a:noFill/>
                <a:ln w="6350">
                  <a:solidFill>
                    <a:srgbClr val="FFFFFF"/>
                  </a:solidFill>
                  <a:round/>
                  <a:headEnd/>
                  <a:tailEnd/>
                </a:ln>
              </p:spPr>
              <p:txBody>
                <a:bodyPr/>
                <a:lstStyle/>
                <a:p>
                  <a:endParaRPr lang="fr-FR"/>
                </a:p>
              </p:txBody>
            </p:sp>
            <p:sp>
              <p:nvSpPr>
                <p:cNvPr id="2532" name="Line 484"/>
                <p:cNvSpPr>
                  <a:spLocks noChangeShapeType="1"/>
                </p:cNvSpPr>
                <p:nvPr/>
              </p:nvSpPr>
              <p:spPr bwMode="auto">
                <a:xfrm>
                  <a:off x="2828" y="3184"/>
                  <a:ext cx="1" cy="60"/>
                </a:xfrm>
                <a:prstGeom prst="line">
                  <a:avLst/>
                </a:prstGeom>
                <a:noFill/>
                <a:ln w="6350">
                  <a:solidFill>
                    <a:srgbClr val="FFFFFF"/>
                  </a:solidFill>
                  <a:round/>
                  <a:headEnd/>
                  <a:tailEnd/>
                </a:ln>
              </p:spPr>
              <p:txBody>
                <a:bodyPr/>
                <a:lstStyle/>
                <a:p>
                  <a:endParaRPr lang="fr-FR"/>
                </a:p>
              </p:txBody>
            </p:sp>
            <p:sp>
              <p:nvSpPr>
                <p:cNvPr id="2533" name="Line 485"/>
                <p:cNvSpPr>
                  <a:spLocks noChangeShapeType="1"/>
                </p:cNvSpPr>
                <p:nvPr/>
              </p:nvSpPr>
              <p:spPr bwMode="auto">
                <a:xfrm>
                  <a:off x="2569" y="3184"/>
                  <a:ext cx="3" cy="60"/>
                </a:xfrm>
                <a:prstGeom prst="line">
                  <a:avLst/>
                </a:prstGeom>
                <a:noFill/>
                <a:ln w="6350">
                  <a:solidFill>
                    <a:srgbClr val="000000"/>
                  </a:solidFill>
                  <a:round/>
                  <a:headEnd/>
                  <a:tailEnd/>
                </a:ln>
              </p:spPr>
              <p:txBody>
                <a:bodyPr/>
                <a:lstStyle/>
                <a:p>
                  <a:endParaRPr lang="fr-FR"/>
                </a:p>
              </p:txBody>
            </p:sp>
            <p:sp>
              <p:nvSpPr>
                <p:cNvPr id="2534" name="Line 486"/>
                <p:cNvSpPr>
                  <a:spLocks noChangeShapeType="1"/>
                </p:cNvSpPr>
                <p:nvPr/>
              </p:nvSpPr>
              <p:spPr bwMode="auto">
                <a:xfrm>
                  <a:off x="2632" y="3184"/>
                  <a:ext cx="2" cy="60"/>
                </a:xfrm>
                <a:prstGeom prst="line">
                  <a:avLst/>
                </a:prstGeom>
                <a:noFill/>
                <a:ln w="6350">
                  <a:solidFill>
                    <a:srgbClr val="000000"/>
                  </a:solidFill>
                  <a:round/>
                  <a:headEnd/>
                  <a:tailEnd/>
                </a:ln>
              </p:spPr>
              <p:txBody>
                <a:bodyPr/>
                <a:lstStyle/>
                <a:p>
                  <a:endParaRPr lang="fr-FR"/>
                </a:p>
              </p:txBody>
            </p:sp>
            <p:sp>
              <p:nvSpPr>
                <p:cNvPr id="2535" name="Line 487"/>
                <p:cNvSpPr>
                  <a:spLocks noChangeShapeType="1"/>
                </p:cNvSpPr>
                <p:nvPr/>
              </p:nvSpPr>
              <p:spPr bwMode="auto">
                <a:xfrm>
                  <a:off x="2696" y="3184"/>
                  <a:ext cx="3" cy="60"/>
                </a:xfrm>
                <a:prstGeom prst="line">
                  <a:avLst/>
                </a:prstGeom>
                <a:noFill/>
                <a:ln w="6350">
                  <a:solidFill>
                    <a:srgbClr val="000000"/>
                  </a:solidFill>
                  <a:round/>
                  <a:headEnd/>
                  <a:tailEnd/>
                </a:ln>
              </p:spPr>
              <p:txBody>
                <a:bodyPr/>
                <a:lstStyle/>
                <a:p>
                  <a:endParaRPr lang="fr-FR"/>
                </a:p>
              </p:txBody>
            </p:sp>
            <p:sp>
              <p:nvSpPr>
                <p:cNvPr id="2536" name="Line 488"/>
                <p:cNvSpPr>
                  <a:spLocks noChangeShapeType="1"/>
                </p:cNvSpPr>
                <p:nvPr/>
              </p:nvSpPr>
              <p:spPr bwMode="auto">
                <a:xfrm>
                  <a:off x="2759" y="3184"/>
                  <a:ext cx="2" cy="60"/>
                </a:xfrm>
                <a:prstGeom prst="line">
                  <a:avLst/>
                </a:prstGeom>
                <a:noFill/>
                <a:ln w="6350">
                  <a:solidFill>
                    <a:srgbClr val="000000"/>
                  </a:solidFill>
                  <a:round/>
                  <a:headEnd/>
                  <a:tailEnd/>
                </a:ln>
              </p:spPr>
              <p:txBody>
                <a:bodyPr/>
                <a:lstStyle/>
                <a:p>
                  <a:endParaRPr lang="fr-FR"/>
                </a:p>
              </p:txBody>
            </p:sp>
            <p:sp>
              <p:nvSpPr>
                <p:cNvPr id="2537" name="Line 489"/>
                <p:cNvSpPr>
                  <a:spLocks noChangeShapeType="1"/>
                </p:cNvSpPr>
                <p:nvPr/>
              </p:nvSpPr>
              <p:spPr bwMode="auto">
                <a:xfrm>
                  <a:off x="2828" y="3184"/>
                  <a:ext cx="1" cy="60"/>
                </a:xfrm>
                <a:prstGeom prst="line">
                  <a:avLst/>
                </a:prstGeom>
                <a:noFill/>
                <a:ln w="6350">
                  <a:solidFill>
                    <a:srgbClr val="FFFFFF"/>
                  </a:solidFill>
                  <a:round/>
                  <a:headEnd/>
                  <a:tailEnd/>
                </a:ln>
              </p:spPr>
              <p:txBody>
                <a:bodyPr/>
                <a:lstStyle/>
                <a:p>
                  <a:endParaRPr lang="fr-FR"/>
                </a:p>
              </p:txBody>
            </p:sp>
            <p:sp>
              <p:nvSpPr>
                <p:cNvPr id="2538" name="Line 490"/>
                <p:cNvSpPr>
                  <a:spLocks noChangeShapeType="1"/>
                </p:cNvSpPr>
                <p:nvPr/>
              </p:nvSpPr>
              <p:spPr bwMode="auto">
                <a:xfrm>
                  <a:off x="3152" y="3184"/>
                  <a:ext cx="1" cy="60"/>
                </a:xfrm>
                <a:prstGeom prst="line">
                  <a:avLst/>
                </a:prstGeom>
                <a:noFill/>
                <a:ln w="6350">
                  <a:solidFill>
                    <a:srgbClr val="FFFFFF"/>
                  </a:solidFill>
                  <a:round/>
                  <a:headEnd/>
                  <a:tailEnd/>
                </a:ln>
              </p:spPr>
              <p:txBody>
                <a:bodyPr/>
                <a:lstStyle/>
                <a:p>
                  <a:endParaRPr lang="fr-FR"/>
                </a:p>
              </p:txBody>
            </p:sp>
            <p:sp>
              <p:nvSpPr>
                <p:cNvPr id="2539" name="Line 491"/>
                <p:cNvSpPr>
                  <a:spLocks noChangeShapeType="1"/>
                </p:cNvSpPr>
                <p:nvPr/>
              </p:nvSpPr>
              <p:spPr bwMode="auto">
                <a:xfrm>
                  <a:off x="2891" y="3184"/>
                  <a:ext cx="1" cy="60"/>
                </a:xfrm>
                <a:prstGeom prst="line">
                  <a:avLst/>
                </a:prstGeom>
                <a:noFill/>
                <a:ln w="6350">
                  <a:solidFill>
                    <a:srgbClr val="000000"/>
                  </a:solidFill>
                  <a:round/>
                  <a:headEnd/>
                  <a:tailEnd/>
                </a:ln>
              </p:spPr>
              <p:txBody>
                <a:bodyPr/>
                <a:lstStyle/>
                <a:p>
                  <a:endParaRPr lang="fr-FR"/>
                </a:p>
              </p:txBody>
            </p:sp>
            <p:sp>
              <p:nvSpPr>
                <p:cNvPr id="2540" name="Line 492"/>
                <p:cNvSpPr>
                  <a:spLocks noChangeShapeType="1"/>
                </p:cNvSpPr>
                <p:nvPr/>
              </p:nvSpPr>
              <p:spPr bwMode="auto">
                <a:xfrm>
                  <a:off x="2955" y="3184"/>
                  <a:ext cx="1" cy="60"/>
                </a:xfrm>
                <a:prstGeom prst="line">
                  <a:avLst/>
                </a:prstGeom>
                <a:noFill/>
                <a:ln w="6350">
                  <a:solidFill>
                    <a:srgbClr val="000000"/>
                  </a:solidFill>
                  <a:round/>
                  <a:headEnd/>
                  <a:tailEnd/>
                </a:ln>
              </p:spPr>
              <p:txBody>
                <a:bodyPr/>
                <a:lstStyle/>
                <a:p>
                  <a:endParaRPr lang="fr-FR"/>
                </a:p>
              </p:txBody>
            </p:sp>
            <p:sp>
              <p:nvSpPr>
                <p:cNvPr id="2541" name="Line 493"/>
                <p:cNvSpPr>
                  <a:spLocks noChangeShapeType="1"/>
                </p:cNvSpPr>
                <p:nvPr/>
              </p:nvSpPr>
              <p:spPr bwMode="auto">
                <a:xfrm>
                  <a:off x="3020" y="3184"/>
                  <a:ext cx="3" cy="60"/>
                </a:xfrm>
                <a:prstGeom prst="line">
                  <a:avLst/>
                </a:prstGeom>
                <a:noFill/>
                <a:ln w="6350">
                  <a:solidFill>
                    <a:srgbClr val="000000"/>
                  </a:solidFill>
                  <a:round/>
                  <a:headEnd/>
                  <a:tailEnd/>
                </a:ln>
              </p:spPr>
              <p:txBody>
                <a:bodyPr/>
                <a:lstStyle/>
                <a:p>
                  <a:endParaRPr lang="fr-FR"/>
                </a:p>
              </p:txBody>
            </p:sp>
            <p:sp>
              <p:nvSpPr>
                <p:cNvPr id="2542" name="Line 494"/>
                <p:cNvSpPr>
                  <a:spLocks noChangeShapeType="1"/>
                </p:cNvSpPr>
                <p:nvPr/>
              </p:nvSpPr>
              <p:spPr bwMode="auto">
                <a:xfrm>
                  <a:off x="3087" y="3184"/>
                  <a:ext cx="1" cy="60"/>
                </a:xfrm>
                <a:prstGeom prst="line">
                  <a:avLst/>
                </a:prstGeom>
                <a:noFill/>
                <a:ln w="6350">
                  <a:solidFill>
                    <a:srgbClr val="000000"/>
                  </a:solidFill>
                  <a:round/>
                  <a:headEnd/>
                  <a:tailEnd/>
                </a:ln>
              </p:spPr>
              <p:txBody>
                <a:bodyPr/>
                <a:lstStyle/>
                <a:p>
                  <a:endParaRPr lang="fr-FR"/>
                </a:p>
              </p:txBody>
            </p:sp>
            <p:sp>
              <p:nvSpPr>
                <p:cNvPr id="2543" name="Line 495"/>
                <p:cNvSpPr>
                  <a:spLocks noChangeShapeType="1"/>
                </p:cNvSpPr>
                <p:nvPr/>
              </p:nvSpPr>
              <p:spPr bwMode="auto">
                <a:xfrm>
                  <a:off x="3152" y="3184"/>
                  <a:ext cx="1" cy="60"/>
                </a:xfrm>
                <a:prstGeom prst="line">
                  <a:avLst/>
                </a:prstGeom>
                <a:noFill/>
                <a:ln w="6350">
                  <a:solidFill>
                    <a:srgbClr val="FFFFFF"/>
                  </a:solidFill>
                  <a:round/>
                  <a:headEnd/>
                  <a:tailEnd/>
                </a:ln>
              </p:spPr>
              <p:txBody>
                <a:bodyPr/>
                <a:lstStyle/>
                <a:p>
                  <a:endParaRPr lang="fr-FR"/>
                </a:p>
              </p:txBody>
            </p:sp>
            <p:sp>
              <p:nvSpPr>
                <p:cNvPr id="2544" name="Line 496"/>
                <p:cNvSpPr>
                  <a:spLocks noChangeShapeType="1"/>
                </p:cNvSpPr>
                <p:nvPr/>
              </p:nvSpPr>
              <p:spPr bwMode="auto">
                <a:xfrm>
                  <a:off x="3215" y="3184"/>
                  <a:ext cx="2" cy="60"/>
                </a:xfrm>
                <a:prstGeom prst="line">
                  <a:avLst/>
                </a:prstGeom>
                <a:noFill/>
                <a:ln w="6350">
                  <a:solidFill>
                    <a:srgbClr val="000000"/>
                  </a:solidFill>
                  <a:round/>
                  <a:headEnd/>
                  <a:tailEnd/>
                </a:ln>
              </p:spPr>
              <p:txBody>
                <a:bodyPr/>
                <a:lstStyle/>
                <a:p>
                  <a:endParaRPr lang="fr-FR"/>
                </a:p>
              </p:txBody>
            </p:sp>
            <p:sp>
              <p:nvSpPr>
                <p:cNvPr id="2545" name="Line 497"/>
                <p:cNvSpPr>
                  <a:spLocks noChangeShapeType="1"/>
                </p:cNvSpPr>
                <p:nvPr/>
              </p:nvSpPr>
              <p:spPr bwMode="auto">
                <a:xfrm>
                  <a:off x="3282" y="3184"/>
                  <a:ext cx="1" cy="60"/>
                </a:xfrm>
                <a:prstGeom prst="line">
                  <a:avLst/>
                </a:prstGeom>
                <a:noFill/>
                <a:ln w="6350">
                  <a:solidFill>
                    <a:srgbClr val="000000"/>
                  </a:solidFill>
                  <a:round/>
                  <a:headEnd/>
                  <a:tailEnd/>
                </a:ln>
              </p:spPr>
              <p:txBody>
                <a:bodyPr/>
                <a:lstStyle/>
                <a:p>
                  <a:endParaRPr lang="fr-FR"/>
                </a:p>
              </p:txBody>
            </p:sp>
            <p:sp>
              <p:nvSpPr>
                <p:cNvPr id="2546" name="Line 498"/>
                <p:cNvSpPr>
                  <a:spLocks noChangeShapeType="1"/>
                </p:cNvSpPr>
                <p:nvPr/>
              </p:nvSpPr>
              <p:spPr bwMode="auto">
                <a:xfrm>
                  <a:off x="3347" y="3184"/>
                  <a:ext cx="2" cy="60"/>
                </a:xfrm>
                <a:prstGeom prst="line">
                  <a:avLst/>
                </a:prstGeom>
                <a:noFill/>
                <a:ln w="6350">
                  <a:solidFill>
                    <a:srgbClr val="000000"/>
                  </a:solidFill>
                  <a:round/>
                  <a:headEnd/>
                  <a:tailEnd/>
                </a:ln>
              </p:spPr>
              <p:txBody>
                <a:bodyPr/>
                <a:lstStyle/>
                <a:p>
                  <a:endParaRPr lang="fr-FR"/>
                </a:p>
              </p:txBody>
            </p:sp>
            <p:sp>
              <p:nvSpPr>
                <p:cNvPr id="2547" name="Line 499"/>
                <p:cNvSpPr>
                  <a:spLocks noChangeShapeType="1"/>
                </p:cNvSpPr>
                <p:nvPr/>
              </p:nvSpPr>
              <p:spPr bwMode="auto">
                <a:xfrm>
                  <a:off x="3409" y="3184"/>
                  <a:ext cx="2" cy="60"/>
                </a:xfrm>
                <a:prstGeom prst="line">
                  <a:avLst/>
                </a:prstGeom>
                <a:noFill/>
                <a:ln w="6350">
                  <a:solidFill>
                    <a:srgbClr val="000000"/>
                  </a:solidFill>
                  <a:round/>
                  <a:headEnd/>
                  <a:tailEnd/>
                </a:ln>
              </p:spPr>
              <p:txBody>
                <a:bodyPr/>
                <a:lstStyle/>
                <a:p>
                  <a:endParaRPr lang="fr-FR"/>
                </a:p>
              </p:txBody>
            </p:sp>
            <p:sp>
              <p:nvSpPr>
                <p:cNvPr id="2548" name="Line 500"/>
                <p:cNvSpPr>
                  <a:spLocks noChangeShapeType="1"/>
                </p:cNvSpPr>
                <p:nvPr/>
              </p:nvSpPr>
              <p:spPr bwMode="auto">
                <a:xfrm>
                  <a:off x="3538" y="3184"/>
                  <a:ext cx="1" cy="60"/>
                </a:xfrm>
                <a:prstGeom prst="line">
                  <a:avLst/>
                </a:prstGeom>
                <a:noFill/>
                <a:ln w="6350">
                  <a:solidFill>
                    <a:srgbClr val="000000"/>
                  </a:solidFill>
                  <a:round/>
                  <a:headEnd/>
                  <a:tailEnd/>
                </a:ln>
              </p:spPr>
              <p:txBody>
                <a:bodyPr/>
                <a:lstStyle/>
                <a:p>
                  <a:endParaRPr lang="fr-FR"/>
                </a:p>
              </p:txBody>
            </p:sp>
            <p:sp>
              <p:nvSpPr>
                <p:cNvPr id="2549" name="Line 501"/>
                <p:cNvSpPr>
                  <a:spLocks noChangeShapeType="1"/>
                </p:cNvSpPr>
                <p:nvPr/>
              </p:nvSpPr>
              <p:spPr bwMode="auto">
                <a:xfrm>
                  <a:off x="3603" y="3184"/>
                  <a:ext cx="1" cy="60"/>
                </a:xfrm>
                <a:prstGeom prst="line">
                  <a:avLst/>
                </a:prstGeom>
                <a:noFill/>
                <a:ln w="6350">
                  <a:solidFill>
                    <a:srgbClr val="000000"/>
                  </a:solidFill>
                  <a:round/>
                  <a:headEnd/>
                  <a:tailEnd/>
                </a:ln>
              </p:spPr>
              <p:txBody>
                <a:bodyPr/>
                <a:lstStyle/>
                <a:p>
                  <a:endParaRPr lang="fr-FR"/>
                </a:p>
              </p:txBody>
            </p:sp>
            <p:sp>
              <p:nvSpPr>
                <p:cNvPr id="2550" name="Line 502"/>
                <p:cNvSpPr>
                  <a:spLocks noChangeShapeType="1"/>
                </p:cNvSpPr>
                <p:nvPr/>
              </p:nvSpPr>
              <p:spPr bwMode="auto">
                <a:xfrm>
                  <a:off x="3666" y="3184"/>
                  <a:ext cx="2" cy="60"/>
                </a:xfrm>
                <a:prstGeom prst="line">
                  <a:avLst/>
                </a:prstGeom>
                <a:noFill/>
                <a:ln w="6350">
                  <a:solidFill>
                    <a:srgbClr val="000000"/>
                  </a:solidFill>
                  <a:round/>
                  <a:headEnd/>
                  <a:tailEnd/>
                </a:ln>
              </p:spPr>
              <p:txBody>
                <a:bodyPr/>
                <a:lstStyle/>
                <a:p>
                  <a:endParaRPr lang="fr-FR"/>
                </a:p>
              </p:txBody>
            </p:sp>
            <p:sp>
              <p:nvSpPr>
                <p:cNvPr id="2551" name="Line 503"/>
                <p:cNvSpPr>
                  <a:spLocks noChangeShapeType="1"/>
                </p:cNvSpPr>
                <p:nvPr/>
              </p:nvSpPr>
              <p:spPr bwMode="auto">
                <a:xfrm>
                  <a:off x="3730" y="3184"/>
                  <a:ext cx="3" cy="60"/>
                </a:xfrm>
                <a:prstGeom prst="line">
                  <a:avLst/>
                </a:prstGeom>
                <a:noFill/>
                <a:ln w="6350">
                  <a:solidFill>
                    <a:srgbClr val="000000"/>
                  </a:solidFill>
                  <a:round/>
                  <a:headEnd/>
                  <a:tailEnd/>
                </a:ln>
              </p:spPr>
              <p:txBody>
                <a:bodyPr/>
                <a:lstStyle/>
                <a:p>
                  <a:endParaRPr lang="fr-FR"/>
                </a:p>
              </p:txBody>
            </p:sp>
            <p:sp>
              <p:nvSpPr>
                <p:cNvPr id="2552" name="Line 504"/>
                <p:cNvSpPr>
                  <a:spLocks noChangeShapeType="1"/>
                </p:cNvSpPr>
                <p:nvPr/>
              </p:nvSpPr>
              <p:spPr bwMode="auto">
                <a:xfrm>
                  <a:off x="4122" y="3184"/>
                  <a:ext cx="2" cy="60"/>
                </a:xfrm>
                <a:prstGeom prst="line">
                  <a:avLst/>
                </a:prstGeom>
                <a:noFill/>
                <a:ln w="6350">
                  <a:solidFill>
                    <a:srgbClr val="FFFFFF"/>
                  </a:solidFill>
                  <a:round/>
                  <a:headEnd/>
                  <a:tailEnd/>
                </a:ln>
              </p:spPr>
              <p:txBody>
                <a:bodyPr/>
                <a:lstStyle/>
                <a:p>
                  <a:endParaRPr lang="fr-FR"/>
                </a:p>
              </p:txBody>
            </p:sp>
            <p:sp>
              <p:nvSpPr>
                <p:cNvPr id="2553" name="Line 505"/>
                <p:cNvSpPr>
                  <a:spLocks noChangeShapeType="1"/>
                </p:cNvSpPr>
                <p:nvPr/>
              </p:nvSpPr>
              <p:spPr bwMode="auto">
                <a:xfrm>
                  <a:off x="3862" y="3184"/>
                  <a:ext cx="1" cy="60"/>
                </a:xfrm>
                <a:prstGeom prst="line">
                  <a:avLst/>
                </a:prstGeom>
                <a:noFill/>
                <a:ln w="6350">
                  <a:solidFill>
                    <a:srgbClr val="000000"/>
                  </a:solidFill>
                  <a:round/>
                  <a:headEnd/>
                  <a:tailEnd/>
                </a:ln>
              </p:spPr>
              <p:txBody>
                <a:bodyPr/>
                <a:lstStyle/>
                <a:p>
                  <a:endParaRPr lang="fr-FR"/>
                </a:p>
              </p:txBody>
            </p:sp>
            <p:sp>
              <p:nvSpPr>
                <p:cNvPr id="2554" name="Line 506"/>
                <p:cNvSpPr>
                  <a:spLocks noChangeShapeType="1"/>
                </p:cNvSpPr>
                <p:nvPr/>
              </p:nvSpPr>
              <p:spPr bwMode="auto">
                <a:xfrm>
                  <a:off x="3925" y="3184"/>
                  <a:ext cx="5" cy="60"/>
                </a:xfrm>
                <a:prstGeom prst="line">
                  <a:avLst/>
                </a:prstGeom>
                <a:noFill/>
                <a:ln w="6350">
                  <a:solidFill>
                    <a:srgbClr val="000000"/>
                  </a:solidFill>
                  <a:round/>
                  <a:headEnd/>
                  <a:tailEnd/>
                </a:ln>
              </p:spPr>
              <p:txBody>
                <a:bodyPr/>
                <a:lstStyle/>
                <a:p>
                  <a:endParaRPr lang="fr-FR"/>
                </a:p>
              </p:txBody>
            </p:sp>
            <p:sp>
              <p:nvSpPr>
                <p:cNvPr id="2555" name="Line 507"/>
                <p:cNvSpPr>
                  <a:spLocks noChangeShapeType="1"/>
                </p:cNvSpPr>
                <p:nvPr/>
              </p:nvSpPr>
              <p:spPr bwMode="auto">
                <a:xfrm>
                  <a:off x="3992" y="3184"/>
                  <a:ext cx="1" cy="60"/>
                </a:xfrm>
                <a:prstGeom prst="line">
                  <a:avLst/>
                </a:prstGeom>
                <a:noFill/>
                <a:ln w="6350">
                  <a:solidFill>
                    <a:srgbClr val="000000"/>
                  </a:solidFill>
                  <a:round/>
                  <a:headEnd/>
                  <a:tailEnd/>
                </a:ln>
              </p:spPr>
              <p:txBody>
                <a:bodyPr/>
                <a:lstStyle/>
                <a:p>
                  <a:endParaRPr lang="fr-FR"/>
                </a:p>
              </p:txBody>
            </p:sp>
            <p:sp>
              <p:nvSpPr>
                <p:cNvPr id="2556" name="Line 508"/>
                <p:cNvSpPr>
                  <a:spLocks noChangeShapeType="1"/>
                </p:cNvSpPr>
                <p:nvPr/>
              </p:nvSpPr>
              <p:spPr bwMode="auto">
                <a:xfrm>
                  <a:off x="4057" y="3184"/>
                  <a:ext cx="1" cy="60"/>
                </a:xfrm>
                <a:prstGeom prst="line">
                  <a:avLst/>
                </a:prstGeom>
                <a:noFill/>
                <a:ln w="6350">
                  <a:solidFill>
                    <a:srgbClr val="000000"/>
                  </a:solidFill>
                  <a:round/>
                  <a:headEnd/>
                  <a:tailEnd/>
                </a:ln>
              </p:spPr>
              <p:txBody>
                <a:bodyPr/>
                <a:lstStyle/>
                <a:p>
                  <a:endParaRPr lang="fr-FR"/>
                </a:p>
              </p:txBody>
            </p:sp>
            <p:sp>
              <p:nvSpPr>
                <p:cNvPr id="2557" name="Line 509"/>
                <p:cNvSpPr>
                  <a:spLocks noChangeShapeType="1"/>
                </p:cNvSpPr>
                <p:nvPr/>
              </p:nvSpPr>
              <p:spPr bwMode="auto">
                <a:xfrm>
                  <a:off x="4122" y="3184"/>
                  <a:ext cx="2" cy="60"/>
                </a:xfrm>
                <a:prstGeom prst="line">
                  <a:avLst/>
                </a:prstGeom>
                <a:noFill/>
                <a:ln w="6350">
                  <a:solidFill>
                    <a:srgbClr val="FFFFFF"/>
                  </a:solidFill>
                  <a:round/>
                  <a:headEnd/>
                  <a:tailEnd/>
                </a:ln>
              </p:spPr>
              <p:txBody>
                <a:bodyPr/>
                <a:lstStyle/>
                <a:p>
                  <a:endParaRPr lang="fr-FR"/>
                </a:p>
              </p:txBody>
            </p:sp>
            <p:sp>
              <p:nvSpPr>
                <p:cNvPr id="2558" name="Line 510"/>
                <p:cNvSpPr>
                  <a:spLocks noChangeShapeType="1"/>
                </p:cNvSpPr>
                <p:nvPr/>
              </p:nvSpPr>
              <p:spPr bwMode="auto">
                <a:xfrm>
                  <a:off x="4443" y="3184"/>
                  <a:ext cx="2" cy="60"/>
                </a:xfrm>
                <a:prstGeom prst="line">
                  <a:avLst/>
                </a:prstGeom>
                <a:noFill/>
                <a:ln w="6350">
                  <a:solidFill>
                    <a:srgbClr val="FFFFFF"/>
                  </a:solidFill>
                  <a:round/>
                  <a:headEnd/>
                  <a:tailEnd/>
                </a:ln>
              </p:spPr>
              <p:txBody>
                <a:bodyPr/>
                <a:lstStyle/>
                <a:p>
                  <a:endParaRPr lang="fr-FR"/>
                </a:p>
              </p:txBody>
            </p:sp>
            <p:sp>
              <p:nvSpPr>
                <p:cNvPr id="2559" name="Line 511"/>
                <p:cNvSpPr>
                  <a:spLocks noChangeShapeType="1"/>
                </p:cNvSpPr>
                <p:nvPr/>
              </p:nvSpPr>
              <p:spPr bwMode="auto">
                <a:xfrm>
                  <a:off x="4184" y="3184"/>
                  <a:ext cx="2" cy="60"/>
                </a:xfrm>
                <a:prstGeom prst="line">
                  <a:avLst/>
                </a:prstGeom>
                <a:noFill/>
                <a:ln w="6350">
                  <a:solidFill>
                    <a:srgbClr val="000000"/>
                  </a:solidFill>
                  <a:round/>
                  <a:headEnd/>
                  <a:tailEnd/>
                </a:ln>
              </p:spPr>
              <p:txBody>
                <a:bodyPr/>
                <a:lstStyle/>
                <a:p>
                  <a:endParaRPr lang="fr-FR"/>
                </a:p>
              </p:txBody>
            </p:sp>
            <p:sp>
              <p:nvSpPr>
                <p:cNvPr id="2560" name="Line 512"/>
                <p:cNvSpPr>
                  <a:spLocks noChangeShapeType="1"/>
                </p:cNvSpPr>
                <p:nvPr/>
              </p:nvSpPr>
              <p:spPr bwMode="auto">
                <a:xfrm>
                  <a:off x="4251" y="3184"/>
                  <a:ext cx="2" cy="60"/>
                </a:xfrm>
                <a:prstGeom prst="line">
                  <a:avLst/>
                </a:prstGeom>
                <a:noFill/>
                <a:ln w="6350">
                  <a:solidFill>
                    <a:srgbClr val="000000"/>
                  </a:solidFill>
                  <a:round/>
                  <a:headEnd/>
                  <a:tailEnd/>
                </a:ln>
              </p:spPr>
              <p:txBody>
                <a:bodyPr/>
                <a:lstStyle/>
                <a:p>
                  <a:endParaRPr lang="fr-FR"/>
                </a:p>
              </p:txBody>
            </p:sp>
            <p:sp>
              <p:nvSpPr>
                <p:cNvPr id="2561" name="Line 513"/>
                <p:cNvSpPr>
                  <a:spLocks noChangeShapeType="1"/>
                </p:cNvSpPr>
                <p:nvPr/>
              </p:nvSpPr>
              <p:spPr bwMode="auto">
                <a:xfrm>
                  <a:off x="4316" y="3184"/>
                  <a:ext cx="1" cy="60"/>
                </a:xfrm>
                <a:prstGeom prst="line">
                  <a:avLst/>
                </a:prstGeom>
                <a:noFill/>
                <a:ln w="6350">
                  <a:solidFill>
                    <a:srgbClr val="000000"/>
                  </a:solidFill>
                  <a:round/>
                  <a:headEnd/>
                  <a:tailEnd/>
                </a:ln>
              </p:spPr>
              <p:txBody>
                <a:bodyPr/>
                <a:lstStyle/>
                <a:p>
                  <a:endParaRPr lang="fr-FR"/>
                </a:p>
              </p:txBody>
            </p:sp>
            <p:sp>
              <p:nvSpPr>
                <p:cNvPr id="2562" name="Line 514"/>
                <p:cNvSpPr>
                  <a:spLocks noChangeShapeType="1"/>
                </p:cNvSpPr>
                <p:nvPr/>
              </p:nvSpPr>
              <p:spPr bwMode="auto">
                <a:xfrm>
                  <a:off x="4378" y="3184"/>
                  <a:ext cx="3" cy="60"/>
                </a:xfrm>
                <a:prstGeom prst="line">
                  <a:avLst/>
                </a:prstGeom>
                <a:noFill/>
                <a:ln w="6350">
                  <a:solidFill>
                    <a:srgbClr val="000000"/>
                  </a:solidFill>
                  <a:round/>
                  <a:headEnd/>
                  <a:tailEnd/>
                </a:ln>
              </p:spPr>
              <p:txBody>
                <a:bodyPr/>
                <a:lstStyle/>
                <a:p>
                  <a:endParaRPr lang="fr-FR"/>
                </a:p>
              </p:txBody>
            </p:sp>
            <p:sp>
              <p:nvSpPr>
                <p:cNvPr id="2563" name="Line 515"/>
                <p:cNvSpPr>
                  <a:spLocks noChangeShapeType="1"/>
                </p:cNvSpPr>
                <p:nvPr/>
              </p:nvSpPr>
              <p:spPr bwMode="auto">
                <a:xfrm>
                  <a:off x="4443" y="3184"/>
                  <a:ext cx="2" cy="60"/>
                </a:xfrm>
                <a:prstGeom prst="line">
                  <a:avLst/>
                </a:prstGeom>
                <a:noFill/>
                <a:ln w="6350">
                  <a:solidFill>
                    <a:srgbClr val="FFFFFF"/>
                  </a:solidFill>
                  <a:round/>
                  <a:headEnd/>
                  <a:tailEnd/>
                </a:ln>
              </p:spPr>
              <p:txBody>
                <a:bodyPr/>
                <a:lstStyle/>
                <a:p>
                  <a:endParaRPr lang="fr-FR"/>
                </a:p>
              </p:txBody>
            </p:sp>
            <p:sp>
              <p:nvSpPr>
                <p:cNvPr id="2564" name="Line 516"/>
                <p:cNvSpPr>
                  <a:spLocks noChangeShapeType="1"/>
                </p:cNvSpPr>
                <p:nvPr/>
              </p:nvSpPr>
              <p:spPr bwMode="auto">
                <a:xfrm>
                  <a:off x="4767" y="3184"/>
                  <a:ext cx="2" cy="60"/>
                </a:xfrm>
                <a:prstGeom prst="line">
                  <a:avLst/>
                </a:prstGeom>
                <a:noFill/>
                <a:ln w="6350">
                  <a:solidFill>
                    <a:srgbClr val="FFFFFF"/>
                  </a:solidFill>
                  <a:round/>
                  <a:headEnd/>
                  <a:tailEnd/>
                </a:ln>
              </p:spPr>
              <p:txBody>
                <a:bodyPr/>
                <a:lstStyle/>
                <a:p>
                  <a:endParaRPr lang="fr-FR"/>
                </a:p>
              </p:txBody>
            </p:sp>
            <p:sp>
              <p:nvSpPr>
                <p:cNvPr id="2565" name="Line 517"/>
                <p:cNvSpPr>
                  <a:spLocks noChangeShapeType="1"/>
                </p:cNvSpPr>
                <p:nvPr/>
              </p:nvSpPr>
              <p:spPr bwMode="auto">
                <a:xfrm>
                  <a:off x="4508" y="3184"/>
                  <a:ext cx="2" cy="60"/>
                </a:xfrm>
                <a:prstGeom prst="line">
                  <a:avLst/>
                </a:prstGeom>
                <a:noFill/>
                <a:ln w="6350">
                  <a:solidFill>
                    <a:srgbClr val="000000"/>
                  </a:solidFill>
                  <a:round/>
                  <a:headEnd/>
                  <a:tailEnd/>
                </a:ln>
              </p:spPr>
              <p:txBody>
                <a:bodyPr/>
                <a:lstStyle/>
                <a:p>
                  <a:endParaRPr lang="fr-FR"/>
                </a:p>
              </p:txBody>
            </p:sp>
            <p:sp>
              <p:nvSpPr>
                <p:cNvPr id="2566" name="Line 518"/>
                <p:cNvSpPr>
                  <a:spLocks noChangeShapeType="1"/>
                </p:cNvSpPr>
                <p:nvPr/>
              </p:nvSpPr>
              <p:spPr bwMode="auto">
                <a:xfrm>
                  <a:off x="4573" y="3184"/>
                  <a:ext cx="2" cy="60"/>
                </a:xfrm>
                <a:prstGeom prst="line">
                  <a:avLst/>
                </a:prstGeom>
                <a:noFill/>
                <a:ln w="6350">
                  <a:solidFill>
                    <a:srgbClr val="000000"/>
                  </a:solidFill>
                  <a:round/>
                  <a:headEnd/>
                  <a:tailEnd/>
                </a:ln>
              </p:spPr>
              <p:txBody>
                <a:bodyPr/>
                <a:lstStyle/>
                <a:p>
                  <a:endParaRPr lang="fr-FR"/>
                </a:p>
              </p:txBody>
            </p:sp>
            <p:sp>
              <p:nvSpPr>
                <p:cNvPr id="2567" name="Line 519"/>
                <p:cNvSpPr>
                  <a:spLocks noChangeShapeType="1"/>
                </p:cNvSpPr>
                <p:nvPr/>
              </p:nvSpPr>
              <p:spPr bwMode="auto">
                <a:xfrm>
                  <a:off x="4640" y="3184"/>
                  <a:ext cx="1" cy="60"/>
                </a:xfrm>
                <a:prstGeom prst="line">
                  <a:avLst/>
                </a:prstGeom>
                <a:noFill/>
                <a:ln w="6350">
                  <a:solidFill>
                    <a:srgbClr val="000000"/>
                  </a:solidFill>
                  <a:round/>
                  <a:headEnd/>
                  <a:tailEnd/>
                </a:ln>
              </p:spPr>
              <p:txBody>
                <a:bodyPr/>
                <a:lstStyle/>
                <a:p>
                  <a:endParaRPr lang="fr-FR"/>
                </a:p>
              </p:txBody>
            </p:sp>
            <p:sp>
              <p:nvSpPr>
                <p:cNvPr id="2568" name="Line 520"/>
                <p:cNvSpPr>
                  <a:spLocks noChangeShapeType="1"/>
                </p:cNvSpPr>
                <p:nvPr/>
              </p:nvSpPr>
              <p:spPr bwMode="auto">
                <a:xfrm>
                  <a:off x="4705" y="3184"/>
                  <a:ext cx="2" cy="60"/>
                </a:xfrm>
                <a:prstGeom prst="line">
                  <a:avLst/>
                </a:prstGeom>
                <a:noFill/>
                <a:ln w="6350">
                  <a:solidFill>
                    <a:srgbClr val="000000"/>
                  </a:solidFill>
                  <a:round/>
                  <a:headEnd/>
                  <a:tailEnd/>
                </a:ln>
              </p:spPr>
              <p:txBody>
                <a:bodyPr/>
                <a:lstStyle/>
                <a:p>
                  <a:endParaRPr lang="fr-FR"/>
                </a:p>
              </p:txBody>
            </p:sp>
            <p:sp>
              <p:nvSpPr>
                <p:cNvPr id="2569" name="Line 521"/>
                <p:cNvSpPr>
                  <a:spLocks noChangeShapeType="1"/>
                </p:cNvSpPr>
                <p:nvPr/>
              </p:nvSpPr>
              <p:spPr bwMode="auto">
                <a:xfrm>
                  <a:off x="1537" y="2238"/>
                  <a:ext cx="1615" cy="2"/>
                </a:xfrm>
                <a:prstGeom prst="line">
                  <a:avLst/>
                </a:prstGeom>
                <a:noFill/>
                <a:ln w="6350">
                  <a:solidFill>
                    <a:srgbClr val="000000"/>
                  </a:solidFill>
                  <a:round/>
                  <a:headEnd/>
                  <a:tailEnd/>
                </a:ln>
              </p:spPr>
              <p:txBody>
                <a:bodyPr/>
                <a:lstStyle/>
                <a:p>
                  <a:endParaRPr lang="fr-FR"/>
                </a:p>
              </p:txBody>
            </p:sp>
            <p:sp>
              <p:nvSpPr>
                <p:cNvPr id="2570" name="Line 522"/>
                <p:cNvSpPr>
                  <a:spLocks noChangeShapeType="1"/>
                </p:cNvSpPr>
                <p:nvPr/>
              </p:nvSpPr>
              <p:spPr bwMode="auto">
                <a:xfrm>
                  <a:off x="1537" y="2564"/>
                  <a:ext cx="1615" cy="3"/>
                </a:xfrm>
                <a:prstGeom prst="line">
                  <a:avLst/>
                </a:prstGeom>
                <a:noFill/>
                <a:ln w="6350">
                  <a:solidFill>
                    <a:srgbClr val="000000"/>
                  </a:solidFill>
                  <a:round/>
                  <a:headEnd/>
                  <a:tailEnd/>
                </a:ln>
              </p:spPr>
              <p:txBody>
                <a:bodyPr/>
                <a:lstStyle/>
                <a:p>
                  <a:endParaRPr lang="fr-FR"/>
                </a:p>
              </p:txBody>
            </p:sp>
            <p:sp>
              <p:nvSpPr>
                <p:cNvPr id="2571" name="Line 523"/>
                <p:cNvSpPr>
                  <a:spLocks noChangeShapeType="1"/>
                </p:cNvSpPr>
                <p:nvPr/>
              </p:nvSpPr>
              <p:spPr bwMode="auto">
                <a:xfrm>
                  <a:off x="1537" y="2891"/>
                  <a:ext cx="1615" cy="1"/>
                </a:xfrm>
                <a:prstGeom prst="line">
                  <a:avLst/>
                </a:prstGeom>
                <a:noFill/>
                <a:ln w="6350">
                  <a:solidFill>
                    <a:srgbClr val="000000"/>
                  </a:solidFill>
                  <a:round/>
                  <a:headEnd/>
                  <a:tailEnd/>
                </a:ln>
              </p:spPr>
              <p:txBody>
                <a:bodyPr/>
                <a:lstStyle/>
                <a:p>
                  <a:endParaRPr lang="fr-FR"/>
                </a:p>
              </p:txBody>
            </p:sp>
            <p:sp>
              <p:nvSpPr>
                <p:cNvPr id="2572" name="Line 524"/>
                <p:cNvSpPr>
                  <a:spLocks noChangeShapeType="1"/>
                </p:cNvSpPr>
                <p:nvPr/>
              </p:nvSpPr>
              <p:spPr bwMode="auto">
                <a:xfrm>
                  <a:off x="1859" y="1917"/>
                  <a:ext cx="2" cy="1298"/>
                </a:xfrm>
                <a:prstGeom prst="line">
                  <a:avLst/>
                </a:prstGeom>
                <a:noFill/>
                <a:ln w="6350">
                  <a:solidFill>
                    <a:srgbClr val="000000"/>
                  </a:solidFill>
                  <a:round/>
                  <a:headEnd/>
                  <a:tailEnd/>
                </a:ln>
              </p:spPr>
              <p:txBody>
                <a:bodyPr/>
                <a:lstStyle/>
                <a:p>
                  <a:endParaRPr lang="fr-FR"/>
                </a:p>
              </p:txBody>
            </p:sp>
            <p:sp>
              <p:nvSpPr>
                <p:cNvPr id="2574" name="Line 526"/>
                <p:cNvSpPr>
                  <a:spLocks noChangeShapeType="1"/>
                </p:cNvSpPr>
                <p:nvPr/>
              </p:nvSpPr>
              <p:spPr bwMode="auto">
                <a:xfrm>
                  <a:off x="2507" y="1917"/>
                  <a:ext cx="1" cy="1298"/>
                </a:xfrm>
                <a:prstGeom prst="line">
                  <a:avLst/>
                </a:prstGeom>
                <a:noFill/>
                <a:ln w="6350">
                  <a:solidFill>
                    <a:srgbClr val="000000"/>
                  </a:solidFill>
                  <a:round/>
                  <a:headEnd/>
                  <a:tailEnd/>
                </a:ln>
              </p:spPr>
              <p:txBody>
                <a:bodyPr/>
                <a:lstStyle/>
                <a:p>
                  <a:endParaRPr lang="fr-FR"/>
                </a:p>
              </p:txBody>
            </p:sp>
            <p:sp>
              <p:nvSpPr>
                <p:cNvPr id="2575" name="Line 527"/>
                <p:cNvSpPr>
                  <a:spLocks noChangeShapeType="1"/>
                </p:cNvSpPr>
                <p:nvPr/>
              </p:nvSpPr>
              <p:spPr bwMode="auto">
                <a:xfrm>
                  <a:off x="2828" y="1917"/>
                  <a:ext cx="1" cy="1298"/>
                </a:xfrm>
                <a:prstGeom prst="line">
                  <a:avLst/>
                </a:prstGeom>
                <a:noFill/>
                <a:ln w="6350">
                  <a:solidFill>
                    <a:srgbClr val="000000"/>
                  </a:solidFill>
                  <a:round/>
                  <a:headEnd/>
                  <a:tailEnd/>
                </a:ln>
              </p:spPr>
              <p:txBody>
                <a:bodyPr/>
                <a:lstStyle/>
                <a:p>
                  <a:endParaRPr lang="fr-FR"/>
                </a:p>
              </p:txBody>
            </p:sp>
            <p:sp>
              <p:nvSpPr>
                <p:cNvPr id="2576" name="Line 528"/>
                <p:cNvSpPr>
                  <a:spLocks noChangeShapeType="1"/>
                </p:cNvSpPr>
                <p:nvPr/>
              </p:nvSpPr>
              <p:spPr bwMode="auto">
                <a:xfrm>
                  <a:off x="3152" y="2238"/>
                  <a:ext cx="1617" cy="2"/>
                </a:xfrm>
                <a:prstGeom prst="line">
                  <a:avLst/>
                </a:prstGeom>
                <a:noFill/>
                <a:ln w="6350">
                  <a:solidFill>
                    <a:srgbClr val="000000"/>
                  </a:solidFill>
                  <a:round/>
                  <a:headEnd/>
                  <a:tailEnd/>
                </a:ln>
              </p:spPr>
              <p:txBody>
                <a:bodyPr/>
                <a:lstStyle/>
                <a:p>
                  <a:endParaRPr lang="fr-FR"/>
                </a:p>
              </p:txBody>
            </p:sp>
            <p:sp>
              <p:nvSpPr>
                <p:cNvPr id="2577" name="Line 529"/>
                <p:cNvSpPr>
                  <a:spLocks noChangeShapeType="1"/>
                </p:cNvSpPr>
                <p:nvPr/>
              </p:nvSpPr>
              <p:spPr bwMode="auto">
                <a:xfrm>
                  <a:off x="3152" y="2564"/>
                  <a:ext cx="1617" cy="3"/>
                </a:xfrm>
                <a:prstGeom prst="line">
                  <a:avLst/>
                </a:prstGeom>
                <a:noFill/>
                <a:ln w="6350">
                  <a:solidFill>
                    <a:srgbClr val="000000"/>
                  </a:solidFill>
                  <a:round/>
                  <a:headEnd/>
                  <a:tailEnd/>
                </a:ln>
              </p:spPr>
              <p:txBody>
                <a:bodyPr/>
                <a:lstStyle/>
                <a:p>
                  <a:endParaRPr lang="fr-FR"/>
                </a:p>
              </p:txBody>
            </p:sp>
            <p:sp>
              <p:nvSpPr>
                <p:cNvPr id="2578" name="Line 530"/>
                <p:cNvSpPr>
                  <a:spLocks noChangeShapeType="1"/>
                </p:cNvSpPr>
                <p:nvPr/>
              </p:nvSpPr>
              <p:spPr bwMode="auto">
                <a:xfrm>
                  <a:off x="3152" y="2891"/>
                  <a:ext cx="1617" cy="1"/>
                </a:xfrm>
                <a:prstGeom prst="line">
                  <a:avLst/>
                </a:prstGeom>
                <a:noFill/>
                <a:ln w="6350">
                  <a:solidFill>
                    <a:srgbClr val="000000"/>
                  </a:solidFill>
                  <a:round/>
                  <a:headEnd/>
                  <a:tailEnd/>
                </a:ln>
              </p:spPr>
              <p:txBody>
                <a:bodyPr/>
                <a:lstStyle/>
                <a:p>
                  <a:endParaRPr lang="fr-FR"/>
                </a:p>
              </p:txBody>
            </p:sp>
            <p:sp>
              <p:nvSpPr>
                <p:cNvPr id="2579" name="Line 531"/>
                <p:cNvSpPr>
                  <a:spLocks noChangeShapeType="1"/>
                </p:cNvSpPr>
                <p:nvPr/>
              </p:nvSpPr>
              <p:spPr bwMode="auto">
                <a:xfrm>
                  <a:off x="3476" y="1917"/>
                  <a:ext cx="3" cy="1298"/>
                </a:xfrm>
                <a:prstGeom prst="line">
                  <a:avLst/>
                </a:prstGeom>
                <a:noFill/>
                <a:ln w="6350">
                  <a:solidFill>
                    <a:srgbClr val="000000"/>
                  </a:solidFill>
                  <a:round/>
                  <a:headEnd/>
                  <a:tailEnd/>
                </a:ln>
              </p:spPr>
              <p:txBody>
                <a:bodyPr/>
                <a:lstStyle/>
                <a:p>
                  <a:endParaRPr lang="fr-FR"/>
                </a:p>
              </p:txBody>
            </p:sp>
            <p:sp>
              <p:nvSpPr>
                <p:cNvPr id="2580" name="Line 532"/>
                <p:cNvSpPr>
                  <a:spLocks noChangeShapeType="1"/>
                </p:cNvSpPr>
                <p:nvPr/>
              </p:nvSpPr>
              <p:spPr bwMode="auto">
                <a:xfrm>
                  <a:off x="3795" y="1917"/>
                  <a:ext cx="5" cy="1298"/>
                </a:xfrm>
                <a:prstGeom prst="line">
                  <a:avLst/>
                </a:prstGeom>
                <a:noFill/>
                <a:ln w="6350">
                  <a:solidFill>
                    <a:srgbClr val="000000"/>
                  </a:solidFill>
                  <a:round/>
                  <a:headEnd/>
                  <a:tailEnd/>
                </a:ln>
              </p:spPr>
              <p:txBody>
                <a:bodyPr/>
                <a:lstStyle/>
                <a:p>
                  <a:endParaRPr lang="fr-FR"/>
                </a:p>
              </p:txBody>
            </p:sp>
            <p:sp>
              <p:nvSpPr>
                <p:cNvPr id="2581" name="Line 533"/>
                <p:cNvSpPr>
                  <a:spLocks noChangeShapeType="1"/>
                </p:cNvSpPr>
                <p:nvPr/>
              </p:nvSpPr>
              <p:spPr bwMode="auto">
                <a:xfrm>
                  <a:off x="4124" y="1917"/>
                  <a:ext cx="2" cy="1298"/>
                </a:xfrm>
                <a:prstGeom prst="line">
                  <a:avLst/>
                </a:prstGeom>
                <a:noFill/>
                <a:ln w="6350">
                  <a:solidFill>
                    <a:srgbClr val="000000"/>
                  </a:solidFill>
                  <a:round/>
                  <a:headEnd/>
                  <a:tailEnd/>
                </a:ln>
              </p:spPr>
              <p:txBody>
                <a:bodyPr/>
                <a:lstStyle/>
                <a:p>
                  <a:endParaRPr lang="fr-FR"/>
                </a:p>
              </p:txBody>
            </p:sp>
            <p:sp>
              <p:nvSpPr>
                <p:cNvPr id="2582" name="Line 534"/>
                <p:cNvSpPr>
                  <a:spLocks noChangeShapeType="1"/>
                </p:cNvSpPr>
                <p:nvPr/>
              </p:nvSpPr>
              <p:spPr bwMode="auto">
                <a:xfrm>
                  <a:off x="4443" y="1917"/>
                  <a:ext cx="2" cy="1298"/>
                </a:xfrm>
                <a:prstGeom prst="line">
                  <a:avLst/>
                </a:prstGeom>
                <a:noFill/>
                <a:ln w="6350">
                  <a:solidFill>
                    <a:srgbClr val="000000"/>
                  </a:solidFill>
                  <a:round/>
                  <a:headEnd/>
                  <a:tailEnd/>
                </a:ln>
              </p:spPr>
              <p:txBody>
                <a:bodyPr/>
                <a:lstStyle/>
                <a:p>
                  <a:endParaRPr lang="fr-FR"/>
                </a:p>
              </p:txBody>
            </p:sp>
            <p:sp>
              <p:nvSpPr>
                <p:cNvPr id="2583" name="Line 535"/>
                <p:cNvSpPr>
                  <a:spLocks noChangeShapeType="1"/>
                </p:cNvSpPr>
                <p:nvPr/>
              </p:nvSpPr>
              <p:spPr bwMode="auto">
                <a:xfrm>
                  <a:off x="1537" y="3539"/>
                  <a:ext cx="1615" cy="1"/>
                </a:xfrm>
                <a:prstGeom prst="line">
                  <a:avLst/>
                </a:prstGeom>
                <a:noFill/>
                <a:ln w="6350">
                  <a:solidFill>
                    <a:srgbClr val="000000"/>
                  </a:solidFill>
                  <a:round/>
                  <a:headEnd/>
                  <a:tailEnd/>
                </a:ln>
              </p:spPr>
              <p:txBody>
                <a:bodyPr/>
                <a:lstStyle/>
                <a:p>
                  <a:endParaRPr lang="fr-FR"/>
                </a:p>
              </p:txBody>
            </p:sp>
            <p:sp>
              <p:nvSpPr>
                <p:cNvPr id="2584" name="Line 536"/>
                <p:cNvSpPr>
                  <a:spLocks noChangeShapeType="1"/>
                </p:cNvSpPr>
                <p:nvPr/>
              </p:nvSpPr>
              <p:spPr bwMode="auto">
                <a:xfrm>
                  <a:off x="1537" y="3865"/>
                  <a:ext cx="1615" cy="1"/>
                </a:xfrm>
                <a:prstGeom prst="line">
                  <a:avLst/>
                </a:prstGeom>
                <a:noFill/>
                <a:ln w="6350">
                  <a:solidFill>
                    <a:srgbClr val="000000"/>
                  </a:solidFill>
                  <a:round/>
                  <a:headEnd/>
                  <a:tailEnd/>
                </a:ln>
              </p:spPr>
              <p:txBody>
                <a:bodyPr/>
                <a:lstStyle/>
                <a:p>
                  <a:endParaRPr lang="fr-FR"/>
                </a:p>
              </p:txBody>
            </p:sp>
            <p:sp>
              <p:nvSpPr>
                <p:cNvPr id="2585" name="Line 537"/>
                <p:cNvSpPr>
                  <a:spLocks noChangeShapeType="1"/>
                </p:cNvSpPr>
                <p:nvPr/>
              </p:nvSpPr>
              <p:spPr bwMode="auto">
                <a:xfrm>
                  <a:off x="1859" y="3215"/>
                  <a:ext cx="2" cy="1300"/>
                </a:xfrm>
                <a:prstGeom prst="line">
                  <a:avLst/>
                </a:prstGeom>
                <a:noFill/>
                <a:ln w="6350">
                  <a:solidFill>
                    <a:srgbClr val="000000"/>
                  </a:solidFill>
                  <a:round/>
                  <a:headEnd/>
                  <a:tailEnd/>
                </a:ln>
              </p:spPr>
              <p:txBody>
                <a:bodyPr/>
                <a:lstStyle/>
                <a:p>
                  <a:endParaRPr lang="fr-FR"/>
                </a:p>
              </p:txBody>
            </p:sp>
            <p:sp>
              <p:nvSpPr>
                <p:cNvPr id="2586" name="Line 538"/>
                <p:cNvSpPr>
                  <a:spLocks noChangeShapeType="1"/>
                </p:cNvSpPr>
                <p:nvPr/>
              </p:nvSpPr>
              <p:spPr bwMode="auto">
                <a:xfrm>
                  <a:off x="2180" y="3215"/>
                  <a:ext cx="1" cy="1300"/>
                </a:xfrm>
                <a:prstGeom prst="line">
                  <a:avLst/>
                </a:prstGeom>
                <a:noFill/>
                <a:ln w="6350">
                  <a:solidFill>
                    <a:srgbClr val="000000"/>
                  </a:solidFill>
                  <a:round/>
                  <a:headEnd/>
                  <a:tailEnd/>
                </a:ln>
              </p:spPr>
              <p:txBody>
                <a:bodyPr/>
                <a:lstStyle/>
                <a:p>
                  <a:endParaRPr lang="fr-FR"/>
                </a:p>
              </p:txBody>
            </p:sp>
            <p:sp>
              <p:nvSpPr>
                <p:cNvPr id="2587" name="Line 539"/>
                <p:cNvSpPr>
                  <a:spLocks noChangeShapeType="1"/>
                </p:cNvSpPr>
                <p:nvPr/>
              </p:nvSpPr>
              <p:spPr bwMode="auto">
                <a:xfrm>
                  <a:off x="2507" y="3215"/>
                  <a:ext cx="1" cy="1300"/>
                </a:xfrm>
                <a:prstGeom prst="line">
                  <a:avLst/>
                </a:prstGeom>
                <a:noFill/>
                <a:ln w="6350">
                  <a:solidFill>
                    <a:srgbClr val="000000"/>
                  </a:solidFill>
                  <a:round/>
                  <a:headEnd/>
                  <a:tailEnd/>
                </a:ln>
              </p:spPr>
              <p:txBody>
                <a:bodyPr/>
                <a:lstStyle/>
                <a:p>
                  <a:endParaRPr lang="fr-FR"/>
                </a:p>
              </p:txBody>
            </p:sp>
            <p:sp>
              <p:nvSpPr>
                <p:cNvPr id="2588" name="Line 540"/>
                <p:cNvSpPr>
                  <a:spLocks noChangeShapeType="1"/>
                </p:cNvSpPr>
                <p:nvPr/>
              </p:nvSpPr>
              <p:spPr bwMode="auto">
                <a:xfrm>
                  <a:off x="2828" y="3215"/>
                  <a:ext cx="1" cy="1300"/>
                </a:xfrm>
                <a:prstGeom prst="line">
                  <a:avLst/>
                </a:prstGeom>
                <a:noFill/>
                <a:ln w="6350">
                  <a:solidFill>
                    <a:srgbClr val="000000"/>
                  </a:solidFill>
                  <a:round/>
                  <a:headEnd/>
                  <a:tailEnd/>
                </a:ln>
              </p:spPr>
              <p:txBody>
                <a:bodyPr/>
                <a:lstStyle/>
                <a:p>
                  <a:endParaRPr lang="fr-FR"/>
                </a:p>
              </p:txBody>
            </p:sp>
            <p:sp>
              <p:nvSpPr>
                <p:cNvPr id="2589" name="Line 541"/>
                <p:cNvSpPr>
                  <a:spLocks noChangeShapeType="1"/>
                </p:cNvSpPr>
                <p:nvPr/>
              </p:nvSpPr>
              <p:spPr bwMode="auto">
                <a:xfrm>
                  <a:off x="3152" y="3539"/>
                  <a:ext cx="1617" cy="1"/>
                </a:xfrm>
                <a:prstGeom prst="line">
                  <a:avLst/>
                </a:prstGeom>
                <a:noFill/>
                <a:ln w="6350">
                  <a:solidFill>
                    <a:srgbClr val="000000"/>
                  </a:solidFill>
                  <a:round/>
                  <a:headEnd/>
                  <a:tailEnd/>
                </a:ln>
              </p:spPr>
              <p:txBody>
                <a:bodyPr/>
                <a:lstStyle/>
                <a:p>
                  <a:endParaRPr lang="fr-FR"/>
                </a:p>
              </p:txBody>
            </p:sp>
            <p:sp>
              <p:nvSpPr>
                <p:cNvPr id="2590" name="Line 542"/>
                <p:cNvSpPr>
                  <a:spLocks noChangeShapeType="1"/>
                </p:cNvSpPr>
                <p:nvPr/>
              </p:nvSpPr>
              <p:spPr bwMode="auto">
                <a:xfrm>
                  <a:off x="3152" y="3865"/>
                  <a:ext cx="1617" cy="1"/>
                </a:xfrm>
                <a:prstGeom prst="line">
                  <a:avLst/>
                </a:prstGeom>
                <a:noFill/>
                <a:ln w="6350">
                  <a:solidFill>
                    <a:srgbClr val="000000"/>
                  </a:solidFill>
                  <a:round/>
                  <a:headEnd/>
                  <a:tailEnd/>
                </a:ln>
              </p:spPr>
              <p:txBody>
                <a:bodyPr/>
                <a:lstStyle/>
                <a:p>
                  <a:endParaRPr lang="fr-FR"/>
                </a:p>
              </p:txBody>
            </p:sp>
            <p:sp>
              <p:nvSpPr>
                <p:cNvPr id="2591" name="Line 543"/>
                <p:cNvSpPr>
                  <a:spLocks noChangeShapeType="1"/>
                </p:cNvSpPr>
                <p:nvPr/>
              </p:nvSpPr>
              <p:spPr bwMode="auto">
                <a:xfrm>
                  <a:off x="1535" y="4187"/>
                  <a:ext cx="3234" cy="4"/>
                </a:xfrm>
                <a:prstGeom prst="line">
                  <a:avLst/>
                </a:prstGeom>
                <a:noFill/>
                <a:ln w="6350">
                  <a:solidFill>
                    <a:srgbClr val="000000"/>
                  </a:solidFill>
                  <a:round/>
                  <a:headEnd/>
                  <a:tailEnd/>
                </a:ln>
              </p:spPr>
              <p:txBody>
                <a:bodyPr/>
                <a:lstStyle/>
                <a:p>
                  <a:endParaRPr lang="fr-FR"/>
                </a:p>
              </p:txBody>
            </p:sp>
            <p:sp>
              <p:nvSpPr>
                <p:cNvPr id="2592" name="Line 544"/>
                <p:cNvSpPr>
                  <a:spLocks noChangeShapeType="1"/>
                </p:cNvSpPr>
                <p:nvPr/>
              </p:nvSpPr>
              <p:spPr bwMode="auto">
                <a:xfrm>
                  <a:off x="3476" y="3215"/>
                  <a:ext cx="3" cy="1300"/>
                </a:xfrm>
                <a:prstGeom prst="line">
                  <a:avLst/>
                </a:prstGeom>
                <a:noFill/>
                <a:ln w="6350">
                  <a:solidFill>
                    <a:srgbClr val="000000"/>
                  </a:solidFill>
                  <a:round/>
                  <a:headEnd/>
                  <a:tailEnd/>
                </a:ln>
              </p:spPr>
              <p:txBody>
                <a:bodyPr/>
                <a:lstStyle/>
                <a:p>
                  <a:endParaRPr lang="fr-FR"/>
                </a:p>
              </p:txBody>
            </p:sp>
            <p:sp>
              <p:nvSpPr>
                <p:cNvPr id="2593" name="Line 545"/>
                <p:cNvSpPr>
                  <a:spLocks noChangeShapeType="1"/>
                </p:cNvSpPr>
                <p:nvPr/>
              </p:nvSpPr>
              <p:spPr bwMode="auto">
                <a:xfrm>
                  <a:off x="3795" y="3215"/>
                  <a:ext cx="5" cy="1300"/>
                </a:xfrm>
                <a:prstGeom prst="line">
                  <a:avLst/>
                </a:prstGeom>
                <a:noFill/>
                <a:ln w="6350">
                  <a:solidFill>
                    <a:srgbClr val="000000"/>
                  </a:solidFill>
                  <a:round/>
                  <a:headEnd/>
                  <a:tailEnd/>
                </a:ln>
              </p:spPr>
              <p:txBody>
                <a:bodyPr/>
                <a:lstStyle/>
                <a:p>
                  <a:endParaRPr lang="fr-FR"/>
                </a:p>
              </p:txBody>
            </p:sp>
            <p:sp>
              <p:nvSpPr>
                <p:cNvPr id="2594" name="Line 546"/>
                <p:cNvSpPr>
                  <a:spLocks noChangeShapeType="1"/>
                </p:cNvSpPr>
                <p:nvPr/>
              </p:nvSpPr>
              <p:spPr bwMode="auto">
                <a:xfrm>
                  <a:off x="4124" y="3215"/>
                  <a:ext cx="2" cy="1300"/>
                </a:xfrm>
                <a:prstGeom prst="line">
                  <a:avLst/>
                </a:prstGeom>
                <a:noFill/>
                <a:ln w="6350">
                  <a:solidFill>
                    <a:srgbClr val="000000"/>
                  </a:solidFill>
                  <a:round/>
                  <a:headEnd/>
                  <a:tailEnd/>
                </a:ln>
              </p:spPr>
              <p:txBody>
                <a:bodyPr/>
                <a:lstStyle/>
                <a:p>
                  <a:endParaRPr lang="fr-FR"/>
                </a:p>
              </p:txBody>
            </p:sp>
            <p:sp>
              <p:nvSpPr>
                <p:cNvPr id="2595" name="Line 547"/>
                <p:cNvSpPr>
                  <a:spLocks noChangeShapeType="1"/>
                </p:cNvSpPr>
                <p:nvPr/>
              </p:nvSpPr>
              <p:spPr bwMode="auto">
                <a:xfrm>
                  <a:off x="4443" y="3215"/>
                  <a:ext cx="2" cy="1300"/>
                </a:xfrm>
                <a:prstGeom prst="line">
                  <a:avLst/>
                </a:prstGeom>
                <a:noFill/>
                <a:ln w="6350">
                  <a:solidFill>
                    <a:srgbClr val="000000"/>
                  </a:solidFill>
                  <a:round/>
                  <a:headEnd/>
                  <a:tailEnd/>
                </a:ln>
              </p:spPr>
              <p:txBody>
                <a:bodyPr/>
                <a:lstStyle/>
                <a:p>
                  <a:endParaRPr lang="fr-FR"/>
                </a:p>
              </p:txBody>
            </p:sp>
            <p:sp>
              <p:nvSpPr>
                <p:cNvPr id="2596" name="Line 548"/>
                <p:cNvSpPr>
                  <a:spLocks noChangeShapeType="1"/>
                </p:cNvSpPr>
                <p:nvPr/>
              </p:nvSpPr>
              <p:spPr bwMode="auto">
                <a:xfrm>
                  <a:off x="1597" y="2545"/>
                  <a:ext cx="1" cy="36"/>
                </a:xfrm>
                <a:prstGeom prst="line">
                  <a:avLst/>
                </a:prstGeom>
                <a:noFill/>
                <a:ln w="6350">
                  <a:solidFill>
                    <a:srgbClr val="000000"/>
                  </a:solidFill>
                  <a:round/>
                  <a:headEnd/>
                  <a:tailEnd/>
                </a:ln>
              </p:spPr>
              <p:txBody>
                <a:bodyPr/>
                <a:lstStyle/>
                <a:p>
                  <a:endParaRPr lang="fr-FR"/>
                </a:p>
              </p:txBody>
            </p:sp>
            <p:sp>
              <p:nvSpPr>
                <p:cNvPr id="2597" name="Line 549"/>
                <p:cNvSpPr>
                  <a:spLocks noChangeShapeType="1"/>
                </p:cNvSpPr>
                <p:nvPr/>
              </p:nvSpPr>
              <p:spPr bwMode="auto">
                <a:xfrm>
                  <a:off x="1665" y="2545"/>
                  <a:ext cx="1" cy="36"/>
                </a:xfrm>
                <a:prstGeom prst="line">
                  <a:avLst/>
                </a:prstGeom>
                <a:noFill/>
                <a:ln w="6350">
                  <a:solidFill>
                    <a:srgbClr val="000000"/>
                  </a:solidFill>
                  <a:round/>
                  <a:headEnd/>
                  <a:tailEnd/>
                </a:ln>
              </p:spPr>
              <p:txBody>
                <a:bodyPr/>
                <a:lstStyle/>
                <a:p>
                  <a:endParaRPr lang="fr-FR"/>
                </a:p>
              </p:txBody>
            </p:sp>
            <p:sp>
              <p:nvSpPr>
                <p:cNvPr id="2598" name="Line 550"/>
                <p:cNvSpPr>
                  <a:spLocks noChangeShapeType="1"/>
                </p:cNvSpPr>
                <p:nvPr/>
              </p:nvSpPr>
              <p:spPr bwMode="auto">
                <a:xfrm>
                  <a:off x="1725" y="2545"/>
                  <a:ext cx="2" cy="36"/>
                </a:xfrm>
                <a:prstGeom prst="line">
                  <a:avLst/>
                </a:prstGeom>
                <a:noFill/>
                <a:ln w="6350">
                  <a:solidFill>
                    <a:srgbClr val="000000"/>
                  </a:solidFill>
                  <a:round/>
                  <a:headEnd/>
                  <a:tailEnd/>
                </a:ln>
              </p:spPr>
              <p:txBody>
                <a:bodyPr/>
                <a:lstStyle/>
                <a:p>
                  <a:endParaRPr lang="fr-FR"/>
                </a:p>
              </p:txBody>
            </p:sp>
            <p:sp>
              <p:nvSpPr>
                <p:cNvPr id="2599" name="Line 551"/>
                <p:cNvSpPr>
                  <a:spLocks noChangeShapeType="1"/>
                </p:cNvSpPr>
                <p:nvPr/>
              </p:nvSpPr>
              <p:spPr bwMode="auto">
                <a:xfrm>
                  <a:off x="1792" y="2545"/>
                  <a:ext cx="2" cy="36"/>
                </a:xfrm>
                <a:prstGeom prst="line">
                  <a:avLst/>
                </a:prstGeom>
                <a:noFill/>
                <a:ln w="6350">
                  <a:solidFill>
                    <a:srgbClr val="000000"/>
                  </a:solidFill>
                  <a:round/>
                  <a:headEnd/>
                  <a:tailEnd/>
                </a:ln>
              </p:spPr>
              <p:txBody>
                <a:bodyPr/>
                <a:lstStyle/>
                <a:p>
                  <a:endParaRPr lang="fr-FR"/>
                </a:p>
              </p:txBody>
            </p:sp>
            <p:sp>
              <p:nvSpPr>
                <p:cNvPr id="2600" name="Line 552"/>
                <p:cNvSpPr>
                  <a:spLocks noChangeShapeType="1"/>
                </p:cNvSpPr>
                <p:nvPr/>
              </p:nvSpPr>
              <p:spPr bwMode="auto">
                <a:xfrm>
                  <a:off x="1921" y="2545"/>
                  <a:ext cx="3" cy="36"/>
                </a:xfrm>
                <a:prstGeom prst="line">
                  <a:avLst/>
                </a:prstGeom>
                <a:noFill/>
                <a:ln w="6350">
                  <a:solidFill>
                    <a:srgbClr val="000000"/>
                  </a:solidFill>
                  <a:round/>
                  <a:headEnd/>
                  <a:tailEnd/>
                </a:ln>
              </p:spPr>
              <p:txBody>
                <a:bodyPr/>
                <a:lstStyle/>
                <a:p>
                  <a:endParaRPr lang="fr-FR"/>
                </a:p>
              </p:txBody>
            </p:sp>
            <p:sp>
              <p:nvSpPr>
                <p:cNvPr id="2601" name="Line 553"/>
                <p:cNvSpPr>
                  <a:spLocks noChangeShapeType="1"/>
                </p:cNvSpPr>
                <p:nvPr/>
              </p:nvSpPr>
              <p:spPr bwMode="auto">
                <a:xfrm>
                  <a:off x="1984" y="2545"/>
                  <a:ext cx="1" cy="36"/>
                </a:xfrm>
                <a:prstGeom prst="line">
                  <a:avLst/>
                </a:prstGeom>
                <a:noFill/>
                <a:ln w="6350">
                  <a:solidFill>
                    <a:srgbClr val="000000"/>
                  </a:solidFill>
                  <a:round/>
                  <a:headEnd/>
                  <a:tailEnd/>
                </a:ln>
              </p:spPr>
              <p:txBody>
                <a:bodyPr/>
                <a:lstStyle/>
                <a:p>
                  <a:endParaRPr lang="fr-FR"/>
                </a:p>
              </p:txBody>
            </p:sp>
            <p:sp>
              <p:nvSpPr>
                <p:cNvPr id="2602" name="Line 554"/>
                <p:cNvSpPr>
                  <a:spLocks noChangeShapeType="1"/>
                </p:cNvSpPr>
                <p:nvPr/>
              </p:nvSpPr>
              <p:spPr bwMode="auto">
                <a:xfrm>
                  <a:off x="2051" y="2545"/>
                  <a:ext cx="1" cy="36"/>
                </a:xfrm>
                <a:prstGeom prst="line">
                  <a:avLst/>
                </a:prstGeom>
                <a:noFill/>
                <a:ln w="6350">
                  <a:solidFill>
                    <a:srgbClr val="000000"/>
                  </a:solidFill>
                  <a:round/>
                  <a:headEnd/>
                  <a:tailEnd/>
                </a:ln>
              </p:spPr>
              <p:txBody>
                <a:bodyPr/>
                <a:lstStyle/>
                <a:p>
                  <a:endParaRPr lang="fr-FR"/>
                </a:p>
              </p:txBody>
            </p:sp>
            <p:sp>
              <p:nvSpPr>
                <p:cNvPr id="2603" name="Line 555"/>
                <p:cNvSpPr>
                  <a:spLocks noChangeShapeType="1"/>
                </p:cNvSpPr>
                <p:nvPr/>
              </p:nvSpPr>
              <p:spPr bwMode="auto">
                <a:xfrm>
                  <a:off x="2111" y="2545"/>
                  <a:ext cx="5" cy="36"/>
                </a:xfrm>
                <a:prstGeom prst="line">
                  <a:avLst/>
                </a:prstGeom>
                <a:noFill/>
                <a:ln w="6350">
                  <a:solidFill>
                    <a:srgbClr val="000000"/>
                  </a:solidFill>
                  <a:round/>
                  <a:headEnd/>
                  <a:tailEnd/>
                </a:ln>
              </p:spPr>
              <p:txBody>
                <a:bodyPr/>
                <a:lstStyle/>
                <a:p>
                  <a:endParaRPr lang="fr-FR"/>
                </a:p>
              </p:txBody>
            </p:sp>
            <p:sp>
              <p:nvSpPr>
                <p:cNvPr id="2604" name="Line 556"/>
                <p:cNvSpPr>
                  <a:spLocks noChangeShapeType="1"/>
                </p:cNvSpPr>
                <p:nvPr/>
              </p:nvSpPr>
              <p:spPr bwMode="auto">
                <a:xfrm>
                  <a:off x="2245" y="2545"/>
                  <a:ext cx="1" cy="36"/>
                </a:xfrm>
                <a:prstGeom prst="line">
                  <a:avLst/>
                </a:prstGeom>
                <a:noFill/>
                <a:ln w="6350">
                  <a:solidFill>
                    <a:srgbClr val="000000"/>
                  </a:solidFill>
                  <a:round/>
                  <a:headEnd/>
                  <a:tailEnd/>
                </a:ln>
              </p:spPr>
              <p:txBody>
                <a:bodyPr/>
                <a:lstStyle/>
                <a:p>
                  <a:endParaRPr lang="fr-FR"/>
                </a:p>
              </p:txBody>
            </p:sp>
            <p:sp>
              <p:nvSpPr>
                <p:cNvPr id="2605" name="Line 557"/>
                <p:cNvSpPr>
                  <a:spLocks noChangeShapeType="1"/>
                </p:cNvSpPr>
                <p:nvPr/>
              </p:nvSpPr>
              <p:spPr bwMode="auto">
                <a:xfrm>
                  <a:off x="2308" y="2545"/>
                  <a:ext cx="1" cy="36"/>
                </a:xfrm>
                <a:prstGeom prst="line">
                  <a:avLst/>
                </a:prstGeom>
                <a:noFill/>
                <a:ln w="6350">
                  <a:solidFill>
                    <a:srgbClr val="000000"/>
                  </a:solidFill>
                  <a:round/>
                  <a:headEnd/>
                  <a:tailEnd/>
                </a:ln>
              </p:spPr>
              <p:txBody>
                <a:bodyPr/>
                <a:lstStyle/>
                <a:p>
                  <a:endParaRPr lang="fr-FR"/>
                </a:p>
              </p:txBody>
            </p:sp>
            <p:sp>
              <p:nvSpPr>
                <p:cNvPr id="2606" name="Line 558"/>
                <p:cNvSpPr>
                  <a:spLocks noChangeShapeType="1"/>
                </p:cNvSpPr>
                <p:nvPr/>
              </p:nvSpPr>
              <p:spPr bwMode="auto">
                <a:xfrm>
                  <a:off x="2372" y="2545"/>
                  <a:ext cx="1" cy="36"/>
                </a:xfrm>
                <a:prstGeom prst="line">
                  <a:avLst/>
                </a:prstGeom>
                <a:noFill/>
                <a:ln w="6350">
                  <a:solidFill>
                    <a:srgbClr val="000000"/>
                  </a:solidFill>
                  <a:round/>
                  <a:headEnd/>
                  <a:tailEnd/>
                </a:ln>
              </p:spPr>
              <p:txBody>
                <a:bodyPr/>
                <a:lstStyle/>
                <a:p>
                  <a:endParaRPr lang="fr-FR"/>
                </a:p>
              </p:txBody>
            </p:sp>
            <p:sp>
              <p:nvSpPr>
                <p:cNvPr id="2607" name="Line 559"/>
                <p:cNvSpPr>
                  <a:spLocks noChangeShapeType="1"/>
                </p:cNvSpPr>
                <p:nvPr/>
              </p:nvSpPr>
              <p:spPr bwMode="auto">
                <a:xfrm>
                  <a:off x="2437" y="2545"/>
                  <a:ext cx="1" cy="36"/>
                </a:xfrm>
                <a:prstGeom prst="line">
                  <a:avLst/>
                </a:prstGeom>
                <a:noFill/>
                <a:ln w="6350">
                  <a:solidFill>
                    <a:srgbClr val="000000"/>
                  </a:solidFill>
                  <a:round/>
                  <a:headEnd/>
                  <a:tailEnd/>
                </a:ln>
              </p:spPr>
              <p:txBody>
                <a:bodyPr/>
                <a:lstStyle/>
                <a:p>
                  <a:endParaRPr lang="fr-FR"/>
                </a:p>
              </p:txBody>
            </p:sp>
            <p:sp>
              <p:nvSpPr>
                <p:cNvPr id="2608" name="Line 560"/>
                <p:cNvSpPr>
                  <a:spLocks noChangeShapeType="1"/>
                </p:cNvSpPr>
                <p:nvPr/>
              </p:nvSpPr>
              <p:spPr bwMode="auto">
                <a:xfrm>
                  <a:off x="2569" y="2545"/>
                  <a:ext cx="1" cy="36"/>
                </a:xfrm>
                <a:prstGeom prst="line">
                  <a:avLst/>
                </a:prstGeom>
                <a:noFill/>
                <a:ln w="6350">
                  <a:solidFill>
                    <a:srgbClr val="000000"/>
                  </a:solidFill>
                  <a:round/>
                  <a:headEnd/>
                  <a:tailEnd/>
                </a:ln>
              </p:spPr>
              <p:txBody>
                <a:bodyPr/>
                <a:lstStyle/>
                <a:p>
                  <a:endParaRPr lang="fr-FR"/>
                </a:p>
              </p:txBody>
            </p:sp>
            <p:sp>
              <p:nvSpPr>
                <p:cNvPr id="2609" name="Line 561"/>
                <p:cNvSpPr>
                  <a:spLocks noChangeShapeType="1"/>
                </p:cNvSpPr>
                <p:nvPr/>
              </p:nvSpPr>
              <p:spPr bwMode="auto">
                <a:xfrm>
                  <a:off x="2632" y="2545"/>
                  <a:ext cx="1" cy="36"/>
                </a:xfrm>
                <a:prstGeom prst="line">
                  <a:avLst/>
                </a:prstGeom>
                <a:noFill/>
                <a:ln w="6350">
                  <a:solidFill>
                    <a:srgbClr val="000000"/>
                  </a:solidFill>
                  <a:round/>
                  <a:headEnd/>
                  <a:tailEnd/>
                </a:ln>
              </p:spPr>
              <p:txBody>
                <a:bodyPr/>
                <a:lstStyle/>
                <a:p>
                  <a:endParaRPr lang="fr-FR"/>
                </a:p>
              </p:txBody>
            </p:sp>
            <p:sp>
              <p:nvSpPr>
                <p:cNvPr id="2610" name="Line 562"/>
                <p:cNvSpPr>
                  <a:spLocks noChangeShapeType="1"/>
                </p:cNvSpPr>
                <p:nvPr/>
              </p:nvSpPr>
              <p:spPr bwMode="auto">
                <a:xfrm>
                  <a:off x="2694" y="2545"/>
                  <a:ext cx="2" cy="36"/>
                </a:xfrm>
                <a:prstGeom prst="line">
                  <a:avLst/>
                </a:prstGeom>
                <a:noFill/>
                <a:ln w="6350">
                  <a:solidFill>
                    <a:srgbClr val="000000"/>
                  </a:solidFill>
                  <a:round/>
                  <a:headEnd/>
                  <a:tailEnd/>
                </a:ln>
              </p:spPr>
              <p:txBody>
                <a:bodyPr/>
                <a:lstStyle/>
                <a:p>
                  <a:endParaRPr lang="fr-FR"/>
                </a:p>
              </p:txBody>
            </p:sp>
            <p:sp>
              <p:nvSpPr>
                <p:cNvPr id="2611" name="Line 563"/>
                <p:cNvSpPr>
                  <a:spLocks noChangeShapeType="1"/>
                </p:cNvSpPr>
                <p:nvPr/>
              </p:nvSpPr>
              <p:spPr bwMode="auto">
                <a:xfrm>
                  <a:off x="2759" y="2545"/>
                  <a:ext cx="2" cy="36"/>
                </a:xfrm>
                <a:prstGeom prst="line">
                  <a:avLst/>
                </a:prstGeom>
                <a:noFill/>
                <a:ln w="6350">
                  <a:solidFill>
                    <a:srgbClr val="000000"/>
                  </a:solidFill>
                  <a:round/>
                  <a:headEnd/>
                  <a:tailEnd/>
                </a:ln>
              </p:spPr>
              <p:txBody>
                <a:bodyPr/>
                <a:lstStyle/>
                <a:p>
                  <a:endParaRPr lang="fr-FR"/>
                </a:p>
              </p:txBody>
            </p:sp>
            <p:sp>
              <p:nvSpPr>
                <p:cNvPr id="2612" name="Line 564"/>
                <p:cNvSpPr>
                  <a:spLocks noChangeShapeType="1"/>
                </p:cNvSpPr>
                <p:nvPr/>
              </p:nvSpPr>
              <p:spPr bwMode="auto">
                <a:xfrm>
                  <a:off x="2891" y="2545"/>
                  <a:ext cx="1" cy="36"/>
                </a:xfrm>
                <a:prstGeom prst="line">
                  <a:avLst/>
                </a:prstGeom>
                <a:noFill/>
                <a:ln w="6350">
                  <a:solidFill>
                    <a:srgbClr val="000000"/>
                  </a:solidFill>
                  <a:round/>
                  <a:headEnd/>
                  <a:tailEnd/>
                </a:ln>
              </p:spPr>
              <p:txBody>
                <a:bodyPr/>
                <a:lstStyle/>
                <a:p>
                  <a:endParaRPr lang="fr-FR"/>
                </a:p>
              </p:txBody>
            </p:sp>
            <p:sp>
              <p:nvSpPr>
                <p:cNvPr id="2613" name="Line 565"/>
                <p:cNvSpPr>
                  <a:spLocks noChangeShapeType="1"/>
                </p:cNvSpPr>
                <p:nvPr/>
              </p:nvSpPr>
              <p:spPr bwMode="auto">
                <a:xfrm>
                  <a:off x="2955" y="2545"/>
                  <a:ext cx="1" cy="36"/>
                </a:xfrm>
                <a:prstGeom prst="line">
                  <a:avLst/>
                </a:prstGeom>
                <a:noFill/>
                <a:ln w="6350">
                  <a:solidFill>
                    <a:srgbClr val="000000"/>
                  </a:solidFill>
                  <a:round/>
                  <a:headEnd/>
                  <a:tailEnd/>
                </a:ln>
              </p:spPr>
              <p:txBody>
                <a:bodyPr/>
                <a:lstStyle/>
                <a:p>
                  <a:endParaRPr lang="fr-FR"/>
                </a:p>
              </p:txBody>
            </p:sp>
            <p:sp>
              <p:nvSpPr>
                <p:cNvPr id="2614" name="Line 566"/>
                <p:cNvSpPr>
                  <a:spLocks noChangeShapeType="1"/>
                </p:cNvSpPr>
                <p:nvPr/>
              </p:nvSpPr>
              <p:spPr bwMode="auto">
                <a:xfrm>
                  <a:off x="3020" y="2545"/>
                  <a:ext cx="1" cy="36"/>
                </a:xfrm>
                <a:prstGeom prst="line">
                  <a:avLst/>
                </a:prstGeom>
                <a:noFill/>
                <a:ln w="6350">
                  <a:solidFill>
                    <a:srgbClr val="000000"/>
                  </a:solidFill>
                  <a:round/>
                  <a:headEnd/>
                  <a:tailEnd/>
                </a:ln>
              </p:spPr>
              <p:txBody>
                <a:bodyPr/>
                <a:lstStyle/>
                <a:p>
                  <a:endParaRPr lang="fr-FR"/>
                </a:p>
              </p:txBody>
            </p:sp>
            <p:sp>
              <p:nvSpPr>
                <p:cNvPr id="2615" name="Line 567"/>
                <p:cNvSpPr>
                  <a:spLocks noChangeShapeType="1"/>
                </p:cNvSpPr>
                <p:nvPr/>
              </p:nvSpPr>
              <p:spPr bwMode="auto">
                <a:xfrm>
                  <a:off x="3087" y="2545"/>
                  <a:ext cx="1" cy="36"/>
                </a:xfrm>
                <a:prstGeom prst="line">
                  <a:avLst/>
                </a:prstGeom>
                <a:noFill/>
                <a:ln w="6350">
                  <a:solidFill>
                    <a:srgbClr val="000000"/>
                  </a:solidFill>
                  <a:round/>
                  <a:headEnd/>
                  <a:tailEnd/>
                </a:ln>
              </p:spPr>
              <p:txBody>
                <a:bodyPr/>
                <a:lstStyle/>
                <a:p>
                  <a:endParaRPr lang="fr-FR"/>
                </a:p>
              </p:txBody>
            </p:sp>
            <p:sp>
              <p:nvSpPr>
                <p:cNvPr id="2616" name="Line 568"/>
                <p:cNvSpPr>
                  <a:spLocks noChangeShapeType="1"/>
                </p:cNvSpPr>
                <p:nvPr/>
              </p:nvSpPr>
              <p:spPr bwMode="auto">
                <a:xfrm>
                  <a:off x="3212" y="2545"/>
                  <a:ext cx="3" cy="36"/>
                </a:xfrm>
                <a:prstGeom prst="line">
                  <a:avLst/>
                </a:prstGeom>
                <a:noFill/>
                <a:ln w="6350">
                  <a:solidFill>
                    <a:srgbClr val="000000"/>
                  </a:solidFill>
                  <a:round/>
                  <a:headEnd/>
                  <a:tailEnd/>
                </a:ln>
              </p:spPr>
              <p:txBody>
                <a:bodyPr/>
                <a:lstStyle/>
                <a:p>
                  <a:endParaRPr lang="fr-FR"/>
                </a:p>
              </p:txBody>
            </p:sp>
            <p:sp>
              <p:nvSpPr>
                <p:cNvPr id="2617" name="Line 569"/>
                <p:cNvSpPr>
                  <a:spLocks noChangeShapeType="1"/>
                </p:cNvSpPr>
                <p:nvPr/>
              </p:nvSpPr>
              <p:spPr bwMode="auto">
                <a:xfrm>
                  <a:off x="3279" y="2545"/>
                  <a:ext cx="3" cy="36"/>
                </a:xfrm>
                <a:prstGeom prst="line">
                  <a:avLst/>
                </a:prstGeom>
                <a:noFill/>
                <a:ln w="6350">
                  <a:solidFill>
                    <a:srgbClr val="000000"/>
                  </a:solidFill>
                  <a:round/>
                  <a:headEnd/>
                  <a:tailEnd/>
                </a:ln>
              </p:spPr>
              <p:txBody>
                <a:bodyPr/>
                <a:lstStyle/>
                <a:p>
                  <a:endParaRPr lang="fr-FR"/>
                </a:p>
              </p:txBody>
            </p:sp>
            <p:sp>
              <p:nvSpPr>
                <p:cNvPr id="2618" name="Line 570"/>
                <p:cNvSpPr>
                  <a:spLocks noChangeShapeType="1"/>
                </p:cNvSpPr>
                <p:nvPr/>
              </p:nvSpPr>
              <p:spPr bwMode="auto">
                <a:xfrm>
                  <a:off x="3344" y="2545"/>
                  <a:ext cx="3" cy="36"/>
                </a:xfrm>
                <a:prstGeom prst="line">
                  <a:avLst/>
                </a:prstGeom>
                <a:noFill/>
                <a:ln w="6350">
                  <a:solidFill>
                    <a:srgbClr val="000000"/>
                  </a:solidFill>
                  <a:round/>
                  <a:headEnd/>
                  <a:tailEnd/>
                </a:ln>
              </p:spPr>
              <p:txBody>
                <a:bodyPr/>
                <a:lstStyle/>
                <a:p>
                  <a:endParaRPr lang="fr-FR"/>
                </a:p>
              </p:txBody>
            </p:sp>
            <p:sp>
              <p:nvSpPr>
                <p:cNvPr id="2619" name="Line 571"/>
                <p:cNvSpPr>
                  <a:spLocks noChangeShapeType="1"/>
                </p:cNvSpPr>
                <p:nvPr/>
              </p:nvSpPr>
              <p:spPr bwMode="auto">
                <a:xfrm>
                  <a:off x="3409" y="2540"/>
                  <a:ext cx="2" cy="36"/>
                </a:xfrm>
                <a:prstGeom prst="line">
                  <a:avLst/>
                </a:prstGeom>
                <a:noFill/>
                <a:ln w="6350">
                  <a:solidFill>
                    <a:srgbClr val="000000"/>
                  </a:solidFill>
                  <a:round/>
                  <a:headEnd/>
                  <a:tailEnd/>
                </a:ln>
              </p:spPr>
              <p:txBody>
                <a:bodyPr/>
                <a:lstStyle/>
                <a:p>
                  <a:endParaRPr lang="fr-FR"/>
                </a:p>
              </p:txBody>
            </p:sp>
            <p:sp>
              <p:nvSpPr>
                <p:cNvPr id="2620" name="Line 572"/>
                <p:cNvSpPr>
                  <a:spLocks noChangeShapeType="1"/>
                </p:cNvSpPr>
                <p:nvPr/>
              </p:nvSpPr>
              <p:spPr bwMode="auto">
                <a:xfrm>
                  <a:off x="3536" y="2545"/>
                  <a:ext cx="2" cy="36"/>
                </a:xfrm>
                <a:prstGeom prst="line">
                  <a:avLst/>
                </a:prstGeom>
                <a:noFill/>
                <a:ln w="6350">
                  <a:solidFill>
                    <a:srgbClr val="000000"/>
                  </a:solidFill>
                  <a:round/>
                  <a:headEnd/>
                  <a:tailEnd/>
                </a:ln>
              </p:spPr>
              <p:txBody>
                <a:bodyPr/>
                <a:lstStyle/>
                <a:p>
                  <a:endParaRPr lang="fr-FR"/>
                </a:p>
              </p:txBody>
            </p:sp>
            <p:sp>
              <p:nvSpPr>
                <p:cNvPr id="2621" name="Line 573"/>
                <p:cNvSpPr>
                  <a:spLocks noChangeShapeType="1"/>
                </p:cNvSpPr>
                <p:nvPr/>
              </p:nvSpPr>
              <p:spPr bwMode="auto">
                <a:xfrm>
                  <a:off x="3601" y="2545"/>
                  <a:ext cx="2" cy="36"/>
                </a:xfrm>
                <a:prstGeom prst="line">
                  <a:avLst/>
                </a:prstGeom>
                <a:noFill/>
                <a:ln w="6350">
                  <a:solidFill>
                    <a:srgbClr val="000000"/>
                  </a:solidFill>
                  <a:round/>
                  <a:headEnd/>
                  <a:tailEnd/>
                </a:ln>
              </p:spPr>
              <p:txBody>
                <a:bodyPr/>
                <a:lstStyle/>
                <a:p>
                  <a:endParaRPr lang="fr-FR"/>
                </a:p>
              </p:txBody>
            </p:sp>
            <p:sp>
              <p:nvSpPr>
                <p:cNvPr id="2622" name="Line 574"/>
                <p:cNvSpPr>
                  <a:spLocks noChangeShapeType="1"/>
                </p:cNvSpPr>
                <p:nvPr/>
              </p:nvSpPr>
              <p:spPr bwMode="auto">
                <a:xfrm>
                  <a:off x="3666" y="2545"/>
                  <a:ext cx="2" cy="36"/>
                </a:xfrm>
                <a:prstGeom prst="line">
                  <a:avLst/>
                </a:prstGeom>
                <a:noFill/>
                <a:ln w="6350">
                  <a:solidFill>
                    <a:srgbClr val="000000"/>
                  </a:solidFill>
                  <a:round/>
                  <a:headEnd/>
                  <a:tailEnd/>
                </a:ln>
              </p:spPr>
              <p:txBody>
                <a:bodyPr/>
                <a:lstStyle/>
                <a:p>
                  <a:endParaRPr lang="fr-FR"/>
                </a:p>
              </p:txBody>
            </p:sp>
            <p:sp>
              <p:nvSpPr>
                <p:cNvPr id="2623" name="Line 575"/>
                <p:cNvSpPr>
                  <a:spLocks noChangeShapeType="1"/>
                </p:cNvSpPr>
                <p:nvPr/>
              </p:nvSpPr>
              <p:spPr bwMode="auto">
                <a:xfrm>
                  <a:off x="3730" y="2545"/>
                  <a:ext cx="1" cy="36"/>
                </a:xfrm>
                <a:prstGeom prst="line">
                  <a:avLst/>
                </a:prstGeom>
                <a:noFill/>
                <a:ln w="6350">
                  <a:solidFill>
                    <a:srgbClr val="000000"/>
                  </a:solidFill>
                  <a:round/>
                  <a:headEnd/>
                  <a:tailEnd/>
                </a:ln>
              </p:spPr>
              <p:txBody>
                <a:bodyPr/>
                <a:lstStyle/>
                <a:p>
                  <a:endParaRPr lang="fr-FR"/>
                </a:p>
              </p:txBody>
            </p:sp>
            <p:sp>
              <p:nvSpPr>
                <p:cNvPr id="2624" name="Line 576"/>
                <p:cNvSpPr>
                  <a:spLocks noChangeShapeType="1"/>
                </p:cNvSpPr>
                <p:nvPr/>
              </p:nvSpPr>
              <p:spPr bwMode="auto">
                <a:xfrm>
                  <a:off x="3862" y="2545"/>
                  <a:ext cx="1" cy="36"/>
                </a:xfrm>
                <a:prstGeom prst="line">
                  <a:avLst/>
                </a:prstGeom>
                <a:noFill/>
                <a:ln w="6350">
                  <a:solidFill>
                    <a:srgbClr val="000000"/>
                  </a:solidFill>
                  <a:round/>
                  <a:headEnd/>
                  <a:tailEnd/>
                </a:ln>
              </p:spPr>
              <p:txBody>
                <a:bodyPr/>
                <a:lstStyle/>
                <a:p>
                  <a:endParaRPr lang="fr-FR"/>
                </a:p>
              </p:txBody>
            </p:sp>
            <p:sp>
              <p:nvSpPr>
                <p:cNvPr id="2625" name="Line 577"/>
                <p:cNvSpPr>
                  <a:spLocks noChangeShapeType="1"/>
                </p:cNvSpPr>
                <p:nvPr/>
              </p:nvSpPr>
              <p:spPr bwMode="auto">
                <a:xfrm>
                  <a:off x="3925" y="2545"/>
                  <a:ext cx="2" cy="36"/>
                </a:xfrm>
                <a:prstGeom prst="line">
                  <a:avLst/>
                </a:prstGeom>
                <a:noFill/>
                <a:ln w="6350">
                  <a:solidFill>
                    <a:srgbClr val="000000"/>
                  </a:solidFill>
                  <a:round/>
                  <a:headEnd/>
                  <a:tailEnd/>
                </a:ln>
              </p:spPr>
              <p:txBody>
                <a:bodyPr/>
                <a:lstStyle/>
                <a:p>
                  <a:endParaRPr lang="fr-FR"/>
                </a:p>
              </p:txBody>
            </p:sp>
            <p:sp>
              <p:nvSpPr>
                <p:cNvPr id="2626" name="Line 578"/>
                <p:cNvSpPr>
                  <a:spLocks noChangeShapeType="1"/>
                </p:cNvSpPr>
                <p:nvPr/>
              </p:nvSpPr>
              <p:spPr bwMode="auto">
                <a:xfrm>
                  <a:off x="3990" y="2545"/>
                  <a:ext cx="2" cy="36"/>
                </a:xfrm>
                <a:prstGeom prst="line">
                  <a:avLst/>
                </a:prstGeom>
                <a:noFill/>
                <a:ln w="6350">
                  <a:solidFill>
                    <a:srgbClr val="000000"/>
                  </a:solidFill>
                  <a:round/>
                  <a:headEnd/>
                  <a:tailEnd/>
                </a:ln>
              </p:spPr>
              <p:txBody>
                <a:bodyPr/>
                <a:lstStyle/>
                <a:p>
                  <a:endParaRPr lang="fr-FR"/>
                </a:p>
              </p:txBody>
            </p:sp>
            <p:sp>
              <p:nvSpPr>
                <p:cNvPr id="2627" name="Line 579"/>
                <p:cNvSpPr>
                  <a:spLocks noChangeShapeType="1"/>
                </p:cNvSpPr>
                <p:nvPr/>
              </p:nvSpPr>
              <p:spPr bwMode="auto">
                <a:xfrm>
                  <a:off x="4054" y="2545"/>
                  <a:ext cx="3" cy="36"/>
                </a:xfrm>
                <a:prstGeom prst="line">
                  <a:avLst/>
                </a:prstGeom>
                <a:noFill/>
                <a:ln w="6350">
                  <a:solidFill>
                    <a:srgbClr val="000000"/>
                  </a:solidFill>
                  <a:round/>
                  <a:headEnd/>
                  <a:tailEnd/>
                </a:ln>
              </p:spPr>
              <p:txBody>
                <a:bodyPr/>
                <a:lstStyle/>
                <a:p>
                  <a:endParaRPr lang="fr-FR"/>
                </a:p>
              </p:txBody>
            </p:sp>
            <p:sp>
              <p:nvSpPr>
                <p:cNvPr id="2628" name="Line 580"/>
                <p:cNvSpPr>
                  <a:spLocks noChangeShapeType="1"/>
                </p:cNvSpPr>
                <p:nvPr/>
              </p:nvSpPr>
              <p:spPr bwMode="auto">
                <a:xfrm>
                  <a:off x="4184" y="2545"/>
                  <a:ext cx="2" cy="36"/>
                </a:xfrm>
                <a:prstGeom prst="line">
                  <a:avLst/>
                </a:prstGeom>
                <a:noFill/>
                <a:ln w="6350">
                  <a:solidFill>
                    <a:srgbClr val="000000"/>
                  </a:solidFill>
                  <a:round/>
                  <a:headEnd/>
                  <a:tailEnd/>
                </a:ln>
              </p:spPr>
              <p:txBody>
                <a:bodyPr/>
                <a:lstStyle/>
                <a:p>
                  <a:endParaRPr lang="fr-FR"/>
                </a:p>
              </p:txBody>
            </p:sp>
            <p:sp>
              <p:nvSpPr>
                <p:cNvPr id="2629" name="Line 581"/>
                <p:cNvSpPr>
                  <a:spLocks noChangeShapeType="1"/>
                </p:cNvSpPr>
                <p:nvPr/>
              </p:nvSpPr>
              <p:spPr bwMode="auto">
                <a:xfrm>
                  <a:off x="4251" y="2545"/>
                  <a:ext cx="1" cy="36"/>
                </a:xfrm>
                <a:prstGeom prst="line">
                  <a:avLst/>
                </a:prstGeom>
                <a:noFill/>
                <a:ln w="6350">
                  <a:solidFill>
                    <a:srgbClr val="000000"/>
                  </a:solidFill>
                  <a:round/>
                  <a:headEnd/>
                  <a:tailEnd/>
                </a:ln>
              </p:spPr>
              <p:txBody>
                <a:bodyPr/>
                <a:lstStyle/>
                <a:p>
                  <a:endParaRPr lang="fr-FR"/>
                </a:p>
              </p:txBody>
            </p:sp>
            <p:sp>
              <p:nvSpPr>
                <p:cNvPr id="2630" name="Line 582"/>
                <p:cNvSpPr>
                  <a:spLocks noChangeShapeType="1"/>
                </p:cNvSpPr>
                <p:nvPr/>
              </p:nvSpPr>
              <p:spPr bwMode="auto">
                <a:xfrm>
                  <a:off x="4313" y="2545"/>
                  <a:ext cx="3" cy="36"/>
                </a:xfrm>
                <a:prstGeom prst="line">
                  <a:avLst/>
                </a:prstGeom>
                <a:noFill/>
                <a:ln w="6350">
                  <a:solidFill>
                    <a:srgbClr val="000000"/>
                  </a:solidFill>
                  <a:round/>
                  <a:headEnd/>
                  <a:tailEnd/>
                </a:ln>
              </p:spPr>
              <p:txBody>
                <a:bodyPr/>
                <a:lstStyle/>
                <a:p>
                  <a:endParaRPr lang="fr-FR"/>
                </a:p>
              </p:txBody>
            </p:sp>
            <p:sp>
              <p:nvSpPr>
                <p:cNvPr id="2631" name="Line 583"/>
                <p:cNvSpPr>
                  <a:spLocks noChangeShapeType="1"/>
                </p:cNvSpPr>
                <p:nvPr/>
              </p:nvSpPr>
              <p:spPr bwMode="auto">
                <a:xfrm>
                  <a:off x="4376" y="2545"/>
                  <a:ext cx="2" cy="36"/>
                </a:xfrm>
                <a:prstGeom prst="line">
                  <a:avLst/>
                </a:prstGeom>
                <a:noFill/>
                <a:ln w="6350">
                  <a:solidFill>
                    <a:srgbClr val="000000"/>
                  </a:solidFill>
                  <a:round/>
                  <a:headEnd/>
                  <a:tailEnd/>
                </a:ln>
              </p:spPr>
              <p:txBody>
                <a:bodyPr/>
                <a:lstStyle/>
                <a:p>
                  <a:endParaRPr lang="fr-FR"/>
                </a:p>
              </p:txBody>
            </p:sp>
            <p:sp>
              <p:nvSpPr>
                <p:cNvPr id="2632" name="Line 584"/>
                <p:cNvSpPr>
                  <a:spLocks noChangeShapeType="1"/>
                </p:cNvSpPr>
                <p:nvPr/>
              </p:nvSpPr>
              <p:spPr bwMode="auto">
                <a:xfrm>
                  <a:off x="4505" y="2545"/>
                  <a:ext cx="3" cy="36"/>
                </a:xfrm>
                <a:prstGeom prst="line">
                  <a:avLst/>
                </a:prstGeom>
                <a:noFill/>
                <a:ln w="6350">
                  <a:solidFill>
                    <a:srgbClr val="000000"/>
                  </a:solidFill>
                  <a:round/>
                  <a:headEnd/>
                  <a:tailEnd/>
                </a:ln>
              </p:spPr>
              <p:txBody>
                <a:bodyPr/>
                <a:lstStyle/>
                <a:p>
                  <a:endParaRPr lang="fr-FR"/>
                </a:p>
              </p:txBody>
            </p:sp>
            <p:sp>
              <p:nvSpPr>
                <p:cNvPr id="2633" name="Line 585"/>
                <p:cNvSpPr>
                  <a:spLocks noChangeShapeType="1"/>
                </p:cNvSpPr>
                <p:nvPr/>
              </p:nvSpPr>
              <p:spPr bwMode="auto">
                <a:xfrm>
                  <a:off x="4573" y="2545"/>
                  <a:ext cx="2" cy="36"/>
                </a:xfrm>
                <a:prstGeom prst="line">
                  <a:avLst/>
                </a:prstGeom>
                <a:noFill/>
                <a:ln w="6350">
                  <a:solidFill>
                    <a:srgbClr val="000000"/>
                  </a:solidFill>
                  <a:round/>
                  <a:headEnd/>
                  <a:tailEnd/>
                </a:ln>
              </p:spPr>
              <p:txBody>
                <a:bodyPr/>
                <a:lstStyle/>
                <a:p>
                  <a:endParaRPr lang="fr-FR"/>
                </a:p>
              </p:txBody>
            </p:sp>
            <p:sp>
              <p:nvSpPr>
                <p:cNvPr id="2634" name="Line 586"/>
                <p:cNvSpPr>
                  <a:spLocks noChangeShapeType="1"/>
                </p:cNvSpPr>
                <p:nvPr/>
              </p:nvSpPr>
              <p:spPr bwMode="auto">
                <a:xfrm>
                  <a:off x="4640" y="2545"/>
                  <a:ext cx="1" cy="36"/>
                </a:xfrm>
                <a:prstGeom prst="line">
                  <a:avLst/>
                </a:prstGeom>
                <a:noFill/>
                <a:ln w="6350">
                  <a:solidFill>
                    <a:srgbClr val="000000"/>
                  </a:solidFill>
                  <a:round/>
                  <a:headEnd/>
                  <a:tailEnd/>
                </a:ln>
              </p:spPr>
              <p:txBody>
                <a:bodyPr/>
                <a:lstStyle/>
                <a:p>
                  <a:endParaRPr lang="fr-FR"/>
                </a:p>
              </p:txBody>
            </p:sp>
            <p:sp>
              <p:nvSpPr>
                <p:cNvPr id="2635" name="Line 587"/>
                <p:cNvSpPr>
                  <a:spLocks noChangeShapeType="1"/>
                </p:cNvSpPr>
                <p:nvPr/>
              </p:nvSpPr>
              <p:spPr bwMode="auto">
                <a:xfrm>
                  <a:off x="4702" y="2545"/>
                  <a:ext cx="3" cy="36"/>
                </a:xfrm>
                <a:prstGeom prst="line">
                  <a:avLst/>
                </a:prstGeom>
                <a:noFill/>
                <a:ln w="6350">
                  <a:solidFill>
                    <a:srgbClr val="000000"/>
                  </a:solidFill>
                  <a:round/>
                  <a:headEnd/>
                  <a:tailEnd/>
                </a:ln>
              </p:spPr>
              <p:txBody>
                <a:bodyPr/>
                <a:lstStyle/>
                <a:p>
                  <a:endParaRPr lang="fr-FR"/>
                </a:p>
              </p:txBody>
            </p:sp>
            <p:sp>
              <p:nvSpPr>
                <p:cNvPr id="2636" name="Line 588"/>
                <p:cNvSpPr>
                  <a:spLocks noChangeShapeType="1"/>
                </p:cNvSpPr>
                <p:nvPr/>
              </p:nvSpPr>
              <p:spPr bwMode="auto">
                <a:xfrm>
                  <a:off x="1597" y="3846"/>
                  <a:ext cx="1" cy="33"/>
                </a:xfrm>
                <a:prstGeom prst="line">
                  <a:avLst/>
                </a:prstGeom>
                <a:noFill/>
                <a:ln w="6350">
                  <a:solidFill>
                    <a:srgbClr val="000000"/>
                  </a:solidFill>
                  <a:round/>
                  <a:headEnd/>
                  <a:tailEnd/>
                </a:ln>
              </p:spPr>
              <p:txBody>
                <a:bodyPr/>
                <a:lstStyle/>
                <a:p>
                  <a:endParaRPr lang="fr-FR"/>
                </a:p>
              </p:txBody>
            </p:sp>
            <p:sp>
              <p:nvSpPr>
                <p:cNvPr id="2637" name="Line 589"/>
                <p:cNvSpPr>
                  <a:spLocks noChangeShapeType="1"/>
                </p:cNvSpPr>
                <p:nvPr/>
              </p:nvSpPr>
              <p:spPr bwMode="auto">
                <a:xfrm>
                  <a:off x="1665" y="3846"/>
                  <a:ext cx="1" cy="33"/>
                </a:xfrm>
                <a:prstGeom prst="line">
                  <a:avLst/>
                </a:prstGeom>
                <a:noFill/>
                <a:ln w="6350">
                  <a:solidFill>
                    <a:srgbClr val="000000"/>
                  </a:solidFill>
                  <a:round/>
                  <a:headEnd/>
                  <a:tailEnd/>
                </a:ln>
              </p:spPr>
              <p:txBody>
                <a:bodyPr/>
                <a:lstStyle/>
                <a:p>
                  <a:endParaRPr lang="fr-FR"/>
                </a:p>
              </p:txBody>
            </p:sp>
            <p:sp>
              <p:nvSpPr>
                <p:cNvPr id="2638" name="Line 590"/>
                <p:cNvSpPr>
                  <a:spLocks noChangeShapeType="1"/>
                </p:cNvSpPr>
                <p:nvPr/>
              </p:nvSpPr>
              <p:spPr bwMode="auto">
                <a:xfrm>
                  <a:off x="1725" y="3846"/>
                  <a:ext cx="2" cy="33"/>
                </a:xfrm>
                <a:prstGeom prst="line">
                  <a:avLst/>
                </a:prstGeom>
                <a:noFill/>
                <a:ln w="6350">
                  <a:solidFill>
                    <a:srgbClr val="000000"/>
                  </a:solidFill>
                  <a:round/>
                  <a:headEnd/>
                  <a:tailEnd/>
                </a:ln>
              </p:spPr>
              <p:txBody>
                <a:bodyPr/>
                <a:lstStyle/>
                <a:p>
                  <a:endParaRPr lang="fr-FR"/>
                </a:p>
              </p:txBody>
            </p:sp>
            <p:sp>
              <p:nvSpPr>
                <p:cNvPr id="2639" name="Line 591"/>
                <p:cNvSpPr>
                  <a:spLocks noChangeShapeType="1"/>
                </p:cNvSpPr>
                <p:nvPr/>
              </p:nvSpPr>
              <p:spPr bwMode="auto">
                <a:xfrm>
                  <a:off x="1792" y="3846"/>
                  <a:ext cx="2" cy="33"/>
                </a:xfrm>
                <a:prstGeom prst="line">
                  <a:avLst/>
                </a:prstGeom>
                <a:noFill/>
                <a:ln w="6350">
                  <a:solidFill>
                    <a:srgbClr val="000000"/>
                  </a:solidFill>
                  <a:round/>
                  <a:headEnd/>
                  <a:tailEnd/>
                </a:ln>
              </p:spPr>
              <p:txBody>
                <a:bodyPr/>
                <a:lstStyle/>
                <a:p>
                  <a:endParaRPr lang="fr-FR"/>
                </a:p>
              </p:txBody>
            </p:sp>
            <p:sp>
              <p:nvSpPr>
                <p:cNvPr id="2640" name="Line 592"/>
                <p:cNvSpPr>
                  <a:spLocks noChangeShapeType="1"/>
                </p:cNvSpPr>
                <p:nvPr/>
              </p:nvSpPr>
              <p:spPr bwMode="auto">
                <a:xfrm>
                  <a:off x="1921" y="3846"/>
                  <a:ext cx="3" cy="33"/>
                </a:xfrm>
                <a:prstGeom prst="line">
                  <a:avLst/>
                </a:prstGeom>
                <a:noFill/>
                <a:ln w="6350">
                  <a:solidFill>
                    <a:srgbClr val="000000"/>
                  </a:solidFill>
                  <a:round/>
                  <a:headEnd/>
                  <a:tailEnd/>
                </a:ln>
              </p:spPr>
              <p:txBody>
                <a:bodyPr/>
                <a:lstStyle/>
                <a:p>
                  <a:endParaRPr lang="fr-FR"/>
                </a:p>
              </p:txBody>
            </p:sp>
            <p:sp>
              <p:nvSpPr>
                <p:cNvPr id="2641" name="Line 593"/>
                <p:cNvSpPr>
                  <a:spLocks noChangeShapeType="1"/>
                </p:cNvSpPr>
                <p:nvPr/>
              </p:nvSpPr>
              <p:spPr bwMode="auto">
                <a:xfrm>
                  <a:off x="1984" y="3846"/>
                  <a:ext cx="1" cy="33"/>
                </a:xfrm>
                <a:prstGeom prst="line">
                  <a:avLst/>
                </a:prstGeom>
                <a:noFill/>
                <a:ln w="6350">
                  <a:solidFill>
                    <a:srgbClr val="000000"/>
                  </a:solidFill>
                  <a:round/>
                  <a:headEnd/>
                  <a:tailEnd/>
                </a:ln>
              </p:spPr>
              <p:txBody>
                <a:bodyPr/>
                <a:lstStyle/>
                <a:p>
                  <a:endParaRPr lang="fr-FR"/>
                </a:p>
              </p:txBody>
            </p:sp>
            <p:sp>
              <p:nvSpPr>
                <p:cNvPr id="2642" name="Line 594"/>
                <p:cNvSpPr>
                  <a:spLocks noChangeShapeType="1"/>
                </p:cNvSpPr>
                <p:nvPr/>
              </p:nvSpPr>
              <p:spPr bwMode="auto">
                <a:xfrm>
                  <a:off x="2051" y="3846"/>
                  <a:ext cx="1" cy="33"/>
                </a:xfrm>
                <a:prstGeom prst="line">
                  <a:avLst/>
                </a:prstGeom>
                <a:noFill/>
                <a:ln w="6350">
                  <a:solidFill>
                    <a:srgbClr val="000000"/>
                  </a:solidFill>
                  <a:round/>
                  <a:headEnd/>
                  <a:tailEnd/>
                </a:ln>
              </p:spPr>
              <p:txBody>
                <a:bodyPr/>
                <a:lstStyle/>
                <a:p>
                  <a:endParaRPr lang="fr-FR"/>
                </a:p>
              </p:txBody>
            </p:sp>
            <p:sp>
              <p:nvSpPr>
                <p:cNvPr id="2643" name="Line 595"/>
                <p:cNvSpPr>
                  <a:spLocks noChangeShapeType="1"/>
                </p:cNvSpPr>
                <p:nvPr/>
              </p:nvSpPr>
              <p:spPr bwMode="auto">
                <a:xfrm>
                  <a:off x="2111" y="3846"/>
                  <a:ext cx="5" cy="33"/>
                </a:xfrm>
                <a:prstGeom prst="line">
                  <a:avLst/>
                </a:prstGeom>
                <a:noFill/>
                <a:ln w="6350">
                  <a:solidFill>
                    <a:srgbClr val="000000"/>
                  </a:solidFill>
                  <a:round/>
                  <a:headEnd/>
                  <a:tailEnd/>
                </a:ln>
              </p:spPr>
              <p:txBody>
                <a:bodyPr/>
                <a:lstStyle/>
                <a:p>
                  <a:endParaRPr lang="fr-FR"/>
                </a:p>
              </p:txBody>
            </p:sp>
            <p:sp>
              <p:nvSpPr>
                <p:cNvPr id="2644" name="Line 596"/>
                <p:cNvSpPr>
                  <a:spLocks noChangeShapeType="1"/>
                </p:cNvSpPr>
                <p:nvPr/>
              </p:nvSpPr>
              <p:spPr bwMode="auto">
                <a:xfrm>
                  <a:off x="2245" y="3846"/>
                  <a:ext cx="1" cy="33"/>
                </a:xfrm>
                <a:prstGeom prst="line">
                  <a:avLst/>
                </a:prstGeom>
                <a:noFill/>
                <a:ln w="6350">
                  <a:solidFill>
                    <a:srgbClr val="000000"/>
                  </a:solidFill>
                  <a:round/>
                  <a:headEnd/>
                  <a:tailEnd/>
                </a:ln>
              </p:spPr>
              <p:txBody>
                <a:bodyPr/>
                <a:lstStyle/>
                <a:p>
                  <a:endParaRPr lang="fr-FR"/>
                </a:p>
              </p:txBody>
            </p:sp>
            <p:sp>
              <p:nvSpPr>
                <p:cNvPr id="2645" name="Line 597"/>
                <p:cNvSpPr>
                  <a:spLocks noChangeShapeType="1"/>
                </p:cNvSpPr>
                <p:nvPr/>
              </p:nvSpPr>
              <p:spPr bwMode="auto">
                <a:xfrm>
                  <a:off x="2308" y="3846"/>
                  <a:ext cx="1" cy="33"/>
                </a:xfrm>
                <a:prstGeom prst="line">
                  <a:avLst/>
                </a:prstGeom>
                <a:noFill/>
                <a:ln w="6350">
                  <a:solidFill>
                    <a:srgbClr val="000000"/>
                  </a:solidFill>
                  <a:round/>
                  <a:headEnd/>
                  <a:tailEnd/>
                </a:ln>
              </p:spPr>
              <p:txBody>
                <a:bodyPr/>
                <a:lstStyle/>
                <a:p>
                  <a:endParaRPr lang="fr-FR"/>
                </a:p>
              </p:txBody>
            </p:sp>
            <p:sp>
              <p:nvSpPr>
                <p:cNvPr id="2646" name="Line 598"/>
                <p:cNvSpPr>
                  <a:spLocks noChangeShapeType="1"/>
                </p:cNvSpPr>
                <p:nvPr/>
              </p:nvSpPr>
              <p:spPr bwMode="auto">
                <a:xfrm>
                  <a:off x="2372" y="3846"/>
                  <a:ext cx="1" cy="33"/>
                </a:xfrm>
                <a:prstGeom prst="line">
                  <a:avLst/>
                </a:prstGeom>
                <a:noFill/>
                <a:ln w="6350">
                  <a:solidFill>
                    <a:srgbClr val="000000"/>
                  </a:solidFill>
                  <a:round/>
                  <a:headEnd/>
                  <a:tailEnd/>
                </a:ln>
              </p:spPr>
              <p:txBody>
                <a:bodyPr/>
                <a:lstStyle/>
                <a:p>
                  <a:endParaRPr lang="fr-FR"/>
                </a:p>
              </p:txBody>
            </p:sp>
            <p:sp>
              <p:nvSpPr>
                <p:cNvPr id="2647" name="Line 599"/>
                <p:cNvSpPr>
                  <a:spLocks noChangeShapeType="1"/>
                </p:cNvSpPr>
                <p:nvPr/>
              </p:nvSpPr>
              <p:spPr bwMode="auto">
                <a:xfrm>
                  <a:off x="2437" y="3846"/>
                  <a:ext cx="1" cy="33"/>
                </a:xfrm>
                <a:prstGeom prst="line">
                  <a:avLst/>
                </a:prstGeom>
                <a:noFill/>
                <a:ln w="6350">
                  <a:solidFill>
                    <a:srgbClr val="000000"/>
                  </a:solidFill>
                  <a:round/>
                  <a:headEnd/>
                  <a:tailEnd/>
                </a:ln>
              </p:spPr>
              <p:txBody>
                <a:bodyPr/>
                <a:lstStyle/>
                <a:p>
                  <a:endParaRPr lang="fr-FR"/>
                </a:p>
              </p:txBody>
            </p:sp>
            <p:sp>
              <p:nvSpPr>
                <p:cNvPr id="2648" name="Line 600"/>
                <p:cNvSpPr>
                  <a:spLocks noChangeShapeType="1"/>
                </p:cNvSpPr>
                <p:nvPr/>
              </p:nvSpPr>
              <p:spPr bwMode="auto">
                <a:xfrm>
                  <a:off x="2569" y="3846"/>
                  <a:ext cx="1" cy="33"/>
                </a:xfrm>
                <a:prstGeom prst="line">
                  <a:avLst/>
                </a:prstGeom>
                <a:noFill/>
                <a:ln w="6350">
                  <a:solidFill>
                    <a:srgbClr val="000000"/>
                  </a:solidFill>
                  <a:round/>
                  <a:headEnd/>
                  <a:tailEnd/>
                </a:ln>
              </p:spPr>
              <p:txBody>
                <a:bodyPr/>
                <a:lstStyle/>
                <a:p>
                  <a:endParaRPr lang="fr-FR"/>
                </a:p>
              </p:txBody>
            </p:sp>
            <p:sp>
              <p:nvSpPr>
                <p:cNvPr id="2649" name="Line 601"/>
                <p:cNvSpPr>
                  <a:spLocks noChangeShapeType="1"/>
                </p:cNvSpPr>
                <p:nvPr/>
              </p:nvSpPr>
              <p:spPr bwMode="auto">
                <a:xfrm>
                  <a:off x="2632" y="3846"/>
                  <a:ext cx="1" cy="33"/>
                </a:xfrm>
                <a:prstGeom prst="line">
                  <a:avLst/>
                </a:prstGeom>
                <a:noFill/>
                <a:ln w="6350">
                  <a:solidFill>
                    <a:srgbClr val="000000"/>
                  </a:solidFill>
                  <a:round/>
                  <a:headEnd/>
                  <a:tailEnd/>
                </a:ln>
              </p:spPr>
              <p:txBody>
                <a:bodyPr/>
                <a:lstStyle/>
                <a:p>
                  <a:endParaRPr lang="fr-FR"/>
                </a:p>
              </p:txBody>
            </p:sp>
            <p:sp>
              <p:nvSpPr>
                <p:cNvPr id="2650" name="Line 602"/>
                <p:cNvSpPr>
                  <a:spLocks noChangeShapeType="1"/>
                </p:cNvSpPr>
                <p:nvPr/>
              </p:nvSpPr>
              <p:spPr bwMode="auto">
                <a:xfrm>
                  <a:off x="2694" y="3846"/>
                  <a:ext cx="2" cy="33"/>
                </a:xfrm>
                <a:prstGeom prst="line">
                  <a:avLst/>
                </a:prstGeom>
                <a:noFill/>
                <a:ln w="6350">
                  <a:solidFill>
                    <a:srgbClr val="000000"/>
                  </a:solidFill>
                  <a:round/>
                  <a:headEnd/>
                  <a:tailEnd/>
                </a:ln>
              </p:spPr>
              <p:txBody>
                <a:bodyPr/>
                <a:lstStyle/>
                <a:p>
                  <a:endParaRPr lang="fr-FR"/>
                </a:p>
              </p:txBody>
            </p:sp>
            <p:sp>
              <p:nvSpPr>
                <p:cNvPr id="2651" name="Line 603"/>
                <p:cNvSpPr>
                  <a:spLocks noChangeShapeType="1"/>
                </p:cNvSpPr>
                <p:nvPr/>
              </p:nvSpPr>
              <p:spPr bwMode="auto">
                <a:xfrm>
                  <a:off x="2759" y="3846"/>
                  <a:ext cx="2" cy="33"/>
                </a:xfrm>
                <a:prstGeom prst="line">
                  <a:avLst/>
                </a:prstGeom>
                <a:noFill/>
                <a:ln w="6350">
                  <a:solidFill>
                    <a:srgbClr val="000000"/>
                  </a:solidFill>
                  <a:round/>
                  <a:headEnd/>
                  <a:tailEnd/>
                </a:ln>
              </p:spPr>
              <p:txBody>
                <a:bodyPr/>
                <a:lstStyle/>
                <a:p>
                  <a:endParaRPr lang="fr-FR"/>
                </a:p>
              </p:txBody>
            </p:sp>
            <p:sp>
              <p:nvSpPr>
                <p:cNvPr id="2652" name="Line 604"/>
                <p:cNvSpPr>
                  <a:spLocks noChangeShapeType="1"/>
                </p:cNvSpPr>
                <p:nvPr/>
              </p:nvSpPr>
              <p:spPr bwMode="auto">
                <a:xfrm>
                  <a:off x="2891" y="3846"/>
                  <a:ext cx="1" cy="33"/>
                </a:xfrm>
                <a:prstGeom prst="line">
                  <a:avLst/>
                </a:prstGeom>
                <a:noFill/>
                <a:ln w="6350">
                  <a:solidFill>
                    <a:srgbClr val="000000"/>
                  </a:solidFill>
                  <a:round/>
                  <a:headEnd/>
                  <a:tailEnd/>
                </a:ln>
              </p:spPr>
              <p:txBody>
                <a:bodyPr/>
                <a:lstStyle/>
                <a:p>
                  <a:endParaRPr lang="fr-FR"/>
                </a:p>
              </p:txBody>
            </p:sp>
            <p:sp>
              <p:nvSpPr>
                <p:cNvPr id="2653" name="Line 605"/>
                <p:cNvSpPr>
                  <a:spLocks noChangeShapeType="1"/>
                </p:cNvSpPr>
                <p:nvPr/>
              </p:nvSpPr>
              <p:spPr bwMode="auto">
                <a:xfrm>
                  <a:off x="2955" y="3846"/>
                  <a:ext cx="1" cy="33"/>
                </a:xfrm>
                <a:prstGeom prst="line">
                  <a:avLst/>
                </a:prstGeom>
                <a:noFill/>
                <a:ln w="6350">
                  <a:solidFill>
                    <a:srgbClr val="000000"/>
                  </a:solidFill>
                  <a:round/>
                  <a:headEnd/>
                  <a:tailEnd/>
                </a:ln>
              </p:spPr>
              <p:txBody>
                <a:bodyPr/>
                <a:lstStyle/>
                <a:p>
                  <a:endParaRPr lang="fr-FR"/>
                </a:p>
              </p:txBody>
            </p:sp>
            <p:sp>
              <p:nvSpPr>
                <p:cNvPr id="2654" name="Line 606"/>
                <p:cNvSpPr>
                  <a:spLocks noChangeShapeType="1"/>
                </p:cNvSpPr>
                <p:nvPr/>
              </p:nvSpPr>
              <p:spPr bwMode="auto">
                <a:xfrm>
                  <a:off x="3020" y="3846"/>
                  <a:ext cx="1" cy="33"/>
                </a:xfrm>
                <a:prstGeom prst="line">
                  <a:avLst/>
                </a:prstGeom>
                <a:noFill/>
                <a:ln w="6350">
                  <a:solidFill>
                    <a:srgbClr val="000000"/>
                  </a:solidFill>
                  <a:round/>
                  <a:headEnd/>
                  <a:tailEnd/>
                </a:ln>
              </p:spPr>
              <p:txBody>
                <a:bodyPr/>
                <a:lstStyle/>
                <a:p>
                  <a:endParaRPr lang="fr-FR"/>
                </a:p>
              </p:txBody>
            </p:sp>
            <p:sp>
              <p:nvSpPr>
                <p:cNvPr id="2655" name="Line 607"/>
                <p:cNvSpPr>
                  <a:spLocks noChangeShapeType="1"/>
                </p:cNvSpPr>
                <p:nvPr/>
              </p:nvSpPr>
              <p:spPr bwMode="auto">
                <a:xfrm>
                  <a:off x="3087" y="3846"/>
                  <a:ext cx="1" cy="33"/>
                </a:xfrm>
                <a:prstGeom prst="line">
                  <a:avLst/>
                </a:prstGeom>
                <a:noFill/>
                <a:ln w="6350">
                  <a:solidFill>
                    <a:srgbClr val="000000"/>
                  </a:solidFill>
                  <a:round/>
                  <a:headEnd/>
                  <a:tailEnd/>
                </a:ln>
              </p:spPr>
              <p:txBody>
                <a:bodyPr/>
                <a:lstStyle/>
                <a:p>
                  <a:endParaRPr lang="fr-FR"/>
                </a:p>
              </p:txBody>
            </p:sp>
            <p:sp>
              <p:nvSpPr>
                <p:cNvPr id="2656" name="Line 608"/>
                <p:cNvSpPr>
                  <a:spLocks noChangeShapeType="1"/>
                </p:cNvSpPr>
                <p:nvPr/>
              </p:nvSpPr>
              <p:spPr bwMode="auto">
                <a:xfrm>
                  <a:off x="3212" y="3846"/>
                  <a:ext cx="3" cy="33"/>
                </a:xfrm>
                <a:prstGeom prst="line">
                  <a:avLst/>
                </a:prstGeom>
                <a:noFill/>
                <a:ln w="6350">
                  <a:solidFill>
                    <a:srgbClr val="000000"/>
                  </a:solidFill>
                  <a:round/>
                  <a:headEnd/>
                  <a:tailEnd/>
                </a:ln>
              </p:spPr>
              <p:txBody>
                <a:bodyPr/>
                <a:lstStyle/>
                <a:p>
                  <a:endParaRPr lang="fr-FR"/>
                </a:p>
              </p:txBody>
            </p:sp>
            <p:sp>
              <p:nvSpPr>
                <p:cNvPr id="2657" name="Line 609"/>
                <p:cNvSpPr>
                  <a:spLocks noChangeShapeType="1"/>
                </p:cNvSpPr>
                <p:nvPr/>
              </p:nvSpPr>
              <p:spPr bwMode="auto">
                <a:xfrm>
                  <a:off x="3279" y="3846"/>
                  <a:ext cx="3" cy="33"/>
                </a:xfrm>
                <a:prstGeom prst="line">
                  <a:avLst/>
                </a:prstGeom>
                <a:noFill/>
                <a:ln w="6350">
                  <a:solidFill>
                    <a:srgbClr val="000000"/>
                  </a:solidFill>
                  <a:round/>
                  <a:headEnd/>
                  <a:tailEnd/>
                </a:ln>
              </p:spPr>
              <p:txBody>
                <a:bodyPr/>
                <a:lstStyle/>
                <a:p>
                  <a:endParaRPr lang="fr-FR"/>
                </a:p>
              </p:txBody>
            </p:sp>
            <p:sp>
              <p:nvSpPr>
                <p:cNvPr id="2658" name="Line 610"/>
                <p:cNvSpPr>
                  <a:spLocks noChangeShapeType="1"/>
                </p:cNvSpPr>
                <p:nvPr/>
              </p:nvSpPr>
              <p:spPr bwMode="auto">
                <a:xfrm>
                  <a:off x="3344" y="3846"/>
                  <a:ext cx="3" cy="33"/>
                </a:xfrm>
                <a:prstGeom prst="line">
                  <a:avLst/>
                </a:prstGeom>
                <a:noFill/>
                <a:ln w="6350">
                  <a:solidFill>
                    <a:srgbClr val="000000"/>
                  </a:solidFill>
                  <a:round/>
                  <a:headEnd/>
                  <a:tailEnd/>
                </a:ln>
              </p:spPr>
              <p:txBody>
                <a:bodyPr/>
                <a:lstStyle/>
                <a:p>
                  <a:endParaRPr lang="fr-FR"/>
                </a:p>
              </p:txBody>
            </p:sp>
            <p:sp>
              <p:nvSpPr>
                <p:cNvPr id="2659" name="Line 611"/>
                <p:cNvSpPr>
                  <a:spLocks noChangeShapeType="1"/>
                </p:cNvSpPr>
                <p:nvPr/>
              </p:nvSpPr>
              <p:spPr bwMode="auto">
                <a:xfrm>
                  <a:off x="3409" y="3846"/>
                  <a:ext cx="2" cy="33"/>
                </a:xfrm>
                <a:prstGeom prst="line">
                  <a:avLst/>
                </a:prstGeom>
                <a:noFill/>
                <a:ln w="6350">
                  <a:solidFill>
                    <a:srgbClr val="000000"/>
                  </a:solidFill>
                  <a:round/>
                  <a:headEnd/>
                  <a:tailEnd/>
                </a:ln>
              </p:spPr>
              <p:txBody>
                <a:bodyPr/>
                <a:lstStyle/>
                <a:p>
                  <a:endParaRPr lang="fr-FR"/>
                </a:p>
              </p:txBody>
            </p:sp>
            <p:sp>
              <p:nvSpPr>
                <p:cNvPr id="2660" name="Line 612"/>
                <p:cNvSpPr>
                  <a:spLocks noChangeShapeType="1"/>
                </p:cNvSpPr>
                <p:nvPr/>
              </p:nvSpPr>
              <p:spPr bwMode="auto">
                <a:xfrm>
                  <a:off x="3536" y="3846"/>
                  <a:ext cx="2" cy="33"/>
                </a:xfrm>
                <a:prstGeom prst="line">
                  <a:avLst/>
                </a:prstGeom>
                <a:noFill/>
                <a:ln w="6350">
                  <a:solidFill>
                    <a:srgbClr val="000000"/>
                  </a:solidFill>
                  <a:round/>
                  <a:headEnd/>
                  <a:tailEnd/>
                </a:ln>
              </p:spPr>
              <p:txBody>
                <a:bodyPr/>
                <a:lstStyle/>
                <a:p>
                  <a:endParaRPr lang="fr-FR"/>
                </a:p>
              </p:txBody>
            </p:sp>
            <p:sp>
              <p:nvSpPr>
                <p:cNvPr id="2661" name="Line 613"/>
                <p:cNvSpPr>
                  <a:spLocks noChangeShapeType="1"/>
                </p:cNvSpPr>
                <p:nvPr/>
              </p:nvSpPr>
              <p:spPr bwMode="auto">
                <a:xfrm>
                  <a:off x="3601" y="3846"/>
                  <a:ext cx="2" cy="33"/>
                </a:xfrm>
                <a:prstGeom prst="line">
                  <a:avLst/>
                </a:prstGeom>
                <a:noFill/>
                <a:ln w="6350">
                  <a:solidFill>
                    <a:srgbClr val="000000"/>
                  </a:solidFill>
                  <a:round/>
                  <a:headEnd/>
                  <a:tailEnd/>
                </a:ln>
              </p:spPr>
              <p:txBody>
                <a:bodyPr/>
                <a:lstStyle/>
                <a:p>
                  <a:endParaRPr lang="fr-FR"/>
                </a:p>
              </p:txBody>
            </p:sp>
            <p:sp>
              <p:nvSpPr>
                <p:cNvPr id="2662" name="Line 614"/>
                <p:cNvSpPr>
                  <a:spLocks noChangeShapeType="1"/>
                </p:cNvSpPr>
                <p:nvPr/>
              </p:nvSpPr>
              <p:spPr bwMode="auto">
                <a:xfrm>
                  <a:off x="3666" y="3846"/>
                  <a:ext cx="2" cy="33"/>
                </a:xfrm>
                <a:prstGeom prst="line">
                  <a:avLst/>
                </a:prstGeom>
                <a:noFill/>
                <a:ln w="6350">
                  <a:solidFill>
                    <a:srgbClr val="000000"/>
                  </a:solidFill>
                  <a:round/>
                  <a:headEnd/>
                  <a:tailEnd/>
                </a:ln>
              </p:spPr>
              <p:txBody>
                <a:bodyPr/>
                <a:lstStyle/>
                <a:p>
                  <a:endParaRPr lang="fr-FR"/>
                </a:p>
              </p:txBody>
            </p:sp>
            <p:sp>
              <p:nvSpPr>
                <p:cNvPr id="2663" name="Line 615"/>
                <p:cNvSpPr>
                  <a:spLocks noChangeShapeType="1"/>
                </p:cNvSpPr>
                <p:nvPr/>
              </p:nvSpPr>
              <p:spPr bwMode="auto">
                <a:xfrm>
                  <a:off x="3730" y="3846"/>
                  <a:ext cx="1" cy="33"/>
                </a:xfrm>
                <a:prstGeom prst="line">
                  <a:avLst/>
                </a:prstGeom>
                <a:noFill/>
                <a:ln w="6350">
                  <a:solidFill>
                    <a:srgbClr val="000000"/>
                  </a:solidFill>
                  <a:round/>
                  <a:headEnd/>
                  <a:tailEnd/>
                </a:ln>
              </p:spPr>
              <p:txBody>
                <a:bodyPr/>
                <a:lstStyle/>
                <a:p>
                  <a:endParaRPr lang="fr-FR"/>
                </a:p>
              </p:txBody>
            </p:sp>
            <p:sp>
              <p:nvSpPr>
                <p:cNvPr id="2664" name="Line 616"/>
                <p:cNvSpPr>
                  <a:spLocks noChangeShapeType="1"/>
                </p:cNvSpPr>
                <p:nvPr/>
              </p:nvSpPr>
              <p:spPr bwMode="auto">
                <a:xfrm>
                  <a:off x="3860" y="3846"/>
                  <a:ext cx="2" cy="33"/>
                </a:xfrm>
                <a:prstGeom prst="line">
                  <a:avLst/>
                </a:prstGeom>
                <a:noFill/>
                <a:ln w="6350">
                  <a:solidFill>
                    <a:srgbClr val="000000"/>
                  </a:solidFill>
                  <a:round/>
                  <a:headEnd/>
                  <a:tailEnd/>
                </a:ln>
              </p:spPr>
              <p:txBody>
                <a:bodyPr/>
                <a:lstStyle/>
                <a:p>
                  <a:endParaRPr lang="fr-FR"/>
                </a:p>
              </p:txBody>
            </p:sp>
            <p:sp>
              <p:nvSpPr>
                <p:cNvPr id="2665" name="Line 617"/>
                <p:cNvSpPr>
                  <a:spLocks noChangeShapeType="1"/>
                </p:cNvSpPr>
                <p:nvPr/>
              </p:nvSpPr>
              <p:spPr bwMode="auto">
                <a:xfrm>
                  <a:off x="3925" y="3846"/>
                  <a:ext cx="1" cy="33"/>
                </a:xfrm>
                <a:prstGeom prst="line">
                  <a:avLst/>
                </a:prstGeom>
                <a:noFill/>
                <a:ln w="6350">
                  <a:solidFill>
                    <a:srgbClr val="000000"/>
                  </a:solidFill>
                  <a:round/>
                  <a:headEnd/>
                  <a:tailEnd/>
                </a:ln>
              </p:spPr>
              <p:txBody>
                <a:bodyPr/>
                <a:lstStyle/>
                <a:p>
                  <a:endParaRPr lang="fr-FR"/>
                </a:p>
              </p:txBody>
            </p:sp>
            <p:sp>
              <p:nvSpPr>
                <p:cNvPr id="2666" name="Line 618"/>
                <p:cNvSpPr>
                  <a:spLocks noChangeShapeType="1"/>
                </p:cNvSpPr>
                <p:nvPr/>
              </p:nvSpPr>
              <p:spPr bwMode="auto">
                <a:xfrm>
                  <a:off x="3990" y="3846"/>
                  <a:ext cx="2" cy="33"/>
                </a:xfrm>
                <a:prstGeom prst="line">
                  <a:avLst/>
                </a:prstGeom>
                <a:noFill/>
                <a:ln w="6350">
                  <a:solidFill>
                    <a:srgbClr val="000000"/>
                  </a:solidFill>
                  <a:round/>
                  <a:headEnd/>
                  <a:tailEnd/>
                </a:ln>
              </p:spPr>
              <p:txBody>
                <a:bodyPr/>
                <a:lstStyle/>
                <a:p>
                  <a:endParaRPr lang="fr-FR"/>
                </a:p>
              </p:txBody>
            </p:sp>
            <p:sp>
              <p:nvSpPr>
                <p:cNvPr id="2667" name="Line 619"/>
                <p:cNvSpPr>
                  <a:spLocks noChangeShapeType="1"/>
                </p:cNvSpPr>
                <p:nvPr/>
              </p:nvSpPr>
              <p:spPr bwMode="auto">
                <a:xfrm>
                  <a:off x="4054" y="3846"/>
                  <a:ext cx="1" cy="33"/>
                </a:xfrm>
                <a:prstGeom prst="line">
                  <a:avLst/>
                </a:prstGeom>
                <a:noFill/>
                <a:ln w="6350">
                  <a:solidFill>
                    <a:srgbClr val="000000"/>
                  </a:solidFill>
                  <a:round/>
                  <a:headEnd/>
                  <a:tailEnd/>
                </a:ln>
              </p:spPr>
              <p:txBody>
                <a:bodyPr/>
                <a:lstStyle/>
                <a:p>
                  <a:endParaRPr lang="fr-FR"/>
                </a:p>
              </p:txBody>
            </p:sp>
            <p:sp>
              <p:nvSpPr>
                <p:cNvPr id="2668" name="Line 620"/>
                <p:cNvSpPr>
                  <a:spLocks noChangeShapeType="1"/>
                </p:cNvSpPr>
                <p:nvPr/>
              </p:nvSpPr>
              <p:spPr bwMode="auto">
                <a:xfrm>
                  <a:off x="4184" y="3846"/>
                  <a:ext cx="1" cy="33"/>
                </a:xfrm>
                <a:prstGeom prst="line">
                  <a:avLst/>
                </a:prstGeom>
                <a:noFill/>
                <a:ln w="6350">
                  <a:solidFill>
                    <a:srgbClr val="000000"/>
                  </a:solidFill>
                  <a:round/>
                  <a:headEnd/>
                  <a:tailEnd/>
                </a:ln>
              </p:spPr>
              <p:txBody>
                <a:bodyPr/>
                <a:lstStyle/>
                <a:p>
                  <a:endParaRPr lang="fr-FR"/>
                </a:p>
              </p:txBody>
            </p:sp>
            <p:sp>
              <p:nvSpPr>
                <p:cNvPr id="2669" name="Line 621"/>
                <p:cNvSpPr>
                  <a:spLocks noChangeShapeType="1"/>
                </p:cNvSpPr>
                <p:nvPr/>
              </p:nvSpPr>
              <p:spPr bwMode="auto">
                <a:xfrm>
                  <a:off x="4251" y="3846"/>
                  <a:ext cx="1" cy="33"/>
                </a:xfrm>
                <a:prstGeom prst="line">
                  <a:avLst/>
                </a:prstGeom>
                <a:noFill/>
                <a:ln w="6350">
                  <a:solidFill>
                    <a:srgbClr val="000000"/>
                  </a:solidFill>
                  <a:round/>
                  <a:headEnd/>
                  <a:tailEnd/>
                </a:ln>
              </p:spPr>
              <p:txBody>
                <a:bodyPr/>
                <a:lstStyle/>
                <a:p>
                  <a:endParaRPr lang="fr-FR"/>
                </a:p>
              </p:txBody>
            </p:sp>
            <p:sp>
              <p:nvSpPr>
                <p:cNvPr id="2670" name="Line 622"/>
                <p:cNvSpPr>
                  <a:spLocks noChangeShapeType="1"/>
                </p:cNvSpPr>
                <p:nvPr/>
              </p:nvSpPr>
              <p:spPr bwMode="auto">
                <a:xfrm>
                  <a:off x="4313" y="3846"/>
                  <a:ext cx="3" cy="33"/>
                </a:xfrm>
                <a:prstGeom prst="line">
                  <a:avLst/>
                </a:prstGeom>
                <a:noFill/>
                <a:ln w="6350">
                  <a:solidFill>
                    <a:srgbClr val="000000"/>
                  </a:solidFill>
                  <a:round/>
                  <a:headEnd/>
                  <a:tailEnd/>
                </a:ln>
              </p:spPr>
              <p:txBody>
                <a:bodyPr/>
                <a:lstStyle/>
                <a:p>
                  <a:endParaRPr lang="fr-FR"/>
                </a:p>
              </p:txBody>
            </p:sp>
            <p:sp>
              <p:nvSpPr>
                <p:cNvPr id="2671" name="Line 623"/>
                <p:cNvSpPr>
                  <a:spLocks noChangeShapeType="1"/>
                </p:cNvSpPr>
                <p:nvPr/>
              </p:nvSpPr>
              <p:spPr bwMode="auto">
                <a:xfrm>
                  <a:off x="4376" y="3846"/>
                  <a:ext cx="2" cy="33"/>
                </a:xfrm>
                <a:prstGeom prst="line">
                  <a:avLst/>
                </a:prstGeom>
                <a:noFill/>
                <a:ln w="6350">
                  <a:solidFill>
                    <a:srgbClr val="000000"/>
                  </a:solidFill>
                  <a:round/>
                  <a:headEnd/>
                  <a:tailEnd/>
                </a:ln>
              </p:spPr>
              <p:txBody>
                <a:bodyPr/>
                <a:lstStyle/>
                <a:p>
                  <a:endParaRPr lang="fr-FR"/>
                </a:p>
              </p:txBody>
            </p:sp>
            <p:sp>
              <p:nvSpPr>
                <p:cNvPr id="2672" name="Line 624"/>
                <p:cNvSpPr>
                  <a:spLocks noChangeShapeType="1"/>
                </p:cNvSpPr>
                <p:nvPr/>
              </p:nvSpPr>
              <p:spPr bwMode="auto">
                <a:xfrm>
                  <a:off x="4505" y="3846"/>
                  <a:ext cx="3" cy="33"/>
                </a:xfrm>
                <a:prstGeom prst="line">
                  <a:avLst/>
                </a:prstGeom>
                <a:noFill/>
                <a:ln w="6350">
                  <a:solidFill>
                    <a:srgbClr val="000000"/>
                  </a:solidFill>
                  <a:round/>
                  <a:headEnd/>
                  <a:tailEnd/>
                </a:ln>
              </p:spPr>
              <p:txBody>
                <a:bodyPr/>
                <a:lstStyle/>
                <a:p>
                  <a:endParaRPr lang="fr-FR"/>
                </a:p>
              </p:txBody>
            </p:sp>
            <p:sp>
              <p:nvSpPr>
                <p:cNvPr id="2673" name="Line 625"/>
                <p:cNvSpPr>
                  <a:spLocks noChangeShapeType="1"/>
                </p:cNvSpPr>
                <p:nvPr/>
              </p:nvSpPr>
              <p:spPr bwMode="auto">
                <a:xfrm>
                  <a:off x="4573" y="3846"/>
                  <a:ext cx="1" cy="33"/>
                </a:xfrm>
                <a:prstGeom prst="line">
                  <a:avLst/>
                </a:prstGeom>
                <a:noFill/>
                <a:ln w="6350">
                  <a:solidFill>
                    <a:srgbClr val="000000"/>
                  </a:solidFill>
                  <a:round/>
                  <a:headEnd/>
                  <a:tailEnd/>
                </a:ln>
              </p:spPr>
              <p:txBody>
                <a:bodyPr/>
                <a:lstStyle/>
                <a:p>
                  <a:endParaRPr lang="fr-FR"/>
                </a:p>
              </p:txBody>
            </p:sp>
            <p:sp>
              <p:nvSpPr>
                <p:cNvPr id="2674" name="Line 626"/>
                <p:cNvSpPr>
                  <a:spLocks noChangeShapeType="1"/>
                </p:cNvSpPr>
                <p:nvPr/>
              </p:nvSpPr>
              <p:spPr bwMode="auto">
                <a:xfrm>
                  <a:off x="4635" y="3846"/>
                  <a:ext cx="5" cy="33"/>
                </a:xfrm>
                <a:prstGeom prst="line">
                  <a:avLst/>
                </a:prstGeom>
                <a:noFill/>
                <a:ln w="6350">
                  <a:solidFill>
                    <a:srgbClr val="000000"/>
                  </a:solidFill>
                  <a:round/>
                  <a:headEnd/>
                  <a:tailEnd/>
                </a:ln>
              </p:spPr>
              <p:txBody>
                <a:bodyPr/>
                <a:lstStyle/>
                <a:p>
                  <a:endParaRPr lang="fr-FR"/>
                </a:p>
              </p:txBody>
            </p:sp>
            <p:sp>
              <p:nvSpPr>
                <p:cNvPr id="2675" name="Line 627"/>
                <p:cNvSpPr>
                  <a:spLocks noChangeShapeType="1"/>
                </p:cNvSpPr>
                <p:nvPr/>
              </p:nvSpPr>
              <p:spPr bwMode="auto">
                <a:xfrm>
                  <a:off x="4702" y="3846"/>
                  <a:ext cx="1" cy="33"/>
                </a:xfrm>
                <a:prstGeom prst="line">
                  <a:avLst/>
                </a:prstGeom>
                <a:noFill/>
                <a:ln w="6350">
                  <a:solidFill>
                    <a:srgbClr val="000000"/>
                  </a:solidFill>
                  <a:round/>
                  <a:headEnd/>
                  <a:tailEnd/>
                </a:ln>
              </p:spPr>
              <p:txBody>
                <a:bodyPr/>
                <a:lstStyle/>
                <a:p>
                  <a:endParaRPr lang="fr-FR"/>
                </a:p>
              </p:txBody>
            </p:sp>
            <p:sp>
              <p:nvSpPr>
                <p:cNvPr id="2676" name="Line 628"/>
                <p:cNvSpPr>
                  <a:spLocks noChangeShapeType="1"/>
                </p:cNvSpPr>
                <p:nvPr/>
              </p:nvSpPr>
              <p:spPr bwMode="auto">
                <a:xfrm>
                  <a:off x="3123" y="1977"/>
                  <a:ext cx="60" cy="2"/>
                </a:xfrm>
                <a:prstGeom prst="line">
                  <a:avLst/>
                </a:prstGeom>
                <a:noFill/>
                <a:ln w="6350">
                  <a:solidFill>
                    <a:srgbClr val="000000"/>
                  </a:solidFill>
                  <a:round/>
                  <a:headEnd/>
                  <a:tailEnd/>
                </a:ln>
              </p:spPr>
              <p:txBody>
                <a:bodyPr/>
                <a:lstStyle/>
                <a:p>
                  <a:endParaRPr lang="fr-FR"/>
                </a:p>
              </p:txBody>
            </p:sp>
            <p:sp>
              <p:nvSpPr>
                <p:cNvPr id="2677" name="Line 629"/>
                <p:cNvSpPr>
                  <a:spLocks noChangeShapeType="1"/>
                </p:cNvSpPr>
                <p:nvPr/>
              </p:nvSpPr>
              <p:spPr bwMode="auto">
                <a:xfrm>
                  <a:off x="3123" y="2041"/>
                  <a:ext cx="60" cy="3"/>
                </a:xfrm>
                <a:prstGeom prst="line">
                  <a:avLst/>
                </a:prstGeom>
                <a:noFill/>
                <a:ln w="6350">
                  <a:solidFill>
                    <a:srgbClr val="000000"/>
                  </a:solidFill>
                  <a:round/>
                  <a:headEnd/>
                  <a:tailEnd/>
                </a:ln>
              </p:spPr>
              <p:txBody>
                <a:bodyPr/>
                <a:lstStyle/>
                <a:p>
                  <a:endParaRPr lang="fr-FR"/>
                </a:p>
              </p:txBody>
            </p:sp>
            <p:sp>
              <p:nvSpPr>
                <p:cNvPr id="2678" name="Line 630"/>
                <p:cNvSpPr>
                  <a:spLocks noChangeShapeType="1"/>
                </p:cNvSpPr>
                <p:nvPr/>
              </p:nvSpPr>
              <p:spPr bwMode="auto">
                <a:xfrm>
                  <a:off x="3123" y="2106"/>
                  <a:ext cx="60" cy="1"/>
                </a:xfrm>
                <a:prstGeom prst="line">
                  <a:avLst/>
                </a:prstGeom>
                <a:noFill/>
                <a:ln w="6350">
                  <a:solidFill>
                    <a:srgbClr val="000000"/>
                  </a:solidFill>
                  <a:round/>
                  <a:headEnd/>
                  <a:tailEnd/>
                </a:ln>
              </p:spPr>
              <p:txBody>
                <a:bodyPr/>
                <a:lstStyle/>
                <a:p>
                  <a:endParaRPr lang="fr-FR"/>
                </a:p>
              </p:txBody>
            </p:sp>
            <p:sp>
              <p:nvSpPr>
                <p:cNvPr id="2679" name="Line 631"/>
                <p:cNvSpPr>
                  <a:spLocks noChangeShapeType="1"/>
                </p:cNvSpPr>
                <p:nvPr/>
              </p:nvSpPr>
              <p:spPr bwMode="auto">
                <a:xfrm>
                  <a:off x="3123" y="2171"/>
                  <a:ext cx="60" cy="1"/>
                </a:xfrm>
                <a:prstGeom prst="line">
                  <a:avLst/>
                </a:prstGeom>
                <a:noFill/>
                <a:ln w="6350">
                  <a:solidFill>
                    <a:srgbClr val="000000"/>
                  </a:solidFill>
                  <a:round/>
                  <a:headEnd/>
                  <a:tailEnd/>
                </a:ln>
              </p:spPr>
              <p:txBody>
                <a:bodyPr/>
                <a:lstStyle/>
                <a:p>
                  <a:endParaRPr lang="fr-FR"/>
                </a:p>
              </p:txBody>
            </p:sp>
            <p:sp>
              <p:nvSpPr>
                <p:cNvPr id="2680" name="Line 632"/>
                <p:cNvSpPr>
                  <a:spLocks noChangeShapeType="1"/>
                </p:cNvSpPr>
                <p:nvPr/>
              </p:nvSpPr>
              <p:spPr bwMode="auto">
                <a:xfrm>
                  <a:off x="3123" y="2300"/>
                  <a:ext cx="60" cy="3"/>
                </a:xfrm>
                <a:prstGeom prst="line">
                  <a:avLst/>
                </a:prstGeom>
                <a:noFill/>
                <a:ln w="6350">
                  <a:solidFill>
                    <a:srgbClr val="000000"/>
                  </a:solidFill>
                  <a:round/>
                  <a:headEnd/>
                  <a:tailEnd/>
                </a:ln>
              </p:spPr>
              <p:txBody>
                <a:bodyPr/>
                <a:lstStyle/>
                <a:p>
                  <a:endParaRPr lang="fr-FR"/>
                </a:p>
              </p:txBody>
            </p:sp>
            <p:sp>
              <p:nvSpPr>
                <p:cNvPr id="2681" name="Line 633"/>
                <p:cNvSpPr>
                  <a:spLocks noChangeShapeType="1"/>
                </p:cNvSpPr>
                <p:nvPr/>
              </p:nvSpPr>
              <p:spPr bwMode="auto">
                <a:xfrm>
                  <a:off x="3126" y="2368"/>
                  <a:ext cx="57" cy="1"/>
                </a:xfrm>
                <a:prstGeom prst="line">
                  <a:avLst/>
                </a:prstGeom>
                <a:noFill/>
                <a:ln w="6350">
                  <a:solidFill>
                    <a:srgbClr val="000000"/>
                  </a:solidFill>
                  <a:round/>
                  <a:headEnd/>
                  <a:tailEnd/>
                </a:ln>
              </p:spPr>
              <p:txBody>
                <a:bodyPr/>
                <a:lstStyle/>
                <a:p>
                  <a:endParaRPr lang="fr-FR"/>
                </a:p>
              </p:txBody>
            </p:sp>
            <p:sp>
              <p:nvSpPr>
                <p:cNvPr id="2682" name="Line 634"/>
                <p:cNvSpPr>
                  <a:spLocks noChangeShapeType="1"/>
                </p:cNvSpPr>
                <p:nvPr/>
              </p:nvSpPr>
              <p:spPr bwMode="auto">
                <a:xfrm flipV="1">
                  <a:off x="3126" y="2430"/>
                  <a:ext cx="57" cy="2"/>
                </a:xfrm>
                <a:prstGeom prst="line">
                  <a:avLst/>
                </a:prstGeom>
                <a:noFill/>
                <a:ln w="6350">
                  <a:solidFill>
                    <a:srgbClr val="000000"/>
                  </a:solidFill>
                  <a:round/>
                  <a:headEnd/>
                  <a:tailEnd/>
                </a:ln>
              </p:spPr>
              <p:txBody>
                <a:bodyPr/>
                <a:lstStyle/>
                <a:p>
                  <a:endParaRPr lang="fr-FR"/>
                </a:p>
              </p:txBody>
            </p:sp>
            <p:sp>
              <p:nvSpPr>
                <p:cNvPr id="2683" name="Line 635"/>
                <p:cNvSpPr>
                  <a:spLocks noChangeShapeType="1"/>
                </p:cNvSpPr>
                <p:nvPr/>
              </p:nvSpPr>
              <p:spPr bwMode="auto">
                <a:xfrm>
                  <a:off x="3123" y="2495"/>
                  <a:ext cx="60" cy="1"/>
                </a:xfrm>
                <a:prstGeom prst="line">
                  <a:avLst/>
                </a:prstGeom>
                <a:noFill/>
                <a:ln w="6350">
                  <a:solidFill>
                    <a:srgbClr val="000000"/>
                  </a:solidFill>
                  <a:round/>
                  <a:headEnd/>
                  <a:tailEnd/>
                </a:ln>
              </p:spPr>
              <p:txBody>
                <a:bodyPr/>
                <a:lstStyle/>
                <a:p>
                  <a:endParaRPr lang="fr-FR"/>
                </a:p>
              </p:txBody>
            </p:sp>
            <p:sp>
              <p:nvSpPr>
                <p:cNvPr id="2684" name="Line 636"/>
                <p:cNvSpPr>
                  <a:spLocks noChangeShapeType="1"/>
                </p:cNvSpPr>
                <p:nvPr/>
              </p:nvSpPr>
              <p:spPr bwMode="auto">
                <a:xfrm>
                  <a:off x="3123" y="2627"/>
                  <a:ext cx="60" cy="1"/>
                </a:xfrm>
                <a:prstGeom prst="line">
                  <a:avLst/>
                </a:prstGeom>
                <a:noFill/>
                <a:ln w="6350">
                  <a:solidFill>
                    <a:srgbClr val="000000"/>
                  </a:solidFill>
                  <a:round/>
                  <a:headEnd/>
                  <a:tailEnd/>
                </a:ln>
              </p:spPr>
              <p:txBody>
                <a:bodyPr/>
                <a:lstStyle/>
                <a:p>
                  <a:endParaRPr lang="fr-FR"/>
                </a:p>
              </p:txBody>
            </p:sp>
            <p:sp>
              <p:nvSpPr>
                <p:cNvPr id="2685" name="Line 637"/>
                <p:cNvSpPr>
                  <a:spLocks noChangeShapeType="1"/>
                </p:cNvSpPr>
                <p:nvPr/>
              </p:nvSpPr>
              <p:spPr bwMode="auto">
                <a:xfrm>
                  <a:off x="3123" y="2687"/>
                  <a:ext cx="60" cy="5"/>
                </a:xfrm>
                <a:prstGeom prst="line">
                  <a:avLst/>
                </a:prstGeom>
                <a:noFill/>
                <a:ln w="6350">
                  <a:solidFill>
                    <a:srgbClr val="000000"/>
                  </a:solidFill>
                  <a:round/>
                  <a:headEnd/>
                  <a:tailEnd/>
                </a:ln>
              </p:spPr>
              <p:txBody>
                <a:bodyPr/>
                <a:lstStyle/>
                <a:p>
                  <a:endParaRPr lang="fr-FR"/>
                </a:p>
              </p:txBody>
            </p:sp>
            <p:sp>
              <p:nvSpPr>
                <p:cNvPr id="2686" name="Line 638"/>
                <p:cNvSpPr>
                  <a:spLocks noChangeShapeType="1"/>
                </p:cNvSpPr>
                <p:nvPr/>
              </p:nvSpPr>
              <p:spPr bwMode="auto">
                <a:xfrm>
                  <a:off x="3123" y="2754"/>
                  <a:ext cx="60" cy="2"/>
                </a:xfrm>
                <a:prstGeom prst="line">
                  <a:avLst/>
                </a:prstGeom>
                <a:noFill/>
                <a:ln w="6350">
                  <a:solidFill>
                    <a:srgbClr val="000000"/>
                  </a:solidFill>
                  <a:round/>
                  <a:headEnd/>
                  <a:tailEnd/>
                </a:ln>
              </p:spPr>
              <p:txBody>
                <a:bodyPr/>
                <a:lstStyle/>
                <a:p>
                  <a:endParaRPr lang="fr-FR"/>
                </a:p>
              </p:txBody>
            </p:sp>
            <p:sp>
              <p:nvSpPr>
                <p:cNvPr id="2687" name="Line 639"/>
                <p:cNvSpPr>
                  <a:spLocks noChangeShapeType="1"/>
                </p:cNvSpPr>
                <p:nvPr/>
              </p:nvSpPr>
              <p:spPr bwMode="auto">
                <a:xfrm>
                  <a:off x="3123" y="2819"/>
                  <a:ext cx="60" cy="2"/>
                </a:xfrm>
                <a:prstGeom prst="line">
                  <a:avLst/>
                </a:prstGeom>
                <a:noFill/>
                <a:ln w="6350">
                  <a:solidFill>
                    <a:srgbClr val="000000"/>
                  </a:solidFill>
                  <a:round/>
                  <a:headEnd/>
                  <a:tailEnd/>
                </a:ln>
              </p:spPr>
              <p:txBody>
                <a:bodyPr/>
                <a:lstStyle/>
                <a:p>
                  <a:endParaRPr lang="fr-FR"/>
                </a:p>
              </p:txBody>
            </p:sp>
            <p:sp>
              <p:nvSpPr>
                <p:cNvPr id="2688" name="Line 640"/>
                <p:cNvSpPr>
                  <a:spLocks noChangeShapeType="1"/>
                </p:cNvSpPr>
                <p:nvPr/>
              </p:nvSpPr>
              <p:spPr bwMode="auto">
                <a:xfrm>
                  <a:off x="3123" y="2951"/>
                  <a:ext cx="60" cy="1"/>
                </a:xfrm>
                <a:prstGeom prst="line">
                  <a:avLst/>
                </a:prstGeom>
                <a:noFill/>
                <a:ln w="6350">
                  <a:solidFill>
                    <a:srgbClr val="000000"/>
                  </a:solidFill>
                  <a:round/>
                  <a:headEnd/>
                  <a:tailEnd/>
                </a:ln>
              </p:spPr>
              <p:txBody>
                <a:bodyPr/>
                <a:lstStyle/>
                <a:p>
                  <a:endParaRPr lang="fr-FR"/>
                </a:p>
              </p:txBody>
            </p:sp>
            <p:sp>
              <p:nvSpPr>
                <p:cNvPr id="2689" name="Line 641"/>
                <p:cNvSpPr>
                  <a:spLocks noChangeShapeType="1"/>
                </p:cNvSpPr>
                <p:nvPr/>
              </p:nvSpPr>
              <p:spPr bwMode="auto">
                <a:xfrm>
                  <a:off x="3123" y="3016"/>
                  <a:ext cx="60" cy="2"/>
                </a:xfrm>
                <a:prstGeom prst="line">
                  <a:avLst/>
                </a:prstGeom>
                <a:noFill/>
                <a:ln w="6350">
                  <a:solidFill>
                    <a:srgbClr val="000000"/>
                  </a:solidFill>
                  <a:round/>
                  <a:headEnd/>
                  <a:tailEnd/>
                </a:ln>
              </p:spPr>
              <p:txBody>
                <a:bodyPr/>
                <a:lstStyle/>
                <a:p>
                  <a:endParaRPr lang="fr-FR"/>
                </a:p>
              </p:txBody>
            </p:sp>
            <p:sp>
              <p:nvSpPr>
                <p:cNvPr id="2690" name="Line 642"/>
                <p:cNvSpPr>
                  <a:spLocks noChangeShapeType="1"/>
                </p:cNvSpPr>
                <p:nvPr/>
              </p:nvSpPr>
              <p:spPr bwMode="auto">
                <a:xfrm>
                  <a:off x="3123" y="3083"/>
                  <a:ext cx="60" cy="2"/>
                </a:xfrm>
                <a:prstGeom prst="line">
                  <a:avLst/>
                </a:prstGeom>
                <a:noFill/>
                <a:ln w="6350">
                  <a:solidFill>
                    <a:srgbClr val="000000"/>
                  </a:solidFill>
                  <a:round/>
                  <a:headEnd/>
                  <a:tailEnd/>
                </a:ln>
              </p:spPr>
              <p:txBody>
                <a:bodyPr/>
                <a:lstStyle/>
                <a:p>
                  <a:endParaRPr lang="fr-FR"/>
                </a:p>
              </p:txBody>
            </p:sp>
            <p:sp>
              <p:nvSpPr>
                <p:cNvPr id="2691" name="Line 643"/>
                <p:cNvSpPr>
                  <a:spLocks noChangeShapeType="1"/>
                </p:cNvSpPr>
                <p:nvPr/>
              </p:nvSpPr>
              <p:spPr bwMode="auto">
                <a:xfrm>
                  <a:off x="3123" y="3148"/>
                  <a:ext cx="60" cy="1"/>
                </a:xfrm>
                <a:prstGeom prst="line">
                  <a:avLst/>
                </a:prstGeom>
                <a:noFill/>
                <a:ln w="6350">
                  <a:solidFill>
                    <a:srgbClr val="000000"/>
                  </a:solidFill>
                  <a:round/>
                  <a:headEnd/>
                  <a:tailEnd/>
                </a:ln>
              </p:spPr>
              <p:txBody>
                <a:bodyPr/>
                <a:lstStyle/>
                <a:p>
                  <a:endParaRPr lang="fr-FR"/>
                </a:p>
              </p:txBody>
            </p:sp>
            <p:sp>
              <p:nvSpPr>
                <p:cNvPr id="2692" name="Line 644"/>
                <p:cNvSpPr>
                  <a:spLocks noChangeShapeType="1"/>
                </p:cNvSpPr>
                <p:nvPr/>
              </p:nvSpPr>
              <p:spPr bwMode="auto">
                <a:xfrm>
                  <a:off x="3123" y="3277"/>
                  <a:ext cx="60" cy="1"/>
                </a:xfrm>
                <a:prstGeom prst="line">
                  <a:avLst/>
                </a:prstGeom>
                <a:noFill/>
                <a:ln w="6350">
                  <a:solidFill>
                    <a:srgbClr val="000000"/>
                  </a:solidFill>
                  <a:round/>
                  <a:headEnd/>
                  <a:tailEnd/>
                </a:ln>
              </p:spPr>
              <p:txBody>
                <a:bodyPr/>
                <a:lstStyle/>
                <a:p>
                  <a:endParaRPr lang="fr-FR"/>
                </a:p>
              </p:txBody>
            </p:sp>
            <p:sp>
              <p:nvSpPr>
                <p:cNvPr id="2693" name="Line 645"/>
                <p:cNvSpPr>
                  <a:spLocks noChangeShapeType="1"/>
                </p:cNvSpPr>
                <p:nvPr/>
              </p:nvSpPr>
              <p:spPr bwMode="auto">
                <a:xfrm>
                  <a:off x="3123" y="3342"/>
                  <a:ext cx="60" cy="2"/>
                </a:xfrm>
                <a:prstGeom prst="line">
                  <a:avLst/>
                </a:prstGeom>
                <a:noFill/>
                <a:ln w="6350">
                  <a:solidFill>
                    <a:srgbClr val="000000"/>
                  </a:solidFill>
                  <a:round/>
                  <a:headEnd/>
                  <a:tailEnd/>
                </a:ln>
              </p:spPr>
              <p:txBody>
                <a:bodyPr/>
                <a:lstStyle/>
                <a:p>
                  <a:endParaRPr lang="fr-FR"/>
                </a:p>
              </p:txBody>
            </p:sp>
            <p:sp>
              <p:nvSpPr>
                <p:cNvPr id="2694" name="Line 646"/>
                <p:cNvSpPr>
                  <a:spLocks noChangeShapeType="1"/>
                </p:cNvSpPr>
                <p:nvPr/>
              </p:nvSpPr>
              <p:spPr bwMode="auto">
                <a:xfrm>
                  <a:off x="3123" y="3407"/>
                  <a:ext cx="60" cy="1"/>
                </a:xfrm>
                <a:prstGeom prst="line">
                  <a:avLst/>
                </a:prstGeom>
                <a:noFill/>
                <a:ln w="6350">
                  <a:solidFill>
                    <a:srgbClr val="000000"/>
                  </a:solidFill>
                  <a:round/>
                  <a:headEnd/>
                  <a:tailEnd/>
                </a:ln>
              </p:spPr>
              <p:txBody>
                <a:bodyPr/>
                <a:lstStyle/>
                <a:p>
                  <a:endParaRPr lang="fr-FR"/>
                </a:p>
              </p:txBody>
            </p:sp>
            <p:sp>
              <p:nvSpPr>
                <p:cNvPr id="2695" name="Line 647"/>
                <p:cNvSpPr>
                  <a:spLocks noChangeShapeType="1"/>
                </p:cNvSpPr>
                <p:nvPr/>
              </p:nvSpPr>
              <p:spPr bwMode="auto">
                <a:xfrm>
                  <a:off x="3123" y="3469"/>
                  <a:ext cx="60" cy="2"/>
                </a:xfrm>
                <a:prstGeom prst="line">
                  <a:avLst/>
                </a:prstGeom>
                <a:noFill/>
                <a:ln w="6350">
                  <a:solidFill>
                    <a:srgbClr val="000000"/>
                  </a:solidFill>
                  <a:round/>
                  <a:headEnd/>
                  <a:tailEnd/>
                </a:ln>
              </p:spPr>
              <p:txBody>
                <a:bodyPr/>
                <a:lstStyle/>
                <a:p>
                  <a:endParaRPr lang="fr-FR"/>
                </a:p>
              </p:txBody>
            </p:sp>
            <p:sp>
              <p:nvSpPr>
                <p:cNvPr id="2696" name="Line 648"/>
                <p:cNvSpPr>
                  <a:spLocks noChangeShapeType="1"/>
                </p:cNvSpPr>
                <p:nvPr/>
              </p:nvSpPr>
              <p:spPr bwMode="auto">
                <a:xfrm>
                  <a:off x="3123" y="3601"/>
                  <a:ext cx="60" cy="5"/>
                </a:xfrm>
                <a:prstGeom prst="line">
                  <a:avLst/>
                </a:prstGeom>
                <a:noFill/>
                <a:ln w="6350">
                  <a:solidFill>
                    <a:srgbClr val="000000"/>
                  </a:solidFill>
                  <a:round/>
                  <a:headEnd/>
                  <a:tailEnd/>
                </a:ln>
              </p:spPr>
              <p:txBody>
                <a:bodyPr/>
                <a:lstStyle/>
                <a:p>
                  <a:endParaRPr lang="fr-FR"/>
                </a:p>
              </p:txBody>
            </p:sp>
            <p:sp>
              <p:nvSpPr>
                <p:cNvPr id="2697" name="Line 649"/>
                <p:cNvSpPr>
                  <a:spLocks noChangeShapeType="1"/>
                </p:cNvSpPr>
                <p:nvPr/>
              </p:nvSpPr>
              <p:spPr bwMode="auto">
                <a:xfrm>
                  <a:off x="3123" y="3668"/>
                  <a:ext cx="60" cy="3"/>
                </a:xfrm>
                <a:prstGeom prst="line">
                  <a:avLst/>
                </a:prstGeom>
                <a:noFill/>
                <a:ln w="6350">
                  <a:solidFill>
                    <a:srgbClr val="000000"/>
                  </a:solidFill>
                  <a:round/>
                  <a:headEnd/>
                  <a:tailEnd/>
                </a:ln>
              </p:spPr>
              <p:txBody>
                <a:bodyPr/>
                <a:lstStyle/>
                <a:p>
                  <a:endParaRPr lang="fr-FR"/>
                </a:p>
              </p:txBody>
            </p:sp>
            <p:sp>
              <p:nvSpPr>
                <p:cNvPr id="2698" name="Line 650"/>
                <p:cNvSpPr>
                  <a:spLocks noChangeShapeType="1"/>
                </p:cNvSpPr>
                <p:nvPr/>
              </p:nvSpPr>
              <p:spPr bwMode="auto">
                <a:xfrm>
                  <a:off x="3123" y="3731"/>
                  <a:ext cx="60" cy="2"/>
                </a:xfrm>
                <a:prstGeom prst="line">
                  <a:avLst/>
                </a:prstGeom>
                <a:noFill/>
                <a:ln w="6350">
                  <a:solidFill>
                    <a:srgbClr val="000000"/>
                  </a:solidFill>
                  <a:round/>
                  <a:headEnd/>
                  <a:tailEnd/>
                </a:ln>
              </p:spPr>
              <p:txBody>
                <a:bodyPr/>
                <a:lstStyle/>
                <a:p>
                  <a:endParaRPr lang="fr-FR"/>
                </a:p>
              </p:txBody>
            </p:sp>
            <p:sp>
              <p:nvSpPr>
                <p:cNvPr id="2699" name="Line 651"/>
                <p:cNvSpPr>
                  <a:spLocks noChangeShapeType="1"/>
                </p:cNvSpPr>
                <p:nvPr/>
              </p:nvSpPr>
              <p:spPr bwMode="auto">
                <a:xfrm>
                  <a:off x="3123" y="3795"/>
                  <a:ext cx="60" cy="3"/>
                </a:xfrm>
                <a:prstGeom prst="line">
                  <a:avLst/>
                </a:prstGeom>
                <a:noFill/>
                <a:ln w="6350">
                  <a:solidFill>
                    <a:srgbClr val="000000"/>
                  </a:solidFill>
                  <a:round/>
                  <a:headEnd/>
                  <a:tailEnd/>
                </a:ln>
              </p:spPr>
              <p:txBody>
                <a:bodyPr/>
                <a:lstStyle/>
                <a:p>
                  <a:endParaRPr lang="fr-FR"/>
                </a:p>
              </p:txBody>
            </p:sp>
            <p:sp>
              <p:nvSpPr>
                <p:cNvPr id="2700" name="Line 652"/>
                <p:cNvSpPr>
                  <a:spLocks noChangeShapeType="1"/>
                </p:cNvSpPr>
                <p:nvPr/>
              </p:nvSpPr>
              <p:spPr bwMode="auto">
                <a:xfrm>
                  <a:off x="3123" y="3927"/>
                  <a:ext cx="60" cy="3"/>
                </a:xfrm>
                <a:prstGeom prst="line">
                  <a:avLst/>
                </a:prstGeom>
                <a:noFill/>
                <a:ln w="6350">
                  <a:solidFill>
                    <a:srgbClr val="000000"/>
                  </a:solidFill>
                  <a:round/>
                  <a:headEnd/>
                  <a:tailEnd/>
                </a:ln>
              </p:spPr>
              <p:txBody>
                <a:bodyPr/>
                <a:lstStyle/>
                <a:p>
                  <a:endParaRPr lang="fr-FR"/>
                </a:p>
              </p:txBody>
            </p:sp>
            <p:sp>
              <p:nvSpPr>
                <p:cNvPr id="2701" name="Line 653"/>
                <p:cNvSpPr>
                  <a:spLocks noChangeShapeType="1"/>
                </p:cNvSpPr>
                <p:nvPr/>
              </p:nvSpPr>
              <p:spPr bwMode="auto">
                <a:xfrm>
                  <a:off x="3123" y="3990"/>
                  <a:ext cx="60" cy="5"/>
                </a:xfrm>
                <a:prstGeom prst="line">
                  <a:avLst/>
                </a:prstGeom>
                <a:noFill/>
                <a:ln w="6350">
                  <a:solidFill>
                    <a:srgbClr val="000000"/>
                  </a:solidFill>
                  <a:round/>
                  <a:headEnd/>
                  <a:tailEnd/>
                </a:ln>
              </p:spPr>
              <p:txBody>
                <a:bodyPr/>
                <a:lstStyle/>
                <a:p>
                  <a:endParaRPr lang="fr-FR"/>
                </a:p>
              </p:txBody>
            </p:sp>
            <p:sp>
              <p:nvSpPr>
                <p:cNvPr id="2702" name="Line 654"/>
                <p:cNvSpPr>
                  <a:spLocks noChangeShapeType="1"/>
                </p:cNvSpPr>
                <p:nvPr/>
              </p:nvSpPr>
              <p:spPr bwMode="auto">
                <a:xfrm>
                  <a:off x="3123" y="4057"/>
                  <a:ext cx="60" cy="2"/>
                </a:xfrm>
                <a:prstGeom prst="line">
                  <a:avLst/>
                </a:prstGeom>
                <a:noFill/>
                <a:ln w="6350">
                  <a:solidFill>
                    <a:srgbClr val="000000"/>
                  </a:solidFill>
                  <a:round/>
                  <a:headEnd/>
                  <a:tailEnd/>
                </a:ln>
              </p:spPr>
              <p:txBody>
                <a:bodyPr/>
                <a:lstStyle/>
                <a:p>
                  <a:endParaRPr lang="fr-FR"/>
                </a:p>
              </p:txBody>
            </p:sp>
            <p:sp>
              <p:nvSpPr>
                <p:cNvPr id="2703" name="Line 655"/>
                <p:cNvSpPr>
                  <a:spLocks noChangeShapeType="1"/>
                </p:cNvSpPr>
                <p:nvPr/>
              </p:nvSpPr>
              <p:spPr bwMode="auto">
                <a:xfrm>
                  <a:off x="3123" y="4122"/>
                  <a:ext cx="60" cy="2"/>
                </a:xfrm>
                <a:prstGeom prst="line">
                  <a:avLst/>
                </a:prstGeom>
                <a:noFill/>
                <a:ln w="6350">
                  <a:solidFill>
                    <a:srgbClr val="000000"/>
                  </a:solidFill>
                  <a:round/>
                  <a:headEnd/>
                  <a:tailEnd/>
                </a:ln>
              </p:spPr>
              <p:txBody>
                <a:bodyPr/>
                <a:lstStyle/>
                <a:p>
                  <a:endParaRPr lang="fr-FR"/>
                </a:p>
              </p:txBody>
            </p:sp>
            <p:sp>
              <p:nvSpPr>
                <p:cNvPr id="2704" name="Line 656"/>
                <p:cNvSpPr>
                  <a:spLocks noChangeShapeType="1"/>
                </p:cNvSpPr>
                <p:nvPr/>
              </p:nvSpPr>
              <p:spPr bwMode="auto">
                <a:xfrm>
                  <a:off x="3123" y="4254"/>
                  <a:ext cx="60" cy="2"/>
                </a:xfrm>
                <a:prstGeom prst="line">
                  <a:avLst/>
                </a:prstGeom>
                <a:noFill/>
                <a:ln w="6350">
                  <a:solidFill>
                    <a:srgbClr val="000000"/>
                  </a:solidFill>
                  <a:round/>
                  <a:headEnd/>
                  <a:tailEnd/>
                </a:ln>
              </p:spPr>
              <p:txBody>
                <a:bodyPr/>
                <a:lstStyle/>
                <a:p>
                  <a:endParaRPr lang="fr-FR"/>
                </a:p>
              </p:txBody>
            </p:sp>
            <p:sp>
              <p:nvSpPr>
                <p:cNvPr id="2705" name="Line 657"/>
                <p:cNvSpPr>
                  <a:spLocks noChangeShapeType="1"/>
                </p:cNvSpPr>
                <p:nvPr/>
              </p:nvSpPr>
              <p:spPr bwMode="auto">
                <a:xfrm>
                  <a:off x="3123" y="4319"/>
                  <a:ext cx="60" cy="1"/>
                </a:xfrm>
                <a:prstGeom prst="line">
                  <a:avLst/>
                </a:prstGeom>
                <a:noFill/>
                <a:ln w="6350">
                  <a:solidFill>
                    <a:srgbClr val="000000"/>
                  </a:solidFill>
                  <a:round/>
                  <a:headEnd/>
                  <a:tailEnd/>
                </a:ln>
              </p:spPr>
              <p:txBody>
                <a:bodyPr/>
                <a:lstStyle/>
                <a:p>
                  <a:endParaRPr lang="fr-FR"/>
                </a:p>
              </p:txBody>
            </p:sp>
            <p:sp>
              <p:nvSpPr>
                <p:cNvPr id="2706" name="Line 658"/>
                <p:cNvSpPr>
                  <a:spLocks noChangeShapeType="1"/>
                </p:cNvSpPr>
                <p:nvPr/>
              </p:nvSpPr>
              <p:spPr bwMode="auto">
                <a:xfrm>
                  <a:off x="3123" y="4386"/>
                  <a:ext cx="60" cy="2"/>
                </a:xfrm>
                <a:prstGeom prst="line">
                  <a:avLst/>
                </a:prstGeom>
                <a:noFill/>
                <a:ln w="6350">
                  <a:solidFill>
                    <a:srgbClr val="000000"/>
                  </a:solidFill>
                  <a:round/>
                  <a:headEnd/>
                  <a:tailEnd/>
                </a:ln>
              </p:spPr>
              <p:txBody>
                <a:bodyPr/>
                <a:lstStyle/>
                <a:p>
                  <a:endParaRPr lang="fr-FR"/>
                </a:p>
              </p:txBody>
            </p:sp>
            <p:sp>
              <p:nvSpPr>
                <p:cNvPr id="2707" name="Line 659"/>
                <p:cNvSpPr>
                  <a:spLocks noChangeShapeType="1"/>
                </p:cNvSpPr>
                <p:nvPr/>
              </p:nvSpPr>
              <p:spPr bwMode="auto">
                <a:xfrm>
                  <a:off x="3123" y="4451"/>
                  <a:ext cx="60" cy="2"/>
                </a:xfrm>
                <a:prstGeom prst="line">
                  <a:avLst/>
                </a:prstGeom>
                <a:noFill/>
                <a:ln w="6350">
                  <a:solidFill>
                    <a:srgbClr val="000000"/>
                  </a:solidFill>
                  <a:round/>
                  <a:headEnd/>
                  <a:tailEnd/>
                </a:ln>
              </p:spPr>
              <p:txBody>
                <a:bodyPr/>
                <a:lstStyle/>
                <a:p>
                  <a:endParaRPr lang="fr-FR"/>
                </a:p>
              </p:txBody>
            </p:sp>
            <p:sp>
              <p:nvSpPr>
                <p:cNvPr id="2708" name="Rectangle 660"/>
                <p:cNvSpPr>
                  <a:spLocks noChangeArrowheads="1"/>
                </p:cNvSpPr>
                <p:nvPr/>
              </p:nvSpPr>
              <p:spPr bwMode="auto">
                <a:xfrm>
                  <a:off x="1539" y="1914"/>
                  <a:ext cx="3240" cy="2607"/>
                </a:xfrm>
                <a:prstGeom prst="rect">
                  <a:avLst/>
                </a:prstGeom>
                <a:noFill/>
                <a:ln w="6350">
                  <a:solidFill>
                    <a:srgbClr val="000000"/>
                  </a:solidFill>
                  <a:miter lim="800000"/>
                  <a:headEnd/>
                  <a:tailEnd/>
                </a:ln>
              </p:spPr>
              <p:txBody>
                <a:bodyPr/>
                <a:lstStyle/>
                <a:p>
                  <a:endParaRPr lang="fr-FR"/>
                </a:p>
              </p:txBody>
            </p:sp>
            <p:sp>
              <p:nvSpPr>
                <p:cNvPr id="2709" name="Line 661"/>
                <p:cNvSpPr>
                  <a:spLocks noChangeShapeType="1"/>
                </p:cNvSpPr>
                <p:nvPr/>
              </p:nvSpPr>
              <p:spPr bwMode="auto">
                <a:xfrm>
                  <a:off x="3150" y="1911"/>
                  <a:ext cx="1" cy="2607"/>
                </a:xfrm>
                <a:prstGeom prst="line">
                  <a:avLst/>
                </a:prstGeom>
                <a:noFill/>
                <a:ln w="6350">
                  <a:solidFill>
                    <a:srgbClr val="000000"/>
                  </a:solidFill>
                  <a:round/>
                  <a:headEnd/>
                  <a:tailEnd/>
                </a:ln>
              </p:spPr>
              <p:txBody>
                <a:bodyPr/>
                <a:lstStyle/>
                <a:p>
                  <a:endParaRPr lang="fr-FR"/>
                </a:p>
              </p:txBody>
            </p:sp>
            <p:sp>
              <p:nvSpPr>
                <p:cNvPr id="2710" name="Line 662"/>
                <p:cNvSpPr>
                  <a:spLocks noChangeShapeType="1"/>
                </p:cNvSpPr>
                <p:nvPr/>
              </p:nvSpPr>
              <p:spPr bwMode="auto">
                <a:xfrm>
                  <a:off x="1539" y="3219"/>
                  <a:ext cx="3237" cy="2"/>
                </a:xfrm>
                <a:prstGeom prst="line">
                  <a:avLst/>
                </a:prstGeom>
                <a:noFill/>
                <a:ln w="6350">
                  <a:solidFill>
                    <a:srgbClr val="000000"/>
                  </a:solidFill>
                  <a:round/>
                  <a:headEnd/>
                  <a:tailEnd/>
                </a:ln>
              </p:spPr>
              <p:txBody>
                <a:bodyPr/>
                <a:lstStyle/>
                <a:p>
                  <a:endParaRPr lang="fr-FR"/>
                </a:p>
              </p:txBody>
            </p:sp>
          </p:grpSp>
        </p:grpSp>
        <p:sp>
          <p:nvSpPr>
            <p:cNvPr id="2712" name="Text Box 664"/>
            <p:cNvSpPr txBox="1">
              <a:spLocks noChangeArrowheads="1"/>
            </p:cNvSpPr>
            <p:nvPr/>
          </p:nvSpPr>
          <p:spPr bwMode="auto">
            <a:xfrm>
              <a:off x="3351213" y="3186113"/>
              <a:ext cx="1296987" cy="274637"/>
            </a:xfrm>
            <a:prstGeom prst="rect">
              <a:avLst/>
            </a:prstGeom>
            <a:noFill/>
            <a:ln w="9525">
              <a:noFill/>
              <a:miter lim="800000"/>
              <a:headEnd/>
              <a:tailEnd/>
            </a:ln>
            <a:effectLst/>
          </p:spPr>
          <p:txBody>
            <a:bodyPr>
              <a:spAutoFit/>
            </a:bodyPr>
            <a:lstStyle/>
            <a:p>
              <a:pPr>
                <a:spcBef>
                  <a:spcPct val="50000"/>
                </a:spcBef>
              </a:pPr>
              <a:r>
                <a:rPr lang="fr-FR" sz="1200" dirty="0">
                  <a:latin typeface="Comic Sans MS" pitchFamily="66" charset="0"/>
                </a:rPr>
                <a:t>Vers l'</a:t>
              </a:r>
              <a:r>
                <a:rPr lang="fr-FR" sz="1200" dirty="0" err="1">
                  <a:latin typeface="Comic Sans MS" pitchFamily="66" charset="0"/>
                </a:rPr>
                <a:t>oscillo</a:t>
              </a:r>
              <a:endParaRPr lang="fr-FR" sz="1200" dirty="0">
                <a:latin typeface="Comic Sans MS" pitchFamily="66" charset="0"/>
              </a:endParaRPr>
            </a:p>
          </p:txBody>
        </p:sp>
      </p:grpSp>
      <p:sp>
        <p:nvSpPr>
          <p:cNvPr id="2713" name="Text Box 665"/>
          <p:cNvSpPr txBox="1">
            <a:spLocks noChangeArrowheads="1"/>
          </p:cNvSpPr>
          <p:nvPr/>
        </p:nvSpPr>
        <p:spPr bwMode="auto">
          <a:xfrm>
            <a:off x="244475" y="4283075"/>
            <a:ext cx="8610600" cy="2014538"/>
          </a:xfrm>
          <a:prstGeom prst="rect">
            <a:avLst/>
          </a:prstGeom>
          <a:noFill/>
          <a:ln w="9525">
            <a:noFill/>
            <a:miter lim="800000"/>
            <a:headEnd/>
            <a:tailEnd/>
          </a:ln>
          <a:effectLst/>
        </p:spPr>
        <p:txBody>
          <a:bodyPr>
            <a:spAutoFit/>
          </a:bodyPr>
          <a:lstStyle/>
          <a:p>
            <a:r>
              <a:rPr lang="fr-FR" dirty="0">
                <a:latin typeface="Comic Sans MS" pitchFamily="66" charset="0"/>
              </a:rPr>
              <a:t>Quand on frappe un diapason, il émet un "La" : ses deux branches vibrent pendant quelques secondes à la fréquence F = 440 Hz , entraînant la vibration de l'air qui les entoure. Si on place devant le diapason un micro, la membrane de ce dernier vibre également et ce mouvement est converti en une tension électrique de même fréquence.</a:t>
            </a:r>
          </a:p>
          <a:p>
            <a:r>
              <a:rPr lang="fr-FR" dirty="0">
                <a:latin typeface="Comic Sans MS" pitchFamily="66" charset="0"/>
              </a:rPr>
              <a:t>Cette tension est un </a:t>
            </a:r>
            <a:r>
              <a:rPr lang="fr-FR" b="1" dirty="0">
                <a:latin typeface="Comic Sans MS" pitchFamily="66" charset="0"/>
              </a:rPr>
              <a:t>signal analogique</a:t>
            </a:r>
            <a:r>
              <a:rPr lang="fr-FR" dirty="0">
                <a:latin typeface="Comic Sans MS" pitchFamily="66" charset="0"/>
              </a:rPr>
              <a:t> car son </a:t>
            </a:r>
            <a:r>
              <a:rPr lang="fr-FR" b="1" dirty="0">
                <a:latin typeface="Comic Sans MS" pitchFamily="66" charset="0"/>
              </a:rPr>
              <a:t>évolution dans le temps est analogue</a:t>
            </a:r>
            <a:r>
              <a:rPr lang="fr-FR" dirty="0">
                <a:latin typeface="Comic Sans MS" pitchFamily="66" charset="0"/>
              </a:rPr>
              <a:t> à celle de la vibration des branches du diapason.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96"/>
                                        </p:tgtEl>
                                        <p:attrNameLst>
                                          <p:attrName>style.visibility</p:attrName>
                                        </p:attrNameLst>
                                      </p:cBhvr>
                                      <p:to>
                                        <p:strVal val="visible"/>
                                      </p:to>
                                    </p:set>
                                    <p:animEffect transition="in" filter="fade">
                                      <p:cBhvr>
                                        <p:cTn id="7" dur="2000"/>
                                        <p:tgtEl>
                                          <p:spTgt spid="249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11"/>
                                        </p:tgtEl>
                                        <p:attrNameLst>
                                          <p:attrName>style.visibility</p:attrName>
                                        </p:attrNameLst>
                                      </p:cBhvr>
                                      <p:to>
                                        <p:strVal val="visible"/>
                                      </p:to>
                                    </p:set>
                                    <p:animEffect transition="in" filter="fade">
                                      <p:cBhvr>
                                        <p:cTn id="13" dur="2000"/>
                                        <p:tgtEl>
                                          <p:spTgt spid="2711"/>
                                        </p:tgtEl>
                                      </p:cBhvr>
                                    </p:animEffect>
                                  </p:childTnLst>
                                </p:cTn>
                              </p:par>
                              <p:par>
                                <p:cTn id="14" presetID="1" presetClass="entr" presetSubtype="0"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par>
                                <p:cTn id="16" presetID="60" presetClass="path" presetSubtype="0" fill="hold" nodeType="withEffect">
                                  <p:stCondLst>
                                    <p:cond delay="500"/>
                                  </p:stCondLst>
                                  <p:childTnLst>
                                    <p:animMotion origin="layout" path="M 5.E-6 -7.40741E-7 C 0.0007 0.01227 0.00244 0.02963 0.00886 0.02894 C 0.01806 0.02894 0.01876 -0.02801 0.02987 -0.02801 C 0.03994 -0.02801 0.03455 0.02176 0.0441 0.02153 C 0.05417 0.02153 0.04879 -0.01458 0.05955 -0.01458 C 0.0691 -0.01458 0.06389 0.00972 0.0724 0.00972 C 0.08056 0.00972 0.07639 -0.00903 0.08385 -0.00903 C 0.0882 -0.00903 0.08837 -0.00393 0.08889 -7.40741E-7 " pathEditMode="relative" rAng="0" ptsTypes="ffffffff">
                                      <p:cBhvr>
                                        <p:cTn id="17" dur="1600" fill="hold"/>
                                        <p:tgtEl>
                                          <p:spTgt spid="3"/>
                                        </p:tgtEl>
                                        <p:attrNameLst>
                                          <p:attrName>ppt_x</p:attrName>
                                          <p:attrName>ppt_y</p:attrName>
                                        </p:attrNameLst>
                                      </p:cBhvr>
                                      <p:rCtr x="44" y="1"/>
                                    </p:animMotion>
                                  </p:childTnLst>
                                </p:cTn>
                              </p:par>
                              <p:par>
                                <p:cTn id="18" presetID="63" presetClass="path" presetSubtype="0" fill="hold" grpId="1" nodeType="withEffect">
                                  <p:stCondLst>
                                    <p:cond delay="500"/>
                                  </p:stCondLst>
                                  <p:childTnLst>
                                    <p:animMotion origin="layout" path="M -3.88889E-6 -3.7037E-6 L 0.19011 -3.7037E-6 " pathEditMode="relative" rAng="0" ptsTypes="AA">
                                      <p:cBhvr>
                                        <p:cTn id="19" dur="2000" fill="hold"/>
                                        <p:tgtEl>
                                          <p:spTgt spid="2711"/>
                                        </p:tgtEl>
                                        <p:attrNameLst>
                                          <p:attrName>ppt_x</p:attrName>
                                          <p:attrName>ppt_y</p:attrName>
                                        </p:attrNameLst>
                                      </p:cBhvr>
                                      <p:rCtr x="95" y="0"/>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13"/>
                                        </p:tgtEl>
                                        <p:attrNameLst>
                                          <p:attrName>style.visibility</p:attrName>
                                        </p:attrNameLst>
                                      </p:cBhvr>
                                      <p:to>
                                        <p:strVal val="visible"/>
                                      </p:to>
                                    </p:set>
                                    <p:animEffect transition="in" filter="fade">
                                      <p:cBhvr>
                                        <p:cTn id="24" dur="2000"/>
                                        <p:tgtEl>
                                          <p:spTgt spid="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6" grpId="0" animBg="1"/>
      <p:bldP spid="2711" grpId="0" animBg="1"/>
      <p:bldP spid="2711" grpId="1" animBg="1"/>
      <p:bldP spid="27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260648"/>
          </a:xfrm>
          <a:prstGeom prst="rect">
            <a:avLst/>
          </a:prstGeom>
          <a:noFill/>
          <a:ln w="9525">
            <a:noFill/>
            <a:miter lim="800000"/>
            <a:headEnd/>
            <a:tailEnd/>
          </a:ln>
          <a:effectLst/>
        </p:spPr>
        <p:txBody>
          <a:bodyPr wrap="none" anchor="ctr"/>
          <a:lstStyle/>
          <a:p>
            <a:endParaRPr lang="fr-FR"/>
          </a:p>
        </p:txBody>
      </p:sp>
      <p:sp>
        <p:nvSpPr>
          <p:cNvPr id="22532" name="Text Box 4"/>
          <p:cNvSpPr txBox="1">
            <a:spLocks noChangeArrowheads="1"/>
          </p:cNvSpPr>
          <p:nvPr/>
        </p:nvSpPr>
        <p:spPr bwMode="auto">
          <a:xfrm>
            <a:off x="323528" y="476672"/>
            <a:ext cx="8639175" cy="461665"/>
          </a:xfrm>
          <a:prstGeom prst="rect">
            <a:avLst/>
          </a:prstGeom>
          <a:noFill/>
          <a:ln w="9525">
            <a:noFill/>
            <a:miter lim="800000"/>
            <a:headEnd/>
            <a:tailEnd/>
          </a:ln>
          <a:effectLst/>
        </p:spPr>
        <p:txBody>
          <a:bodyPr>
            <a:spAutoFit/>
          </a:bodyPr>
          <a:lstStyle/>
          <a:p>
            <a:pPr>
              <a:spcBef>
                <a:spcPct val="50000"/>
              </a:spcBef>
              <a:spcAft>
                <a:spcPct val="35000"/>
              </a:spcAft>
            </a:pPr>
            <a:r>
              <a:rPr lang="fr-FR" sz="2400" dirty="0">
                <a:solidFill>
                  <a:srgbClr val="FF0000"/>
                </a:solidFill>
                <a:latin typeface="Comic Sans MS" pitchFamily="66" charset="0"/>
              </a:rPr>
              <a:t>Pourquoi numériser un signal avant de le transmettre ?</a:t>
            </a:r>
          </a:p>
        </p:txBody>
      </p:sp>
      <p:grpSp>
        <p:nvGrpSpPr>
          <p:cNvPr id="2" name="Group 48"/>
          <p:cNvGrpSpPr>
            <a:grpSpLocks/>
          </p:cNvGrpSpPr>
          <p:nvPr/>
        </p:nvGrpSpPr>
        <p:grpSpPr bwMode="auto">
          <a:xfrm>
            <a:off x="323528" y="1556792"/>
            <a:ext cx="3816424" cy="3024336"/>
            <a:chOff x="560" y="2031"/>
            <a:chExt cx="1610" cy="1159"/>
          </a:xfrm>
        </p:grpSpPr>
        <p:grpSp>
          <p:nvGrpSpPr>
            <p:cNvPr id="3" name="Group 49"/>
            <p:cNvGrpSpPr>
              <a:grpSpLocks/>
            </p:cNvGrpSpPr>
            <p:nvPr/>
          </p:nvGrpSpPr>
          <p:grpSpPr bwMode="auto">
            <a:xfrm>
              <a:off x="627" y="2182"/>
              <a:ext cx="1295" cy="940"/>
              <a:chOff x="3014" y="6520"/>
              <a:chExt cx="2191" cy="1618"/>
            </a:xfrm>
          </p:grpSpPr>
          <p:sp>
            <p:nvSpPr>
              <p:cNvPr id="22578" name="Freeform 50"/>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22579" name="Freeform 51"/>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580" name="Freeform 52"/>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22581" name="Freeform 53"/>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582" name="Freeform 54"/>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22583" name="Freeform 55"/>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22584" name="Line 56"/>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22585" name="Line 57"/>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22586" name="Line 58"/>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22587" name="Line 59"/>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22588" name="Line 60"/>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22589" name="Line 61"/>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22590" name="Line 62"/>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22591" name="Line 63"/>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22592" name="Line 64"/>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22593" name="Line 65"/>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22594" name="Line 66"/>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22595" name="Line 67"/>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22596" name="Line 68"/>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22597" name="Line 69"/>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22598" name="Line 70"/>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22599" name="Line 71"/>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22600" name="Line 72"/>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22601" name="Line 73"/>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22602" name="Line 74"/>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22603" name="Line 75"/>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22604" name="Line 76"/>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22605" name="Line 77"/>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22606" name="Line 78"/>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22607" name="Line 79"/>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22608" name="Line 80"/>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22609" name="Line 81"/>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22610" name="Line 82"/>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22611" name="Line 83"/>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22612" name="Line 84"/>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22613" name="Line 85"/>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22614" name="Line 86"/>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22615" name="Line 87"/>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22616" name="Line 88"/>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22617" name="Line 89"/>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22618" name="Line 90"/>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22619" name="Line 91"/>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22620" name="Line 92"/>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22621" name="Line 93"/>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22622" name="Line 94"/>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22623" name="Line 95"/>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22624" name="Line 96"/>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22625" name="Line 97"/>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22626" name="Line 98"/>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22627" name="Line 99"/>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22628" name="Line 100"/>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22629" name="Line 101"/>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22630" name="Line 102"/>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22631" name="Line 103"/>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22632" name="Line 104"/>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22633" name="Line 105"/>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22634" name="Line 106"/>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22635" name="Line 107"/>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22636" name="Line 108"/>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22637" name="Line 109"/>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22638" name="Line 110"/>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22639" name="Line 111"/>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22640" name="Line 112"/>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22641" name="Line 113"/>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22642" name="Line 114"/>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22643" name="Line 115"/>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22644" name="Line 116"/>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22645" name="Line 117"/>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22646" name="Line 118"/>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22647" name="Line 119"/>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22648" name="Line 120"/>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22649" name="Line 121"/>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22650" name="Line 122"/>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22651" name="Line 123"/>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22652" name="Line 124"/>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22653" name="Line 125"/>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22654" name="Line 126"/>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22655" name="Line 127"/>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22656" name="Line 128"/>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22657" name="Line 129"/>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22658" name="Line 130"/>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22659" name="Rectangle 131"/>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22660" name="Rectangle 132"/>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4" name="Group 133"/>
            <p:cNvGrpSpPr>
              <a:grpSpLocks/>
            </p:cNvGrpSpPr>
            <p:nvPr/>
          </p:nvGrpSpPr>
          <p:grpSpPr bwMode="auto">
            <a:xfrm>
              <a:off x="796" y="2825"/>
              <a:ext cx="1374" cy="102"/>
              <a:chOff x="3300" y="7628"/>
              <a:chExt cx="2324" cy="176"/>
            </a:xfrm>
          </p:grpSpPr>
          <p:sp>
            <p:nvSpPr>
              <p:cNvPr id="22662" name="Rectangle 134"/>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5" name="Group 135"/>
              <p:cNvGrpSpPr>
                <a:grpSpLocks/>
              </p:cNvGrpSpPr>
              <p:nvPr/>
            </p:nvGrpSpPr>
            <p:grpSpPr bwMode="auto">
              <a:xfrm>
                <a:off x="3300" y="7628"/>
                <a:ext cx="2324" cy="167"/>
                <a:chOff x="3327" y="7638"/>
                <a:chExt cx="2324" cy="167"/>
              </a:xfrm>
            </p:grpSpPr>
            <p:grpSp>
              <p:nvGrpSpPr>
                <p:cNvPr id="6" name="Group 136"/>
                <p:cNvGrpSpPr>
                  <a:grpSpLocks/>
                </p:cNvGrpSpPr>
                <p:nvPr/>
              </p:nvGrpSpPr>
              <p:grpSpPr bwMode="auto">
                <a:xfrm>
                  <a:off x="3327" y="7640"/>
                  <a:ext cx="1444" cy="165"/>
                  <a:chOff x="3327" y="7640"/>
                  <a:chExt cx="1444" cy="165"/>
                </a:xfrm>
              </p:grpSpPr>
              <p:grpSp>
                <p:nvGrpSpPr>
                  <p:cNvPr id="7" name="Group 137"/>
                  <p:cNvGrpSpPr>
                    <a:grpSpLocks/>
                  </p:cNvGrpSpPr>
                  <p:nvPr/>
                </p:nvGrpSpPr>
                <p:grpSpPr bwMode="auto">
                  <a:xfrm>
                    <a:off x="3327" y="7640"/>
                    <a:ext cx="427" cy="165"/>
                    <a:chOff x="3327" y="7640"/>
                    <a:chExt cx="427" cy="165"/>
                  </a:xfrm>
                </p:grpSpPr>
                <p:sp>
                  <p:nvSpPr>
                    <p:cNvPr id="22666" name="Rectangle 138"/>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22667" name="Rectangle 139"/>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8" name="Group 140"/>
                  <p:cNvGrpSpPr>
                    <a:grpSpLocks/>
                  </p:cNvGrpSpPr>
                  <p:nvPr/>
                </p:nvGrpSpPr>
                <p:grpSpPr bwMode="auto">
                  <a:xfrm>
                    <a:off x="4014" y="7640"/>
                    <a:ext cx="757" cy="165"/>
                    <a:chOff x="4014" y="7640"/>
                    <a:chExt cx="757" cy="165"/>
                  </a:xfrm>
                </p:grpSpPr>
                <p:sp>
                  <p:nvSpPr>
                    <p:cNvPr id="22669" name="Rectangle 141"/>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22670" name="Rectangle 142"/>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9" name="Group 143"/>
                <p:cNvGrpSpPr>
                  <a:grpSpLocks/>
                </p:cNvGrpSpPr>
                <p:nvPr/>
              </p:nvGrpSpPr>
              <p:grpSpPr bwMode="auto">
                <a:xfrm>
                  <a:off x="5013" y="7638"/>
                  <a:ext cx="638" cy="165"/>
                  <a:chOff x="5013" y="7638"/>
                  <a:chExt cx="638" cy="165"/>
                </a:xfrm>
              </p:grpSpPr>
              <p:sp>
                <p:nvSpPr>
                  <p:cNvPr id="22672" name="Rectangle 144"/>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22673" name="Rectangle 145"/>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grpSp>
        <p:nvGrpSpPr>
          <p:cNvPr id="10" name="Group 248"/>
          <p:cNvGrpSpPr>
            <a:grpSpLocks/>
          </p:cNvGrpSpPr>
          <p:nvPr/>
        </p:nvGrpSpPr>
        <p:grpSpPr bwMode="auto">
          <a:xfrm>
            <a:off x="4499992" y="1628800"/>
            <a:ext cx="3672408" cy="3024336"/>
            <a:chOff x="2374" y="1091"/>
            <a:chExt cx="1610" cy="1159"/>
          </a:xfrm>
        </p:grpSpPr>
        <p:grpSp>
          <p:nvGrpSpPr>
            <p:cNvPr id="11" name="Group 146"/>
            <p:cNvGrpSpPr>
              <a:grpSpLocks/>
            </p:cNvGrpSpPr>
            <p:nvPr/>
          </p:nvGrpSpPr>
          <p:grpSpPr bwMode="auto">
            <a:xfrm>
              <a:off x="2374" y="1091"/>
              <a:ext cx="1610" cy="1159"/>
              <a:chOff x="560" y="2031"/>
              <a:chExt cx="1610" cy="1159"/>
            </a:xfrm>
          </p:grpSpPr>
          <p:grpSp>
            <p:nvGrpSpPr>
              <p:cNvPr id="12" name="Group 147"/>
              <p:cNvGrpSpPr>
                <a:grpSpLocks/>
              </p:cNvGrpSpPr>
              <p:nvPr/>
            </p:nvGrpSpPr>
            <p:grpSpPr bwMode="auto">
              <a:xfrm>
                <a:off x="627" y="2182"/>
                <a:ext cx="1295" cy="940"/>
                <a:chOff x="3014" y="6520"/>
                <a:chExt cx="2191" cy="1618"/>
              </a:xfrm>
            </p:grpSpPr>
            <p:sp>
              <p:nvSpPr>
                <p:cNvPr id="22676" name="Freeform 148"/>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22677" name="Freeform 149"/>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678" name="Freeform 150"/>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22679" name="Freeform 151"/>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680" name="Freeform 152"/>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22681" name="Freeform 153"/>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22682" name="Line 154"/>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22683" name="Line 155"/>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22684" name="Line 156"/>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22685" name="Line 157"/>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22686" name="Line 158"/>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22687" name="Line 159"/>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22688" name="Line 160"/>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22689" name="Line 161"/>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22690" name="Line 162"/>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22691" name="Line 163"/>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22692" name="Line 164"/>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22693" name="Line 165"/>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22694" name="Line 166"/>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22695" name="Line 167"/>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22696" name="Line 168"/>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22697" name="Line 169"/>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22698" name="Line 170"/>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22699" name="Line 171"/>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22700" name="Line 172"/>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22701" name="Line 173"/>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22702" name="Line 174"/>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22703" name="Line 175"/>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22704" name="Line 176"/>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22705" name="Line 177"/>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22706" name="Line 178"/>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22707" name="Line 179"/>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22708" name="Line 180"/>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22709" name="Line 181"/>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22710" name="Line 182"/>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22711" name="Line 183"/>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22712" name="Line 184"/>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22713" name="Line 185"/>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22714" name="Line 186"/>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22715" name="Line 187"/>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22716" name="Line 188"/>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22717" name="Line 189"/>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22718" name="Line 190"/>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22719" name="Line 191"/>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22720" name="Line 192"/>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22721" name="Line 193"/>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22722" name="Line 194"/>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22723" name="Line 195"/>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22724" name="Line 196"/>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22725" name="Line 197"/>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22726" name="Line 198"/>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22727" name="Line 199"/>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22728" name="Line 200"/>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22729" name="Line 201"/>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22730" name="Line 202"/>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22731" name="Line 203"/>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22732" name="Line 204"/>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22733" name="Line 205"/>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22734" name="Line 206"/>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22735" name="Line 207"/>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22736" name="Line 208"/>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22737" name="Line 209"/>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22738" name="Line 210"/>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22739" name="Line 211"/>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22740" name="Line 212"/>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22741" name="Line 213"/>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22742" name="Line 214"/>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22743" name="Line 215"/>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22744" name="Line 216"/>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22745" name="Line 217"/>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22746" name="Line 218"/>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22747" name="Line 219"/>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22748" name="Line 220"/>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22749" name="Line 221"/>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22750" name="Line 222"/>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22751" name="Line 223"/>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22752" name="Line 224"/>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22753" name="Line 225"/>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22754" name="Line 226"/>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22755" name="Line 227"/>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22756" name="Line 228"/>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22757" name="Rectangle 229"/>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22758" name="Rectangle 230"/>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13" name="Group 231"/>
              <p:cNvGrpSpPr>
                <a:grpSpLocks/>
              </p:cNvGrpSpPr>
              <p:nvPr/>
            </p:nvGrpSpPr>
            <p:grpSpPr bwMode="auto">
              <a:xfrm>
                <a:off x="796" y="2825"/>
                <a:ext cx="1374" cy="102"/>
                <a:chOff x="3300" y="7628"/>
                <a:chExt cx="2324" cy="176"/>
              </a:xfrm>
            </p:grpSpPr>
            <p:sp>
              <p:nvSpPr>
                <p:cNvPr id="22760" name="Rectangle 232"/>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14" name="Group 233"/>
                <p:cNvGrpSpPr>
                  <a:grpSpLocks/>
                </p:cNvGrpSpPr>
                <p:nvPr/>
              </p:nvGrpSpPr>
              <p:grpSpPr bwMode="auto">
                <a:xfrm>
                  <a:off x="3300" y="7628"/>
                  <a:ext cx="2324" cy="167"/>
                  <a:chOff x="3327" y="7638"/>
                  <a:chExt cx="2324" cy="167"/>
                </a:xfrm>
              </p:grpSpPr>
              <p:grpSp>
                <p:nvGrpSpPr>
                  <p:cNvPr id="15" name="Group 234"/>
                  <p:cNvGrpSpPr>
                    <a:grpSpLocks/>
                  </p:cNvGrpSpPr>
                  <p:nvPr/>
                </p:nvGrpSpPr>
                <p:grpSpPr bwMode="auto">
                  <a:xfrm>
                    <a:off x="3327" y="7640"/>
                    <a:ext cx="1444" cy="165"/>
                    <a:chOff x="3327" y="7640"/>
                    <a:chExt cx="1444" cy="165"/>
                  </a:xfrm>
                </p:grpSpPr>
                <p:grpSp>
                  <p:nvGrpSpPr>
                    <p:cNvPr id="16" name="Group 235"/>
                    <p:cNvGrpSpPr>
                      <a:grpSpLocks/>
                    </p:cNvGrpSpPr>
                    <p:nvPr/>
                  </p:nvGrpSpPr>
                  <p:grpSpPr bwMode="auto">
                    <a:xfrm>
                      <a:off x="3327" y="7640"/>
                      <a:ext cx="427" cy="165"/>
                      <a:chOff x="3327" y="7640"/>
                      <a:chExt cx="427" cy="165"/>
                    </a:xfrm>
                  </p:grpSpPr>
                  <p:sp>
                    <p:nvSpPr>
                      <p:cNvPr id="22764" name="Rectangle 236"/>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22765" name="Rectangle 237"/>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17" name="Group 238"/>
                    <p:cNvGrpSpPr>
                      <a:grpSpLocks/>
                    </p:cNvGrpSpPr>
                    <p:nvPr/>
                  </p:nvGrpSpPr>
                  <p:grpSpPr bwMode="auto">
                    <a:xfrm>
                      <a:off x="4014" y="7640"/>
                      <a:ext cx="757" cy="165"/>
                      <a:chOff x="4014" y="7640"/>
                      <a:chExt cx="757" cy="165"/>
                    </a:xfrm>
                  </p:grpSpPr>
                  <p:sp>
                    <p:nvSpPr>
                      <p:cNvPr id="22767" name="Rectangle 239"/>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22768" name="Rectangle 240"/>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18" name="Group 241"/>
                  <p:cNvGrpSpPr>
                    <a:grpSpLocks/>
                  </p:cNvGrpSpPr>
                  <p:nvPr/>
                </p:nvGrpSpPr>
                <p:grpSpPr bwMode="auto">
                  <a:xfrm>
                    <a:off x="5013" y="7638"/>
                    <a:ext cx="638" cy="165"/>
                    <a:chOff x="5013" y="7638"/>
                    <a:chExt cx="638" cy="165"/>
                  </a:xfrm>
                </p:grpSpPr>
                <p:sp>
                  <p:nvSpPr>
                    <p:cNvPr id="22770" name="Rectangle 242"/>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22771" name="Rectangle 243"/>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grpSp>
          <p:nvGrpSpPr>
            <p:cNvPr id="19" name="Group 247"/>
            <p:cNvGrpSpPr>
              <a:grpSpLocks/>
            </p:cNvGrpSpPr>
            <p:nvPr/>
          </p:nvGrpSpPr>
          <p:grpSpPr bwMode="auto">
            <a:xfrm>
              <a:off x="2445" y="1203"/>
              <a:ext cx="1283" cy="1029"/>
              <a:chOff x="2445" y="1203"/>
              <a:chExt cx="1283" cy="1029"/>
            </a:xfrm>
          </p:grpSpPr>
          <p:sp>
            <p:nvSpPr>
              <p:cNvPr id="22772" name="Freeform 244"/>
              <p:cNvSpPr>
                <a:spLocks/>
              </p:cNvSpPr>
              <p:nvPr/>
            </p:nvSpPr>
            <p:spPr bwMode="auto">
              <a:xfrm>
                <a:off x="2445" y="1203"/>
                <a:ext cx="123" cy="599"/>
              </a:xfrm>
              <a:custGeom>
                <a:avLst/>
                <a:gdLst/>
                <a:ahLst/>
                <a:cxnLst>
                  <a:cxn ang="0">
                    <a:pos x="0" y="0"/>
                  </a:cxn>
                  <a:cxn ang="0">
                    <a:pos x="0" y="87"/>
                  </a:cxn>
                  <a:cxn ang="0">
                    <a:pos x="8" y="17"/>
                  </a:cxn>
                  <a:cxn ang="0">
                    <a:pos x="9" y="90"/>
                  </a:cxn>
                  <a:cxn ang="0">
                    <a:pos x="20" y="14"/>
                  </a:cxn>
                  <a:cxn ang="0">
                    <a:pos x="18" y="102"/>
                  </a:cxn>
                  <a:cxn ang="0">
                    <a:pos x="29" y="30"/>
                  </a:cxn>
                  <a:cxn ang="0">
                    <a:pos x="30" y="137"/>
                  </a:cxn>
                  <a:cxn ang="0">
                    <a:pos x="39" y="54"/>
                  </a:cxn>
                  <a:cxn ang="0">
                    <a:pos x="33" y="69"/>
                  </a:cxn>
                  <a:cxn ang="0">
                    <a:pos x="32" y="111"/>
                  </a:cxn>
                  <a:cxn ang="0">
                    <a:pos x="39" y="162"/>
                  </a:cxn>
                  <a:cxn ang="0">
                    <a:pos x="45" y="74"/>
                  </a:cxn>
                  <a:cxn ang="0">
                    <a:pos x="47" y="179"/>
                  </a:cxn>
                  <a:cxn ang="0">
                    <a:pos x="56" y="125"/>
                  </a:cxn>
                  <a:cxn ang="0">
                    <a:pos x="54" y="209"/>
                  </a:cxn>
                  <a:cxn ang="0">
                    <a:pos x="63" y="158"/>
                  </a:cxn>
                  <a:cxn ang="0">
                    <a:pos x="68" y="282"/>
                  </a:cxn>
                  <a:cxn ang="0">
                    <a:pos x="77" y="213"/>
                  </a:cxn>
                  <a:cxn ang="0">
                    <a:pos x="78" y="330"/>
                  </a:cxn>
                  <a:cxn ang="0">
                    <a:pos x="81" y="342"/>
                  </a:cxn>
                  <a:cxn ang="0">
                    <a:pos x="92" y="284"/>
                  </a:cxn>
                  <a:cxn ang="0">
                    <a:pos x="90" y="452"/>
                  </a:cxn>
                  <a:cxn ang="0">
                    <a:pos x="99" y="383"/>
                  </a:cxn>
                  <a:cxn ang="0">
                    <a:pos x="101" y="566"/>
                  </a:cxn>
                  <a:cxn ang="0">
                    <a:pos x="113" y="449"/>
                  </a:cxn>
                  <a:cxn ang="0">
                    <a:pos x="119" y="599"/>
                  </a:cxn>
                  <a:cxn ang="0">
                    <a:pos x="123" y="524"/>
                  </a:cxn>
                </a:cxnLst>
                <a:rect l="0" t="0" r="r" b="b"/>
                <a:pathLst>
                  <a:path w="123" h="599">
                    <a:moveTo>
                      <a:pt x="0" y="0"/>
                    </a:moveTo>
                    <a:lnTo>
                      <a:pt x="0" y="87"/>
                    </a:lnTo>
                    <a:lnTo>
                      <a:pt x="8" y="17"/>
                    </a:lnTo>
                    <a:lnTo>
                      <a:pt x="9" y="90"/>
                    </a:lnTo>
                    <a:lnTo>
                      <a:pt x="20" y="14"/>
                    </a:lnTo>
                    <a:lnTo>
                      <a:pt x="18" y="102"/>
                    </a:lnTo>
                    <a:lnTo>
                      <a:pt x="29" y="30"/>
                    </a:lnTo>
                    <a:lnTo>
                      <a:pt x="30" y="137"/>
                    </a:lnTo>
                    <a:cubicBezTo>
                      <a:pt x="33" y="109"/>
                      <a:pt x="36" y="82"/>
                      <a:pt x="39" y="54"/>
                    </a:cubicBezTo>
                    <a:cubicBezTo>
                      <a:pt x="40" y="49"/>
                      <a:pt x="33" y="69"/>
                      <a:pt x="33" y="69"/>
                    </a:cubicBezTo>
                    <a:cubicBezTo>
                      <a:pt x="31" y="92"/>
                      <a:pt x="32" y="78"/>
                      <a:pt x="32" y="111"/>
                    </a:cubicBezTo>
                    <a:lnTo>
                      <a:pt x="39" y="162"/>
                    </a:lnTo>
                    <a:lnTo>
                      <a:pt x="45" y="74"/>
                    </a:lnTo>
                    <a:lnTo>
                      <a:pt x="47" y="179"/>
                    </a:lnTo>
                    <a:lnTo>
                      <a:pt x="56" y="125"/>
                    </a:lnTo>
                    <a:lnTo>
                      <a:pt x="54" y="209"/>
                    </a:lnTo>
                    <a:lnTo>
                      <a:pt x="63" y="158"/>
                    </a:lnTo>
                    <a:lnTo>
                      <a:pt x="68" y="282"/>
                    </a:lnTo>
                    <a:lnTo>
                      <a:pt x="77" y="213"/>
                    </a:lnTo>
                    <a:lnTo>
                      <a:pt x="78" y="330"/>
                    </a:lnTo>
                    <a:lnTo>
                      <a:pt x="81" y="342"/>
                    </a:lnTo>
                    <a:lnTo>
                      <a:pt x="92" y="284"/>
                    </a:lnTo>
                    <a:lnTo>
                      <a:pt x="90" y="452"/>
                    </a:lnTo>
                    <a:lnTo>
                      <a:pt x="99" y="383"/>
                    </a:lnTo>
                    <a:lnTo>
                      <a:pt x="101" y="566"/>
                    </a:lnTo>
                    <a:lnTo>
                      <a:pt x="113" y="449"/>
                    </a:lnTo>
                    <a:lnTo>
                      <a:pt x="119" y="599"/>
                    </a:lnTo>
                    <a:lnTo>
                      <a:pt x="123" y="524"/>
                    </a:lnTo>
                  </a:path>
                </a:pathLst>
              </a:custGeom>
              <a:noFill/>
              <a:ln w="6350" cmpd="sng">
                <a:solidFill>
                  <a:srgbClr val="0000FF"/>
                </a:solidFill>
                <a:round/>
                <a:headEnd/>
                <a:tailEnd/>
              </a:ln>
              <a:effectLst/>
            </p:spPr>
            <p:txBody>
              <a:bodyPr/>
              <a:lstStyle/>
              <a:p>
                <a:endParaRPr lang="fr-FR"/>
              </a:p>
            </p:txBody>
          </p:sp>
          <p:sp>
            <p:nvSpPr>
              <p:cNvPr id="22773" name="Freeform 245"/>
              <p:cNvSpPr>
                <a:spLocks/>
              </p:cNvSpPr>
              <p:nvPr/>
            </p:nvSpPr>
            <p:spPr bwMode="auto">
              <a:xfrm>
                <a:off x="2555" y="1566"/>
                <a:ext cx="468" cy="666"/>
              </a:xfrm>
              <a:custGeom>
                <a:avLst/>
                <a:gdLst/>
                <a:ahLst/>
                <a:cxnLst>
                  <a:cxn ang="0">
                    <a:pos x="7" y="338"/>
                  </a:cxn>
                  <a:cxn ang="0">
                    <a:pos x="13" y="377"/>
                  </a:cxn>
                  <a:cxn ang="0">
                    <a:pos x="19" y="426"/>
                  </a:cxn>
                  <a:cxn ang="0">
                    <a:pos x="34" y="497"/>
                  </a:cxn>
                  <a:cxn ang="0">
                    <a:pos x="43" y="558"/>
                  </a:cxn>
                  <a:cxn ang="0">
                    <a:pos x="51" y="596"/>
                  </a:cxn>
                  <a:cxn ang="0">
                    <a:pos x="64" y="629"/>
                  </a:cxn>
                  <a:cxn ang="0">
                    <a:pos x="88" y="653"/>
                  </a:cxn>
                  <a:cxn ang="0">
                    <a:pos x="103" y="662"/>
                  </a:cxn>
                  <a:cxn ang="0">
                    <a:pos x="114" y="666"/>
                  </a:cxn>
                  <a:cxn ang="0">
                    <a:pos x="133" y="648"/>
                  </a:cxn>
                  <a:cxn ang="0">
                    <a:pos x="153" y="641"/>
                  </a:cxn>
                  <a:cxn ang="0">
                    <a:pos x="160" y="596"/>
                  </a:cxn>
                  <a:cxn ang="0">
                    <a:pos x="174" y="573"/>
                  </a:cxn>
                  <a:cxn ang="0">
                    <a:pos x="172" y="440"/>
                  </a:cxn>
                  <a:cxn ang="0">
                    <a:pos x="190" y="386"/>
                  </a:cxn>
                  <a:cxn ang="0">
                    <a:pos x="204" y="372"/>
                  </a:cxn>
                  <a:cxn ang="0">
                    <a:pos x="210" y="410"/>
                  </a:cxn>
                  <a:cxn ang="0">
                    <a:pos x="222" y="323"/>
                  </a:cxn>
                  <a:cxn ang="0">
                    <a:pos x="223" y="209"/>
                  </a:cxn>
                  <a:cxn ang="0">
                    <a:pos x="237" y="152"/>
                  </a:cxn>
                  <a:cxn ang="0">
                    <a:pos x="249" y="114"/>
                  </a:cxn>
                  <a:cxn ang="0">
                    <a:pos x="262" y="65"/>
                  </a:cxn>
                  <a:cxn ang="0">
                    <a:pos x="270" y="38"/>
                  </a:cxn>
                  <a:cxn ang="0">
                    <a:pos x="277" y="23"/>
                  </a:cxn>
                  <a:cxn ang="0">
                    <a:pos x="283" y="36"/>
                  </a:cxn>
                  <a:cxn ang="0">
                    <a:pos x="292" y="6"/>
                  </a:cxn>
                  <a:cxn ang="0">
                    <a:pos x="306" y="8"/>
                  </a:cxn>
                  <a:cxn ang="0">
                    <a:pos x="325" y="8"/>
                  </a:cxn>
                  <a:cxn ang="0">
                    <a:pos x="342" y="15"/>
                  </a:cxn>
                  <a:cxn ang="0">
                    <a:pos x="364" y="21"/>
                  </a:cxn>
                  <a:cxn ang="0">
                    <a:pos x="381" y="48"/>
                  </a:cxn>
                  <a:cxn ang="0">
                    <a:pos x="396" y="83"/>
                  </a:cxn>
                  <a:cxn ang="0">
                    <a:pos x="403" y="143"/>
                  </a:cxn>
                  <a:cxn ang="0">
                    <a:pos x="414" y="237"/>
                  </a:cxn>
                  <a:cxn ang="0">
                    <a:pos x="432" y="248"/>
                  </a:cxn>
                  <a:cxn ang="0">
                    <a:pos x="444" y="260"/>
                  </a:cxn>
                  <a:cxn ang="0">
                    <a:pos x="454" y="251"/>
                  </a:cxn>
                  <a:cxn ang="0">
                    <a:pos x="468" y="288"/>
                  </a:cxn>
                </a:cxnLst>
                <a:rect l="0" t="0" r="r" b="b"/>
                <a:pathLst>
                  <a:path w="468" h="666">
                    <a:moveTo>
                      <a:pt x="0" y="183"/>
                    </a:moveTo>
                    <a:lnTo>
                      <a:pt x="7" y="338"/>
                    </a:lnTo>
                    <a:lnTo>
                      <a:pt x="13" y="249"/>
                    </a:lnTo>
                    <a:lnTo>
                      <a:pt x="13" y="377"/>
                    </a:lnTo>
                    <a:lnTo>
                      <a:pt x="19" y="311"/>
                    </a:lnTo>
                    <a:lnTo>
                      <a:pt x="19" y="426"/>
                    </a:lnTo>
                    <a:lnTo>
                      <a:pt x="30" y="353"/>
                    </a:lnTo>
                    <a:lnTo>
                      <a:pt x="34" y="497"/>
                    </a:lnTo>
                    <a:lnTo>
                      <a:pt x="42" y="419"/>
                    </a:lnTo>
                    <a:lnTo>
                      <a:pt x="43" y="558"/>
                    </a:lnTo>
                    <a:lnTo>
                      <a:pt x="48" y="494"/>
                    </a:lnTo>
                    <a:lnTo>
                      <a:pt x="51" y="596"/>
                    </a:lnTo>
                    <a:lnTo>
                      <a:pt x="61" y="534"/>
                    </a:lnTo>
                    <a:lnTo>
                      <a:pt x="64" y="629"/>
                    </a:lnTo>
                    <a:lnTo>
                      <a:pt x="75" y="566"/>
                    </a:lnTo>
                    <a:lnTo>
                      <a:pt x="88" y="653"/>
                    </a:lnTo>
                    <a:lnTo>
                      <a:pt x="88" y="579"/>
                    </a:lnTo>
                    <a:lnTo>
                      <a:pt x="103" y="662"/>
                    </a:lnTo>
                    <a:lnTo>
                      <a:pt x="106" y="578"/>
                    </a:lnTo>
                    <a:lnTo>
                      <a:pt x="114" y="666"/>
                    </a:lnTo>
                    <a:lnTo>
                      <a:pt x="121" y="582"/>
                    </a:lnTo>
                    <a:lnTo>
                      <a:pt x="133" y="648"/>
                    </a:lnTo>
                    <a:lnTo>
                      <a:pt x="133" y="557"/>
                    </a:lnTo>
                    <a:lnTo>
                      <a:pt x="153" y="641"/>
                    </a:lnTo>
                    <a:lnTo>
                      <a:pt x="147" y="513"/>
                    </a:lnTo>
                    <a:lnTo>
                      <a:pt x="160" y="596"/>
                    </a:lnTo>
                    <a:lnTo>
                      <a:pt x="162" y="489"/>
                    </a:lnTo>
                    <a:lnTo>
                      <a:pt x="174" y="573"/>
                    </a:lnTo>
                    <a:lnTo>
                      <a:pt x="177" y="567"/>
                    </a:lnTo>
                    <a:lnTo>
                      <a:pt x="172" y="440"/>
                    </a:lnTo>
                    <a:lnTo>
                      <a:pt x="189" y="527"/>
                    </a:lnTo>
                    <a:lnTo>
                      <a:pt x="190" y="386"/>
                    </a:lnTo>
                    <a:lnTo>
                      <a:pt x="198" y="497"/>
                    </a:lnTo>
                    <a:lnTo>
                      <a:pt x="204" y="372"/>
                    </a:lnTo>
                    <a:lnTo>
                      <a:pt x="205" y="264"/>
                    </a:lnTo>
                    <a:lnTo>
                      <a:pt x="210" y="410"/>
                    </a:lnTo>
                    <a:lnTo>
                      <a:pt x="217" y="267"/>
                    </a:lnTo>
                    <a:lnTo>
                      <a:pt x="222" y="323"/>
                    </a:lnTo>
                    <a:lnTo>
                      <a:pt x="229" y="213"/>
                    </a:lnTo>
                    <a:lnTo>
                      <a:pt x="223" y="209"/>
                    </a:lnTo>
                    <a:lnTo>
                      <a:pt x="231" y="279"/>
                    </a:lnTo>
                    <a:lnTo>
                      <a:pt x="237" y="152"/>
                    </a:lnTo>
                    <a:lnTo>
                      <a:pt x="246" y="225"/>
                    </a:lnTo>
                    <a:lnTo>
                      <a:pt x="249" y="114"/>
                    </a:lnTo>
                    <a:lnTo>
                      <a:pt x="256" y="183"/>
                    </a:lnTo>
                    <a:lnTo>
                      <a:pt x="262" y="65"/>
                    </a:lnTo>
                    <a:lnTo>
                      <a:pt x="258" y="141"/>
                    </a:lnTo>
                    <a:lnTo>
                      <a:pt x="270" y="38"/>
                    </a:lnTo>
                    <a:lnTo>
                      <a:pt x="264" y="141"/>
                    </a:lnTo>
                    <a:lnTo>
                      <a:pt x="277" y="23"/>
                    </a:lnTo>
                    <a:lnTo>
                      <a:pt x="270" y="108"/>
                    </a:lnTo>
                    <a:lnTo>
                      <a:pt x="283" y="36"/>
                    </a:lnTo>
                    <a:lnTo>
                      <a:pt x="280" y="102"/>
                    </a:lnTo>
                    <a:lnTo>
                      <a:pt x="292" y="6"/>
                    </a:lnTo>
                    <a:lnTo>
                      <a:pt x="298" y="90"/>
                    </a:lnTo>
                    <a:lnTo>
                      <a:pt x="306" y="8"/>
                    </a:lnTo>
                    <a:lnTo>
                      <a:pt x="312" y="84"/>
                    </a:lnTo>
                    <a:lnTo>
                      <a:pt x="325" y="8"/>
                    </a:lnTo>
                    <a:lnTo>
                      <a:pt x="330" y="83"/>
                    </a:lnTo>
                    <a:lnTo>
                      <a:pt x="342" y="15"/>
                    </a:lnTo>
                    <a:lnTo>
                      <a:pt x="352" y="93"/>
                    </a:lnTo>
                    <a:cubicBezTo>
                      <a:pt x="354" y="54"/>
                      <a:pt x="360" y="60"/>
                      <a:pt x="364" y="21"/>
                    </a:cubicBezTo>
                    <a:cubicBezTo>
                      <a:pt x="366" y="0"/>
                      <a:pt x="367" y="97"/>
                      <a:pt x="370" y="122"/>
                    </a:cubicBezTo>
                    <a:lnTo>
                      <a:pt x="381" y="48"/>
                    </a:lnTo>
                    <a:lnTo>
                      <a:pt x="387" y="138"/>
                    </a:lnTo>
                    <a:lnTo>
                      <a:pt x="396" y="83"/>
                    </a:lnTo>
                    <a:lnTo>
                      <a:pt x="397" y="180"/>
                    </a:lnTo>
                    <a:lnTo>
                      <a:pt x="403" y="143"/>
                    </a:lnTo>
                    <a:lnTo>
                      <a:pt x="411" y="104"/>
                    </a:lnTo>
                    <a:lnTo>
                      <a:pt x="414" y="237"/>
                    </a:lnTo>
                    <a:lnTo>
                      <a:pt x="421" y="146"/>
                    </a:lnTo>
                    <a:cubicBezTo>
                      <a:pt x="425" y="136"/>
                      <a:pt x="425" y="235"/>
                      <a:pt x="432" y="248"/>
                    </a:cubicBezTo>
                    <a:cubicBezTo>
                      <a:pt x="434" y="255"/>
                      <a:pt x="433" y="186"/>
                      <a:pt x="435" y="188"/>
                    </a:cubicBezTo>
                    <a:cubicBezTo>
                      <a:pt x="443" y="196"/>
                      <a:pt x="444" y="241"/>
                      <a:pt x="444" y="260"/>
                    </a:cubicBezTo>
                    <a:lnTo>
                      <a:pt x="441" y="314"/>
                    </a:lnTo>
                    <a:lnTo>
                      <a:pt x="454" y="251"/>
                    </a:lnTo>
                    <a:lnTo>
                      <a:pt x="459" y="330"/>
                    </a:lnTo>
                    <a:cubicBezTo>
                      <a:pt x="462" y="348"/>
                      <a:pt x="466" y="297"/>
                      <a:pt x="468" y="288"/>
                    </a:cubicBezTo>
                  </a:path>
                </a:pathLst>
              </a:custGeom>
              <a:noFill/>
              <a:ln w="6350" cmpd="sng">
                <a:solidFill>
                  <a:srgbClr val="0000FF"/>
                </a:solidFill>
                <a:round/>
                <a:headEnd/>
                <a:tailEnd/>
              </a:ln>
              <a:effectLst/>
            </p:spPr>
            <p:txBody>
              <a:bodyPr/>
              <a:lstStyle/>
              <a:p>
                <a:endParaRPr lang="fr-FR"/>
              </a:p>
            </p:txBody>
          </p:sp>
          <p:sp>
            <p:nvSpPr>
              <p:cNvPr id="22774" name="Freeform 246"/>
              <p:cNvSpPr>
                <a:spLocks/>
              </p:cNvSpPr>
              <p:nvPr/>
            </p:nvSpPr>
            <p:spPr bwMode="auto">
              <a:xfrm>
                <a:off x="3026" y="1662"/>
                <a:ext cx="702" cy="342"/>
              </a:xfrm>
              <a:custGeom>
                <a:avLst/>
                <a:gdLst/>
                <a:ahLst/>
                <a:cxnLst>
                  <a:cxn ang="0">
                    <a:pos x="6" y="297"/>
                  </a:cxn>
                  <a:cxn ang="0">
                    <a:pos x="24" y="320"/>
                  </a:cxn>
                  <a:cxn ang="0">
                    <a:pos x="43" y="321"/>
                  </a:cxn>
                  <a:cxn ang="0">
                    <a:pos x="55" y="326"/>
                  </a:cxn>
                  <a:cxn ang="0">
                    <a:pos x="75" y="333"/>
                  </a:cxn>
                  <a:cxn ang="0">
                    <a:pos x="91" y="342"/>
                  </a:cxn>
                  <a:cxn ang="0">
                    <a:pos x="106" y="326"/>
                  </a:cxn>
                  <a:cxn ang="0">
                    <a:pos x="123" y="320"/>
                  </a:cxn>
                  <a:cxn ang="0">
                    <a:pos x="139" y="311"/>
                  </a:cxn>
                  <a:cxn ang="0">
                    <a:pos x="159" y="284"/>
                  </a:cxn>
                  <a:cxn ang="0">
                    <a:pos x="180" y="266"/>
                  </a:cxn>
                  <a:cxn ang="0">
                    <a:pos x="211" y="215"/>
                  </a:cxn>
                  <a:cxn ang="0">
                    <a:pos x="232" y="231"/>
                  </a:cxn>
                  <a:cxn ang="0">
                    <a:pos x="253" y="204"/>
                  </a:cxn>
                  <a:cxn ang="0">
                    <a:pos x="270" y="194"/>
                  </a:cxn>
                  <a:cxn ang="0">
                    <a:pos x="288" y="204"/>
                  </a:cxn>
                  <a:cxn ang="0">
                    <a:pos x="316" y="189"/>
                  </a:cxn>
                  <a:cxn ang="0">
                    <a:pos x="336" y="212"/>
                  </a:cxn>
                  <a:cxn ang="0">
                    <a:pos x="357" y="201"/>
                  </a:cxn>
                  <a:cxn ang="0">
                    <a:pos x="379" y="200"/>
                  </a:cxn>
                  <a:cxn ang="0">
                    <a:pos x="406" y="225"/>
                  </a:cxn>
                  <a:cxn ang="0">
                    <a:pos x="418" y="204"/>
                  </a:cxn>
                  <a:cxn ang="0">
                    <a:pos x="436" y="207"/>
                  </a:cxn>
                  <a:cxn ang="0">
                    <a:pos x="456" y="227"/>
                  </a:cxn>
                  <a:cxn ang="0">
                    <a:pos x="480" y="234"/>
                  </a:cxn>
                  <a:cxn ang="0">
                    <a:pos x="492" y="227"/>
                  </a:cxn>
                  <a:cxn ang="0">
                    <a:pos x="525" y="221"/>
                  </a:cxn>
                  <a:cxn ang="0">
                    <a:pos x="531" y="233"/>
                  </a:cxn>
                  <a:cxn ang="0">
                    <a:pos x="556" y="231"/>
                  </a:cxn>
                  <a:cxn ang="0">
                    <a:pos x="586" y="221"/>
                  </a:cxn>
                  <a:cxn ang="0">
                    <a:pos x="606" y="243"/>
                  </a:cxn>
                  <a:cxn ang="0">
                    <a:pos x="637" y="225"/>
                  </a:cxn>
                  <a:cxn ang="0">
                    <a:pos x="658" y="225"/>
                  </a:cxn>
                  <a:cxn ang="0">
                    <a:pos x="675" y="198"/>
                  </a:cxn>
                  <a:cxn ang="0">
                    <a:pos x="702" y="230"/>
                  </a:cxn>
                </a:cxnLst>
                <a:rect l="0" t="0" r="r" b="b"/>
                <a:pathLst>
                  <a:path w="702" h="342">
                    <a:moveTo>
                      <a:pt x="0" y="195"/>
                    </a:moveTo>
                    <a:lnTo>
                      <a:pt x="6" y="297"/>
                    </a:lnTo>
                    <a:lnTo>
                      <a:pt x="15" y="221"/>
                    </a:lnTo>
                    <a:lnTo>
                      <a:pt x="24" y="320"/>
                    </a:lnTo>
                    <a:lnTo>
                      <a:pt x="33" y="230"/>
                    </a:lnTo>
                    <a:lnTo>
                      <a:pt x="43" y="321"/>
                    </a:lnTo>
                    <a:lnTo>
                      <a:pt x="52" y="243"/>
                    </a:lnTo>
                    <a:lnTo>
                      <a:pt x="55" y="326"/>
                    </a:lnTo>
                    <a:lnTo>
                      <a:pt x="70" y="218"/>
                    </a:lnTo>
                    <a:lnTo>
                      <a:pt x="75" y="333"/>
                    </a:lnTo>
                    <a:lnTo>
                      <a:pt x="81" y="231"/>
                    </a:lnTo>
                    <a:lnTo>
                      <a:pt x="91" y="342"/>
                    </a:lnTo>
                    <a:lnTo>
                      <a:pt x="99" y="237"/>
                    </a:lnTo>
                    <a:lnTo>
                      <a:pt x="106" y="326"/>
                    </a:lnTo>
                    <a:lnTo>
                      <a:pt x="118" y="216"/>
                    </a:lnTo>
                    <a:lnTo>
                      <a:pt x="123" y="320"/>
                    </a:lnTo>
                    <a:lnTo>
                      <a:pt x="138" y="186"/>
                    </a:lnTo>
                    <a:lnTo>
                      <a:pt x="139" y="311"/>
                    </a:lnTo>
                    <a:lnTo>
                      <a:pt x="156" y="149"/>
                    </a:lnTo>
                    <a:lnTo>
                      <a:pt x="159" y="284"/>
                    </a:lnTo>
                    <a:lnTo>
                      <a:pt x="175" y="129"/>
                    </a:lnTo>
                    <a:lnTo>
                      <a:pt x="180" y="266"/>
                    </a:lnTo>
                    <a:lnTo>
                      <a:pt x="199" y="96"/>
                    </a:lnTo>
                    <a:lnTo>
                      <a:pt x="211" y="215"/>
                    </a:lnTo>
                    <a:lnTo>
                      <a:pt x="220" y="80"/>
                    </a:lnTo>
                    <a:lnTo>
                      <a:pt x="232" y="231"/>
                    </a:lnTo>
                    <a:lnTo>
                      <a:pt x="246" y="50"/>
                    </a:lnTo>
                    <a:lnTo>
                      <a:pt x="253" y="204"/>
                    </a:lnTo>
                    <a:lnTo>
                      <a:pt x="264" y="63"/>
                    </a:lnTo>
                    <a:lnTo>
                      <a:pt x="270" y="194"/>
                    </a:lnTo>
                    <a:lnTo>
                      <a:pt x="282" y="41"/>
                    </a:lnTo>
                    <a:lnTo>
                      <a:pt x="288" y="204"/>
                    </a:lnTo>
                    <a:lnTo>
                      <a:pt x="307" y="80"/>
                    </a:lnTo>
                    <a:lnTo>
                      <a:pt x="316" y="189"/>
                    </a:lnTo>
                    <a:lnTo>
                      <a:pt x="333" y="80"/>
                    </a:lnTo>
                    <a:lnTo>
                      <a:pt x="336" y="212"/>
                    </a:lnTo>
                    <a:lnTo>
                      <a:pt x="354" y="62"/>
                    </a:lnTo>
                    <a:lnTo>
                      <a:pt x="357" y="201"/>
                    </a:lnTo>
                    <a:lnTo>
                      <a:pt x="369" y="65"/>
                    </a:lnTo>
                    <a:lnTo>
                      <a:pt x="379" y="200"/>
                    </a:lnTo>
                    <a:lnTo>
                      <a:pt x="400" y="93"/>
                    </a:lnTo>
                    <a:lnTo>
                      <a:pt x="406" y="225"/>
                    </a:lnTo>
                    <a:lnTo>
                      <a:pt x="415" y="84"/>
                    </a:lnTo>
                    <a:lnTo>
                      <a:pt x="418" y="204"/>
                    </a:lnTo>
                    <a:lnTo>
                      <a:pt x="435" y="107"/>
                    </a:lnTo>
                    <a:lnTo>
                      <a:pt x="436" y="207"/>
                    </a:lnTo>
                    <a:cubicBezTo>
                      <a:pt x="466" y="0"/>
                      <a:pt x="456" y="75"/>
                      <a:pt x="456" y="144"/>
                    </a:cubicBezTo>
                    <a:lnTo>
                      <a:pt x="456" y="227"/>
                    </a:lnTo>
                    <a:lnTo>
                      <a:pt x="475" y="155"/>
                    </a:lnTo>
                    <a:lnTo>
                      <a:pt x="480" y="234"/>
                    </a:lnTo>
                    <a:lnTo>
                      <a:pt x="487" y="122"/>
                    </a:lnTo>
                    <a:lnTo>
                      <a:pt x="492" y="227"/>
                    </a:lnTo>
                    <a:lnTo>
                      <a:pt x="510" y="123"/>
                    </a:lnTo>
                    <a:lnTo>
                      <a:pt x="525" y="221"/>
                    </a:lnTo>
                    <a:lnTo>
                      <a:pt x="534" y="132"/>
                    </a:lnTo>
                    <a:lnTo>
                      <a:pt x="531" y="233"/>
                    </a:lnTo>
                    <a:lnTo>
                      <a:pt x="555" y="128"/>
                    </a:lnTo>
                    <a:lnTo>
                      <a:pt x="556" y="231"/>
                    </a:lnTo>
                    <a:lnTo>
                      <a:pt x="579" y="117"/>
                    </a:lnTo>
                    <a:lnTo>
                      <a:pt x="586" y="221"/>
                    </a:lnTo>
                    <a:lnTo>
                      <a:pt x="604" y="116"/>
                    </a:lnTo>
                    <a:lnTo>
                      <a:pt x="606" y="243"/>
                    </a:lnTo>
                    <a:lnTo>
                      <a:pt x="624" y="96"/>
                    </a:lnTo>
                    <a:lnTo>
                      <a:pt x="637" y="225"/>
                    </a:lnTo>
                    <a:lnTo>
                      <a:pt x="657" y="101"/>
                    </a:lnTo>
                    <a:lnTo>
                      <a:pt x="658" y="225"/>
                    </a:lnTo>
                    <a:lnTo>
                      <a:pt x="669" y="116"/>
                    </a:lnTo>
                    <a:lnTo>
                      <a:pt x="675" y="198"/>
                    </a:lnTo>
                    <a:lnTo>
                      <a:pt x="690" y="116"/>
                    </a:lnTo>
                    <a:lnTo>
                      <a:pt x="702" y="230"/>
                    </a:lnTo>
                  </a:path>
                </a:pathLst>
              </a:custGeom>
              <a:noFill/>
              <a:ln w="6350" cmpd="sng">
                <a:solidFill>
                  <a:srgbClr val="0000FF"/>
                </a:solidFill>
                <a:round/>
                <a:headEnd/>
                <a:tailEnd/>
              </a:ln>
              <a:effectLst/>
            </p:spPr>
            <p:txBody>
              <a:bodyPr/>
              <a:lstStyle/>
              <a:p>
                <a:endParaRPr lang="fr-FR"/>
              </a:p>
            </p:txBody>
          </p:sp>
        </p:grpSp>
      </p:grpSp>
      <p:sp>
        <p:nvSpPr>
          <p:cNvPr id="22777" name="Text Box 249"/>
          <p:cNvSpPr txBox="1">
            <a:spLocks noChangeArrowheads="1"/>
          </p:cNvSpPr>
          <p:nvPr/>
        </p:nvSpPr>
        <p:spPr bwMode="auto">
          <a:xfrm>
            <a:off x="395536" y="1052736"/>
            <a:ext cx="3456384"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Comic Sans MS" pitchFamily="66" charset="0"/>
              </a:rPr>
              <a:t>Signal analogique émis</a:t>
            </a:r>
          </a:p>
        </p:txBody>
      </p:sp>
      <p:sp>
        <p:nvSpPr>
          <p:cNvPr id="22778" name="Text Box 250"/>
          <p:cNvSpPr txBox="1">
            <a:spLocks noChangeArrowheads="1"/>
          </p:cNvSpPr>
          <p:nvPr/>
        </p:nvSpPr>
        <p:spPr bwMode="auto">
          <a:xfrm>
            <a:off x="4499992" y="1052736"/>
            <a:ext cx="3744416"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Comic Sans MS" pitchFamily="66" charset="0"/>
              </a:rPr>
              <a:t>Signal analogique reçu</a:t>
            </a:r>
          </a:p>
        </p:txBody>
      </p:sp>
      <p:sp>
        <p:nvSpPr>
          <p:cNvPr id="22779" name="Text Box 251"/>
          <p:cNvSpPr txBox="1">
            <a:spLocks noChangeArrowheads="1"/>
          </p:cNvSpPr>
          <p:nvPr/>
        </p:nvSpPr>
        <p:spPr bwMode="auto">
          <a:xfrm>
            <a:off x="611560" y="5229200"/>
            <a:ext cx="7712075" cy="915988"/>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Le signal reçu est bruité (agitation thermique, champs électriques ou magnétiques extérieurs). Les faibles tensions "ne passent pas" : elle sont noyées dans le bruit.</a:t>
            </a:r>
          </a:p>
        </p:txBody>
      </p:sp>
      <p:sp>
        <p:nvSpPr>
          <p:cNvPr id="22780" name="Line 252"/>
          <p:cNvSpPr>
            <a:spLocks noChangeShapeType="1"/>
          </p:cNvSpPr>
          <p:nvPr/>
        </p:nvSpPr>
        <p:spPr bwMode="auto">
          <a:xfrm flipV="1">
            <a:off x="5973763" y="3611563"/>
            <a:ext cx="290512" cy="609600"/>
          </a:xfrm>
          <a:prstGeom prst="line">
            <a:avLst/>
          </a:prstGeom>
          <a:noFill/>
          <a:ln w="9525">
            <a:solidFill>
              <a:srgbClr val="FF0000"/>
            </a:solidFill>
            <a:round/>
            <a:headEnd/>
            <a:tailEnd type="stealth" w="med" len="med"/>
          </a:ln>
          <a:effectLst/>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20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777"/>
                                        </p:tgtEl>
                                        <p:attrNameLst>
                                          <p:attrName>style.visibility</p:attrName>
                                        </p:attrNameLst>
                                      </p:cBhvr>
                                      <p:to>
                                        <p:strVal val="visible"/>
                                      </p:to>
                                    </p:set>
                                    <p:animEffect transition="in" filter="fade">
                                      <p:cBhvr>
                                        <p:cTn id="12" dur="2000"/>
                                        <p:tgtEl>
                                          <p:spTgt spid="22777"/>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778"/>
                                        </p:tgtEl>
                                        <p:attrNameLst>
                                          <p:attrName>style.visibility</p:attrName>
                                        </p:attrNameLst>
                                      </p:cBhvr>
                                      <p:to>
                                        <p:strVal val="visible"/>
                                      </p:to>
                                    </p:set>
                                    <p:animEffect transition="in" filter="fade">
                                      <p:cBhvr>
                                        <p:cTn id="21" dur="2000"/>
                                        <p:tgtEl>
                                          <p:spTgt spid="22778"/>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779"/>
                                        </p:tgtEl>
                                        <p:attrNameLst>
                                          <p:attrName>style.visibility</p:attrName>
                                        </p:attrNameLst>
                                      </p:cBhvr>
                                      <p:to>
                                        <p:strVal val="visible"/>
                                      </p:to>
                                    </p:set>
                                    <p:animEffect transition="in" filter="fade">
                                      <p:cBhvr>
                                        <p:cTn id="30" dur="2000"/>
                                        <p:tgtEl>
                                          <p:spTgt spid="22779"/>
                                        </p:tgtEl>
                                      </p:cBhvr>
                                    </p:animEffect>
                                  </p:childTnLst>
                                </p:cTn>
                              </p:par>
                            </p:childTnLst>
                          </p:cTn>
                        </p:par>
                        <p:par>
                          <p:cTn id="31" fill="hold">
                            <p:stCondLst>
                              <p:cond delay="2000"/>
                            </p:stCondLst>
                            <p:childTnLst>
                              <p:par>
                                <p:cTn id="32" presetID="10" presetClass="entr" presetSubtype="0" fill="hold" grpId="0" nodeType="afterEffect">
                                  <p:stCondLst>
                                    <p:cond delay="2500"/>
                                  </p:stCondLst>
                                  <p:childTnLst>
                                    <p:set>
                                      <p:cBhvr>
                                        <p:cTn id="33" dur="1" fill="hold">
                                          <p:stCondLst>
                                            <p:cond delay="0"/>
                                          </p:stCondLst>
                                        </p:cTn>
                                        <p:tgtEl>
                                          <p:spTgt spid="22780"/>
                                        </p:tgtEl>
                                        <p:attrNameLst>
                                          <p:attrName>style.visibility</p:attrName>
                                        </p:attrNameLst>
                                      </p:cBhvr>
                                      <p:to>
                                        <p:strVal val="visible"/>
                                      </p:to>
                                    </p:set>
                                    <p:animEffect transition="in" filter="fade">
                                      <p:cBhvr>
                                        <p:cTn id="34" dur="2000"/>
                                        <p:tgtEl>
                                          <p:spTgt spid="2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77" grpId="0"/>
      <p:bldP spid="22778" grpId="0"/>
      <p:bldP spid="22779" grpId="0"/>
      <p:bldP spid="227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179512" y="404664"/>
            <a:ext cx="8639175" cy="461665"/>
          </a:xfrm>
          <a:prstGeom prst="rect">
            <a:avLst/>
          </a:prstGeom>
          <a:noFill/>
          <a:ln w="9525">
            <a:noFill/>
            <a:miter lim="800000"/>
            <a:headEnd/>
            <a:tailEnd/>
          </a:ln>
          <a:effectLst/>
        </p:spPr>
        <p:txBody>
          <a:bodyPr>
            <a:spAutoFit/>
          </a:bodyPr>
          <a:lstStyle/>
          <a:p>
            <a:pPr>
              <a:spcBef>
                <a:spcPct val="50000"/>
              </a:spcBef>
              <a:spcAft>
                <a:spcPct val="35000"/>
              </a:spcAft>
            </a:pPr>
            <a:r>
              <a:rPr lang="fr-FR" sz="2400" dirty="0">
                <a:solidFill>
                  <a:srgbClr val="FF0000"/>
                </a:solidFill>
                <a:latin typeface="Comic Sans MS" pitchFamily="66" charset="0"/>
              </a:rPr>
              <a:t>Pourquoi numériser un signal avant de le transmettre ?</a:t>
            </a:r>
          </a:p>
        </p:txBody>
      </p:sp>
      <p:sp>
        <p:nvSpPr>
          <p:cNvPr id="23760" name="Text Box 208"/>
          <p:cNvSpPr txBox="1">
            <a:spLocks noChangeArrowheads="1"/>
          </p:cNvSpPr>
          <p:nvPr/>
        </p:nvSpPr>
        <p:spPr bwMode="auto">
          <a:xfrm>
            <a:off x="257175" y="5254625"/>
            <a:ext cx="8670925" cy="1328738"/>
          </a:xfrm>
          <a:prstGeom prst="rect">
            <a:avLst/>
          </a:prstGeom>
          <a:noFill/>
          <a:ln w="9525">
            <a:noFill/>
            <a:miter lim="800000"/>
            <a:headEnd/>
            <a:tailEnd/>
          </a:ln>
          <a:effectLst/>
        </p:spPr>
        <p:txBody>
          <a:bodyPr>
            <a:spAutoFit/>
          </a:bodyPr>
          <a:lstStyle/>
          <a:p>
            <a:pPr>
              <a:spcBef>
                <a:spcPct val="50000"/>
              </a:spcBef>
            </a:pPr>
            <a:r>
              <a:rPr lang="fr-FR">
                <a:latin typeface="Comic Sans MS" pitchFamily="66" charset="0"/>
              </a:rPr>
              <a:t>Le signal reçu est bruité mais l'ordinateur reconnaît les 0 et les 1 : il n'y a plus de pertes pendant le transport du signal.</a:t>
            </a:r>
          </a:p>
          <a:p>
            <a:pPr>
              <a:spcBef>
                <a:spcPct val="50000"/>
              </a:spcBef>
            </a:pPr>
            <a:r>
              <a:rPr lang="fr-FR">
                <a:latin typeface="Comic Sans MS" pitchFamily="66" charset="0"/>
              </a:rPr>
              <a:t>D'autre part, un signal numérique peut très facilement être régénéré ce qui n'est pas le cas d'un signal analogique. </a:t>
            </a:r>
          </a:p>
        </p:txBody>
      </p:sp>
      <p:grpSp>
        <p:nvGrpSpPr>
          <p:cNvPr id="2" name="Group 244"/>
          <p:cNvGrpSpPr>
            <a:grpSpLocks/>
          </p:cNvGrpSpPr>
          <p:nvPr/>
        </p:nvGrpSpPr>
        <p:grpSpPr bwMode="auto">
          <a:xfrm>
            <a:off x="467544" y="2492896"/>
            <a:ext cx="3126556" cy="2320404"/>
            <a:chOff x="488" y="1948"/>
            <a:chExt cx="1776" cy="1084"/>
          </a:xfrm>
        </p:grpSpPr>
        <p:sp>
          <p:nvSpPr>
            <p:cNvPr id="23758" name="Text Box 206"/>
            <p:cNvSpPr txBox="1">
              <a:spLocks noChangeArrowheads="1"/>
            </p:cNvSpPr>
            <p:nvPr/>
          </p:nvSpPr>
          <p:spPr bwMode="auto">
            <a:xfrm>
              <a:off x="488" y="1948"/>
              <a:ext cx="1776" cy="231"/>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Signal numérique émis</a:t>
              </a:r>
            </a:p>
          </p:txBody>
        </p:sp>
        <p:grpSp>
          <p:nvGrpSpPr>
            <p:cNvPr id="3" name="Group 212"/>
            <p:cNvGrpSpPr>
              <a:grpSpLocks/>
            </p:cNvGrpSpPr>
            <p:nvPr/>
          </p:nvGrpSpPr>
          <p:grpSpPr bwMode="auto">
            <a:xfrm>
              <a:off x="527" y="2185"/>
              <a:ext cx="1469" cy="847"/>
              <a:chOff x="518" y="1475"/>
              <a:chExt cx="1469" cy="847"/>
            </a:xfrm>
          </p:grpSpPr>
          <p:sp>
            <p:nvSpPr>
              <p:cNvPr id="23565" name="Line 13"/>
              <p:cNvSpPr>
                <a:spLocks noChangeShapeType="1"/>
              </p:cNvSpPr>
              <p:nvPr/>
            </p:nvSpPr>
            <p:spPr bwMode="auto">
              <a:xfrm flipV="1">
                <a:off x="521" y="1475"/>
                <a:ext cx="0" cy="845"/>
              </a:xfrm>
              <a:prstGeom prst="line">
                <a:avLst/>
              </a:prstGeom>
              <a:noFill/>
              <a:ln w="6350">
                <a:solidFill>
                  <a:srgbClr val="000000"/>
                </a:solidFill>
                <a:round/>
                <a:headEnd/>
                <a:tailEnd type="stealth" w="med" len="med"/>
              </a:ln>
            </p:spPr>
            <p:txBody>
              <a:bodyPr/>
              <a:lstStyle/>
              <a:p>
                <a:endParaRPr lang="fr-FR"/>
              </a:p>
            </p:txBody>
          </p:sp>
          <p:sp>
            <p:nvSpPr>
              <p:cNvPr id="23639" name="Line 87"/>
              <p:cNvSpPr>
                <a:spLocks noChangeShapeType="1"/>
              </p:cNvSpPr>
              <p:nvPr/>
            </p:nvSpPr>
            <p:spPr bwMode="auto">
              <a:xfrm>
                <a:off x="520" y="2321"/>
                <a:ext cx="1464" cy="1"/>
              </a:xfrm>
              <a:prstGeom prst="line">
                <a:avLst/>
              </a:prstGeom>
              <a:noFill/>
              <a:ln w="6350">
                <a:solidFill>
                  <a:srgbClr val="000000"/>
                </a:solidFill>
                <a:round/>
                <a:headEnd/>
                <a:tailEnd type="stealth" w="med" len="med"/>
              </a:ln>
            </p:spPr>
            <p:txBody>
              <a:bodyPr/>
              <a:lstStyle/>
              <a:p>
                <a:endParaRPr lang="fr-FR"/>
              </a:p>
            </p:txBody>
          </p:sp>
          <p:sp>
            <p:nvSpPr>
              <p:cNvPr id="23762" name="Line 210"/>
              <p:cNvSpPr>
                <a:spLocks noChangeShapeType="1"/>
              </p:cNvSpPr>
              <p:nvPr/>
            </p:nvSpPr>
            <p:spPr bwMode="auto">
              <a:xfrm>
                <a:off x="518" y="1690"/>
                <a:ext cx="1469" cy="0"/>
              </a:xfrm>
              <a:prstGeom prst="line">
                <a:avLst/>
              </a:prstGeom>
              <a:noFill/>
              <a:ln w="6350">
                <a:solidFill>
                  <a:schemeClr val="tx1"/>
                </a:solidFill>
                <a:prstDash val="sysDot"/>
                <a:round/>
                <a:headEnd/>
                <a:tailEnd/>
              </a:ln>
              <a:effectLst/>
            </p:spPr>
            <p:txBody>
              <a:bodyPr/>
              <a:lstStyle/>
              <a:p>
                <a:endParaRPr lang="fr-FR"/>
              </a:p>
            </p:txBody>
          </p:sp>
          <p:sp>
            <p:nvSpPr>
              <p:cNvPr id="23763" name="Freeform 211"/>
              <p:cNvSpPr>
                <a:spLocks/>
              </p:cNvSpPr>
              <p:nvPr/>
            </p:nvSpPr>
            <p:spPr bwMode="auto">
              <a:xfrm>
                <a:off x="522" y="1689"/>
                <a:ext cx="1398" cy="633"/>
              </a:xfrm>
              <a:custGeom>
                <a:avLst/>
                <a:gdLst/>
                <a:ahLst/>
                <a:cxnLst>
                  <a:cxn ang="0">
                    <a:pos x="0" y="0"/>
                  </a:cxn>
                  <a:cxn ang="0">
                    <a:pos x="126" y="0"/>
                  </a:cxn>
                  <a:cxn ang="0">
                    <a:pos x="126" y="630"/>
                  </a:cxn>
                  <a:cxn ang="0">
                    <a:pos x="450" y="630"/>
                  </a:cxn>
                  <a:cxn ang="0">
                    <a:pos x="450" y="0"/>
                  </a:cxn>
                  <a:cxn ang="0">
                    <a:pos x="630" y="0"/>
                  </a:cxn>
                  <a:cxn ang="0">
                    <a:pos x="630" y="630"/>
                  </a:cxn>
                  <a:cxn ang="0">
                    <a:pos x="693" y="630"/>
                  </a:cxn>
                  <a:cxn ang="0">
                    <a:pos x="693" y="0"/>
                  </a:cxn>
                  <a:cxn ang="0">
                    <a:pos x="912" y="0"/>
                  </a:cxn>
                  <a:cxn ang="0">
                    <a:pos x="912" y="633"/>
                  </a:cxn>
                  <a:cxn ang="0">
                    <a:pos x="1104" y="633"/>
                  </a:cxn>
                  <a:cxn ang="0">
                    <a:pos x="1101" y="0"/>
                  </a:cxn>
                  <a:cxn ang="0">
                    <a:pos x="1170" y="0"/>
                  </a:cxn>
                  <a:cxn ang="0">
                    <a:pos x="1170" y="630"/>
                  </a:cxn>
                  <a:cxn ang="0">
                    <a:pos x="1398" y="630"/>
                  </a:cxn>
                </a:cxnLst>
                <a:rect l="0" t="0" r="r" b="b"/>
                <a:pathLst>
                  <a:path w="1398" h="633">
                    <a:moveTo>
                      <a:pt x="0" y="0"/>
                    </a:moveTo>
                    <a:lnTo>
                      <a:pt x="126" y="0"/>
                    </a:lnTo>
                    <a:lnTo>
                      <a:pt x="126" y="630"/>
                    </a:lnTo>
                    <a:lnTo>
                      <a:pt x="450" y="630"/>
                    </a:lnTo>
                    <a:lnTo>
                      <a:pt x="450" y="0"/>
                    </a:lnTo>
                    <a:lnTo>
                      <a:pt x="630" y="0"/>
                    </a:lnTo>
                    <a:lnTo>
                      <a:pt x="630" y="630"/>
                    </a:lnTo>
                    <a:lnTo>
                      <a:pt x="693" y="630"/>
                    </a:lnTo>
                    <a:lnTo>
                      <a:pt x="693" y="0"/>
                    </a:lnTo>
                    <a:lnTo>
                      <a:pt x="912" y="0"/>
                    </a:lnTo>
                    <a:lnTo>
                      <a:pt x="912" y="633"/>
                    </a:lnTo>
                    <a:lnTo>
                      <a:pt x="1104" y="633"/>
                    </a:lnTo>
                    <a:lnTo>
                      <a:pt x="1101" y="0"/>
                    </a:lnTo>
                    <a:lnTo>
                      <a:pt x="1170" y="0"/>
                    </a:lnTo>
                    <a:lnTo>
                      <a:pt x="1170" y="630"/>
                    </a:lnTo>
                    <a:lnTo>
                      <a:pt x="1398" y="630"/>
                    </a:lnTo>
                  </a:path>
                </a:pathLst>
              </a:custGeom>
              <a:noFill/>
              <a:ln w="9525">
                <a:solidFill>
                  <a:srgbClr val="FF0000"/>
                </a:solidFill>
                <a:round/>
                <a:headEnd/>
                <a:tailEnd/>
              </a:ln>
              <a:effectLst/>
            </p:spPr>
            <p:txBody>
              <a:bodyPr/>
              <a:lstStyle/>
              <a:p>
                <a:endParaRPr lang="fr-FR"/>
              </a:p>
            </p:txBody>
          </p:sp>
        </p:grpSp>
      </p:grpSp>
      <p:grpSp>
        <p:nvGrpSpPr>
          <p:cNvPr id="4" name="Group 245"/>
          <p:cNvGrpSpPr>
            <a:grpSpLocks/>
          </p:cNvGrpSpPr>
          <p:nvPr/>
        </p:nvGrpSpPr>
        <p:grpSpPr bwMode="auto">
          <a:xfrm>
            <a:off x="4510088" y="2492897"/>
            <a:ext cx="3374280" cy="2491854"/>
            <a:chOff x="2841" y="1950"/>
            <a:chExt cx="1776" cy="1190"/>
          </a:xfrm>
        </p:grpSpPr>
        <p:sp>
          <p:nvSpPr>
            <p:cNvPr id="23759" name="Text Box 207"/>
            <p:cNvSpPr txBox="1">
              <a:spLocks noChangeArrowheads="1"/>
            </p:cNvSpPr>
            <p:nvPr/>
          </p:nvSpPr>
          <p:spPr bwMode="auto">
            <a:xfrm>
              <a:off x="2841" y="1950"/>
              <a:ext cx="1776" cy="231"/>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Signal numérique reçu</a:t>
              </a:r>
            </a:p>
          </p:txBody>
        </p:sp>
        <p:grpSp>
          <p:nvGrpSpPr>
            <p:cNvPr id="5" name="Group 213"/>
            <p:cNvGrpSpPr>
              <a:grpSpLocks/>
            </p:cNvGrpSpPr>
            <p:nvPr/>
          </p:nvGrpSpPr>
          <p:grpSpPr bwMode="auto">
            <a:xfrm>
              <a:off x="2879" y="2204"/>
              <a:ext cx="1469" cy="847"/>
              <a:chOff x="518" y="1475"/>
              <a:chExt cx="1469" cy="847"/>
            </a:xfrm>
          </p:grpSpPr>
          <p:sp>
            <p:nvSpPr>
              <p:cNvPr id="23766" name="Line 214"/>
              <p:cNvSpPr>
                <a:spLocks noChangeShapeType="1"/>
              </p:cNvSpPr>
              <p:nvPr/>
            </p:nvSpPr>
            <p:spPr bwMode="auto">
              <a:xfrm flipV="1">
                <a:off x="521" y="1475"/>
                <a:ext cx="0" cy="845"/>
              </a:xfrm>
              <a:prstGeom prst="line">
                <a:avLst/>
              </a:prstGeom>
              <a:noFill/>
              <a:ln w="6350">
                <a:solidFill>
                  <a:srgbClr val="000000"/>
                </a:solidFill>
                <a:round/>
                <a:headEnd/>
                <a:tailEnd type="stealth" w="med" len="med"/>
              </a:ln>
            </p:spPr>
            <p:txBody>
              <a:bodyPr/>
              <a:lstStyle/>
              <a:p>
                <a:endParaRPr lang="fr-FR"/>
              </a:p>
            </p:txBody>
          </p:sp>
          <p:sp>
            <p:nvSpPr>
              <p:cNvPr id="23767" name="Line 215"/>
              <p:cNvSpPr>
                <a:spLocks noChangeShapeType="1"/>
              </p:cNvSpPr>
              <p:nvPr/>
            </p:nvSpPr>
            <p:spPr bwMode="auto">
              <a:xfrm>
                <a:off x="520" y="2321"/>
                <a:ext cx="1464" cy="1"/>
              </a:xfrm>
              <a:prstGeom prst="line">
                <a:avLst/>
              </a:prstGeom>
              <a:noFill/>
              <a:ln w="6350">
                <a:solidFill>
                  <a:srgbClr val="000000"/>
                </a:solidFill>
                <a:round/>
                <a:headEnd/>
                <a:tailEnd type="stealth" w="med" len="med"/>
              </a:ln>
            </p:spPr>
            <p:txBody>
              <a:bodyPr/>
              <a:lstStyle/>
              <a:p>
                <a:endParaRPr lang="fr-FR"/>
              </a:p>
            </p:txBody>
          </p:sp>
          <p:sp>
            <p:nvSpPr>
              <p:cNvPr id="23768" name="Line 216"/>
              <p:cNvSpPr>
                <a:spLocks noChangeShapeType="1"/>
              </p:cNvSpPr>
              <p:nvPr/>
            </p:nvSpPr>
            <p:spPr bwMode="auto">
              <a:xfrm>
                <a:off x="518" y="1690"/>
                <a:ext cx="1469" cy="0"/>
              </a:xfrm>
              <a:prstGeom prst="line">
                <a:avLst/>
              </a:prstGeom>
              <a:noFill/>
              <a:ln w="6350">
                <a:solidFill>
                  <a:schemeClr val="tx1"/>
                </a:solidFill>
                <a:prstDash val="sysDot"/>
                <a:round/>
                <a:headEnd/>
                <a:tailEnd/>
              </a:ln>
              <a:effectLst/>
            </p:spPr>
            <p:txBody>
              <a:bodyPr/>
              <a:lstStyle/>
              <a:p>
                <a:endParaRPr lang="fr-FR"/>
              </a:p>
            </p:txBody>
          </p:sp>
          <p:sp>
            <p:nvSpPr>
              <p:cNvPr id="23769" name="Freeform 217"/>
              <p:cNvSpPr>
                <a:spLocks/>
              </p:cNvSpPr>
              <p:nvPr/>
            </p:nvSpPr>
            <p:spPr bwMode="auto">
              <a:xfrm>
                <a:off x="522" y="1689"/>
                <a:ext cx="1398" cy="633"/>
              </a:xfrm>
              <a:custGeom>
                <a:avLst/>
                <a:gdLst/>
                <a:ahLst/>
                <a:cxnLst>
                  <a:cxn ang="0">
                    <a:pos x="0" y="0"/>
                  </a:cxn>
                  <a:cxn ang="0">
                    <a:pos x="126" y="0"/>
                  </a:cxn>
                  <a:cxn ang="0">
                    <a:pos x="126" y="630"/>
                  </a:cxn>
                  <a:cxn ang="0">
                    <a:pos x="450" y="630"/>
                  </a:cxn>
                  <a:cxn ang="0">
                    <a:pos x="450" y="0"/>
                  </a:cxn>
                  <a:cxn ang="0">
                    <a:pos x="630" y="0"/>
                  </a:cxn>
                  <a:cxn ang="0">
                    <a:pos x="630" y="630"/>
                  </a:cxn>
                  <a:cxn ang="0">
                    <a:pos x="693" y="630"/>
                  </a:cxn>
                  <a:cxn ang="0">
                    <a:pos x="693" y="0"/>
                  </a:cxn>
                  <a:cxn ang="0">
                    <a:pos x="912" y="0"/>
                  </a:cxn>
                  <a:cxn ang="0">
                    <a:pos x="912" y="633"/>
                  </a:cxn>
                  <a:cxn ang="0">
                    <a:pos x="1104" y="633"/>
                  </a:cxn>
                  <a:cxn ang="0">
                    <a:pos x="1101" y="0"/>
                  </a:cxn>
                  <a:cxn ang="0">
                    <a:pos x="1170" y="0"/>
                  </a:cxn>
                  <a:cxn ang="0">
                    <a:pos x="1170" y="630"/>
                  </a:cxn>
                  <a:cxn ang="0">
                    <a:pos x="1398" y="630"/>
                  </a:cxn>
                </a:cxnLst>
                <a:rect l="0" t="0" r="r" b="b"/>
                <a:pathLst>
                  <a:path w="1398" h="633">
                    <a:moveTo>
                      <a:pt x="0" y="0"/>
                    </a:moveTo>
                    <a:lnTo>
                      <a:pt x="126" y="0"/>
                    </a:lnTo>
                    <a:lnTo>
                      <a:pt x="126" y="630"/>
                    </a:lnTo>
                    <a:lnTo>
                      <a:pt x="450" y="630"/>
                    </a:lnTo>
                    <a:lnTo>
                      <a:pt x="450" y="0"/>
                    </a:lnTo>
                    <a:lnTo>
                      <a:pt x="630" y="0"/>
                    </a:lnTo>
                    <a:lnTo>
                      <a:pt x="630" y="630"/>
                    </a:lnTo>
                    <a:lnTo>
                      <a:pt x="693" y="630"/>
                    </a:lnTo>
                    <a:lnTo>
                      <a:pt x="693" y="0"/>
                    </a:lnTo>
                    <a:lnTo>
                      <a:pt x="912" y="0"/>
                    </a:lnTo>
                    <a:lnTo>
                      <a:pt x="912" y="633"/>
                    </a:lnTo>
                    <a:lnTo>
                      <a:pt x="1104" y="633"/>
                    </a:lnTo>
                    <a:lnTo>
                      <a:pt x="1101" y="0"/>
                    </a:lnTo>
                    <a:lnTo>
                      <a:pt x="1170" y="0"/>
                    </a:lnTo>
                    <a:lnTo>
                      <a:pt x="1170" y="630"/>
                    </a:lnTo>
                    <a:lnTo>
                      <a:pt x="1398" y="630"/>
                    </a:lnTo>
                  </a:path>
                </a:pathLst>
              </a:custGeom>
              <a:noFill/>
              <a:ln w="9525">
                <a:solidFill>
                  <a:srgbClr val="FF0000"/>
                </a:solidFill>
                <a:round/>
                <a:headEnd/>
                <a:tailEnd/>
              </a:ln>
              <a:effectLst/>
            </p:spPr>
            <p:txBody>
              <a:bodyPr/>
              <a:lstStyle/>
              <a:p>
                <a:endParaRPr lang="fr-FR"/>
              </a:p>
            </p:txBody>
          </p:sp>
        </p:grpSp>
        <p:sp>
          <p:nvSpPr>
            <p:cNvPr id="23772" name="Freeform 220"/>
            <p:cNvSpPr>
              <a:spLocks/>
            </p:cNvSpPr>
            <p:nvPr/>
          </p:nvSpPr>
          <p:spPr bwMode="auto">
            <a:xfrm>
              <a:off x="2881" y="233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nvGrpSpPr>
            <p:cNvPr id="6" name="Group 227"/>
            <p:cNvGrpSpPr>
              <a:grpSpLocks/>
            </p:cNvGrpSpPr>
            <p:nvPr/>
          </p:nvGrpSpPr>
          <p:grpSpPr bwMode="auto">
            <a:xfrm>
              <a:off x="3009" y="2960"/>
              <a:ext cx="322" cy="174"/>
              <a:chOff x="3000" y="2250"/>
              <a:chExt cx="370" cy="174"/>
            </a:xfrm>
          </p:grpSpPr>
          <p:grpSp>
            <p:nvGrpSpPr>
              <p:cNvPr id="7" name="Group 223"/>
              <p:cNvGrpSpPr>
                <a:grpSpLocks/>
              </p:cNvGrpSpPr>
              <p:nvPr/>
            </p:nvGrpSpPr>
            <p:grpSpPr bwMode="auto">
              <a:xfrm>
                <a:off x="3000" y="2250"/>
                <a:ext cx="246" cy="174"/>
                <a:chOff x="3000" y="2250"/>
                <a:chExt cx="246" cy="174"/>
              </a:xfrm>
            </p:grpSpPr>
            <p:sp>
              <p:nvSpPr>
                <p:cNvPr id="23771" name="Freeform 219"/>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73" name="Freeform 22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74" name="Freeform 22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8" name="Group 224"/>
            <p:cNvGrpSpPr>
              <a:grpSpLocks/>
            </p:cNvGrpSpPr>
            <p:nvPr/>
          </p:nvGrpSpPr>
          <p:grpSpPr bwMode="auto">
            <a:xfrm>
              <a:off x="3329" y="2346"/>
              <a:ext cx="186" cy="174"/>
              <a:chOff x="3000" y="2250"/>
              <a:chExt cx="246" cy="174"/>
            </a:xfrm>
          </p:grpSpPr>
          <p:sp>
            <p:nvSpPr>
              <p:cNvPr id="23777" name="Freeform 225"/>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78" name="Freeform 226"/>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9" name="Group 228"/>
            <p:cNvGrpSpPr>
              <a:grpSpLocks/>
            </p:cNvGrpSpPr>
            <p:nvPr/>
          </p:nvGrpSpPr>
          <p:grpSpPr bwMode="auto">
            <a:xfrm flipV="1">
              <a:off x="3571" y="2344"/>
              <a:ext cx="228" cy="174"/>
              <a:chOff x="3000" y="2250"/>
              <a:chExt cx="370" cy="174"/>
            </a:xfrm>
          </p:grpSpPr>
          <p:grpSp>
            <p:nvGrpSpPr>
              <p:cNvPr id="10" name="Group 229"/>
              <p:cNvGrpSpPr>
                <a:grpSpLocks/>
              </p:cNvGrpSpPr>
              <p:nvPr/>
            </p:nvGrpSpPr>
            <p:grpSpPr bwMode="auto">
              <a:xfrm>
                <a:off x="3000" y="2250"/>
                <a:ext cx="246" cy="174"/>
                <a:chOff x="3000" y="2250"/>
                <a:chExt cx="246" cy="174"/>
              </a:xfrm>
            </p:grpSpPr>
            <p:sp>
              <p:nvSpPr>
                <p:cNvPr id="23782" name="Freeform 230"/>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83" name="Freeform 23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84" name="Freeform 23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85" name="Freeform 233"/>
            <p:cNvSpPr>
              <a:spLocks/>
            </p:cNvSpPr>
            <p:nvPr/>
          </p:nvSpPr>
          <p:spPr bwMode="auto">
            <a:xfrm>
              <a:off x="3511" y="2968"/>
              <a:ext cx="67" cy="154"/>
            </a:xfrm>
            <a:custGeom>
              <a:avLst/>
              <a:gdLst/>
              <a:ahLst/>
              <a:cxnLst>
                <a:cxn ang="0">
                  <a:pos x="0" y="22"/>
                </a:cxn>
                <a:cxn ang="0">
                  <a:pos x="3" y="146"/>
                </a:cxn>
                <a:cxn ang="0">
                  <a:pos x="8" y="16"/>
                </a:cxn>
                <a:cxn ang="0">
                  <a:pos x="15" y="126"/>
                </a:cxn>
                <a:cxn ang="0">
                  <a:pos x="24" y="12"/>
                </a:cxn>
                <a:cxn ang="0">
                  <a:pos x="29" y="144"/>
                </a:cxn>
                <a:cxn ang="0">
                  <a:pos x="37" y="20"/>
                </a:cxn>
                <a:cxn ang="0">
                  <a:pos x="36" y="130"/>
                </a:cxn>
                <a:cxn ang="0">
                  <a:pos x="46" y="10"/>
                </a:cxn>
                <a:cxn ang="0">
                  <a:pos x="50" y="128"/>
                </a:cxn>
                <a:cxn ang="0">
                  <a:pos x="56" y="0"/>
                </a:cxn>
                <a:cxn ang="0">
                  <a:pos x="60" y="154"/>
                </a:cxn>
                <a:cxn ang="0">
                  <a:pos x="67" y="28"/>
                </a:cxn>
              </a:cxnLst>
              <a:rect l="0" t="0" r="r" b="b"/>
              <a:pathLst>
                <a:path w="67" h="154">
                  <a:moveTo>
                    <a:pt x="0" y="22"/>
                  </a:moveTo>
                  <a:lnTo>
                    <a:pt x="3" y="146"/>
                  </a:lnTo>
                  <a:lnTo>
                    <a:pt x="8" y="16"/>
                  </a:lnTo>
                  <a:lnTo>
                    <a:pt x="15" y="126"/>
                  </a:lnTo>
                  <a:lnTo>
                    <a:pt x="24" y="12"/>
                  </a:lnTo>
                  <a:lnTo>
                    <a:pt x="29" y="144"/>
                  </a:lnTo>
                  <a:lnTo>
                    <a:pt x="37" y="20"/>
                  </a:lnTo>
                  <a:lnTo>
                    <a:pt x="36" y="130"/>
                  </a:lnTo>
                  <a:lnTo>
                    <a:pt x="46" y="10"/>
                  </a:lnTo>
                  <a:lnTo>
                    <a:pt x="50" y="128"/>
                  </a:lnTo>
                  <a:lnTo>
                    <a:pt x="56" y="0"/>
                  </a:lnTo>
                  <a:lnTo>
                    <a:pt x="60" y="154"/>
                  </a:lnTo>
                  <a:lnTo>
                    <a:pt x="67" y="28"/>
                  </a:lnTo>
                </a:path>
              </a:pathLst>
            </a:custGeom>
            <a:noFill/>
            <a:ln w="6350" cmpd="sng">
              <a:solidFill>
                <a:srgbClr val="0000FF"/>
              </a:solidFill>
              <a:round/>
              <a:headEnd/>
              <a:tailEnd/>
            </a:ln>
            <a:effectLst/>
          </p:spPr>
          <p:txBody>
            <a:bodyPr/>
            <a:lstStyle/>
            <a:p>
              <a:endParaRPr lang="fr-FR"/>
            </a:p>
          </p:txBody>
        </p:sp>
        <p:sp>
          <p:nvSpPr>
            <p:cNvPr id="23786" name="Freeform 234"/>
            <p:cNvSpPr>
              <a:spLocks/>
            </p:cNvSpPr>
            <p:nvPr/>
          </p:nvSpPr>
          <p:spPr bwMode="auto">
            <a:xfrm>
              <a:off x="3981" y="2344"/>
              <a:ext cx="67" cy="154"/>
            </a:xfrm>
            <a:custGeom>
              <a:avLst/>
              <a:gdLst/>
              <a:ahLst/>
              <a:cxnLst>
                <a:cxn ang="0">
                  <a:pos x="0" y="22"/>
                </a:cxn>
                <a:cxn ang="0">
                  <a:pos x="3" y="146"/>
                </a:cxn>
                <a:cxn ang="0">
                  <a:pos x="8" y="16"/>
                </a:cxn>
                <a:cxn ang="0">
                  <a:pos x="15" y="126"/>
                </a:cxn>
                <a:cxn ang="0">
                  <a:pos x="24" y="12"/>
                </a:cxn>
                <a:cxn ang="0">
                  <a:pos x="29" y="144"/>
                </a:cxn>
                <a:cxn ang="0">
                  <a:pos x="37" y="20"/>
                </a:cxn>
                <a:cxn ang="0">
                  <a:pos x="36" y="130"/>
                </a:cxn>
                <a:cxn ang="0">
                  <a:pos x="46" y="10"/>
                </a:cxn>
                <a:cxn ang="0">
                  <a:pos x="50" y="128"/>
                </a:cxn>
                <a:cxn ang="0">
                  <a:pos x="56" y="0"/>
                </a:cxn>
                <a:cxn ang="0">
                  <a:pos x="60" y="154"/>
                </a:cxn>
                <a:cxn ang="0">
                  <a:pos x="67" y="28"/>
                </a:cxn>
              </a:cxnLst>
              <a:rect l="0" t="0" r="r" b="b"/>
              <a:pathLst>
                <a:path w="67" h="154">
                  <a:moveTo>
                    <a:pt x="0" y="22"/>
                  </a:moveTo>
                  <a:lnTo>
                    <a:pt x="3" y="146"/>
                  </a:lnTo>
                  <a:lnTo>
                    <a:pt x="8" y="16"/>
                  </a:lnTo>
                  <a:lnTo>
                    <a:pt x="15" y="126"/>
                  </a:lnTo>
                  <a:lnTo>
                    <a:pt x="24" y="12"/>
                  </a:lnTo>
                  <a:lnTo>
                    <a:pt x="29" y="144"/>
                  </a:lnTo>
                  <a:lnTo>
                    <a:pt x="37" y="20"/>
                  </a:lnTo>
                  <a:lnTo>
                    <a:pt x="36" y="130"/>
                  </a:lnTo>
                  <a:lnTo>
                    <a:pt x="46" y="10"/>
                  </a:lnTo>
                  <a:lnTo>
                    <a:pt x="50" y="128"/>
                  </a:lnTo>
                  <a:lnTo>
                    <a:pt x="56" y="0"/>
                  </a:lnTo>
                  <a:lnTo>
                    <a:pt x="60" y="154"/>
                  </a:lnTo>
                  <a:lnTo>
                    <a:pt x="67" y="28"/>
                  </a:lnTo>
                </a:path>
              </a:pathLst>
            </a:custGeom>
            <a:noFill/>
            <a:ln w="6350" cmpd="sng">
              <a:solidFill>
                <a:srgbClr val="0000FF"/>
              </a:solidFill>
              <a:round/>
              <a:headEnd/>
              <a:tailEnd/>
            </a:ln>
            <a:effectLst/>
          </p:spPr>
          <p:txBody>
            <a:bodyPr/>
            <a:lstStyle/>
            <a:p>
              <a:endParaRPr lang="fr-FR"/>
            </a:p>
          </p:txBody>
        </p:sp>
        <p:grpSp>
          <p:nvGrpSpPr>
            <p:cNvPr id="11" name="Group 235"/>
            <p:cNvGrpSpPr>
              <a:grpSpLocks/>
            </p:cNvGrpSpPr>
            <p:nvPr/>
          </p:nvGrpSpPr>
          <p:grpSpPr bwMode="auto">
            <a:xfrm>
              <a:off x="3799" y="2966"/>
              <a:ext cx="186" cy="174"/>
              <a:chOff x="3000" y="2250"/>
              <a:chExt cx="246" cy="174"/>
            </a:xfrm>
          </p:grpSpPr>
          <p:sp>
            <p:nvSpPr>
              <p:cNvPr id="23788" name="Freeform 236"/>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89" name="Freeform 237"/>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12" name="Group 238"/>
            <p:cNvGrpSpPr>
              <a:grpSpLocks/>
            </p:cNvGrpSpPr>
            <p:nvPr/>
          </p:nvGrpSpPr>
          <p:grpSpPr bwMode="auto">
            <a:xfrm flipV="1">
              <a:off x="4049" y="2962"/>
              <a:ext cx="228" cy="174"/>
              <a:chOff x="3000" y="2250"/>
              <a:chExt cx="370" cy="174"/>
            </a:xfrm>
          </p:grpSpPr>
          <p:grpSp>
            <p:nvGrpSpPr>
              <p:cNvPr id="13" name="Group 239"/>
              <p:cNvGrpSpPr>
                <a:grpSpLocks/>
              </p:cNvGrpSpPr>
              <p:nvPr/>
            </p:nvGrpSpPr>
            <p:grpSpPr bwMode="auto">
              <a:xfrm>
                <a:off x="3000" y="2250"/>
                <a:ext cx="246" cy="174"/>
                <a:chOff x="3000" y="2250"/>
                <a:chExt cx="246" cy="174"/>
              </a:xfrm>
            </p:grpSpPr>
            <p:sp>
              <p:nvSpPr>
                <p:cNvPr id="23792" name="Freeform 240"/>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93" name="Freeform 24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94" name="Freeform 24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sp>
        <p:nvSpPr>
          <p:cNvPr id="23795" name="Text Box 243"/>
          <p:cNvSpPr txBox="1">
            <a:spLocks noChangeArrowheads="1"/>
          </p:cNvSpPr>
          <p:nvPr/>
        </p:nvSpPr>
        <p:spPr bwMode="auto">
          <a:xfrm>
            <a:off x="251520" y="908720"/>
            <a:ext cx="8548687" cy="1446550"/>
          </a:xfrm>
          <a:prstGeom prst="rect">
            <a:avLst/>
          </a:prstGeom>
          <a:noFill/>
          <a:ln w="9525">
            <a:noFill/>
            <a:miter lim="800000"/>
            <a:headEnd/>
            <a:tailEnd/>
          </a:ln>
          <a:effectLst/>
        </p:spPr>
        <p:txBody>
          <a:bodyPr>
            <a:spAutoFit/>
          </a:bodyPr>
          <a:lstStyle/>
          <a:p>
            <a:pPr>
              <a:spcBef>
                <a:spcPct val="20000"/>
              </a:spcBef>
            </a:pPr>
            <a:r>
              <a:rPr lang="fr-FR" sz="2000" dirty="0">
                <a:latin typeface="Comic Sans MS" pitchFamily="66" charset="0"/>
              </a:rPr>
              <a:t>Dans un signal numérique, il n'y a plus de faibles tensions mais uniquement des 0 et des 1 transmis sous forme de tensions :</a:t>
            </a:r>
          </a:p>
          <a:p>
            <a:pPr>
              <a:spcBef>
                <a:spcPct val="20000"/>
              </a:spcBef>
              <a:buFontTx/>
              <a:buChar char="-"/>
            </a:pPr>
            <a:r>
              <a:rPr lang="fr-FR" sz="2000" dirty="0">
                <a:latin typeface="Comic Sans MS" pitchFamily="66" charset="0"/>
              </a:rPr>
              <a:t> Voisines de 0 V pour le 0</a:t>
            </a:r>
          </a:p>
          <a:p>
            <a:pPr>
              <a:spcBef>
                <a:spcPct val="20000"/>
              </a:spcBef>
              <a:buFontTx/>
              <a:buChar char="-"/>
            </a:pPr>
            <a:r>
              <a:rPr lang="fr-FR" sz="2000" dirty="0">
                <a:latin typeface="Comic Sans MS" pitchFamily="66" charset="0"/>
              </a:rPr>
              <a:t> Voisines de 5 V pour le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95">
                                            <p:txEl>
                                              <p:pRg st="0" end="0"/>
                                            </p:txEl>
                                          </p:spTgt>
                                        </p:tgtEl>
                                        <p:attrNameLst>
                                          <p:attrName>style.visibility</p:attrName>
                                        </p:attrNameLst>
                                      </p:cBhvr>
                                      <p:to>
                                        <p:strVal val="visible"/>
                                      </p:to>
                                    </p:set>
                                    <p:animEffect transition="in" filter="fade">
                                      <p:cBhvr>
                                        <p:cTn id="7" dur="2000"/>
                                        <p:tgtEl>
                                          <p:spTgt spid="2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95">
                                            <p:txEl>
                                              <p:pRg st="1" end="1"/>
                                            </p:txEl>
                                          </p:spTgt>
                                        </p:tgtEl>
                                        <p:attrNameLst>
                                          <p:attrName>style.visibility</p:attrName>
                                        </p:attrNameLst>
                                      </p:cBhvr>
                                      <p:to>
                                        <p:strVal val="visible"/>
                                      </p:to>
                                    </p:set>
                                    <p:animEffect transition="in" filter="fade">
                                      <p:cBhvr>
                                        <p:cTn id="12" dur="2000"/>
                                        <p:tgtEl>
                                          <p:spTgt spid="2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95">
                                            <p:txEl>
                                              <p:pRg st="2" end="2"/>
                                            </p:txEl>
                                          </p:spTgt>
                                        </p:tgtEl>
                                        <p:attrNameLst>
                                          <p:attrName>style.visibility</p:attrName>
                                        </p:attrNameLst>
                                      </p:cBhvr>
                                      <p:to>
                                        <p:strVal val="visible"/>
                                      </p:to>
                                    </p:set>
                                    <p:animEffect transition="in" filter="fade">
                                      <p:cBhvr>
                                        <p:cTn id="17" dur="2000"/>
                                        <p:tgtEl>
                                          <p:spTgt spid="23795">
                                            <p:txEl>
                                              <p:pRg st="2" end="2"/>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760">
                                            <p:txEl>
                                              <p:pRg st="0" end="0"/>
                                            </p:txEl>
                                          </p:spTgt>
                                        </p:tgtEl>
                                        <p:attrNameLst>
                                          <p:attrName>style.visibility</p:attrName>
                                        </p:attrNameLst>
                                      </p:cBhvr>
                                      <p:to>
                                        <p:strVal val="visible"/>
                                      </p:to>
                                    </p:set>
                                    <p:animEffect transition="in" filter="fade">
                                      <p:cBhvr>
                                        <p:cTn id="31" dur="2000"/>
                                        <p:tgtEl>
                                          <p:spTgt spid="2376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760">
                                            <p:txEl>
                                              <p:pRg st="1" end="1"/>
                                            </p:txEl>
                                          </p:spTgt>
                                        </p:tgtEl>
                                        <p:attrNameLst>
                                          <p:attrName>style.visibility</p:attrName>
                                        </p:attrNameLst>
                                      </p:cBhvr>
                                      <p:to>
                                        <p:strVal val="visible"/>
                                      </p:to>
                                    </p:set>
                                    <p:animEffect transition="in" filter="fade">
                                      <p:cBhvr>
                                        <p:cTn id="36" dur="2000"/>
                                        <p:tgtEl>
                                          <p:spTgt spid="237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3"/>
          <p:cNvGrpSpPr>
            <a:grpSpLocks/>
          </p:cNvGrpSpPr>
          <p:nvPr/>
        </p:nvGrpSpPr>
        <p:grpSpPr bwMode="auto">
          <a:xfrm>
            <a:off x="5611813" y="2636912"/>
            <a:ext cx="2992635" cy="2401813"/>
            <a:chOff x="3535" y="2031"/>
            <a:chExt cx="1609" cy="1143"/>
          </a:xfrm>
        </p:grpSpPr>
        <p:grpSp>
          <p:nvGrpSpPr>
            <p:cNvPr id="3" name="Group 1150"/>
            <p:cNvGrpSpPr>
              <a:grpSpLocks/>
            </p:cNvGrpSpPr>
            <p:nvPr/>
          </p:nvGrpSpPr>
          <p:grpSpPr bwMode="auto">
            <a:xfrm>
              <a:off x="3770" y="2825"/>
              <a:ext cx="1374" cy="102"/>
              <a:chOff x="3300" y="7628"/>
              <a:chExt cx="2324" cy="176"/>
            </a:xfrm>
          </p:grpSpPr>
          <p:sp>
            <p:nvSpPr>
              <p:cNvPr id="9343" name="Rectangle 1151"/>
              <p:cNvSpPr>
                <a:spLocks noChangeArrowheads="1"/>
              </p:cNvSpPr>
              <p:nvPr/>
            </p:nvSpPr>
            <p:spPr bwMode="auto">
              <a:xfrm>
                <a:off x="4335"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p>
            </p:txBody>
          </p:sp>
          <p:grpSp>
            <p:nvGrpSpPr>
              <p:cNvPr id="4" name="Group 1152"/>
              <p:cNvGrpSpPr>
                <a:grpSpLocks/>
              </p:cNvGrpSpPr>
              <p:nvPr/>
            </p:nvGrpSpPr>
            <p:grpSpPr bwMode="auto">
              <a:xfrm>
                <a:off x="3300" y="7628"/>
                <a:ext cx="2324" cy="167"/>
                <a:chOff x="3327" y="7638"/>
                <a:chExt cx="2324" cy="167"/>
              </a:xfrm>
            </p:grpSpPr>
            <p:grpSp>
              <p:nvGrpSpPr>
                <p:cNvPr id="5" name="Group 1153"/>
                <p:cNvGrpSpPr>
                  <a:grpSpLocks/>
                </p:cNvGrpSpPr>
                <p:nvPr/>
              </p:nvGrpSpPr>
              <p:grpSpPr bwMode="auto">
                <a:xfrm>
                  <a:off x="3327" y="7640"/>
                  <a:ext cx="1444" cy="165"/>
                  <a:chOff x="3327" y="7640"/>
                  <a:chExt cx="1444" cy="165"/>
                </a:xfrm>
              </p:grpSpPr>
              <p:grpSp>
                <p:nvGrpSpPr>
                  <p:cNvPr id="6" name="Group 1154"/>
                  <p:cNvGrpSpPr>
                    <a:grpSpLocks/>
                  </p:cNvGrpSpPr>
                  <p:nvPr/>
                </p:nvGrpSpPr>
                <p:grpSpPr bwMode="auto">
                  <a:xfrm>
                    <a:off x="3327" y="7640"/>
                    <a:ext cx="427" cy="165"/>
                    <a:chOff x="3327" y="7640"/>
                    <a:chExt cx="427" cy="165"/>
                  </a:xfrm>
                </p:grpSpPr>
                <p:sp>
                  <p:nvSpPr>
                    <p:cNvPr id="9347" name="Rectangle 1155"/>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p>
                  </p:txBody>
                </p:sp>
                <p:sp>
                  <p:nvSpPr>
                    <p:cNvPr id="9348" name="Rectangle 1156"/>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p>
                  </p:txBody>
                </p:sp>
              </p:grpSp>
              <p:grpSp>
                <p:nvGrpSpPr>
                  <p:cNvPr id="7" name="Group 1157"/>
                  <p:cNvGrpSpPr>
                    <a:grpSpLocks/>
                  </p:cNvGrpSpPr>
                  <p:nvPr/>
                </p:nvGrpSpPr>
                <p:grpSpPr bwMode="auto">
                  <a:xfrm>
                    <a:off x="4014" y="7640"/>
                    <a:ext cx="757" cy="165"/>
                    <a:chOff x="4014" y="7640"/>
                    <a:chExt cx="757" cy="165"/>
                  </a:xfrm>
                </p:grpSpPr>
                <p:sp>
                  <p:nvSpPr>
                    <p:cNvPr id="9350" name="Rectangle 1158"/>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p>
                  </p:txBody>
                </p:sp>
                <p:sp>
                  <p:nvSpPr>
                    <p:cNvPr id="9351" name="Rectangle 1159"/>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p>
                  </p:txBody>
                </p:sp>
              </p:grpSp>
            </p:grpSp>
            <p:grpSp>
              <p:nvGrpSpPr>
                <p:cNvPr id="8" name="Group 1160"/>
                <p:cNvGrpSpPr>
                  <a:grpSpLocks/>
                </p:cNvGrpSpPr>
                <p:nvPr/>
              </p:nvGrpSpPr>
              <p:grpSpPr bwMode="auto">
                <a:xfrm>
                  <a:off x="5013" y="7638"/>
                  <a:ext cx="638" cy="165"/>
                  <a:chOff x="5013" y="7638"/>
                  <a:chExt cx="638" cy="165"/>
                </a:xfrm>
              </p:grpSpPr>
              <p:sp>
                <p:nvSpPr>
                  <p:cNvPr id="9353" name="Rectangle 1161"/>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p>
                </p:txBody>
              </p:sp>
              <p:sp>
                <p:nvSpPr>
                  <p:cNvPr id="9354" name="Rectangle 1162"/>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p>
                </p:txBody>
              </p:sp>
            </p:grpSp>
          </p:grpSp>
        </p:grpSp>
        <p:sp>
          <p:nvSpPr>
            <p:cNvPr id="9355" name="Line 1163"/>
            <p:cNvSpPr>
              <a:spLocks noChangeShapeType="1"/>
            </p:cNvSpPr>
            <p:nvPr/>
          </p:nvSpPr>
          <p:spPr bwMode="auto">
            <a:xfrm flipV="1">
              <a:off x="3604" y="2070"/>
              <a:ext cx="0" cy="1104"/>
            </a:xfrm>
            <a:prstGeom prst="line">
              <a:avLst/>
            </a:prstGeom>
            <a:noFill/>
            <a:ln w="6350">
              <a:solidFill>
                <a:srgbClr val="000000"/>
              </a:solidFill>
              <a:round/>
              <a:headEnd/>
              <a:tailEnd type="stealth" w="med" len="med"/>
            </a:ln>
          </p:spPr>
          <p:txBody>
            <a:bodyPr/>
            <a:lstStyle/>
            <a:p>
              <a:endParaRPr lang="fr-FR"/>
            </a:p>
          </p:txBody>
        </p:sp>
        <p:sp>
          <p:nvSpPr>
            <p:cNvPr id="9356" name="Line 1164"/>
            <p:cNvSpPr>
              <a:spLocks noChangeShapeType="1"/>
            </p:cNvSpPr>
            <p:nvPr/>
          </p:nvSpPr>
          <p:spPr bwMode="auto">
            <a:xfrm>
              <a:off x="3604" y="2768"/>
              <a:ext cx="0" cy="31"/>
            </a:xfrm>
            <a:prstGeom prst="line">
              <a:avLst/>
            </a:prstGeom>
            <a:noFill/>
            <a:ln w="6350">
              <a:solidFill>
                <a:srgbClr val="000000"/>
              </a:solidFill>
              <a:round/>
              <a:headEnd/>
              <a:tailEnd/>
            </a:ln>
          </p:spPr>
          <p:txBody>
            <a:bodyPr/>
            <a:lstStyle/>
            <a:p>
              <a:endParaRPr lang="fr-FR"/>
            </a:p>
          </p:txBody>
        </p:sp>
        <p:sp>
          <p:nvSpPr>
            <p:cNvPr id="9357" name="Line 1165"/>
            <p:cNvSpPr>
              <a:spLocks noChangeShapeType="1"/>
            </p:cNvSpPr>
            <p:nvPr/>
          </p:nvSpPr>
          <p:spPr bwMode="auto">
            <a:xfrm>
              <a:off x="3622" y="2768"/>
              <a:ext cx="1" cy="31"/>
            </a:xfrm>
            <a:prstGeom prst="line">
              <a:avLst/>
            </a:prstGeom>
            <a:noFill/>
            <a:ln w="3175">
              <a:solidFill>
                <a:srgbClr val="000000"/>
              </a:solidFill>
              <a:round/>
              <a:headEnd/>
              <a:tailEnd/>
            </a:ln>
          </p:spPr>
          <p:txBody>
            <a:bodyPr/>
            <a:lstStyle/>
            <a:p>
              <a:endParaRPr lang="fr-FR"/>
            </a:p>
          </p:txBody>
        </p:sp>
        <p:sp>
          <p:nvSpPr>
            <p:cNvPr id="9358" name="Line 1166"/>
            <p:cNvSpPr>
              <a:spLocks noChangeShapeType="1"/>
            </p:cNvSpPr>
            <p:nvPr/>
          </p:nvSpPr>
          <p:spPr bwMode="auto">
            <a:xfrm>
              <a:off x="3642" y="2768"/>
              <a:ext cx="0" cy="31"/>
            </a:xfrm>
            <a:prstGeom prst="line">
              <a:avLst/>
            </a:prstGeom>
            <a:noFill/>
            <a:ln w="3175">
              <a:solidFill>
                <a:srgbClr val="000000"/>
              </a:solidFill>
              <a:round/>
              <a:headEnd/>
              <a:tailEnd/>
            </a:ln>
          </p:spPr>
          <p:txBody>
            <a:bodyPr/>
            <a:lstStyle/>
            <a:p>
              <a:endParaRPr lang="fr-FR"/>
            </a:p>
          </p:txBody>
        </p:sp>
        <p:sp>
          <p:nvSpPr>
            <p:cNvPr id="9359" name="Line 1167"/>
            <p:cNvSpPr>
              <a:spLocks noChangeShapeType="1"/>
            </p:cNvSpPr>
            <p:nvPr/>
          </p:nvSpPr>
          <p:spPr bwMode="auto">
            <a:xfrm>
              <a:off x="3661" y="2768"/>
              <a:ext cx="0" cy="31"/>
            </a:xfrm>
            <a:prstGeom prst="line">
              <a:avLst/>
            </a:prstGeom>
            <a:noFill/>
            <a:ln w="3175">
              <a:solidFill>
                <a:srgbClr val="000000"/>
              </a:solidFill>
              <a:round/>
              <a:headEnd/>
              <a:tailEnd/>
            </a:ln>
          </p:spPr>
          <p:txBody>
            <a:bodyPr/>
            <a:lstStyle/>
            <a:p>
              <a:endParaRPr lang="fr-FR"/>
            </a:p>
          </p:txBody>
        </p:sp>
        <p:sp>
          <p:nvSpPr>
            <p:cNvPr id="9360" name="Line 1168"/>
            <p:cNvSpPr>
              <a:spLocks noChangeShapeType="1"/>
            </p:cNvSpPr>
            <p:nvPr/>
          </p:nvSpPr>
          <p:spPr bwMode="auto">
            <a:xfrm>
              <a:off x="3681" y="2768"/>
              <a:ext cx="0" cy="31"/>
            </a:xfrm>
            <a:prstGeom prst="line">
              <a:avLst/>
            </a:prstGeom>
            <a:noFill/>
            <a:ln w="3175">
              <a:solidFill>
                <a:srgbClr val="000000"/>
              </a:solidFill>
              <a:round/>
              <a:headEnd/>
              <a:tailEnd/>
            </a:ln>
          </p:spPr>
          <p:txBody>
            <a:bodyPr/>
            <a:lstStyle/>
            <a:p>
              <a:endParaRPr lang="fr-FR"/>
            </a:p>
          </p:txBody>
        </p:sp>
        <p:sp>
          <p:nvSpPr>
            <p:cNvPr id="9361" name="Line 1169"/>
            <p:cNvSpPr>
              <a:spLocks noChangeShapeType="1"/>
            </p:cNvSpPr>
            <p:nvPr/>
          </p:nvSpPr>
          <p:spPr bwMode="auto">
            <a:xfrm>
              <a:off x="3700" y="2768"/>
              <a:ext cx="1" cy="31"/>
            </a:xfrm>
            <a:prstGeom prst="line">
              <a:avLst/>
            </a:prstGeom>
            <a:noFill/>
            <a:ln w="3175">
              <a:solidFill>
                <a:srgbClr val="000000"/>
              </a:solidFill>
              <a:round/>
              <a:headEnd/>
              <a:tailEnd/>
            </a:ln>
          </p:spPr>
          <p:txBody>
            <a:bodyPr/>
            <a:lstStyle/>
            <a:p>
              <a:endParaRPr lang="fr-FR"/>
            </a:p>
          </p:txBody>
        </p:sp>
        <p:sp>
          <p:nvSpPr>
            <p:cNvPr id="9362" name="Line 1170"/>
            <p:cNvSpPr>
              <a:spLocks noChangeShapeType="1"/>
            </p:cNvSpPr>
            <p:nvPr/>
          </p:nvSpPr>
          <p:spPr bwMode="auto">
            <a:xfrm>
              <a:off x="3721" y="2768"/>
              <a:ext cx="0" cy="31"/>
            </a:xfrm>
            <a:prstGeom prst="line">
              <a:avLst/>
            </a:prstGeom>
            <a:noFill/>
            <a:ln w="3175">
              <a:solidFill>
                <a:srgbClr val="000000"/>
              </a:solidFill>
              <a:round/>
              <a:headEnd/>
              <a:tailEnd/>
            </a:ln>
          </p:spPr>
          <p:txBody>
            <a:bodyPr/>
            <a:lstStyle/>
            <a:p>
              <a:endParaRPr lang="fr-FR"/>
            </a:p>
          </p:txBody>
        </p:sp>
        <p:sp>
          <p:nvSpPr>
            <p:cNvPr id="9363" name="Line 1171"/>
            <p:cNvSpPr>
              <a:spLocks noChangeShapeType="1"/>
            </p:cNvSpPr>
            <p:nvPr/>
          </p:nvSpPr>
          <p:spPr bwMode="auto">
            <a:xfrm>
              <a:off x="3741" y="2768"/>
              <a:ext cx="1" cy="31"/>
            </a:xfrm>
            <a:prstGeom prst="line">
              <a:avLst/>
            </a:prstGeom>
            <a:noFill/>
            <a:ln w="3175">
              <a:solidFill>
                <a:srgbClr val="000000"/>
              </a:solidFill>
              <a:round/>
              <a:headEnd/>
              <a:tailEnd/>
            </a:ln>
          </p:spPr>
          <p:txBody>
            <a:bodyPr/>
            <a:lstStyle/>
            <a:p>
              <a:endParaRPr lang="fr-FR"/>
            </a:p>
          </p:txBody>
        </p:sp>
        <p:sp>
          <p:nvSpPr>
            <p:cNvPr id="9364" name="Line 1172"/>
            <p:cNvSpPr>
              <a:spLocks noChangeShapeType="1"/>
            </p:cNvSpPr>
            <p:nvPr/>
          </p:nvSpPr>
          <p:spPr bwMode="auto">
            <a:xfrm>
              <a:off x="3760" y="2768"/>
              <a:ext cx="1" cy="31"/>
            </a:xfrm>
            <a:prstGeom prst="line">
              <a:avLst/>
            </a:prstGeom>
            <a:noFill/>
            <a:ln w="3175">
              <a:solidFill>
                <a:srgbClr val="000000"/>
              </a:solidFill>
              <a:round/>
              <a:headEnd/>
              <a:tailEnd/>
            </a:ln>
          </p:spPr>
          <p:txBody>
            <a:bodyPr/>
            <a:lstStyle/>
            <a:p>
              <a:endParaRPr lang="fr-FR"/>
            </a:p>
          </p:txBody>
        </p:sp>
        <p:sp>
          <p:nvSpPr>
            <p:cNvPr id="9365" name="Line 1173"/>
            <p:cNvSpPr>
              <a:spLocks noChangeShapeType="1"/>
            </p:cNvSpPr>
            <p:nvPr/>
          </p:nvSpPr>
          <p:spPr bwMode="auto">
            <a:xfrm>
              <a:off x="3781" y="2768"/>
              <a:ext cx="0" cy="31"/>
            </a:xfrm>
            <a:prstGeom prst="line">
              <a:avLst/>
            </a:prstGeom>
            <a:noFill/>
            <a:ln w="3175">
              <a:solidFill>
                <a:srgbClr val="000000"/>
              </a:solidFill>
              <a:round/>
              <a:headEnd/>
              <a:tailEnd/>
            </a:ln>
          </p:spPr>
          <p:txBody>
            <a:bodyPr/>
            <a:lstStyle/>
            <a:p>
              <a:endParaRPr lang="fr-FR"/>
            </a:p>
          </p:txBody>
        </p:sp>
        <p:sp>
          <p:nvSpPr>
            <p:cNvPr id="9366" name="Line 1174"/>
            <p:cNvSpPr>
              <a:spLocks noChangeShapeType="1"/>
            </p:cNvSpPr>
            <p:nvPr/>
          </p:nvSpPr>
          <p:spPr bwMode="auto">
            <a:xfrm>
              <a:off x="3800" y="2768"/>
              <a:ext cx="2" cy="31"/>
            </a:xfrm>
            <a:prstGeom prst="line">
              <a:avLst/>
            </a:prstGeom>
            <a:noFill/>
            <a:ln w="3175">
              <a:solidFill>
                <a:srgbClr val="000000"/>
              </a:solidFill>
              <a:round/>
              <a:headEnd/>
              <a:tailEnd/>
            </a:ln>
          </p:spPr>
          <p:txBody>
            <a:bodyPr/>
            <a:lstStyle/>
            <a:p>
              <a:endParaRPr lang="fr-FR"/>
            </a:p>
          </p:txBody>
        </p:sp>
        <p:sp>
          <p:nvSpPr>
            <p:cNvPr id="9367" name="Line 1175"/>
            <p:cNvSpPr>
              <a:spLocks noChangeShapeType="1"/>
            </p:cNvSpPr>
            <p:nvPr/>
          </p:nvSpPr>
          <p:spPr bwMode="auto">
            <a:xfrm>
              <a:off x="3801" y="2769"/>
              <a:ext cx="1" cy="31"/>
            </a:xfrm>
            <a:prstGeom prst="line">
              <a:avLst/>
            </a:prstGeom>
            <a:noFill/>
            <a:ln w="3175">
              <a:solidFill>
                <a:srgbClr val="000000"/>
              </a:solidFill>
              <a:round/>
              <a:headEnd/>
              <a:tailEnd/>
            </a:ln>
          </p:spPr>
          <p:txBody>
            <a:bodyPr/>
            <a:lstStyle/>
            <a:p>
              <a:endParaRPr lang="fr-FR"/>
            </a:p>
          </p:txBody>
        </p:sp>
        <p:sp>
          <p:nvSpPr>
            <p:cNvPr id="9368" name="Line 1176"/>
            <p:cNvSpPr>
              <a:spLocks noChangeShapeType="1"/>
            </p:cNvSpPr>
            <p:nvPr/>
          </p:nvSpPr>
          <p:spPr bwMode="auto">
            <a:xfrm>
              <a:off x="3820" y="2769"/>
              <a:ext cx="0" cy="31"/>
            </a:xfrm>
            <a:prstGeom prst="line">
              <a:avLst/>
            </a:prstGeom>
            <a:noFill/>
            <a:ln w="3175">
              <a:solidFill>
                <a:srgbClr val="000000"/>
              </a:solidFill>
              <a:round/>
              <a:headEnd/>
              <a:tailEnd/>
            </a:ln>
          </p:spPr>
          <p:txBody>
            <a:bodyPr/>
            <a:lstStyle/>
            <a:p>
              <a:endParaRPr lang="fr-FR"/>
            </a:p>
          </p:txBody>
        </p:sp>
        <p:sp>
          <p:nvSpPr>
            <p:cNvPr id="9369" name="Line 1177"/>
            <p:cNvSpPr>
              <a:spLocks noChangeShapeType="1"/>
            </p:cNvSpPr>
            <p:nvPr/>
          </p:nvSpPr>
          <p:spPr bwMode="auto">
            <a:xfrm>
              <a:off x="3840" y="2769"/>
              <a:ext cx="0" cy="31"/>
            </a:xfrm>
            <a:prstGeom prst="line">
              <a:avLst/>
            </a:prstGeom>
            <a:noFill/>
            <a:ln w="3175">
              <a:solidFill>
                <a:srgbClr val="000000"/>
              </a:solidFill>
              <a:round/>
              <a:headEnd/>
              <a:tailEnd/>
            </a:ln>
          </p:spPr>
          <p:txBody>
            <a:bodyPr/>
            <a:lstStyle/>
            <a:p>
              <a:endParaRPr lang="fr-FR"/>
            </a:p>
          </p:txBody>
        </p:sp>
        <p:sp>
          <p:nvSpPr>
            <p:cNvPr id="9370" name="Line 1178"/>
            <p:cNvSpPr>
              <a:spLocks noChangeShapeType="1"/>
            </p:cNvSpPr>
            <p:nvPr/>
          </p:nvSpPr>
          <p:spPr bwMode="auto">
            <a:xfrm>
              <a:off x="3859" y="2769"/>
              <a:ext cx="1" cy="31"/>
            </a:xfrm>
            <a:prstGeom prst="line">
              <a:avLst/>
            </a:prstGeom>
            <a:noFill/>
            <a:ln w="3175">
              <a:solidFill>
                <a:srgbClr val="000000"/>
              </a:solidFill>
              <a:round/>
              <a:headEnd/>
              <a:tailEnd/>
            </a:ln>
          </p:spPr>
          <p:txBody>
            <a:bodyPr/>
            <a:lstStyle/>
            <a:p>
              <a:endParaRPr lang="fr-FR"/>
            </a:p>
          </p:txBody>
        </p:sp>
        <p:sp>
          <p:nvSpPr>
            <p:cNvPr id="9371" name="Line 1179"/>
            <p:cNvSpPr>
              <a:spLocks noChangeShapeType="1"/>
            </p:cNvSpPr>
            <p:nvPr/>
          </p:nvSpPr>
          <p:spPr bwMode="auto">
            <a:xfrm>
              <a:off x="3879" y="2769"/>
              <a:ext cx="0" cy="31"/>
            </a:xfrm>
            <a:prstGeom prst="line">
              <a:avLst/>
            </a:prstGeom>
            <a:noFill/>
            <a:ln w="3175">
              <a:solidFill>
                <a:srgbClr val="000000"/>
              </a:solidFill>
              <a:round/>
              <a:headEnd/>
              <a:tailEnd/>
            </a:ln>
          </p:spPr>
          <p:txBody>
            <a:bodyPr/>
            <a:lstStyle/>
            <a:p>
              <a:endParaRPr lang="fr-FR"/>
            </a:p>
          </p:txBody>
        </p:sp>
        <p:sp>
          <p:nvSpPr>
            <p:cNvPr id="9372" name="Line 1180"/>
            <p:cNvSpPr>
              <a:spLocks noChangeShapeType="1"/>
            </p:cNvSpPr>
            <p:nvPr/>
          </p:nvSpPr>
          <p:spPr bwMode="auto">
            <a:xfrm>
              <a:off x="3898" y="2769"/>
              <a:ext cx="0" cy="31"/>
            </a:xfrm>
            <a:prstGeom prst="line">
              <a:avLst/>
            </a:prstGeom>
            <a:noFill/>
            <a:ln w="3175">
              <a:solidFill>
                <a:srgbClr val="000000"/>
              </a:solidFill>
              <a:round/>
              <a:headEnd/>
              <a:tailEnd/>
            </a:ln>
          </p:spPr>
          <p:txBody>
            <a:bodyPr/>
            <a:lstStyle/>
            <a:p>
              <a:endParaRPr lang="fr-FR"/>
            </a:p>
          </p:txBody>
        </p:sp>
        <p:sp>
          <p:nvSpPr>
            <p:cNvPr id="9373" name="Line 1181"/>
            <p:cNvSpPr>
              <a:spLocks noChangeShapeType="1"/>
            </p:cNvSpPr>
            <p:nvPr/>
          </p:nvSpPr>
          <p:spPr bwMode="auto">
            <a:xfrm>
              <a:off x="3920" y="2769"/>
              <a:ext cx="0" cy="31"/>
            </a:xfrm>
            <a:prstGeom prst="line">
              <a:avLst/>
            </a:prstGeom>
            <a:noFill/>
            <a:ln w="3175">
              <a:solidFill>
                <a:srgbClr val="000000"/>
              </a:solidFill>
              <a:round/>
              <a:headEnd/>
              <a:tailEnd/>
            </a:ln>
          </p:spPr>
          <p:txBody>
            <a:bodyPr/>
            <a:lstStyle/>
            <a:p>
              <a:endParaRPr lang="fr-FR"/>
            </a:p>
          </p:txBody>
        </p:sp>
        <p:sp>
          <p:nvSpPr>
            <p:cNvPr id="9374" name="Line 1182"/>
            <p:cNvSpPr>
              <a:spLocks noChangeShapeType="1"/>
            </p:cNvSpPr>
            <p:nvPr/>
          </p:nvSpPr>
          <p:spPr bwMode="auto">
            <a:xfrm>
              <a:off x="3939" y="2769"/>
              <a:ext cx="1" cy="31"/>
            </a:xfrm>
            <a:prstGeom prst="line">
              <a:avLst/>
            </a:prstGeom>
            <a:noFill/>
            <a:ln w="3175">
              <a:solidFill>
                <a:srgbClr val="000000"/>
              </a:solidFill>
              <a:round/>
              <a:headEnd/>
              <a:tailEnd/>
            </a:ln>
          </p:spPr>
          <p:txBody>
            <a:bodyPr/>
            <a:lstStyle/>
            <a:p>
              <a:endParaRPr lang="fr-FR"/>
            </a:p>
          </p:txBody>
        </p:sp>
        <p:sp>
          <p:nvSpPr>
            <p:cNvPr id="9375" name="Line 1183"/>
            <p:cNvSpPr>
              <a:spLocks noChangeShapeType="1"/>
            </p:cNvSpPr>
            <p:nvPr/>
          </p:nvSpPr>
          <p:spPr bwMode="auto">
            <a:xfrm>
              <a:off x="3959" y="2769"/>
              <a:ext cx="0" cy="31"/>
            </a:xfrm>
            <a:prstGeom prst="line">
              <a:avLst/>
            </a:prstGeom>
            <a:noFill/>
            <a:ln w="3175">
              <a:solidFill>
                <a:srgbClr val="000000"/>
              </a:solidFill>
              <a:round/>
              <a:headEnd/>
              <a:tailEnd/>
            </a:ln>
          </p:spPr>
          <p:txBody>
            <a:bodyPr/>
            <a:lstStyle/>
            <a:p>
              <a:endParaRPr lang="fr-FR"/>
            </a:p>
          </p:txBody>
        </p:sp>
        <p:sp>
          <p:nvSpPr>
            <p:cNvPr id="9376" name="Line 1184"/>
            <p:cNvSpPr>
              <a:spLocks noChangeShapeType="1"/>
            </p:cNvSpPr>
            <p:nvPr/>
          </p:nvSpPr>
          <p:spPr bwMode="auto">
            <a:xfrm>
              <a:off x="3979" y="2769"/>
              <a:ext cx="0" cy="31"/>
            </a:xfrm>
            <a:prstGeom prst="line">
              <a:avLst/>
            </a:prstGeom>
            <a:noFill/>
            <a:ln w="3175">
              <a:solidFill>
                <a:srgbClr val="000000"/>
              </a:solidFill>
              <a:round/>
              <a:headEnd/>
              <a:tailEnd/>
            </a:ln>
          </p:spPr>
          <p:txBody>
            <a:bodyPr/>
            <a:lstStyle/>
            <a:p>
              <a:endParaRPr lang="fr-FR"/>
            </a:p>
          </p:txBody>
        </p:sp>
        <p:sp>
          <p:nvSpPr>
            <p:cNvPr id="9377" name="Line 1185"/>
            <p:cNvSpPr>
              <a:spLocks noChangeShapeType="1"/>
            </p:cNvSpPr>
            <p:nvPr/>
          </p:nvSpPr>
          <p:spPr bwMode="auto">
            <a:xfrm>
              <a:off x="3998" y="2769"/>
              <a:ext cx="3" cy="31"/>
            </a:xfrm>
            <a:prstGeom prst="line">
              <a:avLst/>
            </a:prstGeom>
            <a:noFill/>
            <a:ln w="3175">
              <a:solidFill>
                <a:srgbClr val="000000"/>
              </a:solidFill>
              <a:round/>
              <a:headEnd/>
              <a:tailEnd/>
            </a:ln>
          </p:spPr>
          <p:txBody>
            <a:bodyPr/>
            <a:lstStyle/>
            <a:p>
              <a:endParaRPr lang="fr-FR"/>
            </a:p>
          </p:txBody>
        </p:sp>
        <p:sp>
          <p:nvSpPr>
            <p:cNvPr id="9378" name="Line 1186"/>
            <p:cNvSpPr>
              <a:spLocks noChangeShapeType="1"/>
            </p:cNvSpPr>
            <p:nvPr/>
          </p:nvSpPr>
          <p:spPr bwMode="auto">
            <a:xfrm>
              <a:off x="4000" y="2768"/>
              <a:ext cx="1" cy="31"/>
            </a:xfrm>
            <a:prstGeom prst="line">
              <a:avLst/>
            </a:prstGeom>
            <a:noFill/>
            <a:ln w="3175">
              <a:solidFill>
                <a:srgbClr val="000000"/>
              </a:solidFill>
              <a:round/>
              <a:headEnd/>
              <a:tailEnd/>
            </a:ln>
          </p:spPr>
          <p:txBody>
            <a:bodyPr/>
            <a:lstStyle/>
            <a:p>
              <a:endParaRPr lang="fr-FR"/>
            </a:p>
          </p:txBody>
        </p:sp>
        <p:sp>
          <p:nvSpPr>
            <p:cNvPr id="9379" name="Line 1187"/>
            <p:cNvSpPr>
              <a:spLocks noChangeShapeType="1"/>
            </p:cNvSpPr>
            <p:nvPr/>
          </p:nvSpPr>
          <p:spPr bwMode="auto">
            <a:xfrm>
              <a:off x="4018" y="2768"/>
              <a:ext cx="1" cy="31"/>
            </a:xfrm>
            <a:prstGeom prst="line">
              <a:avLst/>
            </a:prstGeom>
            <a:noFill/>
            <a:ln w="3175">
              <a:solidFill>
                <a:srgbClr val="000000"/>
              </a:solidFill>
              <a:round/>
              <a:headEnd/>
              <a:tailEnd/>
            </a:ln>
          </p:spPr>
          <p:txBody>
            <a:bodyPr/>
            <a:lstStyle/>
            <a:p>
              <a:endParaRPr lang="fr-FR"/>
            </a:p>
          </p:txBody>
        </p:sp>
        <p:sp>
          <p:nvSpPr>
            <p:cNvPr id="9380" name="Line 1188"/>
            <p:cNvSpPr>
              <a:spLocks noChangeShapeType="1"/>
            </p:cNvSpPr>
            <p:nvPr/>
          </p:nvSpPr>
          <p:spPr bwMode="auto">
            <a:xfrm>
              <a:off x="4038" y="2768"/>
              <a:ext cx="1" cy="31"/>
            </a:xfrm>
            <a:prstGeom prst="line">
              <a:avLst/>
            </a:prstGeom>
            <a:noFill/>
            <a:ln w="3175">
              <a:solidFill>
                <a:srgbClr val="000000"/>
              </a:solidFill>
              <a:round/>
              <a:headEnd/>
              <a:tailEnd/>
            </a:ln>
          </p:spPr>
          <p:txBody>
            <a:bodyPr/>
            <a:lstStyle/>
            <a:p>
              <a:endParaRPr lang="fr-FR"/>
            </a:p>
          </p:txBody>
        </p:sp>
        <p:sp>
          <p:nvSpPr>
            <p:cNvPr id="9381" name="Line 1189"/>
            <p:cNvSpPr>
              <a:spLocks noChangeShapeType="1"/>
            </p:cNvSpPr>
            <p:nvPr/>
          </p:nvSpPr>
          <p:spPr bwMode="auto">
            <a:xfrm>
              <a:off x="4058" y="2768"/>
              <a:ext cx="0" cy="31"/>
            </a:xfrm>
            <a:prstGeom prst="line">
              <a:avLst/>
            </a:prstGeom>
            <a:noFill/>
            <a:ln w="3175">
              <a:solidFill>
                <a:srgbClr val="000000"/>
              </a:solidFill>
              <a:round/>
              <a:headEnd/>
              <a:tailEnd/>
            </a:ln>
          </p:spPr>
          <p:txBody>
            <a:bodyPr/>
            <a:lstStyle/>
            <a:p>
              <a:endParaRPr lang="fr-FR"/>
            </a:p>
          </p:txBody>
        </p:sp>
        <p:sp>
          <p:nvSpPr>
            <p:cNvPr id="9382" name="Line 1190"/>
            <p:cNvSpPr>
              <a:spLocks noChangeShapeType="1"/>
            </p:cNvSpPr>
            <p:nvPr/>
          </p:nvSpPr>
          <p:spPr bwMode="auto">
            <a:xfrm>
              <a:off x="4079" y="2768"/>
              <a:ext cx="1" cy="31"/>
            </a:xfrm>
            <a:prstGeom prst="line">
              <a:avLst/>
            </a:prstGeom>
            <a:noFill/>
            <a:ln w="3175">
              <a:solidFill>
                <a:srgbClr val="000000"/>
              </a:solidFill>
              <a:round/>
              <a:headEnd/>
              <a:tailEnd/>
            </a:ln>
          </p:spPr>
          <p:txBody>
            <a:bodyPr/>
            <a:lstStyle/>
            <a:p>
              <a:endParaRPr lang="fr-FR"/>
            </a:p>
          </p:txBody>
        </p:sp>
        <p:sp>
          <p:nvSpPr>
            <p:cNvPr id="9383" name="Line 1191"/>
            <p:cNvSpPr>
              <a:spLocks noChangeShapeType="1"/>
            </p:cNvSpPr>
            <p:nvPr/>
          </p:nvSpPr>
          <p:spPr bwMode="auto">
            <a:xfrm>
              <a:off x="4098" y="2768"/>
              <a:ext cx="1" cy="31"/>
            </a:xfrm>
            <a:prstGeom prst="line">
              <a:avLst/>
            </a:prstGeom>
            <a:noFill/>
            <a:ln w="3175">
              <a:solidFill>
                <a:srgbClr val="000000"/>
              </a:solidFill>
              <a:round/>
              <a:headEnd/>
              <a:tailEnd/>
            </a:ln>
          </p:spPr>
          <p:txBody>
            <a:bodyPr/>
            <a:lstStyle/>
            <a:p>
              <a:endParaRPr lang="fr-FR"/>
            </a:p>
          </p:txBody>
        </p:sp>
        <p:sp>
          <p:nvSpPr>
            <p:cNvPr id="9384" name="Line 1192"/>
            <p:cNvSpPr>
              <a:spLocks noChangeShapeType="1"/>
            </p:cNvSpPr>
            <p:nvPr/>
          </p:nvSpPr>
          <p:spPr bwMode="auto">
            <a:xfrm>
              <a:off x="4119" y="2768"/>
              <a:ext cx="0" cy="31"/>
            </a:xfrm>
            <a:prstGeom prst="line">
              <a:avLst/>
            </a:prstGeom>
            <a:noFill/>
            <a:ln w="3175">
              <a:solidFill>
                <a:srgbClr val="000000"/>
              </a:solidFill>
              <a:round/>
              <a:headEnd/>
              <a:tailEnd/>
            </a:ln>
          </p:spPr>
          <p:txBody>
            <a:bodyPr/>
            <a:lstStyle/>
            <a:p>
              <a:endParaRPr lang="fr-FR"/>
            </a:p>
          </p:txBody>
        </p:sp>
        <p:sp>
          <p:nvSpPr>
            <p:cNvPr id="9385" name="Line 1193"/>
            <p:cNvSpPr>
              <a:spLocks noChangeShapeType="1"/>
            </p:cNvSpPr>
            <p:nvPr/>
          </p:nvSpPr>
          <p:spPr bwMode="auto">
            <a:xfrm>
              <a:off x="4139" y="2768"/>
              <a:ext cx="1" cy="31"/>
            </a:xfrm>
            <a:prstGeom prst="line">
              <a:avLst/>
            </a:prstGeom>
            <a:noFill/>
            <a:ln w="3175">
              <a:solidFill>
                <a:srgbClr val="000000"/>
              </a:solidFill>
              <a:round/>
              <a:headEnd/>
              <a:tailEnd/>
            </a:ln>
          </p:spPr>
          <p:txBody>
            <a:bodyPr/>
            <a:lstStyle/>
            <a:p>
              <a:endParaRPr lang="fr-FR"/>
            </a:p>
          </p:txBody>
        </p:sp>
        <p:sp>
          <p:nvSpPr>
            <p:cNvPr id="9386" name="Line 1194"/>
            <p:cNvSpPr>
              <a:spLocks noChangeShapeType="1"/>
            </p:cNvSpPr>
            <p:nvPr/>
          </p:nvSpPr>
          <p:spPr bwMode="auto">
            <a:xfrm>
              <a:off x="4159" y="2768"/>
              <a:ext cx="1" cy="31"/>
            </a:xfrm>
            <a:prstGeom prst="line">
              <a:avLst/>
            </a:prstGeom>
            <a:noFill/>
            <a:ln w="3175">
              <a:solidFill>
                <a:srgbClr val="000000"/>
              </a:solidFill>
              <a:round/>
              <a:headEnd/>
              <a:tailEnd/>
            </a:ln>
          </p:spPr>
          <p:txBody>
            <a:bodyPr/>
            <a:lstStyle/>
            <a:p>
              <a:endParaRPr lang="fr-FR"/>
            </a:p>
          </p:txBody>
        </p:sp>
        <p:sp>
          <p:nvSpPr>
            <p:cNvPr id="9387" name="Line 1195"/>
            <p:cNvSpPr>
              <a:spLocks noChangeShapeType="1"/>
            </p:cNvSpPr>
            <p:nvPr/>
          </p:nvSpPr>
          <p:spPr bwMode="auto">
            <a:xfrm>
              <a:off x="4179" y="2768"/>
              <a:ext cx="1" cy="31"/>
            </a:xfrm>
            <a:prstGeom prst="line">
              <a:avLst/>
            </a:prstGeom>
            <a:noFill/>
            <a:ln w="3175">
              <a:solidFill>
                <a:srgbClr val="000000"/>
              </a:solidFill>
              <a:round/>
              <a:headEnd/>
              <a:tailEnd/>
            </a:ln>
          </p:spPr>
          <p:txBody>
            <a:bodyPr/>
            <a:lstStyle/>
            <a:p>
              <a:endParaRPr lang="fr-FR"/>
            </a:p>
          </p:txBody>
        </p:sp>
        <p:sp>
          <p:nvSpPr>
            <p:cNvPr id="9388" name="Line 1196"/>
            <p:cNvSpPr>
              <a:spLocks noChangeShapeType="1"/>
            </p:cNvSpPr>
            <p:nvPr/>
          </p:nvSpPr>
          <p:spPr bwMode="auto">
            <a:xfrm>
              <a:off x="4198" y="2768"/>
              <a:ext cx="3" cy="31"/>
            </a:xfrm>
            <a:prstGeom prst="line">
              <a:avLst/>
            </a:prstGeom>
            <a:noFill/>
            <a:ln w="3175">
              <a:solidFill>
                <a:srgbClr val="000000"/>
              </a:solidFill>
              <a:round/>
              <a:headEnd/>
              <a:tailEnd/>
            </a:ln>
          </p:spPr>
          <p:txBody>
            <a:bodyPr/>
            <a:lstStyle/>
            <a:p>
              <a:endParaRPr lang="fr-FR"/>
            </a:p>
          </p:txBody>
        </p:sp>
        <p:sp>
          <p:nvSpPr>
            <p:cNvPr id="9389" name="Line 1197"/>
            <p:cNvSpPr>
              <a:spLocks noChangeShapeType="1"/>
            </p:cNvSpPr>
            <p:nvPr/>
          </p:nvSpPr>
          <p:spPr bwMode="auto">
            <a:xfrm>
              <a:off x="4200" y="2769"/>
              <a:ext cx="1" cy="31"/>
            </a:xfrm>
            <a:prstGeom prst="line">
              <a:avLst/>
            </a:prstGeom>
            <a:noFill/>
            <a:ln w="3175">
              <a:solidFill>
                <a:srgbClr val="000000"/>
              </a:solidFill>
              <a:round/>
              <a:headEnd/>
              <a:tailEnd/>
            </a:ln>
          </p:spPr>
          <p:txBody>
            <a:bodyPr/>
            <a:lstStyle/>
            <a:p>
              <a:endParaRPr lang="fr-FR"/>
            </a:p>
          </p:txBody>
        </p:sp>
        <p:sp>
          <p:nvSpPr>
            <p:cNvPr id="9390" name="Line 1198"/>
            <p:cNvSpPr>
              <a:spLocks noChangeShapeType="1"/>
            </p:cNvSpPr>
            <p:nvPr/>
          </p:nvSpPr>
          <p:spPr bwMode="auto">
            <a:xfrm>
              <a:off x="4219" y="2769"/>
              <a:ext cx="0" cy="31"/>
            </a:xfrm>
            <a:prstGeom prst="line">
              <a:avLst/>
            </a:prstGeom>
            <a:noFill/>
            <a:ln w="3175">
              <a:solidFill>
                <a:srgbClr val="000000"/>
              </a:solidFill>
              <a:round/>
              <a:headEnd/>
              <a:tailEnd/>
            </a:ln>
          </p:spPr>
          <p:txBody>
            <a:bodyPr/>
            <a:lstStyle/>
            <a:p>
              <a:endParaRPr lang="fr-FR"/>
            </a:p>
          </p:txBody>
        </p:sp>
        <p:sp>
          <p:nvSpPr>
            <p:cNvPr id="9391" name="Line 1199"/>
            <p:cNvSpPr>
              <a:spLocks noChangeShapeType="1"/>
            </p:cNvSpPr>
            <p:nvPr/>
          </p:nvSpPr>
          <p:spPr bwMode="auto">
            <a:xfrm>
              <a:off x="4238" y="2769"/>
              <a:ext cx="1" cy="31"/>
            </a:xfrm>
            <a:prstGeom prst="line">
              <a:avLst/>
            </a:prstGeom>
            <a:noFill/>
            <a:ln w="3175">
              <a:solidFill>
                <a:srgbClr val="000000"/>
              </a:solidFill>
              <a:round/>
              <a:headEnd/>
              <a:tailEnd/>
            </a:ln>
          </p:spPr>
          <p:txBody>
            <a:bodyPr/>
            <a:lstStyle/>
            <a:p>
              <a:endParaRPr lang="fr-FR"/>
            </a:p>
          </p:txBody>
        </p:sp>
        <p:sp>
          <p:nvSpPr>
            <p:cNvPr id="9392" name="Line 1200"/>
            <p:cNvSpPr>
              <a:spLocks noChangeShapeType="1"/>
            </p:cNvSpPr>
            <p:nvPr/>
          </p:nvSpPr>
          <p:spPr bwMode="auto">
            <a:xfrm>
              <a:off x="4258" y="2769"/>
              <a:ext cx="0" cy="31"/>
            </a:xfrm>
            <a:prstGeom prst="line">
              <a:avLst/>
            </a:prstGeom>
            <a:noFill/>
            <a:ln w="3175">
              <a:solidFill>
                <a:srgbClr val="000000"/>
              </a:solidFill>
              <a:round/>
              <a:headEnd/>
              <a:tailEnd/>
            </a:ln>
          </p:spPr>
          <p:txBody>
            <a:bodyPr/>
            <a:lstStyle/>
            <a:p>
              <a:endParaRPr lang="fr-FR"/>
            </a:p>
          </p:txBody>
        </p:sp>
        <p:sp>
          <p:nvSpPr>
            <p:cNvPr id="9393" name="Line 1201"/>
            <p:cNvSpPr>
              <a:spLocks noChangeShapeType="1"/>
            </p:cNvSpPr>
            <p:nvPr/>
          </p:nvSpPr>
          <p:spPr bwMode="auto">
            <a:xfrm>
              <a:off x="4278" y="2769"/>
              <a:ext cx="0" cy="31"/>
            </a:xfrm>
            <a:prstGeom prst="line">
              <a:avLst/>
            </a:prstGeom>
            <a:noFill/>
            <a:ln w="3175">
              <a:solidFill>
                <a:srgbClr val="000000"/>
              </a:solidFill>
              <a:round/>
              <a:headEnd/>
              <a:tailEnd/>
            </a:ln>
          </p:spPr>
          <p:txBody>
            <a:bodyPr/>
            <a:lstStyle/>
            <a:p>
              <a:endParaRPr lang="fr-FR"/>
            </a:p>
          </p:txBody>
        </p:sp>
        <p:sp>
          <p:nvSpPr>
            <p:cNvPr id="9394" name="Line 1202"/>
            <p:cNvSpPr>
              <a:spLocks noChangeShapeType="1"/>
            </p:cNvSpPr>
            <p:nvPr/>
          </p:nvSpPr>
          <p:spPr bwMode="auto">
            <a:xfrm>
              <a:off x="4297" y="2769"/>
              <a:ext cx="0" cy="31"/>
            </a:xfrm>
            <a:prstGeom prst="line">
              <a:avLst/>
            </a:prstGeom>
            <a:noFill/>
            <a:ln w="3175">
              <a:solidFill>
                <a:srgbClr val="000000"/>
              </a:solidFill>
              <a:round/>
              <a:headEnd/>
              <a:tailEnd/>
            </a:ln>
          </p:spPr>
          <p:txBody>
            <a:bodyPr/>
            <a:lstStyle/>
            <a:p>
              <a:endParaRPr lang="fr-FR"/>
            </a:p>
          </p:txBody>
        </p:sp>
        <p:sp>
          <p:nvSpPr>
            <p:cNvPr id="9395" name="Line 1203"/>
            <p:cNvSpPr>
              <a:spLocks noChangeShapeType="1"/>
            </p:cNvSpPr>
            <p:nvPr/>
          </p:nvSpPr>
          <p:spPr bwMode="auto">
            <a:xfrm>
              <a:off x="4319" y="2769"/>
              <a:ext cx="0" cy="31"/>
            </a:xfrm>
            <a:prstGeom prst="line">
              <a:avLst/>
            </a:prstGeom>
            <a:noFill/>
            <a:ln w="3175">
              <a:solidFill>
                <a:srgbClr val="000000"/>
              </a:solidFill>
              <a:round/>
              <a:headEnd/>
              <a:tailEnd/>
            </a:ln>
          </p:spPr>
          <p:txBody>
            <a:bodyPr/>
            <a:lstStyle/>
            <a:p>
              <a:endParaRPr lang="fr-FR"/>
            </a:p>
          </p:txBody>
        </p:sp>
        <p:sp>
          <p:nvSpPr>
            <p:cNvPr id="9396" name="Line 1204"/>
            <p:cNvSpPr>
              <a:spLocks noChangeShapeType="1"/>
            </p:cNvSpPr>
            <p:nvPr/>
          </p:nvSpPr>
          <p:spPr bwMode="auto">
            <a:xfrm>
              <a:off x="4338" y="2769"/>
              <a:ext cx="1" cy="31"/>
            </a:xfrm>
            <a:prstGeom prst="line">
              <a:avLst/>
            </a:prstGeom>
            <a:noFill/>
            <a:ln w="3175">
              <a:solidFill>
                <a:srgbClr val="000000"/>
              </a:solidFill>
              <a:round/>
              <a:headEnd/>
              <a:tailEnd/>
            </a:ln>
          </p:spPr>
          <p:txBody>
            <a:bodyPr/>
            <a:lstStyle/>
            <a:p>
              <a:endParaRPr lang="fr-FR"/>
            </a:p>
          </p:txBody>
        </p:sp>
        <p:sp>
          <p:nvSpPr>
            <p:cNvPr id="9397" name="Line 1205"/>
            <p:cNvSpPr>
              <a:spLocks noChangeShapeType="1"/>
            </p:cNvSpPr>
            <p:nvPr/>
          </p:nvSpPr>
          <p:spPr bwMode="auto">
            <a:xfrm>
              <a:off x="4358" y="2769"/>
              <a:ext cx="0" cy="31"/>
            </a:xfrm>
            <a:prstGeom prst="line">
              <a:avLst/>
            </a:prstGeom>
            <a:noFill/>
            <a:ln w="3175">
              <a:solidFill>
                <a:srgbClr val="000000"/>
              </a:solidFill>
              <a:round/>
              <a:headEnd/>
              <a:tailEnd/>
            </a:ln>
          </p:spPr>
          <p:txBody>
            <a:bodyPr/>
            <a:lstStyle/>
            <a:p>
              <a:endParaRPr lang="fr-FR"/>
            </a:p>
          </p:txBody>
        </p:sp>
        <p:sp>
          <p:nvSpPr>
            <p:cNvPr id="9398" name="Line 1206"/>
            <p:cNvSpPr>
              <a:spLocks noChangeShapeType="1"/>
            </p:cNvSpPr>
            <p:nvPr/>
          </p:nvSpPr>
          <p:spPr bwMode="auto">
            <a:xfrm>
              <a:off x="4378" y="2769"/>
              <a:ext cx="0" cy="31"/>
            </a:xfrm>
            <a:prstGeom prst="line">
              <a:avLst/>
            </a:prstGeom>
            <a:noFill/>
            <a:ln w="3175">
              <a:solidFill>
                <a:srgbClr val="000000"/>
              </a:solidFill>
              <a:round/>
              <a:headEnd/>
              <a:tailEnd/>
            </a:ln>
          </p:spPr>
          <p:txBody>
            <a:bodyPr/>
            <a:lstStyle/>
            <a:p>
              <a:endParaRPr lang="fr-FR"/>
            </a:p>
          </p:txBody>
        </p:sp>
        <p:sp>
          <p:nvSpPr>
            <p:cNvPr id="9399" name="Line 1207"/>
            <p:cNvSpPr>
              <a:spLocks noChangeShapeType="1"/>
            </p:cNvSpPr>
            <p:nvPr/>
          </p:nvSpPr>
          <p:spPr bwMode="auto">
            <a:xfrm>
              <a:off x="4397" y="2769"/>
              <a:ext cx="3" cy="31"/>
            </a:xfrm>
            <a:prstGeom prst="line">
              <a:avLst/>
            </a:prstGeom>
            <a:noFill/>
            <a:ln w="3175">
              <a:solidFill>
                <a:srgbClr val="000000"/>
              </a:solidFill>
              <a:round/>
              <a:headEnd/>
              <a:tailEnd/>
            </a:ln>
          </p:spPr>
          <p:txBody>
            <a:bodyPr/>
            <a:lstStyle/>
            <a:p>
              <a:endParaRPr lang="fr-FR"/>
            </a:p>
          </p:txBody>
        </p:sp>
        <p:sp>
          <p:nvSpPr>
            <p:cNvPr id="9400" name="Line 1208"/>
            <p:cNvSpPr>
              <a:spLocks noChangeShapeType="1"/>
            </p:cNvSpPr>
            <p:nvPr/>
          </p:nvSpPr>
          <p:spPr bwMode="auto">
            <a:xfrm>
              <a:off x="4400" y="2768"/>
              <a:ext cx="0" cy="31"/>
            </a:xfrm>
            <a:prstGeom prst="line">
              <a:avLst/>
            </a:prstGeom>
            <a:noFill/>
            <a:ln w="3175">
              <a:solidFill>
                <a:srgbClr val="000000"/>
              </a:solidFill>
              <a:round/>
              <a:headEnd/>
              <a:tailEnd/>
            </a:ln>
          </p:spPr>
          <p:txBody>
            <a:bodyPr/>
            <a:lstStyle/>
            <a:p>
              <a:endParaRPr lang="fr-FR"/>
            </a:p>
          </p:txBody>
        </p:sp>
        <p:sp>
          <p:nvSpPr>
            <p:cNvPr id="9401" name="Line 1209"/>
            <p:cNvSpPr>
              <a:spLocks noChangeShapeType="1"/>
            </p:cNvSpPr>
            <p:nvPr/>
          </p:nvSpPr>
          <p:spPr bwMode="auto">
            <a:xfrm>
              <a:off x="4419" y="2768"/>
              <a:ext cx="0" cy="31"/>
            </a:xfrm>
            <a:prstGeom prst="line">
              <a:avLst/>
            </a:prstGeom>
            <a:noFill/>
            <a:ln w="3175">
              <a:solidFill>
                <a:srgbClr val="000000"/>
              </a:solidFill>
              <a:round/>
              <a:headEnd/>
              <a:tailEnd/>
            </a:ln>
          </p:spPr>
          <p:txBody>
            <a:bodyPr/>
            <a:lstStyle/>
            <a:p>
              <a:endParaRPr lang="fr-FR"/>
            </a:p>
          </p:txBody>
        </p:sp>
        <p:sp>
          <p:nvSpPr>
            <p:cNvPr id="9402" name="Line 1210"/>
            <p:cNvSpPr>
              <a:spLocks noChangeShapeType="1"/>
            </p:cNvSpPr>
            <p:nvPr/>
          </p:nvSpPr>
          <p:spPr bwMode="auto">
            <a:xfrm>
              <a:off x="4438" y="2768"/>
              <a:ext cx="1" cy="31"/>
            </a:xfrm>
            <a:prstGeom prst="line">
              <a:avLst/>
            </a:prstGeom>
            <a:noFill/>
            <a:ln w="3175">
              <a:solidFill>
                <a:srgbClr val="000000"/>
              </a:solidFill>
              <a:round/>
              <a:headEnd/>
              <a:tailEnd/>
            </a:ln>
          </p:spPr>
          <p:txBody>
            <a:bodyPr/>
            <a:lstStyle/>
            <a:p>
              <a:endParaRPr lang="fr-FR"/>
            </a:p>
          </p:txBody>
        </p:sp>
        <p:sp>
          <p:nvSpPr>
            <p:cNvPr id="9403" name="Line 1211"/>
            <p:cNvSpPr>
              <a:spLocks noChangeShapeType="1"/>
            </p:cNvSpPr>
            <p:nvPr/>
          </p:nvSpPr>
          <p:spPr bwMode="auto">
            <a:xfrm>
              <a:off x="4458" y="2768"/>
              <a:ext cx="0" cy="31"/>
            </a:xfrm>
            <a:prstGeom prst="line">
              <a:avLst/>
            </a:prstGeom>
            <a:noFill/>
            <a:ln w="3175">
              <a:solidFill>
                <a:srgbClr val="000000"/>
              </a:solidFill>
              <a:round/>
              <a:headEnd/>
              <a:tailEnd/>
            </a:ln>
          </p:spPr>
          <p:txBody>
            <a:bodyPr/>
            <a:lstStyle/>
            <a:p>
              <a:endParaRPr lang="fr-FR"/>
            </a:p>
          </p:txBody>
        </p:sp>
        <p:sp>
          <p:nvSpPr>
            <p:cNvPr id="9404" name="Line 1212"/>
            <p:cNvSpPr>
              <a:spLocks noChangeShapeType="1"/>
            </p:cNvSpPr>
            <p:nvPr/>
          </p:nvSpPr>
          <p:spPr bwMode="auto">
            <a:xfrm>
              <a:off x="4478" y="2768"/>
              <a:ext cx="1" cy="31"/>
            </a:xfrm>
            <a:prstGeom prst="line">
              <a:avLst/>
            </a:prstGeom>
            <a:noFill/>
            <a:ln w="3175">
              <a:solidFill>
                <a:srgbClr val="000000"/>
              </a:solidFill>
              <a:round/>
              <a:headEnd/>
              <a:tailEnd/>
            </a:ln>
          </p:spPr>
          <p:txBody>
            <a:bodyPr/>
            <a:lstStyle/>
            <a:p>
              <a:endParaRPr lang="fr-FR"/>
            </a:p>
          </p:txBody>
        </p:sp>
        <p:sp>
          <p:nvSpPr>
            <p:cNvPr id="9405" name="Line 1213"/>
            <p:cNvSpPr>
              <a:spLocks noChangeShapeType="1"/>
            </p:cNvSpPr>
            <p:nvPr/>
          </p:nvSpPr>
          <p:spPr bwMode="auto">
            <a:xfrm>
              <a:off x="4497" y="2768"/>
              <a:ext cx="1" cy="31"/>
            </a:xfrm>
            <a:prstGeom prst="line">
              <a:avLst/>
            </a:prstGeom>
            <a:noFill/>
            <a:ln w="3175">
              <a:solidFill>
                <a:srgbClr val="000000"/>
              </a:solidFill>
              <a:round/>
              <a:headEnd/>
              <a:tailEnd/>
            </a:ln>
          </p:spPr>
          <p:txBody>
            <a:bodyPr/>
            <a:lstStyle/>
            <a:p>
              <a:endParaRPr lang="fr-FR"/>
            </a:p>
          </p:txBody>
        </p:sp>
        <p:sp>
          <p:nvSpPr>
            <p:cNvPr id="9406" name="Line 1214"/>
            <p:cNvSpPr>
              <a:spLocks noChangeShapeType="1"/>
            </p:cNvSpPr>
            <p:nvPr/>
          </p:nvSpPr>
          <p:spPr bwMode="auto">
            <a:xfrm>
              <a:off x="4518" y="2768"/>
              <a:ext cx="0" cy="31"/>
            </a:xfrm>
            <a:prstGeom prst="line">
              <a:avLst/>
            </a:prstGeom>
            <a:noFill/>
            <a:ln w="3175">
              <a:solidFill>
                <a:srgbClr val="000000"/>
              </a:solidFill>
              <a:round/>
              <a:headEnd/>
              <a:tailEnd/>
            </a:ln>
          </p:spPr>
          <p:txBody>
            <a:bodyPr/>
            <a:lstStyle/>
            <a:p>
              <a:endParaRPr lang="fr-FR"/>
            </a:p>
          </p:txBody>
        </p:sp>
        <p:sp>
          <p:nvSpPr>
            <p:cNvPr id="9407" name="Line 1215"/>
            <p:cNvSpPr>
              <a:spLocks noChangeShapeType="1"/>
            </p:cNvSpPr>
            <p:nvPr/>
          </p:nvSpPr>
          <p:spPr bwMode="auto">
            <a:xfrm>
              <a:off x="4539" y="2768"/>
              <a:ext cx="0" cy="31"/>
            </a:xfrm>
            <a:prstGeom prst="line">
              <a:avLst/>
            </a:prstGeom>
            <a:noFill/>
            <a:ln w="3175">
              <a:solidFill>
                <a:srgbClr val="000000"/>
              </a:solidFill>
              <a:round/>
              <a:headEnd/>
              <a:tailEnd/>
            </a:ln>
          </p:spPr>
          <p:txBody>
            <a:bodyPr/>
            <a:lstStyle/>
            <a:p>
              <a:endParaRPr lang="fr-FR"/>
            </a:p>
          </p:txBody>
        </p:sp>
        <p:sp>
          <p:nvSpPr>
            <p:cNvPr id="9408" name="Line 1216"/>
            <p:cNvSpPr>
              <a:spLocks noChangeShapeType="1"/>
            </p:cNvSpPr>
            <p:nvPr/>
          </p:nvSpPr>
          <p:spPr bwMode="auto">
            <a:xfrm>
              <a:off x="4558" y="2768"/>
              <a:ext cx="1" cy="31"/>
            </a:xfrm>
            <a:prstGeom prst="line">
              <a:avLst/>
            </a:prstGeom>
            <a:noFill/>
            <a:ln w="3175">
              <a:solidFill>
                <a:srgbClr val="000000"/>
              </a:solidFill>
              <a:round/>
              <a:headEnd/>
              <a:tailEnd/>
            </a:ln>
          </p:spPr>
          <p:txBody>
            <a:bodyPr/>
            <a:lstStyle/>
            <a:p>
              <a:endParaRPr lang="fr-FR"/>
            </a:p>
          </p:txBody>
        </p:sp>
        <p:sp>
          <p:nvSpPr>
            <p:cNvPr id="9409" name="Line 1217"/>
            <p:cNvSpPr>
              <a:spLocks noChangeShapeType="1"/>
            </p:cNvSpPr>
            <p:nvPr/>
          </p:nvSpPr>
          <p:spPr bwMode="auto">
            <a:xfrm>
              <a:off x="4578" y="2768"/>
              <a:ext cx="1" cy="31"/>
            </a:xfrm>
            <a:prstGeom prst="line">
              <a:avLst/>
            </a:prstGeom>
            <a:noFill/>
            <a:ln w="3175">
              <a:solidFill>
                <a:srgbClr val="000000"/>
              </a:solidFill>
              <a:round/>
              <a:headEnd/>
              <a:tailEnd/>
            </a:ln>
          </p:spPr>
          <p:txBody>
            <a:bodyPr/>
            <a:lstStyle/>
            <a:p>
              <a:endParaRPr lang="fr-FR"/>
            </a:p>
          </p:txBody>
        </p:sp>
        <p:sp>
          <p:nvSpPr>
            <p:cNvPr id="9410" name="Line 1218"/>
            <p:cNvSpPr>
              <a:spLocks noChangeShapeType="1"/>
            </p:cNvSpPr>
            <p:nvPr/>
          </p:nvSpPr>
          <p:spPr bwMode="auto">
            <a:xfrm>
              <a:off x="4597" y="2768"/>
              <a:ext cx="3" cy="31"/>
            </a:xfrm>
            <a:prstGeom prst="line">
              <a:avLst/>
            </a:prstGeom>
            <a:noFill/>
            <a:ln w="3175">
              <a:solidFill>
                <a:srgbClr val="000000"/>
              </a:solidFill>
              <a:round/>
              <a:headEnd/>
              <a:tailEnd/>
            </a:ln>
          </p:spPr>
          <p:txBody>
            <a:bodyPr/>
            <a:lstStyle/>
            <a:p>
              <a:endParaRPr lang="fr-FR"/>
            </a:p>
          </p:txBody>
        </p:sp>
        <p:sp>
          <p:nvSpPr>
            <p:cNvPr id="9411" name="Line 1219"/>
            <p:cNvSpPr>
              <a:spLocks noChangeShapeType="1"/>
            </p:cNvSpPr>
            <p:nvPr/>
          </p:nvSpPr>
          <p:spPr bwMode="auto">
            <a:xfrm>
              <a:off x="4599" y="2768"/>
              <a:ext cx="0" cy="31"/>
            </a:xfrm>
            <a:prstGeom prst="line">
              <a:avLst/>
            </a:prstGeom>
            <a:noFill/>
            <a:ln w="3175">
              <a:solidFill>
                <a:srgbClr val="000000"/>
              </a:solidFill>
              <a:round/>
              <a:headEnd/>
              <a:tailEnd/>
            </a:ln>
          </p:spPr>
          <p:txBody>
            <a:bodyPr/>
            <a:lstStyle/>
            <a:p>
              <a:endParaRPr lang="fr-FR"/>
            </a:p>
          </p:txBody>
        </p:sp>
        <p:sp>
          <p:nvSpPr>
            <p:cNvPr id="9412" name="Line 1220"/>
            <p:cNvSpPr>
              <a:spLocks noChangeShapeType="1"/>
            </p:cNvSpPr>
            <p:nvPr/>
          </p:nvSpPr>
          <p:spPr bwMode="auto">
            <a:xfrm>
              <a:off x="4617" y="2768"/>
              <a:ext cx="1" cy="31"/>
            </a:xfrm>
            <a:prstGeom prst="line">
              <a:avLst/>
            </a:prstGeom>
            <a:noFill/>
            <a:ln w="3175">
              <a:solidFill>
                <a:srgbClr val="000000"/>
              </a:solidFill>
              <a:round/>
              <a:headEnd/>
              <a:tailEnd/>
            </a:ln>
          </p:spPr>
          <p:txBody>
            <a:bodyPr/>
            <a:lstStyle/>
            <a:p>
              <a:endParaRPr lang="fr-FR"/>
            </a:p>
          </p:txBody>
        </p:sp>
        <p:sp>
          <p:nvSpPr>
            <p:cNvPr id="9413" name="Line 1221"/>
            <p:cNvSpPr>
              <a:spLocks noChangeShapeType="1"/>
            </p:cNvSpPr>
            <p:nvPr/>
          </p:nvSpPr>
          <p:spPr bwMode="auto">
            <a:xfrm>
              <a:off x="4637" y="2768"/>
              <a:ext cx="0" cy="31"/>
            </a:xfrm>
            <a:prstGeom prst="line">
              <a:avLst/>
            </a:prstGeom>
            <a:noFill/>
            <a:ln w="3175">
              <a:solidFill>
                <a:srgbClr val="000000"/>
              </a:solidFill>
              <a:round/>
              <a:headEnd/>
              <a:tailEnd/>
            </a:ln>
          </p:spPr>
          <p:txBody>
            <a:bodyPr/>
            <a:lstStyle/>
            <a:p>
              <a:endParaRPr lang="fr-FR"/>
            </a:p>
          </p:txBody>
        </p:sp>
        <p:sp>
          <p:nvSpPr>
            <p:cNvPr id="9414" name="Line 1222"/>
            <p:cNvSpPr>
              <a:spLocks noChangeShapeType="1"/>
            </p:cNvSpPr>
            <p:nvPr/>
          </p:nvSpPr>
          <p:spPr bwMode="auto">
            <a:xfrm>
              <a:off x="4656" y="2768"/>
              <a:ext cx="1" cy="31"/>
            </a:xfrm>
            <a:prstGeom prst="line">
              <a:avLst/>
            </a:prstGeom>
            <a:noFill/>
            <a:ln w="3175">
              <a:solidFill>
                <a:srgbClr val="000000"/>
              </a:solidFill>
              <a:round/>
              <a:headEnd/>
              <a:tailEnd/>
            </a:ln>
          </p:spPr>
          <p:txBody>
            <a:bodyPr/>
            <a:lstStyle/>
            <a:p>
              <a:endParaRPr lang="fr-FR"/>
            </a:p>
          </p:txBody>
        </p:sp>
        <p:sp>
          <p:nvSpPr>
            <p:cNvPr id="9415" name="Line 1223"/>
            <p:cNvSpPr>
              <a:spLocks noChangeShapeType="1"/>
            </p:cNvSpPr>
            <p:nvPr/>
          </p:nvSpPr>
          <p:spPr bwMode="auto">
            <a:xfrm>
              <a:off x="4676" y="2768"/>
              <a:ext cx="0" cy="31"/>
            </a:xfrm>
            <a:prstGeom prst="line">
              <a:avLst/>
            </a:prstGeom>
            <a:noFill/>
            <a:ln w="3175">
              <a:solidFill>
                <a:srgbClr val="000000"/>
              </a:solidFill>
              <a:round/>
              <a:headEnd/>
              <a:tailEnd/>
            </a:ln>
          </p:spPr>
          <p:txBody>
            <a:bodyPr/>
            <a:lstStyle/>
            <a:p>
              <a:endParaRPr lang="fr-FR"/>
            </a:p>
          </p:txBody>
        </p:sp>
        <p:sp>
          <p:nvSpPr>
            <p:cNvPr id="9416" name="Line 1224"/>
            <p:cNvSpPr>
              <a:spLocks noChangeShapeType="1"/>
            </p:cNvSpPr>
            <p:nvPr/>
          </p:nvSpPr>
          <p:spPr bwMode="auto">
            <a:xfrm>
              <a:off x="4695" y="2768"/>
              <a:ext cx="0" cy="31"/>
            </a:xfrm>
            <a:prstGeom prst="line">
              <a:avLst/>
            </a:prstGeom>
            <a:noFill/>
            <a:ln w="3175">
              <a:solidFill>
                <a:srgbClr val="000000"/>
              </a:solidFill>
              <a:round/>
              <a:headEnd/>
              <a:tailEnd/>
            </a:ln>
          </p:spPr>
          <p:txBody>
            <a:bodyPr/>
            <a:lstStyle/>
            <a:p>
              <a:endParaRPr lang="fr-FR"/>
            </a:p>
          </p:txBody>
        </p:sp>
        <p:sp>
          <p:nvSpPr>
            <p:cNvPr id="9417" name="Line 1225"/>
            <p:cNvSpPr>
              <a:spLocks noChangeShapeType="1"/>
            </p:cNvSpPr>
            <p:nvPr/>
          </p:nvSpPr>
          <p:spPr bwMode="auto">
            <a:xfrm>
              <a:off x="4717" y="2768"/>
              <a:ext cx="0" cy="31"/>
            </a:xfrm>
            <a:prstGeom prst="line">
              <a:avLst/>
            </a:prstGeom>
            <a:noFill/>
            <a:ln w="3175">
              <a:solidFill>
                <a:srgbClr val="000000"/>
              </a:solidFill>
              <a:round/>
              <a:headEnd/>
              <a:tailEnd/>
            </a:ln>
          </p:spPr>
          <p:txBody>
            <a:bodyPr/>
            <a:lstStyle/>
            <a:p>
              <a:endParaRPr lang="fr-FR"/>
            </a:p>
          </p:txBody>
        </p:sp>
        <p:sp>
          <p:nvSpPr>
            <p:cNvPr id="9418" name="Line 1226"/>
            <p:cNvSpPr>
              <a:spLocks noChangeShapeType="1"/>
            </p:cNvSpPr>
            <p:nvPr/>
          </p:nvSpPr>
          <p:spPr bwMode="auto">
            <a:xfrm>
              <a:off x="4736" y="2768"/>
              <a:ext cx="1" cy="31"/>
            </a:xfrm>
            <a:prstGeom prst="line">
              <a:avLst/>
            </a:prstGeom>
            <a:noFill/>
            <a:ln w="3175">
              <a:solidFill>
                <a:srgbClr val="000000"/>
              </a:solidFill>
              <a:round/>
              <a:headEnd/>
              <a:tailEnd/>
            </a:ln>
          </p:spPr>
          <p:txBody>
            <a:bodyPr/>
            <a:lstStyle/>
            <a:p>
              <a:endParaRPr lang="fr-FR"/>
            </a:p>
          </p:txBody>
        </p:sp>
        <p:sp>
          <p:nvSpPr>
            <p:cNvPr id="9419" name="Line 1227"/>
            <p:cNvSpPr>
              <a:spLocks noChangeShapeType="1"/>
            </p:cNvSpPr>
            <p:nvPr/>
          </p:nvSpPr>
          <p:spPr bwMode="auto">
            <a:xfrm>
              <a:off x="4756" y="2768"/>
              <a:ext cx="0" cy="31"/>
            </a:xfrm>
            <a:prstGeom prst="line">
              <a:avLst/>
            </a:prstGeom>
            <a:noFill/>
            <a:ln w="3175">
              <a:solidFill>
                <a:srgbClr val="000000"/>
              </a:solidFill>
              <a:round/>
              <a:headEnd/>
              <a:tailEnd/>
            </a:ln>
          </p:spPr>
          <p:txBody>
            <a:bodyPr/>
            <a:lstStyle/>
            <a:p>
              <a:endParaRPr lang="fr-FR"/>
            </a:p>
          </p:txBody>
        </p:sp>
        <p:sp>
          <p:nvSpPr>
            <p:cNvPr id="9420" name="Line 1228"/>
            <p:cNvSpPr>
              <a:spLocks noChangeShapeType="1"/>
            </p:cNvSpPr>
            <p:nvPr/>
          </p:nvSpPr>
          <p:spPr bwMode="auto">
            <a:xfrm>
              <a:off x="4776" y="2768"/>
              <a:ext cx="0" cy="31"/>
            </a:xfrm>
            <a:prstGeom prst="line">
              <a:avLst/>
            </a:prstGeom>
            <a:noFill/>
            <a:ln w="3175">
              <a:solidFill>
                <a:srgbClr val="000000"/>
              </a:solidFill>
              <a:round/>
              <a:headEnd/>
              <a:tailEnd/>
            </a:ln>
          </p:spPr>
          <p:txBody>
            <a:bodyPr/>
            <a:lstStyle/>
            <a:p>
              <a:endParaRPr lang="fr-FR"/>
            </a:p>
          </p:txBody>
        </p:sp>
        <p:sp>
          <p:nvSpPr>
            <p:cNvPr id="9421" name="Line 1229"/>
            <p:cNvSpPr>
              <a:spLocks noChangeShapeType="1"/>
            </p:cNvSpPr>
            <p:nvPr/>
          </p:nvSpPr>
          <p:spPr bwMode="auto">
            <a:xfrm>
              <a:off x="4795" y="2768"/>
              <a:ext cx="3" cy="31"/>
            </a:xfrm>
            <a:prstGeom prst="line">
              <a:avLst/>
            </a:prstGeom>
            <a:noFill/>
            <a:ln w="3175">
              <a:solidFill>
                <a:srgbClr val="000000"/>
              </a:solidFill>
              <a:round/>
              <a:headEnd/>
              <a:tailEnd/>
            </a:ln>
          </p:spPr>
          <p:txBody>
            <a:bodyPr/>
            <a:lstStyle/>
            <a:p>
              <a:endParaRPr lang="fr-FR"/>
            </a:p>
          </p:txBody>
        </p:sp>
        <p:sp>
          <p:nvSpPr>
            <p:cNvPr id="9422" name="Line 1230"/>
            <p:cNvSpPr>
              <a:spLocks noChangeShapeType="1"/>
            </p:cNvSpPr>
            <p:nvPr/>
          </p:nvSpPr>
          <p:spPr bwMode="auto">
            <a:xfrm>
              <a:off x="3604" y="2769"/>
              <a:ext cx="0" cy="55"/>
            </a:xfrm>
            <a:prstGeom prst="line">
              <a:avLst/>
            </a:prstGeom>
            <a:noFill/>
            <a:ln w="6350">
              <a:solidFill>
                <a:srgbClr val="000000"/>
              </a:solidFill>
              <a:round/>
              <a:headEnd/>
              <a:tailEnd/>
            </a:ln>
          </p:spPr>
          <p:txBody>
            <a:bodyPr/>
            <a:lstStyle/>
            <a:p>
              <a:endParaRPr lang="fr-FR"/>
            </a:p>
          </p:txBody>
        </p:sp>
        <p:sp>
          <p:nvSpPr>
            <p:cNvPr id="9423" name="Line 1231"/>
            <p:cNvSpPr>
              <a:spLocks noChangeShapeType="1"/>
            </p:cNvSpPr>
            <p:nvPr/>
          </p:nvSpPr>
          <p:spPr bwMode="auto">
            <a:xfrm>
              <a:off x="3802" y="2769"/>
              <a:ext cx="0" cy="55"/>
            </a:xfrm>
            <a:prstGeom prst="line">
              <a:avLst/>
            </a:prstGeom>
            <a:noFill/>
            <a:ln w="3175">
              <a:solidFill>
                <a:srgbClr val="000000"/>
              </a:solidFill>
              <a:round/>
              <a:headEnd/>
              <a:tailEnd/>
            </a:ln>
          </p:spPr>
          <p:txBody>
            <a:bodyPr/>
            <a:lstStyle/>
            <a:p>
              <a:endParaRPr lang="fr-FR"/>
            </a:p>
          </p:txBody>
        </p:sp>
        <p:sp>
          <p:nvSpPr>
            <p:cNvPr id="9424" name="Line 1232"/>
            <p:cNvSpPr>
              <a:spLocks noChangeShapeType="1"/>
            </p:cNvSpPr>
            <p:nvPr/>
          </p:nvSpPr>
          <p:spPr bwMode="auto">
            <a:xfrm>
              <a:off x="4001" y="2769"/>
              <a:ext cx="0" cy="55"/>
            </a:xfrm>
            <a:prstGeom prst="line">
              <a:avLst/>
            </a:prstGeom>
            <a:noFill/>
            <a:ln w="3175">
              <a:solidFill>
                <a:srgbClr val="000000"/>
              </a:solidFill>
              <a:round/>
              <a:headEnd/>
              <a:tailEnd/>
            </a:ln>
          </p:spPr>
          <p:txBody>
            <a:bodyPr/>
            <a:lstStyle/>
            <a:p>
              <a:endParaRPr lang="fr-FR"/>
            </a:p>
          </p:txBody>
        </p:sp>
        <p:sp>
          <p:nvSpPr>
            <p:cNvPr id="9425" name="Line 1233"/>
            <p:cNvSpPr>
              <a:spLocks noChangeShapeType="1"/>
            </p:cNvSpPr>
            <p:nvPr/>
          </p:nvSpPr>
          <p:spPr bwMode="auto">
            <a:xfrm>
              <a:off x="4201" y="2769"/>
              <a:ext cx="1" cy="55"/>
            </a:xfrm>
            <a:prstGeom prst="line">
              <a:avLst/>
            </a:prstGeom>
            <a:noFill/>
            <a:ln w="3175">
              <a:solidFill>
                <a:srgbClr val="000000"/>
              </a:solidFill>
              <a:round/>
              <a:headEnd/>
              <a:tailEnd/>
            </a:ln>
          </p:spPr>
          <p:txBody>
            <a:bodyPr/>
            <a:lstStyle/>
            <a:p>
              <a:endParaRPr lang="fr-FR"/>
            </a:p>
          </p:txBody>
        </p:sp>
        <p:sp>
          <p:nvSpPr>
            <p:cNvPr id="9426" name="Line 1234"/>
            <p:cNvSpPr>
              <a:spLocks noChangeShapeType="1"/>
            </p:cNvSpPr>
            <p:nvPr/>
          </p:nvSpPr>
          <p:spPr bwMode="auto">
            <a:xfrm>
              <a:off x="4400" y="2769"/>
              <a:ext cx="0" cy="55"/>
            </a:xfrm>
            <a:prstGeom prst="line">
              <a:avLst/>
            </a:prstGeom>
            <a:noFill/>
            <a:ln w="3175">
              <a:solidFill>
                <a:srgbClr val="000000"/>
              </a:solidFill>
              <a:round/>
              <a:headEnd/>
              <a:tailEnd/>
            </a:ln>
          </p:spPr>
          <p:txBody>
            <a:bodyPr/>
            <a:lstStyle/>
            <a:p>
              <a:endParaRPr lang="fr-FR"/>
            </a:p>
          </p:txBody>
        </p:sp>
        <p:sp>
          <p:nvSpPr>
            <p:cNvPr id="9427" name="Line 1235"/>
            <p:cNvSpPr>
              <a:spLocks noChangeShapeType="1"/>
            </p:cNvSpPr>
            <p:nvPr/>
          </p:nvSpPr>
          <p:spPr bwMode="auto">
            <a:xfrm>
              <a:off x="4600" y="2769"/>
              <a:ext cx="1" cy="55"/>
            </a:xfrm>
            <a:prstGeom prst="line">
              <a:avLst/>
            </a:prstGeom>
            <a:noFill/>
            <a:ln w="3175">
              <a:solidFill>
                <a:srgbClr val="000000"/>
              </a:solidFill>
              <a:round/>
              <a:headEnd/>
              <a:tailEnd/>
            </a:ln>
          </p:spPr>
          <p:txBody>
            <a:bodyPr/>
            <a:lstStyle/>
            <a:p>
              <a:endParaRPr lang="fr-FR"/>
            </a:p>
          </p:txBody>
        </p:sp>
        <p:sp>
          <p:nvSpPr>
            <p:cNvPr id="9428" name="Line 1236"/>
            <p:cNvSpPr>
              <a:spLocks noChangeShapeType="1"/>
            </p:cNvSpPr>
            <p:nvPr/>
          </p:nvSpPr>
          <p:spPr bwMode="auto">
            <a:xfrm>
              <a:off x="4799" y="2769"/>
              <a:ext cx="2" cy="55"/>
            </a:xfrm>
            <a:prstGeom prst="line">
              <a:avLst/>
            </a:prstGeom>
            <a:noFill/>
            <a:ln w="3175">
              <a:solidFill>
                <a:srgbClr val="000000"/>
              </a:solidFill>
              <a:round/>
              <a:headEnd/>
              <a:tailEnd/>
            </a:ln>
          </p:spPr>
          <p:txBody>
            <a:bodyPr/>
            <a:lstStyle/>
            <a:p>
              <a:endParaRPr lang="fr-FR"/>
            </a:p>
          </p:txBody>
        </p:sp>
        <p:sp>
          <p:nvSpPr>
            <p:cNvPr id="9429" name="Line 1237"/>
            <p:cNvSpPr>
              <a:spLocks noChangeShapeType="1"/>
            </p:cNvSpPr>
            <p:nvPr/>
          </p:nvSpPr>
          <p:spPr bwMode="auto">
            <a:xfrm>
              <a:off x="3603" y="2768"/>
              <a:ext cx="1464" cy="1"/>
            </a:xfrm>
            <a:prstGeom prst="line">
              <a:avLst/>
            </a:prstGeom>
            <a:noFill/>
            <a:ln w="6350">
              <a:solidFill>
                <a:srgbClr val="000000"/>
              </a:solidFill>
              <a:round/>
              <a:headEnd/>
              <a:tailEnd type="stealth" w="med" len="med"/>
            </a:ln>
          </p:spPr>
          <p:txBody>
            <a:bodyPr/>
            <a:lstStyle/>
            <a:p>
              <a:endParaRPr lang="fr-FR"/>
            </a:p>
          </p:txBody>
        </p:sp>
        <p:sp>
          <p:nvSpPr>
            <p:cNvPr id="9430" name="Rectangle 1238"/>
            <p:cNvSpPr>
              <a:spLocks noChangeArrowheads="1"/>
            </p:cNvSpPr>
            <p:nvPr/>
          </p:nvSpPr>
          <p:spPr bwMode="auto">
            <a:xfrm>
              <a:off x="3703" y="2031"/>
              <a:ext cx="254"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p>
          </p:txBody>
        </p:sp>
        <p:sp>
          <p:nvSpPr>
            <p:cNvPr id="9431" name="Rectangle 1239"/>
            <p:cNvSpPr>
              <a:spLocks noChangeArrowheads="1"/>
            </p:cNvSpPr>
            <p:nvPr/>
          </p:nvSpPr>
          <p:spPr bwMode="auto">
            <a:xfrm>
              <a:off x="3535"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p>
          </p:txBody>
        </p:sp>
        <p:sp>
          <p:nvSpPr>
            <p:cNvPr id="9432" name="Line 1240"/>
            <p:cNvSpPr>
              <a:spLocks noChangeShapeType="1"/>
            </p:cNvSpPr>
            <p:nvPr/>
          </p:nvSpPr>
          <p:spPr bwMode="auto">
            <a:xfrm>
              <a:off x="3606" y="2182"/>
              <a:ext cx="94" cy="1"/>
            </a:xfrm>
            <a:prstGeom prst="line">
              <a:avLst/>
            </a:prstGeom>
            <a:noFill/>
            <a:ln w="19050">
              <a:solidFill>
                <a:srgbClr val="0000FF"/>
              </a:solidFill>
              <a:round/>
              <a:headEnd/>
              <a:tailEnd/>
            </a:ln>
          </p:spPr>
          <p:txBody>
            <a:bodyPr/>
            <a:lstStyle/>
            <a:p>
              <a:endParaRPr lang="fr-FR"/>
            </a:p>
          </p:txBody>
        </p:sp>
        <p:sp>
          <p:nvSpPr>
            <p:cNvPr id="9433" name="Line 1241"/>
            <p:cNvSpPr>
              <a:spLocks noChangeShapeType="1"/>
            </p:cNvSpPr>
            <p:nvPr/>
          </p:nvSpPr>
          <p:spPr bwMode="auto">
            <a:xfrm>
              <a:off x="3700" y="2584"/>
              <a:ext cx="98" cy="1"/>
            </a:xfrm>
            <a:prstGeom prst="line">
              <a:avLst/>
            </a:prstGeom>
            <a:noFill/>
            <a:ln w="19050">
              <a:solidFill>
                <a:srgbClr val="0000FF"/>
              </a:solidFill>
              <a:round/>
              <a:headEnd/>
              <a:tailEnd/>
            </a:ln>
          </p:spPr>
          <p:txBody>
            <a:bodyPr/>
            <a:lstStyle/>
            <a:p>
              <a:endParaRPr lang="fr-FR"/>
            </a:p>
          </p:txBody>
        </p:sp>
        <p:sp>
          <p:nvSpPr>
            <p:cNvPr id="9434" name="Line 1242"/>
            <p:cNvSpPr>
              <a:spLocks noChangeShapeType="1"/>
            </p:cNvSpPr>
            <p:nvPr/>
          </p:nvSpPr>
          <p:spPr bwMode="auto">
            <a:xfrm>
              <a:off x="4003" y="2585"/>
              <a:ext cx="200" cy="1"/>
            </a:xfrm>
            <a:prstGeom prst="line">
              <a:avLst/>
            </a:prstGeom>
            <a:noFill/>
            <a:ln w="19050">
              <a:solidFill>
                <a:srgbClr val="0000FF"/>
              </a:solidFill>
              <a:round/>
              <a:headEnd/>
              <a:tailEnd/>
            </a:ln>
          </p:spPr>
          <p:txBody>
            <a:bodyPr/>
            <a:lstStyle/>
            <a:p>
              <a:endParaRPr lang="fr-FR"/>
            </a:p>
          </p:txBody>
        </p:sp>
        <p:sp>
          <p:nvSpPr>
            <p:cNvPr id="9435" name="Line 1243"/>
            <p:cNvSpPr>
              <a:spLocks noChangeShapeType="1"/>
            </p:cNvSpPr>
            <p:nvPr/>
          </p:nvSpPr>
          <p:spPr bwMode="auto">
            <a:xfrm>
              <a:off x="4200" y="2852"/>
              <a:ext cx="200" cy="0"/>
            </a:xfrm>
            <a:prstGeom prst="line">
              <a:avLst/>
            </a:prstGeom>
            <a:noFill/>
            <a:ln w="19050">
              <a:solidFill>
                <a:srgbClr val="0000FF"/>
              </a:solidFill>
              <a:round/>
              <a:headEnd/>
              <a:tailEnd/>
            </a:ln>
          </p:spPr>
          <p:txBody>
            <a:bodyPr/>
            <a:lstStyle/>
            <a:p>
              <a:endParaRPr lang="fr-FR"/>
            </a:p>
          </p:txBody>
        </p:sp>
        <p:sp>
          <p:nvSpPr>
            <p:cNvPr id="9436" name="Line 1244"/>
            <p:cNvSpPr>
              <a:spLocks noChangeShapeType="1"/>
            </p:cNvSpPr>
            <p:nvPr/>
          </p:nvSpPr>
          <p:spPr bwMode="auto">
            <a:xfrm>
              <a:off x="4401" y="2719"/>
              <a:ext cx="201" cy="0"/>
            </a:xfrm>
            <a:prstGeom prst="line">
              <a:avLst/>
            </a:prstGeom>
            <a:noFill/>
            <a:ln w="19050">
              <a:solidFill>
                <a:srgbClr val="0000FF"/>
              </a:solidFill>
              <a:round/>
              <a:headEnd/>
              <a:tailEnd/>
            </a:ln>
          </p:spPr>
          <p:txBody>
            <a:bodyPr/>
            <a:lstStyle/>
            <a:p>
              <a:endParaRPr lang="fr-FR"/>
            </a:p>
          </p:txBody>
        </p:sp>
        <p:sp>
          <p:nvSpPr>
            <p:cNvPr id="9437" name="Line 1245"/>
            <p:cNvSpPr>
              <a:spLocks noChangeShapeType="1"/>
            </p:cNvSpPr>
            <p:nvPr/>
          </p:nvSpPr>
          <p:spPr bwMode="auto">
            <a:xfrm>
              <a:off x="4604" y="2852"/>
              <a:ext cx="290" cy="0"/>
            </a:xfrm>
            <a:prstGeom prst="line">
              <a:avLst/>
            </a:prstGeom>
            <a:noFill/>
            <a:ln w="19050">
              <a:solidFill>
                <a:srgbClr val="0000FF"/>
              </a:solidFill>
              <a:round/>
              <a:headEnd/>
              <a:tailEnd/>
            </a:ln>
          </p:spPr>
          <p:txBody>
            <a:bodyPr/>
            <a:lstStyle/>
            <a:p>
              <a:endParaRPr lang="fr-FR"/>
            </a:p>
          </p:txBody>
        </p:sp>
        <p:sp>
          <p:nvSpPr>
            <p:cNvPr id="9438" name="Line 1246"/>
            <p:cNvSpPr>
              <a:spLocks noChangeShapeType="1"/>
            </p:cNvSpPr>
            <p:nvPr/>
          </p:nvSpPr>
          <p:spPr bwMode="auto">
            <a:xfrm>
              <a:off x="3906" y="2987"/>
              <a:ext cx="97" cy="1"/>
            </a:xfrm>
            <a:prstGeom prst="line">
              <a:avLst/>
            </a:prstGeom>
            <a:noFill/>
            <a:ln w="19050">
              <a:solidFill>
                <a:srgbClr val="0000FF"/>
              </a:solidFill>
              <a:round/>
              <a:headEnd/>
              <a:tailEnd/>
            </a:ln>
          </p:spPr>
          <p:txBody>
            <a:bodyPr/>
            <a:lstStyle/>
            <a:p>
              <a:endParaRPr lang="fr-FR"/>
            </a:p>
          </p:txBody>
        </p:sp>
        <p:sp>
          <p:nvSpPr>
            <p:cNvPr id="9439" name="Line 1247"/>
            <p:cNvSpPr>
              <a:spLocks noChangeShapeType="1"/>
            </p:cNvSpPr>
            <p:nvPr/>
          </p:nvSpPr>
          <p:spPr bwMode="auto">
            <a:xfrm>
              <a:off x="3801" y="3120"/>
              <a:ext cx="98" cy="1"/>
            </a:xfrm>
            <a:prstGeom prst="line">
              <a:avLst/>
            </a:prstGeom>
            <a:noFill/>
            <a:ln w="19050">
              <a:solidFill>
                <a:srgbClr val="0000FF"/>
              </a:solidFill>
              <a:round/>
              <a:headEnd/>
              <a:tailEnd/>
            </a:ln>
          </p:spPr>
          <p:txBody>
            <a:bodyPr/>
            <a:lstStyle/>
            <a:p>
              <a:endParaRPr lang="fr-FR"/>
            </a:p>
          </p:txBody>
        </p:sp>
      </p:grpSp>
      <p:grpSp>
        <p:nvGrpSpPr>
          <p:cNvPr id="9" name="Group 1274"/>
          <p:cNvGrpSpPr>
            <a:grpSpLocks/>
          </p:cNvGrpSpPr>
          <p:nvPr/>
        </p:nvGrpSpPr>
        <p:grpSpPr bwMode="auto">
          <a:xfrm>
            <a:off x="3725863" y="4011613"/>
            <a:ext cx="1393825" cy="844550"/>
            <a:chOff x="2347" y="2527"/>
            <a:chExt cx="878" cy="532"/>
          </a:xfrm>
        </p:grpSpPr>
        <p:sp>
          <p:nvSpPr>
            <p:cNvPr id="9440" name="Rectangle 1248"/>
            <p:cNvSpPr>
              <a:spLocks noChangeArrowheads="1"/>
            </p:cNvSpPr>
            <p:nvPr/>
          </p:nvSpPr>
          <p:spPr bwMode="auto">
            <a:xfrm>
              <a:off x="2347" y="2527"/>
              <a:ext cx="872"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111 100 000 001</a:t>
              </a:r>
              <a:endParaRPr lang="fr-FR" sz="1400">
                <a:latin typeface="Comic Sans MS" pitchFamily="66" charset="0"/>
              </a:endParaRPr>
            </a:p>
          </p:txBody>
        </p:sp>
        <p:sp>
          <p:nvSpPr>
            <p:cNvPr id="9441" name="Rectangle 1249"/>
            <p:cNvSpPr>
              <a:spLocks noChangeArrowheads="1"/>
            </p:cNvSpPr>
            <p:nvPr/>
          </p:nvSpPr>
          <p:spPr bwMode="auto">
            <a:xfrm>
              <a:off x="2347" y="2659"/>
              <a:ext cx="878"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100 100 010 010</a:t>
              </a:r>
              <a:endParaRPr lang="fr-FR" sz="1400">
                <a:latin typeface="Comic Sans MS" pitchFamily="66" charset="0"/>
              </a:endParaRPr>
            </a:p>
          </p:txBody>
        </p:sp>
        <p:sp>
          <p:nvSpPr>
            <p:cNvPr id="9442" name="Rectangle 1250"/>
            <p:cNvSpPr>
              <a:spLocks noChangeArrowheads="1"/>
            </p:cNvSpPr>
            <p:nvPr/>
          </p:nvSpPr>
          <p:spPr bwMode="auto">
            <a:xfrm>
              <a:off x="2347" y="2793"/>
              <a:ext cx="855"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011 011 010 010</a:t>
              </a:r>
              <a:endParaRPr lang="fr-FR" sz="1400">
                <a:latin typeface="Comic Sans MS" pitchFamily="66" charset="0"/>
              </a:endParaRPr>
            </a:p>
          </p:txBody>
        </p:sp>
        <p:sp>
          <p:nvSpPr>
            <p:cNvPr id="9443" name="Rectangle 1251"/>
            <p:cNvSpPr>
              <a:spLocks noChangeArrowheads="1"/>
            </p:cNvSpPr>
            <p:nvPr/>
          </p:nvSpPr>
          <p:spPr bwMode="auto">
            <a:xfrm>
              <a:off x="2347" y="2925"/>
              <a:ext cx="503"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010 ...</a:t>
              </a:r>
              <a:endParaRPr lang="fr-FR" sz="1400">
                <a:latin typeface="Comic Sans MS" pitchFamily="66" charset="0"/>
              </a:endParaRPr>
            </a:p>
          </p:txBody>
        </p:sp>
      </p:grpSp>
      <p:grpSp>
        <p:nvGrpSpPr>
          <p:cNvPr id="10" name="Group 1275"/>
          <p:cNvGrpSpPr>
            <a:grpSpLocks/>
          </p:cNvGrpSpPr>
          <p:nvPr/>
        </p:nvGrpSpPr>
        <p:grpSpPr bwMode="auto">
          <a:xfrm>
            <a:off x="467544" y="5013176"/>
            <a:ext cx="3892808" cy="921628"/>
            <a:chOff x="962" y="3134"/>
            <a:chExt cx="2131" cy="382"/>
          </a:xfrm>
        </p:grpSpPr>
        <p:sp>
          <p:nvSpPr>
            <p:cNvPr id="9444" name="Rectangle 1252"/>
            <p:cNvSpPr>
              <a:spLocks noChangeArrowheads="1"/>
            </p:cNvSpPr>
            <p:nvPr/>
          </p:nvSpPr>
          <p:spPr bwMode="auto">
            <a:xfrm>
              <a:off x="962" y="3388"/>
              <a:ext cx="2131" cy="128"/>
            </a:xfrm>
            <a:prstGeom prst="rect">
              <a:avLst/>
            </a:prstGeom>
            <a:noFill/>
            <a:ln w="9525">
              <a:noFill/>
              <a:miter lim="800000"/>
              <a:headEnd/>
              <a:tailEnd/>
            </a:ln>
          </p:spPr>
          <p:txBody>
            <a:bodyPr wrap="none" lIns="0" tIns="0" rIns="0" bIns="0">
              <a:spAutoFit/>
            </a:bodyPr>
            <a:lstStyle/>
            <a:p>
              <a:r>
                <a:rPr lang="fr-FR" sz="2000" dirty="0">
                  <a:solidFill>
                    <a:srgbClr val="000000"/>
                  </a:solidFill>
                  <a:latin typeface="Comic Sans MS" pitchFamily="66" charset="0"/>
                </a:rPr>
                <a:t>Conversion analogique-numérique</a:t>
              </a:r>
              <a:endParaRPr lang="fr-FR" sz="2000" dirty="0"/>
            </a:p>
          </p:txBody>
        </p:sp>
        <p:sp>
          <p:nvSpPr>
            <p:cNvPr id="9446" name="Freeform 1254"/>
            <p:cNvSpPr>
              <a:spLocks/>
            </p:cNvSpPr>
            <p:nvPr/>
          </p:nvSpPr>
          <p:spPr bwMode="auto">
            <a:xfrm>
              <a:off x="1466" y="3134"/>
              <a:ext cx="1270" cy="119"/>
            </a:xfrm>
            <a:custGeom>
              <a:avLst/>
              <a:gdLst/>
              <a:ahLst/>
              <a:cxnLst>
                <a:cxn ang="0">
                  <a:pos x="0" y="0"/>
                </a:cxn>
                <a:cxn ang="0">
                  <a:pos x="0" y="213"/>
                </a:cxn>
                <a:cxn ang="0">
                  <a:pos x="1778" y="213"/>
                </a:cxn>
                <a:cxn ang="0">
                  <a:pos x="1778" y="0"/>
                </a:cxn>
              </a:cxnLst>
              <a:rect l="0" t="0" r="r" b="b"/>
              <a:pathLst>
                <a:path w="1778" h="213">
                  <a:moveTo>
                    <a:pt x="0" y="0"/>
                  </a:moveTo>
                  <a:lnTo>
                    <a:pt x="0" y="213"/>
                  </a:lnTo>
                  <a:lnTo>
                    <a:pt x="1778" y="213"/>
                  </a:lnTo>
                  <a:lnTo>
                    <a:pt x="1778" y="0"/>
                  </a:lnTo>
                </a:path>
              </a:pathLst>
            </a:custGeom>
            <a:noFill/>
            <a:ln w="9525">
              <a:solidFill>
                <a:srgbClr val="0000FF"/>
              </a:solidFill>
              <a:prstDash val="solid"/>
              <a:round/>
              <a:headEnd/>
              <a:tailEnd type="stealth" w="med" len="med"/>
            </a:ln>
          </p:spPr>
          <p:txBody>
            <a:bodyPr/>
            <a:lstStyle/>
            <a:p>
              <a:endParaRPr lang="fr-FR"/>
            </a:p>
          </p:txBody>
        </p:sp>
      </p:grpSp>
      <p:grpSp>
        <p:nvGrpSpPr>
          <p:cNvPr id="11" name="Group 1276"/>
          <p:cNvGrpSpPr>
            <a:grpSpLocks/>
          </p:cNvGrpSpPr>
          <p:nvPr/>
        </p:nvGrpSpPr>
        <p:grpSpPr bwMode="auto">
          <a:xfrm>
            <a:off x="4572000" y="5085184"/>
            <a:ext cx="4104457" cy="1080120"/>
            <a:chOff x="2972" y="3144"/>
            <a:chExt cx="2102" cy="765"/>
          </a:xfrm>
        </p:grpSpPr>
        <p:sp>
          <p:nvSpPr>
            <p:cNvPr id="9445" name="Rectangle 1253"/>
            <p:cNvSpPr>
              <a:spLocks noChangeArrowheads="1"/>
            </p:cNvSpPr>
            <p:nvPr/>
          </p:nvSpPr>
          <p:spPr bwMode="auto">
            <a:xfrm>
              <a:off x="2972" y="3521"/>
              <a:ext cx="2102" cy="388"/>
            </a:xfrm>
            <a:prstGeom prst="rect">
              <a:avLst/>
            </a:prstGeom>
            <a:noFill/>
            <a:ln w="9525">
              <a:noFill/>
              <a:miter lim="800000"/>
              <a:headEnd/>
              <a:tailEnd/>
            </a:ln>
          </p:spPr>
          <p:txBody>
            <a:bodyPr wrap="square" lIns="0" tIns="0" rIns="0" bIns="0">
              <a:spAutoFit/>
            </a:bodyPr>
            <a:lstStyle/>
            <a:p>
              <a:r>
                <a:rPr lang="fr-FR" sz="2000" dirty="0">
                  <a:solidFill>
                    <a:srgbClr val="000000"/>
                  </a:solidFill>
                  <a:latin typeface="Comic Sans MS" pitchFamily="66" charset="0"/>
                </a:rPr>
                <a:t>Conversion numérique-analogique</a:t>
              </a:r>
              <a:endParaRPr lang="fr-FR" sz="2000" dirty="0">
                <a:latin typeface="Comic Sans MS" pitchFamily="66" charset="0"/>
              </a:endParaRPr>
            </a:p>
          </p:txBody>
        </p:sp>
        <p:sp>
          <p:nvSpPr>
            <p:cNvPr id="9447" name="Freeform 1255"/>
            <p:cNvSpPr>
              <a:spLocks/>
            </p:cNvSpPr>
            <p:nvPr/>
          </p:nvSpPr>
          <p:spPr bwMode="auto">
            <a:xfrm>
              <a:off x="2987" y="3144"/>
              <a:ext cx="1481" cy="286"/>
            </a:xfrm>
            <a:custGeom>
              <a:avLst/>
              <a:gdLst/>
              <a:ahLst/>
              <a:cxnLst>
                <a:cxn ang="0">
                  <a:pos x="0" y="0"/>
                </a:cxn>
                <a:cxn ang="0">
                  <a:pos x="0" y="213"/>
                </a:cxn>
                <a:cxn ang="0">
                  <a:pos x="1778" y="213"/>
                </a:cxn>
                <a:cxn ang="0">
                  <a:pos x="1778" y="0"/>
                </a:cxn>
              </a:cxnLst>
              <a:rect l="0" t="0" r="r" b="b"/>
              <a:pathLst>
                <a:path w="1778" h="213">
                  <a:moveTo>
                    <a:pt x="0" y="0"/>
                  </a:moveTo>
                  <a:lnTo>
                    <a:pt x="0" y="213"/>
                  </a:lnTo>
                  <a:lnTo>
                    <a:pt x="1778" y="213"/>
                  </a:lnTo>
                  <a:lnTo>
                    <a:pt x="1778" y="0"/>
                  </a:lnTo>
                </a:path>
              </a:pathLst>
            </a:custGeom>
            <a:noFill/>
            <a:ln w="9525">
              <a:solidFill>
                <a:srgbClr val="0000FF"/>
              </a:solidFill>
              <a:prstDash val="solid"/>
              <a:round/>
              <a:headEnd/>
              <a:tailEnd type="stealth" w="med" len="med"/>
            </a:ln>
          </p:spPr>
          <p:txBody>
            <a:bodyPr/>
            <a:lstStyle/>
            <a:p>
              <a:endParaRPr lang="fr-FR"/>
            </a:p>
          </p:txBody>
        </p:sp>
      </p:grpSp>
      <p:grpSp>
        <p:nvGrpSpPr>
          <p:cNvPr id="12" name="Group 1272"/>
          <p:cNvGrpSpPr>
            <a:grpSpLocks/>
          </p:cNvGrpSpPr>
          <p:nvPr/>
        </p:nvGrpSpPr>
        <p:grpSpPr bwMode="auto">
          <a:xfrm>
            <a:off x="395536" y="2708920"/>
            <a:ext cx="3049339" cy="2355205"/>
            <a:chOff x="560" y="2031"/>
            <a:chExt cx="1610" cy="1159"/>
          </a:xfrm>
        </p:grpSpPr>
        <p:grpSp>
          <p:nvGrpSpPr>
            <p:cNvPr id="13" name="Group 1066"/>
            <p:cNvGrpSpPr>
              <a:grpSpLocks/>
            </p:cNvGrpSpPr>
            <p:nvPr/>
          </p:nvGrpSpPr>
          <p:grpSpPr bwMode="auto">
            <a:xfrm>
              <a:off x="627" y="2182"/>
              <a:ext cx="1295" cy="940"/>
              <a:chOff x="3014" y="6520"/>
              <a:chExt cx="2191" cy="1618"/>
            </a:xfrm>
          </p:grpSpPr>
          <p:sp>
            <p:nvSpPr>
              <p:cNvPr id="9259" name="Freeform 1067"/>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9260" name="Freeform 1068"/>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9261" name="Freeform 1069"/>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9262" name="Freeform 1070"/>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9263" name="Freeform 1071"/>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9264" name="Freeform 1072"/>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9265" name="Line 1073"/>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9266" name="Line 1074"/>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9267" name="Line 1075"/>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9268" name="Line 1076"/>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9269" name="Line 1077"/>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9270" name="Line 1078"/>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9271" name="Line 1079"/>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9272" name="Line 1080"/>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9273" name="Line 1081"/>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9274" name="Line 1082"/>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9275" name="Line 1083"/>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9276" name="Line 1084"/>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9277" name="Line 1085"/>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9278" name="Line 1086"/>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9279" name="Line 1087"/>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9280" name="Line 1088"/>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9281" name="Line 1089"/>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9282" name="Line 1090"/>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9283" name="Line 1091"/>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9284" name="Line 1092"/>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9285" name="Line 1093"/>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9286" name="Line 1094"/>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9287" name="Line 1095"/>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9288" name="Line 1096"/>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9289" name="Line 1097"/>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9290" name="Line 1098"/>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9291" name="Line 1099"/>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9292" name="Line 1100"/>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9293" name="Line 1101"/>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9294" name="Line 1102"/>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9295" name="Line 1103"/>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9296" name="Line 1104"/>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9297" name="Line 1105"/>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9298" name="Line 1106"/>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9299" name="Line 1107"/>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9300" name="Line 1108"/>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9301" name="Line 1109"/>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9302" name="Line 1110"/>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9303" name="Line 1111"/>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9304" name="Line 1112"/>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9305" name="Line 1113"/>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9306" name="Line 1114"/>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9307" name="Line 1115"/>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9308" name="Line 1116"/>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9309" name="Line 1117"/>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9310" name="Line 1118"/>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9311" name="Line 1119"/>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9312" name="Line 1120"/>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9313" name="Line 1121"/>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9314" name="Line 1122"/>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9315" name="Line 1123"/>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9316" name="Line 1124"/>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9317" name="Line 1125"/>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9318" name="Line 1126"/>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9319" name="Line 1127"/>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9320" name="Line 1128"/>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9321" name="Line 1129"/>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9322" name="Line 1130"/>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9323" name="Line 1131"/>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9324" name="Line 1132"/>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9325" name="Line 1133"/>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9326" name="Line 1134"/>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9327" name="Line 1135"/>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9328" name="Line 1136"/>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9329" name="Line 1137"/>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9330" name="Line 1138"/>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9331" name="Line 1139"/>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9332" name="Line 1140"/>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9333" name="Line 1141"/>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9334" name="Line 1142"/>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9335" name="Line 1143"/>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9336" name="Line 1144"/>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9337" name="Line 1145"/>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9338" name="Line 1146"/>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9339" name="Line 1147"/>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9340" name="Rectangle 1148"/>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9341" name="Rectangle 1149"/>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14" name="Group 1256"/>
            <p:cNvGrpSpPr>
              <a:grpSpLocks/>
            </p:cNvGrpSpPr>
            <p:nvPr/>
          </p:nvGrpSpPr>
          <p:grpSpPr bwMode="auto">
            <a:xfrm>
              <a:off x="796" y="2825"/>
              <a:ext cx="1374" cy="102"/>
              <a:chOff x="3300" y="7628"/>
              <a:chExt cx="2324" cy="176"/>
            </a:xfrm>
          </p:grpSpPr>
          <p:sp>
            <p:nvSpPr>
              <p:cNvPr id="9449" name="Rectangle 1257"/>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15" name="Group 1258"/>
              <p:cNvGrpSpPr>
                <a:grpSpLocks/>
              </p:cNvGrpSpPr>
              <p:nvPr/>
            </p:nvGrpSpPr>
            <p:grpSpPr bwMode="auto">
              <a:xfrm>
                <a:off x="3300" y="7628"/>
                <a:ext cx="2324" cy="167"/>
                <a:chOff x="3327" y="7638"/>
                <a:chExt cx="2324" cy="167"/>
              </a:xfrm>
            </p:grpSpPr>
            <p:grpSp>
              <p:nvGrpSpPr>
                <p:cNvPr id="16" name="Group 1259"/>
                <p:cNvGrpSpPr>
                  <a:grpSpLocks/>
                </p:cNvGrpSpPr>
                <p:nvPr/>
              </p:nvGrpSpPr>
              <p:grpSpPr bwMode="auto">
                <a:xfrm>
                  <a:off x="3327" y="7640"/>
                  <a:ext cx="1444" cy="165"/>
                  <a:chOff x="3327" y="7640"/>
                  <a:chExt cx="1444" cy="165"/>
                </a:xfrm>
              </p:grpSpPr>
              <p:grpSp>
                <p:nvGrpSpPr>
                  <p:cNvPr id="17" name="Group 1260"/>
                  <p:cNvGrpSpPr>
                    <a:grpSpLocks/>
                  </p:cNvGrpSpPr>
                  <p:nvPr/>
                </p:nvGrpSpPr>
                <p:grpSpPr bwMode="auto">
                  <a:xfrm>
                    <a:off x="3327" y="7640"/>
                    <a:ext cx="427" cy="165"/>
                    <a:chOff x="3327" y="7640"/>
                    <a:chExt cx="427" cy="165"/>
                  </a:xfrm>
                </p:grpSpPr>
                <p:sp>
                  <p:nvSpPr>
                    <p:cNvPr id="9453" name="Rectangle 1261"/>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9454" name="Rectangle 1262"/>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18" name="Group 1263"/>
                  <p:cNvGrpSpPr>
                    <a:grpSpLocks/>
                  </p:cNvGrpSpPr>
                  <p:nvPr/>
                </p:nvGrpSpPr>
                <p:grpSpPr bwMode="auto">
                  <a:xfrm>
                    <a:off x="4014" y="7640"/>
                    <a:ext cx="757" cy="165"/>
                    <a:chOff x="4014" y="7640"/>
                    <a:chExt cx="757" cy="165"/>
                  </a:xfrm>
                </p:grpSpPr>
                <p:sp>
                  <p:nvSpPr>
                    <p:cNvPr id="9456" name="Rectangle 1264"/>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9457" name="Rectangle 1265"/>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19" name="Group 1266"/>
                <p:cNvGrpSpPr>
                  <a:grpSpLocks/>
                </p:cNvGrpSpPr>
                <p:nvPr/>
              </p:nvGrpSpPr>
              <p:grpSpPr bwMode="auto">
                <a:xfrm>
                  <a:off x="5013" y="7638"/>
                  <a:ext cx="638" cy="165"/>
                  <a:chOff x="5013" y="7638"/>
                  <a:chExt cx="638" cy="165"/>
                </a:xfrm>
              </p:grpSpPr>
              <p:sp>
                <p:nvSpPr>
                  <p:cNvPr id="9459" name="Rectangle 1267"/>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9460" name="Rectangle 1268"/>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sp>
        <p:nvSpPr>
          <p:cNvPr id="9461" name="Text Box 1269"/>
          <p:cNvSpPr txBox="1">
            <a:spLocks noChangeArrowheads="1"/>
          </p:cNvSpPr>
          <p:nvPr/>
        </p:nvSpPr>
        <p:spPr bwMode="auto">
          <a:xfrm>
            <a:off x="323528" y="620688"/>
            <a:ext cx="8626475" cy="1892826"/>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Pour traiter un son à l'aide d'un ordinateur (graver un CD par exemple), il faut convertir le signal analogique obtenu à la sortie du micro en signal numérique : c'est le rôle du convertisseur analogique-numérique (CAN). </a:t>
            </a:r>
          </a:p>
          <a:p>
            <a:pPr>
              <a:spcBef>
                <a:spcPct val="50000"/>
              </a:spcBef>
            </a:pPr>
            <a:r>
              <a:rPr lang="fr-FR" dirty="0">
                <a:latin typeface="Comic Sans MS" pitchFamily="66" charset="0"/>
              </a:rPr>
              <a:t>Réciproquement, pour pouvoir écouter un CD, il faut convertir le signal numérique qu'il contient en un signal analogique (tension) envoyé sur les haut-parleurs : c'est le rôle du convertisseur numérique analogique (CNA).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461"/>
                                        </p:tgtEl>
                                        <p:attrNameLst>
                                          <p:attrName>style.visibility</p:attrName>
                                        </p:attrNameLst>
                                      </p:cBhvr>
                                      <p:to>
                                        <p:strVal val="visible"/>
                                      </p:to>
                                    </p:set>
                                    <p:animEffect transition="in" filter="fade">
                                      <p:cBhvr>
                                        <p:cTn id="7" dur="2000"/>
                                        <p:tgtEl>
                                          <p:spTgt spid="9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mc:AlternateContent xmlns:mc="http://schemas.openxmlformats.org/markup-compatibility/2006" xmlns:a14="http://schemas.microsoft.com/office/drawing/2010/main">
        <mc:Choice Requires="a14">
          <p:sp>
            <p:nvSpPr>
              <p:cNvPr id="39" name="Espace réservé du texte 38"/>
              <p:cNvSpPr>
                <a:spLocks noGrp="1"/>
              </p:cNvSpPr>
              <p:nvPr>
                <p:ph type="body" idx="1"/>
              </p:nvPr>
            </p:nvSpPr>
            <p:spPr>
              <a:xfrm>
                <a:off x="107504" y="188640"/>
                <a:ext cx="9036496" cy="6768752"/>
              </a:xfrm>
            </p:spPr>
            <p:txBody>
              <a:bodyPr>
                <a:noAutofit/>
              </a:bodyPr>
              <a:lstStyle/>
              <a:p>
                <a:r>
                  <a:rPr lang="fr-FR" dirty="0">
                    <a:solidFill>
                      <a:schemeClr val="tx1"/>
                    </a:solidFill>
                  </a:rPr>
                  <a:t>Numériser une tension c’est pareil que mesurer une longueur avec une règle graduée.</a:t>
                </a:r>
              </a:p>
              <a:p>
                <a:r>
                  <a:rPr lang="fr-FR" dirty="0">
                    <a:solidFill>
                      <a:schemeClr val="tx1"/>
                    </a:solidFill>
                  </a:rPr>
                  <a:t>On compare la tension à mesurer à une échelle de tensions.</a:t>
                </a:r>
              </a:p>
              <a:p>
                <a:r>
                  <a:rPr lang="fr-FR" dirty="0">
                    <a:solidFill>
                      <a:schemeClr val="tx1"/>
                    </a:solidFill>
                  </a:rPr>
                  <a:t>Le résultat de la numérisation est le nombre qui correspond à la graduation de la règle la plus proche de la tension mesurée.</a:t>
                </a:r>
              </a:p>
              <a:p>
                <a:r>
                  <a:rPr lang="fr-FR" dirty="0">
                    <a:solidFill>
                      <a:schemeClr val="tx1"/>
                    </a:solidFill>
                  </a:rPr>
                  <a:t>Les nombres possibles forment une suite de valeurs discrètes.</a:t>
                </a:r>
              </a:p>
              <a:p>
                <a:r>
                  <a:rPr lang="fr-FR" dirty="0">
                    <a:solidFill>
                      <a:schemeClr val="tx1"/>
                    </a:solidFill>
                  </a:rPr>
                  <a:t>Plusieurs tensions proches peuvent être représentées par le même nombre.</a:t>
                </a:r>
              </a:p>
              <a:p>
                <a:r>
                  <a:rPr lang="fr-FR" dirty="0">
                    <a:solidFill>
                      <a:schemeClr val="tx1"/>
                    </a:solidFill>
                  </a:rPr>
                  <a:t>Plus la distance entre deux graduations est petite et plus la mesure est précise.</a:t>
                </a:r>
              </a:p>
              <a:p>
                <a:r>
                  <a:rPr lang="fr-FR" dirty="0">
                    <a:solidFill>
                      <a:schemeClr val="tx1"/>
                    </a:solidFill>
                  </a:rPr>
                  <a:t>L’écart entre deux graduations dépend du nombre de graduations et de la dimension totale de l’échelle.</a:t>
                </a:r>
              </a:p>
              <a:p>
                <a:r>
                  <a:rPr lang="fr-FR" dirty="0">
                    <a:solidFill>
                      <a:schemeClr val="tx1"/>
                    </a:solidFill>
                  </a:rPr>
                  <a:t>Le pas est la taille de l’intervalle entre deux graduations.</a:t>
                </a:r>
              </a:p>
              <a:p>
                <a:r>
                  <a:rPr lang="fr-FR" dirty="0">
                    <a:solidFill>
                      <a:schemeClr val="tx1"/>
                    </a:solidFill>
                  </a:rPr>
                  <a:t>Le nombre de graduations dépend du </a:t>
                </a:r>
                <a:r>
                  <a:rPr lang="fr-FR" b="1" dirty="0">
                    <a:solidFill>
                      <a:schemeClr val="tx1"/>
                    </a:solidFill>
                  </a:rPr>
                  <a:t>nombre de bits (n) </a:t>
                </a:r>
                <a:r>
                  <a:rPr lang="fr-FR" dirty="0">
                    <a:solidFill>
                      <a:schemeClr val="tx1"/>
                    </a:solidFill>
                  </a:rPr>
                  <a:t>sur lequel est codée l’information.</a:t>
                </a:r>
              </a:p>
              <a:p>
                <a:r>
                  <a:rPr lang="fr-FR" dirty="0">
                    <a:solidFill>
                      <a:schemeClr val="tx1"/>
                    </a:solidFill>
                  </a:rPr>
                  <a:t>La dimension totale de l’échelle, la différence entre la plus grande et la plus petite valeur mesurable, est la </a:t>
                </a:r>
                <a:r>
                  <a:rPr lang="fr-FR" b="1" dirty="0">
                    <a:solidFill>
                      <a:schemeClr val="tx1"/>
                    </a:solidFill>
                  </a:rPr>
                  <a:t>tension pleine échelle </a:t>
                </a:r>
                <a:r>
                  <a:rPr lang="fr-FR" b="1" dirty="0" err="1">
                    <a:solidFill>
                      <a:schemeClr val="tx1"/>
                    </a:solidFill>
                  </a:rPr>
                  <a:t>U</a:t>
                </a:r>
                <a:r>
                  <a:rPr lang="fr-FR" b="1" baseline="-25000" dirty="0" err="1">
                    <a:solidFill>
                      <a:schemeClr val="tx1"/>
                    </a:solidFill>
                  </a:rPr>
                  <a:t>pe</a:t>
                </a:r>
                <a:r>
                  <a:rPr lang="fr-FR" dirty="0">
                    <a:solidFill>
                      <a:schemeClr val="tx1"/>
                    </a:solidFill>
                  </a:rPr>
                  <a:t>.</a:t>
                </a:r>
              </a:p>
              <a:p>
                <a:r>
                  <a:rPr lang="fr-FR" dirty="0">
                    <a:solidFill>
                      <a:schemeClr val="tx1"/>
                    </a:solidFill>
                  </a:rPr>
                  <a:t>La résolution	</a:t>
                </a:r>
                <a14:m>
                  <m:oMath xmlns:m="http://schemas.openxmlformats.org/officeDocument/2006/math">
                    <m:r>
                      <a:rPr lang="fr-FR" b="0" i="1" smtClean="0">
                        <a:solidFill>
                          <a:schemeClr val="tx1"/>
                        </a:solidFill>
                        <a:latin typeface="Cambria Math" panose="02040503050406030204" pitchFamily="18" charset="0"/>
                      </a:rPr>
                      <m:t>𝑟</m:t>
                    </m:r>
                    <m:r>
                      <a:rPr lang="fr-FR" b="0" i="1" smtClean="0">
                        <a:solidFill>
                          <a:schemeClr val="tx1"/>
                        </a:solidFill>
                        <a:latin typeface="Cambria Math" panose="02040503050406030204" pitchFamily="18" charset="0"/>
                      </a:rPr>
                      <m:t>=</m:t>
                    </m:r>
                    <m:f>
                      <m:fPr>
                        <m:ctrlPr>
                          <a:rPr lang="fr-FR" b="0" i="1" smtClean="0">
                            <a:solidFill>
                              <a:schemeClr val="tx1"/>
                            </a:solidFill>
                            <a:latin typeface="Cambria Math" panose="02040503050406030204" pitchFamily="18" charset="0"/>
                          </a:rPr>
                        </m:ctrlPr>
                      </m:fPr>
                      <m:num>
                        <m:r>
                          <a:rPr lang="fr-FR" b="0" i="1" smtClean="0">
                            <a:solidFill>
                              <a:schemeClr val="tx1"/>
                            </a:solidFill>
                            <a:latin typeface="Cambria Math" panose="02040503050406030204" pitchFamily="18" charset="0"/>
                          </a:rPr>
                          <m:t>𝑡𝑒𝑛𝑠𝑖𝑜𝑛</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𝑝𝑙𝑒𝑖𝑛𝑒</m:t>
                        </m:r>
                        <m:r>
                          <a:rPr lang="fr-FR" b="0" i="1" smtClean="0">
                            <a:solidFill>
                              <a:schemeClr val="tx1"/>
                            </a:solidFill>
                            <a:latin typeface="Cambria Math" panose="02040503050406030204" pitchFamily="18" charset="0"/>
                          </a:rPr>
                          <m:t> é</m:t>
                        </m:r>
                        <m:r>
                          <a:rPr lang="fr-FR" b="0" i="1" smtClean="0">
                            <a:solidFill>
                              <a:schemeClr val="tx1"/>
                            </a:solidFill>
                            <a:latin typeface="Cambria Math" panose="02040503050406030204" pitchFamily="18" charset="0"/>
                          </a:rPr>
                          <m:t>𝑐h𝑒𝑙𝑙𝑒</m:t>
                        </m:r>
                      </m:num>
                      <m:den>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2</m:t>
                            </m:r>
                          </m:e>
                          <m:sup>
                            <m:r>
                              <a:rPr lang="fr-FR" b="0" i="1" smtClean="0">
                                <a:solidFill>
                                  <a:schemeClr val="tx1"/>
                                </a:solidFill>
                                <a:latin typeface="Cambria Math" panose="02040503050406030204" pitchFamily="18" charset="0"/>
                              </a:rPr>
                              <m:t>𝑛𝑜𝑚𝑏𝑟𝑒</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𝑑𝑒</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𝑏𝑖𝑡𝑠</m:t>
                            </m:r>
                          </m:sup>
                        </m:sSup>
                      </m:den>
                    </m:f>
                    <m:r>
                      <a:rPr lang="fr-FR" b="0" i="1" smtClean="0">
                        <a:solidFill>
                          <a:schemeClr val="tx1"/>
                        </a:solidFill>
                        <a:latin typeface="Cambria Math" panose="02040503050406030204" pitchFamily="18" charset="0"/>
                      </a:rPr>
                      <m:t>=</m:t>
                    </m:r>
                    <m:f>
                      <m:fPr>
                        <m:ctrlPr>
                          <a:rPr lang="fr-FR" b="0" i="1" smtClean="0">
                            <a:solidFill>
                              <a:schemeClr val="tx1"/>
                            </a:solidFill>
                            <a:latin typeface="Cambria Math" panose="02040503050406030204" pitchFamily="18" charset="0"/>
                          </a:rPr>
                        </m:ctrlPr>
                      </m:fPr>
                      <m:num>
                        <m:r>
                          <m:rPr>
                            <m:nor/>
                          </m:rPr>
                          <a:rPr lang="fr-FR" b="1" dirty="0">
                            <a:solidFill>
                              <a:schemeClr val="tx1"/>
                            </a:solidFill>
                          </a:rPr>
                          <m:t>U</m:t>
                        </m:r>
                        <m:r>
                          <m:rPr>
                            <m:nor/>
                          </m:rPr>
                          <a:rPr lang="fr-FR" b="1" baseline="-25000" dirty="0">
                            <a:solidFill>
                              <a:schemeClr val="tx1"/>
                            </a:solidFill>
                          </a:rPr>
                          <m:t>pe</m:t>
                        </m:r>
                      </m:num>
                      <m:den>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2</m:t>
                            </m:r>
                          </m:e>
                          <m:sup>
                            <m:r>
                              <a:rPr lang="fr-FR" b="0" i="1" smtClean="0">
                                <a:solidFill>
                                  <a:schemeClr val="tx1"/>
                                </a:solidFill>
                                <a:latin typeface="Cambria Math" panose="02040503050406030204" pitchFamily="18" charset="0"/>
                              </a:rPr>
                              <m:t>𝑛</m:t>
                            </m:r>
                          </m:sup>
                        </m:sSup>
                      </m:den>
                    </m:f>
                  </m:oMath>
                </a14:m>
                <a:endParaRPr lang="fr-FR" dirty="0">
                  <a:solidFill>
                    <a:schemeClr val="tx1"/>
                  </a:solidFill>
                </a:endParaRPr>
              </a:p>
              <a:p>
                <a:r>
                  <a:rPr lang="fr-FR" dirty="0">
                    <a:solidFill>
                      <a:schemeClr val="tx1"/>
                    </a:solidFill>
                  </a:rPr>
                  <a:t>Le CAN est caractérisé par le nombre de bits de codage et la tension pleine échelle.</a:t>
                </a:r>
              </a:p>
              <a:p>
                <a:endParaRPr lang="fr-FR" dirty="0"/>
              </a:p>
            </p:txBody>
          </p:sp>
        </mc:Choice>
        <mc:Fallback xmlns="">
          <p:sp>
            <p:nvSpPr>
              <p:cNvPr id="39" name="Espace réservé du texte 38"/>
              <p:cNvSpPr>
                <a:spLocks noGrp="1" noRot="1" noChangeAspect="1" noMove="1" noResize="1" noEditPoints="1" noAdjustHandles="1" noChangeArrowheads="1" noChangeShapeType="1" noTextEdit="1"/>
              </p:cNvSpPr>
              <p:nvPr>
                <p:ph type="body" idx="1"/>
              </p:nvPr>
            </p:nvSpPr>
            <p:spPr>
              <a:xfrm>
                <a:off x="107504" y="188640"/>
                <a:ext cx="9036496" cy="6768752"/>
              </a:xfrm>
              <a:blipFill>
                <a:blip r:embed="rId2"/>
                <a:stretch>
                  <a:fillRect l="-742" r="-675"/>
                </a:stretch>
              </a:blipFill>
            </p:spPr>
            <p:txBody>
              <a:bodyPr/>
              <a:lstStyle/>
              <a:p>
                <a:r>
                  <a:rPr lang="fr-FR">
                    <a:noFill/>
                  </a:rPr>
                  <a:t> </a:t>
                </a:r>
              </a:p>
            </p:txBody>
          </p:sp>
        </mc:Fallback>
      </mc:AlternateContent>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115616" y="286210"/>
            <a:ext cx="7272808" cy="700453"/>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3200" b="1" dirty="0"/>
              <a:t>Signal analogique et signal numérique</a:t>
            </a:r>
            <a:endParaRPr lang="fr-FR" sz="3200" dirty="0"/>
          </a:p>
        </p:txBody>
      </p:sp>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p:sp>
        <p:nvSpPr>
          <p:cNvPr id="39" name="Espace réservé du texte 38"/>
          <p:cNvSpPr>
            <a:spLocks noGrp="1"/>
          </p:cNvSpPr>
          <p:nvPr>
            <p:ph type="body" idx="1"/>
          </p:nvPr>
        </p:nvSpPr>
        <p:spPr>
          <a:xfrm>
            <a:off x="467544" y="332656"/>
            <a:ext cx="8280920" cy="6264696"/>
          </a:xfrm>
        </p:spPr>
        <p:txBody>
          <a:bodyPr>
            <a:normAutofit/>
          </a:bodyPr>
          <a:lstStyle/>
          <a:p>
            <a:r>
              <a:rPr lang="fr-FR" sz="2100" dirty="0">
                <a:solidFill>
                  <a:schemeClr val="tx1"/>
                </a:solidFill>
              </a:rPr>
              <a:t>On ne peut numériser directement une tension qui varie de façon continue, la tension à mesurer variant constamment.</a:t>
            </a:r>
          </a:p>
          <a:p>
            <a:r>
              <a:rPr lang="fr-FR" sz="2100" dirty="0">
                <a:solidFill>
                  <a:schemeClr val="tx1"/>
                </a:solidFill>
              </a:rPr>
              <a:t>Il faut laisser le temps au CAN de faire sa mesure et au système d’enregistrer cette valeur.</a:t>
            </a:r>
          </a:p>
          <a:p>
            <a:endParaRPr lang="fr-FR" sz="2100" dirty="0">
              <a:solidFill>
                <a:schemeClr val="tx1"/>
              </a:solidFill>
            </a:endParaRPr>
          </a:p>
          <a:p>
            <a:r>
              <a:rPr lang="fr-FR" sz="2100" dirty="0">
                <a:solidFill>
                  <a:schemeClr val="tx1"/>
                </a:solidFill>
              </a:rPr>
              <a:t>On  commence par découper le signal en parties d’égale durée, c’est l’échantillonnage.</a:t>
            </a:r>
          </a:p>
          <a:p>
            <a:r>
              <a:rPr lang="fr-FR" sz="2100" dirty="0">
                <a:solidFill>
                  <a:schemeClr val="tx1"/>
                </a:solidFill>
              </a:rPr>
              <a:t>On maintient pendant cette durée la tension constante.</a:t>
            </a:r>
          </a:p>
          <a:p>
            <a:r>
              <a:rPr lang="fr-FR" sz="2100" dirty="0">
                <a:solidFill>
                  <a:schemeClr val="tx1"/>
                </a:solidFill>
              </a:rPr>
              <a:t>	</a:t>
            </a:r>
            <a:r>
              <a:rPr lang="fr-FR" sz="2400" dirty="0">
                <a:solidFill>
                  <a:schemeClr val="tx1"/>
                </a:solidFill>
              </a:rPr>
              <a:t>Cette durée est la période d’échantillonnage T</a:t>
            </a:r>
            <a:r>
              <a:rPr lang="fr-FR" sz="2400" baseline="-25000" dirty="0">
                <a:solidFill>
                  <a:schemeClr val="tx1"/>
                </a:solidFill>
              </a:rPr>
              <a:t>e</a:t>
            </a:r>
            <a:r>
              <a:rPr lang="fr-FR" sz="2400" dirty="0">
                <a:solidFill>
                  <a:schemeClr val="tx1"/>
                </a:solidFill>
              </a:rPr>
              <a:t>.</a:t>
            </a:r>
          </a:p>
          <a:p>
            <a:r>
              <a:rPr lang="fr-FR" sz="2400" dirty="0">
                <a:solidFill>
                  <a:schemeClr val="tx1"/>
                </a:solidFill>
              </a:rPr>
              <a:t>	L’inverse est la fréquence d’échantillonnage </a:t>
            </a:r>
            <a:r>
              <a:rPr lang="fr-FR" sz="2400" dirty="0" err="1">
                <a:solidFill>
                  <a:schemeClr val="tx1"/>
                </a:solidFill>
              </a:rPr>
              <a:t>f</a:t>
            </a:r>
            <a:r>
              <a:rPr lang="fr-FR" sz="2400" baseline="-25000" dirty="0" err="1">
                <a:solidFill>
                  <a:schemeClr val="tx1"/>
                </a:solidFill>
              </a:rPr>
              <a:t>e</a:t>
            </a:r>
            <a:r>
              <a:rPr lang="fr-FR" sz="2400" dirty="0">
                <a:solidFill>
                  <a:schemeClr val="tx1"/>
                </a:solidFill>
              </a:rPr>
              <a:t>.</a:t>
            </a:r>
          </a:p>
          <a:p>
            <a:endParaRPr lang="fr-FR" sz="1400" dirty="0">
              <a:solidFill>
                <a:schemeClr val="tx1"/>
              </a:solidFill>
            </a:endParaRPr>
          </a:p>
          <a:p>
            <a:r>
              <a:rPr lang="fr-FR" sz="2100" dirty="0">
                <a:solidFill>
                  <a:schemeClr val="tx1"/>
                </a:solidFill>
              </a:rPr>
              <a:t>On obtient une tension échantillonnée bloquée. La tension de chaque échantillon peut avoir n’importe quelle valeur. C’est un signal analogique.</a:t>
            </a:r>
          </a:p>
          <a:p>
            <a:r>
              <a:rPr lang="fr-FR" sz="2100" dirty="0">
                <a:solidFill>
                  <a:schemeClr val="tx1"/>
                </a:solidFill>
              </a:rPr>
              <a:t>Le Can peut alors transformer la valeur analogique de chaque échantillon en nombre discret correspondant aux valeurs de l’échelle de mesure.</a:t>
            </a:r>
          </a:p>
          <a:p>
            <a:r>
              <a:rPr lang="fr-FR" sz="2100" dirty="0">
                <a:solidFill>
                  <a:schemeClr val="tx1"/>
                </a:solidFill>
              </a:rPr>
              <a:t> Le signal obtenu est quantifié. Il est écrit en binaire.</a:t>
            </a:r>
          </a:p>
          <a:p>
            <a:endParaRPr lang="fr-F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checkerboard(across)">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checkerboard(across)">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
                                            <p:txEl>
                                              <p:pRg st="3" end="3"/>
                                            </p:txEl>
                                          </p:spTgt>
                                        </p:tgtEl>
                                        <p:attrNameLst>
                                          <p:attrName>style.visibility</p:attrName>
                                        </p:attrNameLst>
                                      </p:cBhvr>
                                      <p:to>
                                        <p:strVal val="visible"/>
                                      </p:to>
                                    </p:set>
                                    <p:anim calcmode="lin" valueType="num">
                                      <p:cBhvr additive="base">
                                        <p:cTn id="17"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 calcmode="lin" valueType="num">
                                      <p:cBhvr additive="base">
                                        <p:cTn id="23"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
                                            <p:txEl>
                                              <p:pRg st="5" end="5"/>
                                            </p:txEl>
                                          </p:spTgt>
                                        </p:tgtEl>
                                        <p:attrNameLst>
                                          <p:attrName>style.visibility</p:attrName>
                                        </p:attrNameLst>
                                      </p:cBhvr>
                                      <p:to>
                                        <p:strVal val="visible"/>
                                      </p:to>
                                    </p:set>
                                    <p:anim calcmode="lin" valueType="num">
                                      <p:cBhvr additive="base">
                                        <p:cTn id="29"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6" end="6"/>
                                            </p:txEl>
                                          </p:spTgt>
                                        </p:tgtEl>
                                        <p:attrNameLst>
                                          <p:attrName>style.visibility</p:attrName>
                                        </p:attrNameLst>
                                      </p:cBhvr>
                                      <p:to>
                                        <p:strVal val="visible"/>
                                      </p:to>
                                    </p:set>
                                    <p:anim calcmode="lin" valueType="num">
                                      <p:cBhvr additive="base">
                                        <p:cTn id="35" dur="500" fill="hold"/>
                                        <p:tgtEl>
                                          <p:spTgt spid="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8" end="8"/>
                                            </p:txEl>
                                          </p:spTgt>
                                        </p:tgtEl>
                                        <p:attrNameLst>
                                          <p:attrName>style.visibility</p:attrName>
                                        </p:attrNameLst>
                                      </p:cBhvr>
                                      <p:to>
                                        <p:strVal val="visible"/>
                                      </p:to>
                                    </p:set>
                                    <p:anim calcmode="lin" valueType="num">
                                      <p:cBhvr additive="base">
                                        <p:cTn id="41" dur="500" fill="hold"/>
                                        <p:tgtEl>
                                          <p:spTgt spid="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9">
                                            <p:txEl>
                                              <p:pRg st="9" end="9"/>
                                            </p:txEl>
                                          </p:spTgt>
                                        </p:tgtEl>
                                        <p:attrNameLst>
                                          <p:attrName>style.visibility</p:attrName>
                                        </p:attrNameLst>
                                      </p:cBhvr>
                                      <p:to>
                                        <p:strVal val="visible"/>
                                      </p:to>
                                    </p:set>
                                    <p:animEffect transition="in" filter="checkerboard(across)">
                                      <p:cBhvr>
                                        <p:cTn id="47" dur="500"/>
                                        <p:tgtEl>
                                          <p:spTgt spid="3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9">
                                            <p:txEl>
                                              <p:pRg st="10" end="10"/>
                                            </p:txEl>
                                          </p:spTgt>
                                        </p:tgtEl>
                                        <p:attrNameLst>
                                          <p:attrName>style.visibility</p:attrName>
                                        </p:attrNameLst>
                                      </p:cBhvr>
                                      <p:to>
                                        <p:strVal val="visible"/>
                                      </p:to>
                                    </p:set>
                                    <p:animEffect transition="in" filter="checkerboard(across)">
                                      <p:cBhvr>
                                        <p:cTn id="52" dur="500"/>
                                        <p:tgtEl>
                                          <p:spTgt spid="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185738"/>
            <a:ext cx="9144000" cy="641350"/>
          </a:xfrm>
          <a:prstGeom prst="rect">
            <a:avLst/>
          </a:prstGeom>
          <a:noFill/>
          <a:ln w="9525">
            <a:noFill/>
            <a:miter lim="800000"/>
            <a:headEnd/>
            <a:tailEnd/>
          </a:ln>
          <a:effectLst/>
        </p:spPr>
        <p:txBody>
          <a:bodyPr>
            <a:spAutoFit/>
          </a:bodyPr>
          <a:lstStyle/>
          <a:p>
            <a:pPr algn="ctr"/>
            <a:endParaRPr lang="fr-FR" sz="3600" dirty="0">
              <a:solidFill>
                <a:srgbClr val="FF0000"/>
              </a:solidFill>
              <a:latin typeface="Comic Sans MS" pitchFamily="66" charset="0"/>
            </a:endParaRPr>
          </a:p>
        </p:txBody>
      </p:sp>
      <p:grpSp>
        <p:nvGrpSpPr>
          <p:cNvPr id="2" name="Group 103"/>
          <p:cNvGrpSpPr>
            <a:grpSpLocks/>
          </p:cNvGrpSpPr>
          <p:nvPr/>
        </p:nvGrpSpPr>
        <p:grpSpPr bwMode="auto">
          <a:xfrm>
            <a:off x="427038" y="3741738"/>
            <a:ext cx="2430462" cy="1781175"/>
            <a:chOff x="2784" y="9851"/>
            <a:chExt cx="2723" cy="1996"/>
          </a:xfrm>
        </p:grpSpPr>
        <p:grpSp>
          <p:nvGrpSpPr>
            <p:cNvPr id="3" name="Group 104"/>
            <p:cNvGrpSpPr>
              <a:grpSpLocks/>
            </p:cNvGrpSpPr>
            <p:nvPr/>
          </p:nvGrpSpPr>
          <p:grpSpPr bwMode="auto">
            <a:xfrm>
              <a:off x="2897" y="10111"/>
              <a:ext cx="2191" cy="1618"/>
              <a:chOff x="3014" y="6520"/>
              <a:chExt cx="2191" cy="1618"/>
            </a:xfrm>
          </p:grpSpPr>
          <p:sp>
            <p:nvSpPr>
              <p:cNvPr id="14441" name="Freeform 105"/>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6350" cmpd="sng">
                <a:solidFill>
                  <a:srgbClr val="FF0000"/>
                </a:solidFill>
                <a:prstDash val="solid"/>
                <a:round/>
                <a:headEnd/>
                <a:tailEnd/>
              </a:ln>
            </p:spPr>
            <p:txBody>
              <a:bodyPr/>
              <a:lstStyle/>
              <a:p>
                <a:endParaRPr lang="fr-FR"/>
              </a:p>
            </p:txBody>
          </p:sp>
          <p:sp>
            <p:nvSpPr>
              <p:cNvPr id="14442" name="Freeform 106"/>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443" name="Freeform 107"/>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6350" cmpd="sng">
                <a:solidFill>
                  <a:srgbClr val="FF0000"/>
                </a:solidFill>
                <a:prstDash val="solid"/>
                <a:round/>
                <a:headEnd/>
                <a:tailEnd/>
              </a:ln>
            </p:spPr>
            <p:txBody>
              <a:bodyPr/>
              <a:lstStyle/>
              <a:p>
                <a:endParaRPr lang="fr-FR"/>
              </a:p>
            </p:txBody>
          </p:sp>
          <p:sp>
            <p:nvSpPr>
              <p:cNvPr id="14444" name="Freeform 108"/>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445" name="Freeform 109"/>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6350" cmpd="sng">
                <a:solidFill>
                  <a:srgbClr val="FF0000"/>
                </a:solidFill>
                <a:prstDash val="solid"/>
                <a:round/>
                <a:headEnd/>
                <a:tailEnd/>
              </a:ln>
            </p:spPr>
            <p:txBody>
              <a:bodyPr/>
              <a:lstStyle/>
              <a:p>
                <a:endParaRPr lang="fr-FR"/>
              </a:p>
            </p:txBody>
          </p:sp>
          <p:sp>
            <p:nvSpPr>
              <p:cNvPr id="14446" name="Freeform 110"/>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6350" cmpd="sng">
                <a:solidFill>
                  <a:srgbClr val="FF0000"/>
                </a:solidFill>
                <a:prstDash val="solid"/>
                <a:round/>
                <a:headEnd/>
                <a:tailEnd/>
              </a:ln>
            </p:spPr>
            <p:txBody>
              <a:bodyPr/>
              <a:lstStyle/>
              <a:p>
                <a:endParaRPr lang="fr-FR"/>
              </a:p>
            </p:txBody>
          </p:sp>
        </p:grpSp>
        <p:sp>
          <p:nvSpPr>
            <p:cNvPr id="14447" name="Line 111"/>
            <p:cNvSpPr>
              <a:spLocks noChangeShapeType="1"/>
            </p:cNvSpPr>
            <p:nvPr/>
          </p:nvSpPr>
          <p:spPr bwMode="auto">
            <a:xfrm flipV="1">
              <a:off x="2897" y="9946"/>
              <a:ext cx="1" cy="1901"/>
            </a:xfrm>
            <a:prstGeom prst="line">
              <a:avLst/>
            </a:prstGeom>
            <a:noFill/>
            <a:ln w="6350">
              <a:solidFill>
                <a:srgbClr val="000000"/>
              </a:solidFill>
              <a:round/>
              <a:headEnd/>
              <a:tailEnd type="stealth" w="med" len="med"/>
            </a:ln>
          </p:spPr>
          <p:txBody>
            <a:bodyPr/>
            <a:lstStyle/>
            <a:p>
              <a:endParaRPr lang="fr-FR"/>
            </a:p>
          </p:txBody>
        </p:sp>
        <p:sp>
          <p:nvSpPr>
            <p:cNvPr id="14448" name="Line 112"/>
            <p:cNvSpPr>
              <a:spLocks noChangeShapeType="1"/>
            </p:cNvSpPr>
            <p:nvPr/>
          </p:nvSpPr>
          <p:spPr bwMode="auto">
            <a:xfrm>
              <a:off x="2896" y="11123"/>
              <a:ext cx="1" cy="52"/>
            </a:xfrm>
            <a:prstGeom prst="line">
              <a:avLst/>
            </a:prstGeom>
            <a:noFill/>
            <a:ln w="6350">
              <a:solidFill>
                <a:srgbClr val="000000"/>
              </a:solidFill>
              <a:round/>
              <a:headEnd/>
              <a:tailEnd/>
            </a:ln>
          </p:spPr>
          <p:txBody>
            <a:bodyPr/>
            <a:lstStyle/>
            <a:p>
              <a:endParaRPr lang="fr-FR"/>
            </a:p>
          </p:txBody>
        </p:sp>
        <p:sp>
          <p:nvSpPr>
            <p:cNvPr id="14449" name="Line 113"/>
            <p:cNvSpPr>
              <a:spLocks noChangeShapeType="1"/>
            </p:cNvSpPr>
            <p:nvPr/>
          </p:nvSpPr>
          <p:spPr bwMode="auto">
            <a:xfrm>
              <a:off x="2927" y="11123"/>
              <a:ext cx="1" cy="52"/>
            </a:xfrm>
            <a:prstGeom prst="line">
              <a:avLst/>
            </a:prstGeom>
            <a:noFill/>
            <a:ln w="3175">
              <a:solidFill>
                <a:srgbClr val="000000"/>
              </a:solidFill>
              <a:round/>
              <a:headEnd/>
              <a:tailEnd/>
            </a:ln>
          </p:spPr>
          <p:txBody>
            <a:bodyPr/>
            <a:lstStyle/>
            <a:p>
              <a:endParaRPr lang="fr-FR"/>
            </a:p>
          </p:txBody>
        </p:sp>
        <p:sp>
          <p:nvSpPr>
            <p:cNvPr id="14450" name="Line 114"/>
            <p:cNvSpPr>
              <a:spLocks noChangeShapeType="1"/>
            </p:cNvSpPr>
            <p:nvPr/>
          </p:nvSpPr>
          <p:spPr bwMode="auto">
            <a:xfrm>
              <a:off x="2960" y="11123"/>
              <a:ext cx="1" cy="52"/>
            </a:xfrm>
            <a:prstGeom prst="line">
              <a:avLst/>
            </a:prstGeom>
            <a:noFill/>
            <a:ln w="3175">
              <a:solidFill>
                <a:srgbClr val="000000"/>
              </a:solidFill>
              <a:round/>
              <a:headEnd/>
              <a:tailEnd/>
            </a:ln>
          </p:spPr>
          <p:txBody>
            <a:bodyPr/>
            <a:lstStyle/>
            <a:p>
              <a:endParaRPr lang="fr-FR"/>
            </a:p>
          </p:txBody>
        </p:sp>
        <p:sp>
          <p:nvSpPr>
            <p:cNvPr id="14451" name="Line 115"/>
            <p:cNvSpPr>
              <a:spLocks noChangeShapeType="1"/>
            </p:cNvSpPr>
            <p:nvPr/>
          </p:nvSpPr>
          <p:spPr bwMode="auto">
            <a:xfrm>
              <a:off x="2993" y="11123"/>
              <a:ext cx="1" cy="52"/>
            </a:xfrm>
            <a:prstGeom prst="line">
              <a:avLst/>
            </a:prstGeom>
            <a:noFill/>
            <a:ln w="3175">
              <a:solidFill>
                <a:srgbClr val="000000"/>
              </a:solidFill>
              <a:round/>
              <a:headEnd/>
              <a:tailEnd/>
            </a:ln>
          </p:spPr>
          <p:txBody>
            <a:bodyPr/>
            <a:lstStyle/>
            <a:p>
              <a:endParaRPr lang="fr-FR"/>
            </a:p>
          </p:txBody>
        </p:sp>
        <p:sp>
          <p:nvSpPr>
            <p:cNvPr id="14452" name="Line 116"/>
            <p:cNvSpPr>
              <a:spLocks noChangeShapeType="1"/>
            </p:cNvSpPr>
            <p:nvPr/>
          </p:nvSpPr>
          <p:spPr bwMode="auto">
            <a:xfrm>
              <a:off x="3026" y="11123"/>
              <a:ext cx="1" cy="52"/>
            </a:xfrm>
            <a:prstGeom prst="line">
              <a:avLst/>
            </a:prstGeom>
            <a:noFill/>
            <a:ln w="3175">
              <a:solidFill>
                <a:srgbClr val="000000"/>
              </a:solidFill>
              <a:round/>
              <a:headEnd/>
              <a:tailEnd/>
            </a:ln>
          </p:spPr>
          <p:txBody>
            <a:bodyPr/>
            <a:lstStyle/>
            <a:p>
              <a:endParaRPr lang="fr-FR"/>
            </a:p>
          </p:txBody>
        </p:sp>
        <p:sp>
          <p:nvSpPr>
            <p:cNvPr id="14453" name="Line 117"/>
            <p:cNvSpPr>
              <a:spLocks noChangeShapeType="1"/>
            </p:cNvSpPr>
            <p:nvPr/>
          </p:nvSpPr>
          <p:spPr bwMode="auto">
            <a:xfrm>
              <a:off x="3059" y="11123"/>
              <a:ext cx="1" cy="52"/>
            </a:xfrm>
            <a:prstGeom prst="line">
              <a:avLst/>
            </a:prstGeom>
            <a:noFill/>
            <a:ln w="3175">
              <a:solidFill>
                <a:srgbClr val="000000"/>
              </a:solidFill>
              <a:round/>
              <a:headEnd/>
              <a:tailEnd/>
            </a:ln>
          </p:spPr>
          <p:txBody>
            <a:bodyPr/>
            <a:lstStyle/>
            <a:p>
              <a:endParaRPr lang="fr-FR"/>
            </a:p>
          </p:txBody>
        </p:sp>
        <p:sp>
          <p:nvSpPr>
            <p:cNvPr id="14454" name="Line 118"/>
            <p:cNvSpPr>
              <a:spLocks noChangeShapeType="1"/>
            </p:cNvSpPr>
            <p:nvPr/>
          </p:nvSpPr>
          <p:spPr bwMode="auto">
            <a:xfrm>
              <a:off x="3095" y="11123"/>
              <a:ext cx="1" cy="52"/>
            </a:xfrm>
            <a:prstGeom prst="line">
              <a:avLst/>
            </a:prstGeom>
            <a:noFill/>
            <a:ln w="3175">
              <a:solidFill>
                <a:srgbClr val="000000"/>
              </a:solidFill>
              <a:round/>
              <a:headEnd/>
              <a:tailEnd/>
            </a:ln>
          </p:spPr>
          <p:txBody>
            <a:bodyPr/>
            <a:lstStyle/>
            <a:p>
              <a:endParaRPr lang="fr-FR"/>
            </a:p>
          </p:txBody>
        </p:sp>
        <p:sp>
          <p:nvSpPr>
            <p:cNvPr id="14455" name="Line 119"/>
            <p:cNvSpPr>
              <a:spLocks noChangeShapeType="1"/>
            </p:cNvSpPr>
            <p:nvPr/>
          </p:nvSpPr>
          <p:spPr bwMode="auto">
            <a:xfrm>
              <a:off x="3129" y="11123"/>
              <a:ext cx="1" cy="52"/>
            </a:xfrm>
            <a:prstGeom prst="line">
              <a:avLst/>
            </a:prstGeom>
            <a:noFill/>
            <a:ln w="3175">
              <a:solidFill>
                <a:srgbClr val="000000"/>
              </a:solidFill>
              <a:round/>
              <a:headEnd/>
              <a:tailEnd/>
            </a:ln>
          </p:spPr>
          <p:txBody>
            <a:bodyPr/>
            <a:lstStyle/>
            <a:p>
              <a:endParaRPr lang="fr-FR"/>
            </a:p>
          </p:txBody>
        </p:sp>
        <p:sp>
          <p:nvSpPr>
            <p:cNvPr id="14456" name="Line 120"/>
            <p:cNvSpPr>
              <a:spLocks noChangeShapeType="1"/>
            </p:cNvSpPr>
            <p:nvPr/>
          </p:nvSpPr>
          <p:spPr bwMode="auto">
            <a:xfrm>
              <a:off x="3161" y="11123"/>
              <a:ext cx="1" cy="52"/>
            </a:xfrm>
            <a:prstGeom prst="line">
              <a:avLst/>
            </a:prstGeom>
            <a:noFill/>
            <a:ln w="3175">
              <a:solidFill>
                <a:srgbClr val="000000"/>
              </a:solidFill>
              <a:round/>
              <a:headEnd/>
              <a:tailEnd/>
            </a:ln>
          </p:spPr>
          <p:txBody>
            <a:bodyPr/>
            <a:lstStyle/>
            <a:p>
              <a:endParaRPr lang="fr-FR"/>
            </a:p>
          </p:txBody>
        </p:sp>
        <p:sp>
          <p:nvSpPr>
            <p:cNvPr id="14457" name="Line 121"/>
            <p:cNvSpPr>
              <a:spLocks noChangeShapeType="1"/>
            </p:cNvSpPr>
            <p:nvPr/>
          </p:nvSpPr>
          <p:spPr bwMode="auto">
            <a:xfrm>
              <a:off x="3195" y="11123"/>
              <a:ext cx="1" cy="52"/>
            </a:xfrm>
            <a:prstGeom prst="line">
              <a:avLst/>
            </a:prstGeom>
            <a:noFill/>
            <a:ln w="3175">
              <a:solidFill>
                <a:srgbClr val="000000"/>
              </a:solidFill>
              <a:round/>
              <a:headEnd/>
              <a:tailEnd/>
            </a:ln>
          </p:spPr>
          <p:txBody>
            <a:bodyPr/>
            <a:lstStyle/>
            <a:p>
              <a:endParaRPr lang="fr-FR"/>
            </a:p>
          </p:txBody>
        </p:sp>
        <p:sp>
          <p:nvSpPr>
            <p:cNvPr id="14458" name="Line 122"/>
            <p:cNvSpPr>
              <a:spLocks noChangeShapeType="1"/>
            </p:cNvSpPr>
            <p:nvPr/>
          </p:nvSpPr>
          <p:spPr bwMode="auto">
            <a:xfrm>
              <a:off x="3227" y="11123"/>
              <a:ext cx="5" cy="52"/>
            </a:xfrm>
            <a:prstGeom prst="line">
              <a:avLst/>
            </a:prstGeom>
            <a:noFill/>
            <a:ln w="3175">
              <a:solidFill>
                <a:srgbClr val="000000"/>
              </a:solidFill>
              <a:round/>
              <a:headEnd/>
              <a:tailEnd/>
            </a:ln>
          </p:spPr>
          <p:txBody>
            <a:bodyPr/>
            <a:lstStyle/>
            <a:p>
              <a:endParaRPr lang="fr-FR"/>
            </a:p>
          </p:txBody>
        </p:sp>
        <p:sp>
          <p:nvSpPr>
            <p:cNvPr id="14459" name="Line 123"/>
            <p:cNvSpPr>
              <a:spLocks noChangeShapeType="1"/>
            </p:cNvSpPr>
            <p:nvPr/>
          </p:nvSpPr>
          <p:spPr bwMode="auto">
            <a:xfrm>
              <a:off x="3231" y="11123"/>
              <a:ext cx="1" cy="54"/>
            </a:xfrm>
            <a:prstGeom prst="line">
              <a:avLst/>
            </a:prstGeom>
            <a:noFill/>
            <a:ln w="3175">
              <a:solidFill>
                <a:srgbClr val="000000"/>
              </a:solidFill>
              <a:round/>
              <a:headEnd/>
              <a:tailEnd/>
            </a:ln>
          </p:spPr>
          <p:txBody>
            <a:bodyPr/>
            <a:lstStyle/>
            <a:p>
              <a:endParaRPr lang="fr-FR"/>
            </a:p>
          </p:txBody>
        </p:sp>
        <p:sp>
          <p:nvSpPr>
            <p:cNvPr id="14460" name="Line 124"/>
            <p:cNvSpPr>
              <a:spLocks noChangeShapeType="1"/>
            </p:cNvSpPr>
            <p:nvPr/>
          </p:nvSpPr>
          <p:spPr bwMode="auto">
            <a:xfrm>
              <a:off x="3262" y="11123"/>
              <a:ext cx="1" cy="54"/>
            </a:xfrm>
            <a:prstGeom prst="line">
              <a:avLst/>
            </a:prstGeom>
            <a:noFill/>
            <a:ln w="3175">
              <a:solidFill>
                <a:srgbClr val="000000"/>
              </a:solidFill>
              <a:round/>
              <a:headEnd/>
              <a:tailEnd/>
            </a:ln>
          </p:spPr>
          <p:txBody>
            <a:bodyPr/>
            <a:lstStyle/>
            <a:p>
              <a:endParaRPr lang="fr-FR"/>
            </a:p>
          </p:txBody>
        </p:sp>
        <p:sp>
          <p:nvSpPr>
            <p:cNvPr id="14461" name="Line 125"/>
            <p:cNvSpPr>
              <a:spLocks noChangeShapeType="1"/>
            </p:cNvSpPr>
            <p:nvPr/>
          </p:nvSpPr>
          <p:spPr bwMode="auto">
            <a:xfrm>
              <a:off x="3295" y="11123"/>
              <a:ext cx="1" cy="54"/>
            </a:xfrm>
            <a:prstGeom prst="line">
              <a:avLst/>
            </a:prstGeom>
            <a:noFill/>
            <a:ln w="3175">
              <a:solidFill>
                <a:srgbClr val="000000"/>
              </a:solidFill>
              <a:round/>
              <a:headEnd/>
              <a:tailEnd/>
            </a:ln>
          </p:spPr>
          <p:txBody>
            <a:bodyPr/>
            <a:lstStyle/>
            <a:p>
              <a:endParaRPr lang="fr-FR"/>
            </a:p>
          </p:txBody>
        </p:sp>
        <p:sp>
          <p:nvSpPr>
            <p:cNvPr id="14462" name="Line 126"/>
            <p:cNvSpPr>
              <a:spLocks noChangeShapeType="1"/>
            </p:cNvSpPr>
            <p:nvPr/>
          </p:nvSpPr>
          <p:spPr bwMode="auto">
            <a:xfrm>
              <a:off x="3328" y="11123"/>
              <a:ext cx="1" cy="54"/>
            </a:xfrm>
            <a:prstGeom prst="line">
              <a:avLst/>
            </a:prstGeom>
            <a:noFill/>
            <a:ln w="3175">
              <a:solidFill>
                <a:srgbClr val="000000"/>
              </a:solidFill>
              <a:round/>
              <a:headEnd/>
              <a:tailEnd/>
            </a:ln>
          </p:spPr>
          <p:txBody>
            <a:bodyPr/>
            <a:lstStyle/>
            <a:p>
              <a:endParaRPr lang="fr-FR"/>
            </a:p>
          </p:txBody>
        </p:sp>
        <p:sp>
          <p:nvSpPr>
            <p:cNvPr id="14463" name="Line 127"/>
            <p:cNvSpPr>
              <a:spLocks noChangeShapeType="1"/>
            </p:cNvSpPr>
            <p:nvPr/>
          </p:nvSpPr>
          <p:spPr bwMode="auto">
            <a:xfrm>
              <a:off x="3361" y="11123"/>
              <a:ext cx="1" cy="54"/>
            </a:xfrm>
            <a:prstGeom prst="line">
              <a:avLst/>
            </a:prstGeom>
            <a:noFill/>
            <a:ln w="3175">
              <a:solidFill>
                <a:srgbClr val="000000"/>
              </a:solidFill>
              <a:round/>
              <a:headEnd/>
              <a:tailEnd/>
            </a:ln>
          </p:spPr>
          <p:txBody>
            <a:bodyPr/>
            <a:lstStyle/>
            <a:p>
              <a:endParaRPr lang="fr-FR"/>
            </a:p>
          </p:txBody>
        </p:sp>
        <p:sp>
          <p:nvSpPr>
            <p:cNvPr id="14464" name="Line 128"/>
            <p:cNvSpPr>
              <a:spLocks noChangeShapeType="1"/>
            </p:cNvSpPr>
            <p:nvPr/>
          </p:nvSpPr>
          <p:spPr bwMode="auto">
            <a:xfrm>
              <a:off x="3394" y="11123"/>
              <a:ext cx="1" cy="54"/>
            </a:xfrm>
            <a:prstGeom prst="line">
              <a:avLst/>
            </a:prstGeom>
            <a:noFill/>
            <a:ln w="3175">
              <a:solidFill>
                <a:srgbClr val="000000"/>
              </a:solidFill>
              <a:round/>
              <a:headEnd/>
              <a:tailEnd/>
            </a:ln>
          </p:spPr>
          <p:txBody>
            <a:bodyPr/>
            <a:lstStyle/>
            <a:p>
              <a:endParaRPr lang="fr-FR"/>
            </a:p>
          </p:txBody>
        </p:sp>
        <p:sp>
          <p:nvSpPr>
            <p:cNvPr id="14465" name="Line 129"/>
            <p:cNvSpPr>
              <a:spLocks noChangeShapeType="1"/>
            </p:cNvSpPr>
            <p:nvPr/>
          </p:nvSpPr>
          <p:spPr bwMode="auto">
            <a:xfrm>
              <a:off x="3430" y="11123"/>
              <a:ext cx="1" cy="54"/>
            </a:xfrm>
            <a:prstGeom prst="line">
              <a:avLst/>
            </a:prstGeom>
            <a:noFill/>
            <a:ln w="3175">
              <a:solidFill>
                <a:srgbClr val="000000"/>
              </a:solidFill>
              <a:round/>
              <a:headEnd/>
              <a:tailEnd/>
            </a:ln>
          </p:spPr>
          <p:txBody>
            <a:bodyPr/>
            <a:lstStyle/>
            <a:p>
              <a:endParaRPr lang="fr-FR"/>
            </a:p>
          </p:txBody>
        </p:sp>
        <p:sp>
          <p:nvSpPr>
            <p:cNvPr id="14466" name="Line 130"/>
            <p:cNvSpPr>
              <a:spLocks noChangeShapeType="1"/>
            </p:cNvSpPr>
            <p:nvPr/>
          </p:nvSpPr>
          <p:spPr bwMode="auto">
            <a:xfrm>
              <a:off x="3463" y="11123"/>
              <a:ext cx="1" cy="54"/>
            </a:xfrm>
            <a:prstGeom prst="line">
              <a:avLst/>
            </a:prstGeom>
            <a:noFill/>
            <a:ln w="3175">
              <a:solidFill>
                <a:srgbClr val="000000"/>
              </a:solidFill>
              <a:round/>
              <a:headEnd/>
              <a:tailEnd/>
            </a:ln>
          </p:spPr>
          <p:txBody>
            <a:bodyPr/>
            <a:lstStyle/>
            <a:p>
              <a:endParaRPr lang="fr-FR"/>
            </a:p>
          </p:txBody>
        </p:sp>
        <p:sp>
          <p:nvSpPr>
            <p:cNvPr id="14467" name="Line 131"/>
            <p:cNvSpPr>
              <a:spLocks noChangeShapeType="1"/>
            </p:cNvSpPr>
            <p:nvPr/>
          </p:nvSpPr>
          <p:spPr bwMode="auto">
            <a:xfrm>
              <a:off x="3496" y="11123"/>
              <a:ext cx="1" cy="54"/>
            </a:xfrm>
            <a:prstGeom prst="line">
              <a:avLst/>
            </a:prstGeom>
            <a:noFill/>
            <a:ln w="3175">
              <a:solidFill>
                <a:srgbClr val="000000"/>
              </a:solidFill>
              <a:round/>
              <a:headEnd/>
              <a:tailEnd/>
            </a:ln>
          </p:spPr>
          <p:txBody>
            <a:bodyPr/>
            <a:lstStyle/>
            <a:p>
              <a:endParaRPr lang="fr-FR"/>
            </a:p>
          </p:txBody>
        </p:sp>
        <p:sp>
          <p:nvSpPr>
            <p:cNvPr id="14468" name="Line 132"/>
            <p:cNvSpPr>
              <a:spLocks noChangeShapeType="1"/>
            </p:cNvSpPr>
            <p:nvPr/>
          </p:nvSpPr>
          <p:spPr bwMode="auto">
            <a:xfrm>
              <a:off x="3530" y="11123"/>
              <a:ext cx="1" cy="54"/>
            </a:xfrm>
            <a:prstGeom prst="line">
              <a:avLst/>
            </a:prstGeom>
            <a:noFill/>
            <a:ln w="3175">
              <a:solidFill>
                <a:srgbClr val="000000"/>
              </a:solidFill>
              <a:round/>
              <a:headEnd/>
              <a:tailEnd/>
            </a:ln>
          </p:spPr>
          <p:txBody>
            <a:bodyPr/>
            <a:lstStyle/>
            <a:p>
              <a:endParaRPr lang="fr-FR"/>
            </a:p>
          </p:txBody>
        </p:sp>
        <p:sp>
          <p:nvSpPr>
            <p:cNvPr id="14469" name="Line 133"/>
            <p:cNvSpPr>
              <a:spLocks noChangeShapeType="1"/>
            </p:cNvSpPr>
            <p:nvPr/>
          </p:nvSpPr>
          <p:spPr bwMode="auto">
            <a:xfrm>
              <a:off x="3563" y="11123"/>
              <a:ext cx="4" cy="54"/>
            </a:xfrm>
            <a:prstGeom prst="line">
              <a:avLst/>
            </a:prstGeom>
            <a:noFill/>
            <a:ln w="3175">
              <a:solidFill>
                <a:srgbClr val="000000"/>
              </a:solidFill>
              <a:round/>
              <a:headEnd/>
              <a:tailEnd/>
            </a:ln>
          </p:spPr>
          <p:txBody>
            <a:bodyPr/>
            <a:lstStyle/>
            <a:p>
              <a:endParaRPr lang="fr-FR"/>
            </a:p>
          </p:txBody>
        </p:sp>
        <p:sp>
          <p:nvSpPr>
            <p:cNvPr id="14470" name="Line 134"/>
            <p:cNvSpPr>
              <a:spLocks noChangeShapeType="1"/>
            </p:cNvSpPr>
            <p:nvPr/>
          </p:nvSpPr>
          <p:spPr bwMode="auto">
            <a:xfrm>
              <a:off x="3567" y="11123"/>
              <a:ext cx="1" cy="52"/>
            </a:xfrm>
            <a:prstGeom prst="line">
              <a:avLst/>
            </a:prstGeom>
            <a:noFill/>
            <a:ln w="3175">
              <a:solidFill>
                <a:srgbClr val="000000"/>
              </a:solidFill>
              <a:round/>
              <a:headEnd/>
              <a:tailEnd/>
            </a:ln>
          </p:spPr>
          <p:txBody>
            <a:bodyPr/>
            <a:lstStyle/>
            <a:p>
              <a:endParaRPr lang="fr-FR"/>
            </a:p>
          </p:txBody>
        </p:sp>
        <p:sp>
          <p:nvSpPr>
            <p:cNvPr id="14471" name="Line 135"/>
            <p:cNvSpPr>
              <a:spLocks noChangeShapeType="1"/>
            </p:cNvSpPr>
            <p:nvPr/>
          </p:nvSpPr>
          <p:spPr bwMode="auto">
            <a:xfrm>
              <a:off x="3598" y="11123"/>
              <a:ext cx="1" cy="52"/>
            </a:xfrm>
            <a:prstGeom prst="line">
              <a:avLst/>
            </a:prstGeom>
            <a:noFill/>
            <a:ln w="3175">
              <a:solidFill>
                <a:srgbClr val="000000"/>
              </a:solidFill>
              <a:round/>
              <a:headEnd/>
              <a:tailEnd/>
            </a:ln>
          </p:spPr>
          <p:txBody>
            <a:bodyPr/>
            <a:lstStyle/>
            <a:p>
              <a:endParaRPr lang="fr-FR"/>
            </a:p>
          </p:txBody>
        </p:sp>
        <p:sp>
          <p:nvSpPr>
            <p:cNvPr id="14472" name="Line 136"/>
            <p:cNvSpPr>
              <a:spLocks noChangeShapeType="1"/>
            </p:cNvSpPr>
            <p:nvPr/>
          </p:nvSpPr>
          <p:spPr bwMode="auto">
            <a:xfrm>
              <a:off x="3632" y="11123"/>
              <a:ext cx="1" cy="52"/>
            </a:xfrm>
            <a:prstGeom prst="line">
              <a:avLst/>
            </a:prstGeom>
            <a:noFill/>
            <a:ln w="3175">
              <a:solidFill>
                <a:srgbClr val="000000"/>
              </a:solidFill>
              <a:round/>
              <a:headEnd/>
              <a:tailEnd/>
            </a:ln>
          </p:spPr>
          <p:txBody>
            <a:bodyPr/>
            <a:lstStyle/>
            <a:p>
              <a:endParaRPr lang="fr-FR"/>
            </a:p>
          </p:txBody>
        </p:sp>
        <p:sp>
          <p:nvSpPr>
            <p:cNvPr id="14473" name="Line 137"/>
            <p:cNvSpPr>
              <a:spLocks noChangeShapeType="1"/>
            </p:cNvSpPr>
            <p:nvPr/>
          </p:nvSpPr>
          <p:spPr bwMode="auto">
            <a:xfrm>
              <a:off x="3665" y="11123"/>
              <a:ext cx="1" cy="52"/>
            </a:xfrm>
            <a:prstGeom prst="line">
              <a:avLst/>
            </a:prstGeom>
            <a:noFill/>
            <a:ln w="3175">
              <a:solidFill>
                <a:srgbClr val="000000"/>
              </a:solidFill>
              <a:round/>
              <a:headEnd/>
              <a:tailEnd/>
            </a:ln>
          </p:spPr>
          <p:txBody>
            <a:bodyPr/>
            <a:lstStyle/>
            <a:p>
              <a:endParaRPr lang="fr-FR"/>
            </a:p>
          </p:txBody>
        </p:sp>
        <p:sp>
          <p:nvSpPr>
            <p:cNvPr id="14474" name="Line 138"/>
            <p:cNvSpPr>
              <a:spLocks noChangeShapeType="1"/>
            </p:cNvSpPr>
            <p:nvPr/>
          </p:nvSpPr>
          <p:spPr bwMode="auto">
            <a:xfrm>
              <a:off x="3700" y="11123"/>
              <a:ext cx="1" cy="52"/>
            </a:xfrm>
            <a:prstGeom prst="line">
              <a:avLst/>
            </a:prstGeom>
            <a:noFill/>
            <a:ln w="3175">
              <a:solidFill>
                <a:srgbClr val="000000"/>
              </a:solidFill>
              <a:round/>
              <a:headEnd/>
              <a:tailEnd/>
            </a:ln>
          </p:spPr>
          <p:txBody>
            <a:bodyPr/>
            <a:lstStyle/>
            <a:p>
              <a:endParaRPr lang="fr-FR"/>
            </a:p>
          </p:txBody>
        </p:sp>
        <p:sp>
          <p:nvSpPr>
            <p:cNvPr id="14475" name="Line 139"/>
            <p:cNvSpPr>
              <a:spLocks noChangeShapeType="1"/>
            </p:cNvSpPr>
            <p:nvPr/>
          </p:nvSpPr>
          <p:spPr bwMode="auto">
            <a:xfrm>
              <a:off x="3732" y="11123"/>
              <a:ext cx="1" cy="52"/>
            </a:xfrm>
            <a:prstGeom prst="line">
              <a:avLst/>
            </a:prstGeom>
            <a:noFill/>
            <a:ln w="3175">
              <a:solidFill>
                <a:srgbClr val="000000"/>
              </a:solidFill>
              <a:round/>
              <a:headEnd/>
              <a:tailEnd/>
            </a:ln>
          </p:spPr>
          <p:txBody>
            <a:bodyPr/>
            <a:lstStyle/>
            <a:p>
              <a:endParaRPr lang="fr-FR"/>
            </a:p>
          </p:txBody>
        </p:sp>
        <p:sp>
          <p:nvSpPr>
            <p:cNvPr id="14476" name="Line 140"/>
            <p:cNvSpPr>
              <a:spLocks noChangeShapeType="1"/>
            </p:cNvSpPr>
            <p:nvPr/>
          </p:nvSpPr>
          <p:spPr bwMode="auto">
            <a:xfrm>
              <a:off x="3767" y="11123"/>
              <a:ext cx="1" cy="52"/>
            </a:xfrm>
            <a:prstGeom prst="line">
              <a:avLst/>
            </a:prstGeom>
            <a:noFill/>
            <a:ln w="3175">
              <a:solidFill>
                <a:srgbClr val="000000"/>
              </a:solidFill>
              <a:round/>
              <a:headEnd/>
              <a:tailEnd/>
            </a:ln>
          </p:spPr>
          <p:txBody>
            <a:bodyPr/>
            <a:lstStyle/>
            <a:p>
              <a:endParaRPr lang="fr-FR"/>
            </a:p>
          </p:txBody>
        </p:sp>
        <p:sp>
          <p:nvSpPr>
            <p:cNvPr id="14477" name="Line 141"/>
            <p:cNvSpPr>
              <a:spLocks noChangeShapeType="1"/>
            </p:cNvSpPr>
            <p:nvPr/>
          </p:nvSpPr>
          <p:spPr bwMode="auto">
            <a:xfrm>
              <a:off x="3802" y="11123"/>
              <a:ext cx="1" cy="52"/>
            </a:xfrm>
            <a:prstGeom prst="line">
              <a:avLst/>
            </a:prstGeom>
            <a:noFill/>
            <a:ln w="3175">
              <a:solidFill>
                <a:srgbClr val="000000"/>
              </a:solidFill>
              <a:round/>
              <a:headEnd/>
              <a:tailEnd/>
            </a:ln>
          </p:spPr>
          <p:txBody>
            <a:bodyPr/>
            <a:lstStyle/>
            <a:p>
              <a:endParaRPr lang="fr-FR"/>
            </a:p>
          </p:txBody>
        </p:sp>
        <p:sp>
          <p:nvSpPr>
            <p:cNvPr id="14478" name="Line 142"/>
            <p:cNvSpPr>
              <a:spLocks noChangeShapeType="1"/>
            </p:cNvSpPr>
            <p:nvPr/>
          </p:nvSpPr>
          <p:spPr bwMode="auto">
            <a:xfrm>
              <a:off x="3835" y="11123"/>
              <a:ext cx="1" cy="52"/>
            </a:xfrm>
            <a:prstGeom prst="line">
              <a:avLst/>
            </a:prstGeom>
            <a:noFill/>
            <a:ln w="3175">
              <a:solidFill>
                <a:srgbClr val="000000"/>
              </a:solidFill>
              <a:round/>
              <a:headEnd/>
              <a:tailEnd/>
            </a:ln>
          </p:spPr>
          <p:txBody>
            <a:bodyPr/>
            <a:lstStyle/>
            <a:p>
              <a:endParaRPr lang="fr-FR"/>
            </a:p>
          </p:txBody>
        </p:sp>
        <p:sp>
          <p:nvSpPr>
            <p:cNvPr id="14479" name="Line 143"/>
            <p:cNvSpPr>
              <a:spLocks noChangeShapeType="1"/>
            </p:cNvSpPr>
            <p:nvPr/>
          </p:nvSpPr>
          <p:spPr bwMode="auto">
            <a:xfrm>
              <a:off x="3869" y="11123"/>
              <a:ext cx="1" cy="52"/>
            </a:xfrm>
            <a:prstGeom prst="line">
              <a:avLst/>
            </a:prstGeom>
            <a:noFill/>
            <a:ln w="3175">
              <a:solidFill>
                <a:srgbClr val="000000"/>
              </a:solidFill>
              <a:round/>
              <a:headEnd/>
              <a:tailEnd/>
            </a:ln>
          </p:spPr>
          <p:txBody>
            <a:bodyPr/>
            <a:lstStyle/>
            <a:p>
              <a:endParaRPr lang="fr-FR"/>
            </a:p>
          </p:txBody>
        </p:sp>
        <p:sp>
          <p:nvSpPr>
            <p:cNvPr id="14480" name="Line 144"/>
            <p:cNvSpPr>
              <a:spLocks noChangeShapeType="1"/>
            </p:cNvSpPr>
            <p:nvPr/>
          </p:nvSpPr>
          <p:spPr bwMode="auto">
            <a:xfrm>
              <a:off x="3901" y="11123"/>
              <a:ext cx="5" cy="52"/>
            </a:xfrm>
            <a:prstGeom prst="line">
              <a:avLst/>
            </a:prstGeom>
            <a:noFill/>
            <a:ln w="3175">
              <a:solidFill>
                <a:srgbClr val="000000"/>
              </a:solidFill>
              <a:round/>
              <a:headEnd/>
              <a:tailEnd/>
            </a:ln>
          </p:spPr>
          <p:txBody>
            <a:bodyPr/>
            <a:lstStyle/>
            <a:p>
              <a:endParaRPr lang="fr-FR"/>
            </a:p>
          </p:txBody>
        </p:sp>
        <p:sp>
          <p:nvSpPr>
            <p:cNvPr id="14481" name="Line 145"/>
            <p:cNvSpPr>
              <a:spLocks noChangeShapeType="1"/>
            </p:cNvSpPr>
            <p:nvPr/>
          </p:nvSpPr>
          <p:spPr bwMode="auto">
            <a:xfrm>
              <a:off x="3905" y="11123"/>
              <a:ext cx="1" cy="54"/>
            </a:xfrm>
            <a:prstGeom prst="line">
              <a:avLst/>
            </a:prstGeom>
            <a:noFill/>
            <a:ln w="3175">
              <a:solidFill>
                <a:srgbClr val="000000"/>
              </a:solidFill>
              <a:round/>
              <a:headEnd/>
              <a:tailEnd/>
            </a:ln>
          </p:spPr>
          <p:txBody>
            <a:bodyPr/>
            <a:lstStyle/>
            <a:p>
              <a:endParaRPr lang="fr-FR"/>
            </a:p>
          </p:txBody>
        </p:sp>
        <p:sp>
          <p:nvSpPr>
            <p:cNvPr id="14482" name="Line 146"/>
            <p:cNvSpPr>
              <a:spLocks noChangeShapeType="1"/>
            </p:cNvSpPr>
            <p:nvPr/>
          </p:nvSpPr>
          <p:spPr bwMode="auto">
            <a:xfrm>
              <a:off x="3936" y="11123"/>
              <a:ext cx="1" cy="54"/>
            </a:xfrm>
            <a:prstGeom prst="line">
              <a:avLst/>
            </a:prstGeom>
            <a:noFill/>
            <a:ln w="3175">
              <a:solidFill>
                <a:srgbClr val="000000"/>
              </a:solidFill>
              <a:round/>
              <a:headEnd/>
              <a:tailEnd/>
            </a:ln>
          </p:spPr>
          <p:txBody>
            <a:bodyPr/>
            <a:lstStyle/>
            <a:p>
              <a:endParaRPr lang="fr-FR"/>
            </a:p>
          </p:txBody>
        </p:sp>
        <p:sp>
          <p:nvSpPr>
            <p:cNvPr id="14483" name="Line 147"/>
            <p:cNvSpPr>
              <a:spLocks noChangeShapeType="1"/>
            </p:cNvSpPr>
            <p:nvPr/>
          </p:nvSpPr>
          <p:spPr bwMode="auto">
            <a:xfrm>
              <a:off x="3970" y="11123"/>
              <a:ext cx="1" cy="54"/>
            </a:xfrm>
            <a:prstGeom prst="line">
              <a:avLst/>
            </a:prstGeom>
            <a:noFill/>
            <a:ln w="3175">
              <a:solidFill>
                <a:srgbClr val="000000"/>
              </a:solidFill>
              <a:round/>
              <a:headEnd/>
              <a:tailEnd/>
            </a:ln>
          </p:spPr>
          <p:txBody>
            <a:bodyPr/>
            <a:lstStyle/>
            <a:p>
              <a:endParaRPr lang="fr-FR"/>
            </a:p>
          </p:txBody>
        </p:sp>
        <p:sp>
          <p:nvSpPr>
            <p:cNvPr id="14484" name="Line 148"/>
            <p:cNvSpPr>
              <a:spLocks noChangeShapeType="1"/>
            </p:cNvSpPr>
            <p:nvPr/>
          </p:nvSpPr>
          <p:spPr bwMode="auto">
            <a:xfrm>
              <a:off x="4003" y="11123"/>
              <a:ext cx="1" cy="54"/>
            </a:xfrm>
            <a:prstGeom prst="line">
              <a:avLst/>
            </a:prstGeom>
            <a:noFill/>
            <a:ln w="3175">
              <a:solidFill>
                <a:srgbClr val="000000"/>
              </a:solidFill>
              <a:round/>
              <a:headEnd/>
              <a:tailEnd/>
            </a:ln>
          </p:spPr>
          <p:txBody>
            <a:bodyPr/>
            <a:lstStyle/>
            <a:p>
              <a:endParaRPr lang="fr-FR"/>
            </a:p>
          </p:txBody>
        </p:sp>
        <p:sp>
          <p:nvSpPr>
            <p:cNvPr id="14485" name="Line 149"/>
            <p:cNvSpPr>
              <a:spLocks noChangeShapeType="1"/>
            </p:cNvSpPr>
            <p:nvPr/>
          </p:nvSpPr>
          <p:spPr bwMode="auto">
            <a:xfrm>
              <a:off x="4036" y="11123"/>
              <a:ext cx="1" cy="54"/>
            </a:xfrm>
            <a:prstGeom prst="line">
              <a:avLst/>
            </a:prstGeom>
            <a:noFill/>
            <a:ln w="3175">
              <a:solidFill>
                <a:srgbClr val="000000"/>
              </a:solidFill>
              <a:round/>
              <a:headEnd/>
              <a:tailEnd/>
            </a:ln>
          </p:spPr>
          <p:txBody>
            <a:bodyPr/>
            <a:lstStyle/>
            <a:p>
              <a:endParaRPr lang="fr-FR"/>
            </a:p>
          </p:txBody>
        </p:sp>
        <p:sp>
          <p:nvSpPr>
            <p:cNvPr id="14486" name="Line 150"/>
            <p:cNvSpPr>
              <a:spLocks noChangeShapeType="1"/>
            </p:cNvSpPr>
            <p:nvPr/>
          </p:nvSpPr>
          <p:spPr bwMode="auto">
            <a:xfrm>
              <a:off x="4068" y="11123"/>
              <a:ext cx="1" cy="54"/>
            </a:xfrm>
            <a:prstGeom prst="line">
              <a:avLst/>
            </a:prstGeom>
            <a:noFill/>
            <a:ln w="3175">
              <a:solidFill>
                <a:srgbClr val="000000"/>
              </a:solidFill>
              <a:round/>
              <a:headEnd/>
              <a:tailEnd/>
            </a:ln>
          </p:spPr>
          <p:txBody>
            <a:bodyPr/>
            <a:lstStyle/>
            <a:p>
              <a:endParaRPr lang="fr-FR"/>
            </a:p>
          </p:txBody>
        </p:sp>
        <p:sp>
          <p:nvSpPr>
            <p:cNvPr id="14487" name="Line 151"/>
            <p:cNvSpPr>
              <a:spLocks noChangeShapeType="1"/>
            </p:cNvSpPr>
            <p:nvPr/>
          </p:nvSpPr>
          <p:spPr bwMode="auto">
            <a:xfrm>
              <a:off x="4105" y="11123"/>
              <a:ext cx="1" cy="54"/>
            </a:xfrm>
            <a:prstGeom prst="line">
              <a:avLst/>
            </a:prstGeom>
            <a:noFill/>
            <a:ln w="3175">
              <a:solidFill>
                <a:srgbClr val="000000"/>
              </a:solidFill>
              <a:round/>
              <a:headEnd/>
              <a:tailEnd/>
            </a:ln>
          </p:spPr>
          <p:txBody>
            <a:bodyPr/>
            <a:lstStyle/>
            <a:p>
              <a:endParaRPr lang="fr-FR"/>
            </a:p>
          </p:txBody>
        </p:sp>
        <p:sp>
          <p:nvSpPr>
            <p:cNvPr id="14488" name="Line 152"/>
            <p:cNvSpPr>
              <a:spLocks noChangeShapeType="1"/>
            </p:cNvSpPr>
            <p:nvPr/>
          </p:nvSpPr>
          <p:spPr bwMode="auto">
            <a:xfrm>
              <a:off x="4138" y="11123"/>
              <a:ext cx="1" cy="54"/>
            </a:xfrm>
            <a:prstGeom prst="line">
              <a:avLst/>
            </a:prstGeom>
            <a:noFill/>
            <a:ln w="3175">
              <a:solidFill>
                <a:srgbClr val="000000"/>
              </a:solidFill>
              <a:round/>
              <a:headEnd/>
              <a:tailEnd/>
            </a:ln>
          </p:spPr>
          <p:txBody>
            <a:bodyPr/>
            <a:lstStyle/>
            <a:p>
              <a:endParaRPr lang="fr-FR"/>
            </a:p>
          </p:txBody>
        </p:sp>
        <p:sp>
          <p:nvSpPr>
            <p:cNvPr id="14489" name="Line 153"/>
            <p:cNvSpPr>
              <a:spLocks noChangeShapeType="1"/>
            </p:cNvSpPr>
            <p:nvPr/>
          </p:nvSpPr>
          <p:spPr bwMode="auto">
            <a:xfrm>
              <a:off x="4171" y="11123"/>
              <a:ext cx="1" cy="54"/>
            </a:xfrm>
            <a:prstGeom prst="line">
              <a:avLst/>
            </a:prstGeom>
            <a:noFill/>
            <a:ln w="3175">
              <a:solidFill>
                <a:srgbClr val="000000"/>
              </a:solidFill>
              <a:round/>
              <a:headEnd/>
              <a:tailEnd/>
            </a:ln>
          </p:spPr>
          <p:txBody>
            <a:bodyPr/>
            <a:lstStyle/>
            <a:p>
              <a:endParaRPr lang="fr-FR"/>
            </a:p>
          </p:txBody>
        </p:sp>
        <p:sp>
          <p:nvSpPr>
            <p:cNvPr id="14490" name="Line 154"/>
            <p:cNvSpPr>
              <a:spLocks noChangeShapeType="1"/>
            </p:cNvSpPr>
            <p:nvPr/>
          </p:nvSpPr>
          <p:spPr bwMode="auto">
            <a:xfrm>
              <a:off x="4205" y="11123"/>
              <a:ext cx="1" cy="54"/>
            </a:xfrm>
            <a:prstGeom prst="line">
              <a:avLst/>
            </a:prstGeom>
            <a:noFill/>
            <a:ln w="3175">
              <a:solidFill>
                <a:srgbClr val="000000"/>
              </a:solidFill>
              <a:round/>
              <a:headEnd/>
              <a:tailEnd/>
            </a:ln>
          </p:spPr>
          <p:txBody>
            <a:bodyPr/>
            <a:lstStyle/>
            <a:p>
              <a:endParaRPr lang="fr-FR"/>
            </a:p>
          </p:txBody>
        </p:sp>
        <p:sp>
          <p:nvSpPr>
            <p:cNvPr id="14491" name="Line 155"/>
            <p:cNvSpPr>
              <a:spLocks noChangeShapeType="1"/>
            </p:cNvSpPr>
            <p:nvPr/>
          </p:nvSpPr>
          <p:spPr bwMode="auto">
            <a:xfrm>
              <a:off x="4237" y="11123"/>
              <a:ext cx="5" cy="54"/>
            </a:xfrm>
            <a:prstGeom prst="line">
              <a:avLst/>
            </a:prstGeom>
            <a:noFill/>
            <a:ln w="3175">
              <a:solidFill>
                <a:srgbClr val="000000"/>
              </a:solidFill>
              <a:round/>
              <a:headEnd/>
              <a:tailEnd/>
            </a:ln>
          </p:spPr>
          <p:txBody>
            <a:bodyPr/>
            <a:lstStyle/>
            <a:p>
              <a:endParaRPr lang="fr-FR"/>
            </a:p>
          </p:txBody>
        </p:sp>
        <p:sp>
          <p:nvSpPr>
            <p:cNvPr id="14492" name="Line 156"/>
            <p:cNvSpPr>
              <a:spLocks noChangeShapeType="1"/>
            </p:cNvSpPr>
            <p:nvPr/>
          </p:nvSpPr>
          <p:spPr bwMode="auto">
            <a:xfrm>
              <a:off x="4243" y="11123"/>
              <a:ext cx="1" cy="52"/>
            </a:xfrm>
            <a:prstGeom prst="line">
              <a:avLst/>
            </a:prstGeom>
            <a:noFill/>
            <a:ln w="3175">
              <a:solidFill>
                <a:srgbClr val="000000"/>
              </a:solidFill>
              <a:round/>
              <a:headEnd/>
              <a:tailEnd/>
            </a:ln>
          </p:spPr>
          <p:txBody>
            <a:bodyPr/>
            <a:lstStyle/>
            <a:p>
              <a:endParaRPr lang="fr-FR"/>
            </a:p>
          </p:txBody>
        </p:sp>
        <p:sp>
          <p:nvSpPr>
            <p:cNvPr id="14493" name="Line 157"/>
            <p:cNvSpPr>
              <a:spLocks noChangeShapeType="1"/>
            </p:cNvSpPr>
            <p:nvPr/>
          </p:nvSpPr>
          <p:spPr bwMode="auto">
            <a:xfrm>
              <a:off x="4274" y="11123"/>
              <a:ext cx="1" cy="52"/>
            </a:xfrm>
            <a:prstGeom prst="line">
              <a:avLst/>
            </a:prstGeom>
            <a:noFill/>
            <a:ln w="3175">
              <a:solidFill>
                <a:srgbClr val="000000"/>
              </a:solidFill>
              <a:round/>
              <a:headEnd/>
              <a:tailEnd/>
            </a:ln>
          </p:spPr>
          <p:txBody>
            <a:bodyPr/>
            <a:lstStyle/>
            <a:p>
              <a:endParaRPr lang="fr-FR"/>
            </a:p>
          </p:txBody>
        </p:sp>
        <p:sp>
          <p:nvSpPr>
            <p:cNvPr id="14494" name="Line 158"/>
            <p:cNvSpPr>
              <a:spLocks noChangeShapeType="1"/>
            </p:cNvSpPr>
            <p:nvPr/>
          </p:nvSpPr>
          <p:spPr bwMode="auto">
            <a:xfrm>
              <a:off x="4307" y="11123"/>
              <a:ext cx="1" cy="52"/>
            </a:xfrm>
            <a:prstGeom prst="line">
              <a:avLst/>
            </a:prstGeom>
            <a:noFill/>
            <a:ln w="3175">
              <a:solidFill>
                <a:srgbClr val="000000"/>
              </a:solidFill>
              <a:round/>
              <a:headEnd/>
              <a:tailEnd/>
            </a:ln>
          </p:spPr>
          <p:txBody>
            <a:bodyPr/>
            <a:lstStyle/>
            <a:p>
              <a:endParaRPr lang="fr-FR"/>
            </a:p>
          </p:txBody>
        </p:sp>
        <p:sp>
          <p:nvSpPr>
            <p:cNvPr id="14495" name="Line 159"/>
            <p:cNvSpPr>
              <a:spLocks noChangeShapeType="1"/>
            </p:cNvSpPr>
            <p:nvPr/>
          </p:nvSpPr>
          <p:spPr bwMode="auto">
            <a:xfrm>
              <a:off x="4340" y="11123"/>
              <a:ext cx="1" cy="52"/>
            </a:xfrm>
            <a:prstGeom prst="line">
              <a:avLst/>
            </a:prstGeom>
            <a:noFill/>
            <a:ln w="3175">
              <a:solidFill>
                <a:srgbClr val="000000"/>
              </a:solidFill>
              <a:round/>
              <a:headEnd/>
              <a:tailEnd/>
            </a:ln>
          </p:spPr>
          <p:txBody>
            <a:bodyPr/>
            <a:lstStyle/>
            <a:p>
              <a:endParaRPr lang="fr-FR"/>
            </a:p>
          </p:txBody>
        </p:sp>
        <p:sp>
          <p:nvSpPr>
            <p:cNvPr id="14496" name="Line 160"/>
            <p:cNvSpPr>
              <a:spLocks noChangeShapeType="1"/>
            </p:cNvSpPr>
            <p:nvPr/>
          </p:nvSpPr>
          <p:spPr bwMode="auto">
            <a:xfrm>
              <a:off x="4375" y="11123"/>
              <a:ext cx="1" cy="52"/>
            </a:xfrm>
            <a:prstGeom prst="line">
              <a:avLst/>
            </a:prstGeom>
            <a:noFill/>
            <a:ln w="3175">
              <a:solidFill>
                <a:srgbClr val="000000"/>
              </a:solidFill>
              <a:round/>
              <a:headEnd/>
              <a:tailEnd/>
            </a:ln>
          </p:spPr>
          <p:txBody>
            <a:bodyPr/>
            <a:lstStyle/>
            <a:p>
              <a:endParaRPr lang="fr-FR"/>
            </a:p>
          </p:txBody>
        </p:sp>
        <p:sp>
          <p:nvSpPr>
            <p:cNvPr id="14497" name="Line 161"/>
            <p:cNvSpPr>
              <a:spLocks noChangeShapeType="1"/>
            </p:cNvSpPr>
            <p:nvPr/>
          </p:nvSpPr>
          <p:spPr bwMode="auto">
            <a:xfrm>
              <a:off x="4408" y="11123"/>
              <a:ext cx="1" cy="52"/>
            </a:xfrm>
            <a:prstGeom prst="line">
              <a:avLst/>
            </a:prstGeom>
            <a:noFill/>
            <a:ln w="3175">
              <a:solidFill>
                <a:srgbClr val="000000"/>
              </a:solidFill>
              <a:round/>
              <a:headEnd/>
              <a:tailEnd/>
            </a:ln>
          </p:spPr>
          <p:txBody>
            <a:bodyPr/>
            <a:lstStyle/>
            <a:p>
              <a:endParaRPr lang="fr-FR"/>
            </a:p>
          </p:txBody>
        </p:sp>
        <p:sp>
          <p:nvSpPr>
            <p:cNvPr id="14498" name="Line 162"/>
            <p:cNvSpPr>
              <a:spLocks noChangeShapeType="1"/>
            </p:cNvSpPr>
            <p:nvPr/>
          </p:nvSpPr>
          <p:spPr bwMode="auto">
            <a:xfrm>
              <a:off x="4442" y="11123"/>
              <a:ext cx="1" cy="52"/>
            </a:xfrm>
            <a:prstGeom prst="line">
              <a:avLst/>
            </a:prstGeom>
            <a:noFill/>
            <a:ln w="3175">
              <a:solidFill>
                <a:srgbClr val="000000"/>
              </a:solidFill>
              <a:round/>
              <a:headEnd/>
              <a:tailEnd/>
            </a:ln>
          </p:spPr>
          <p:txBody>
            <a:bodyPr/>
            <a:lstStyle/>
            <a:p>
              <a:endParaRPr lang="fr-FR"/>
            </a:p>
          </p:txBody>
        </p:sp>
        <p:sp>
          <p:nvSpPr>
            <p:cNvPr id="14499" name="Line 163"/>
            <p:cNvSpPr>
              <a:spLocks noChangeShapeType="1"/>
            </p:cNvSpPr>
            <p:nvPr/>
          </p:nvSpPr>
          <p:spPr bwMode="auto">
            <a:xfrm>
              <a:off x="4477" y="11123"/>
              <a:ext cx="1" cy="52"/>
            </a:xfrm>
            <a:prstGeom prst="line">
              <a:avLst/>
            </a:prstGeom>
            <a:noFill/>
            <a:ln w="3175">
              <a:solidFill>
                <a:srgbClr val="000000"/>
              </a:solidFill>
              <a:round/>
              <a:headEnd/>
              <a:tailEnd/>
            </a:ln>
          </p:spPr>
          <p:txBody>
            <a:bodyPr/>
            <a:lstStyle/>
            <a:p>
              <a:endParaRPr lang="fr-FR"/>
            </a:p>
          </p:txBody>
        </p:sp>
        <p:sp>
          <p:nvSpPr>
            <p:cNvPr id="14500" name="Line 164"/>
            <p:cNvSpPr>
              <a:spLocks noChangeShapeType="1"/>
            </p:cNvSpPr>
            <p:nvPr/>
          </p:nvSpPr>
          <p:spPr bwMode="auto">
            <a:xfrm>
              <a:off x="4511" y="11123"/>
              <a:ext cx="1" cy="52"/>
            </a:xfrm>
            <a:prstGeom prst="line">
              <a:avLst/>
            </a:prstGeom>
            <a:noFill/>
            <a:ln w="3175">
              <a:solidFill>
                <a:srgbClr val="000000"/>
              </a:solidFill>
              <a:round/>
              <a:headEnd/>
              <a:tailEnd/>
            </a:ln>
          </p:spPr>
          <p:txBody>
            <a:bodyPr/>
            <a:lstStyle/>
            <a:p>
              <a:endParaRPr lang="fr-FR"/>
            </a:p>
          </p:txBody>
        </p:sp>
        <p:sp>
          <p:nvSpPr>
            <p:cNvPr id="14501" name="Line 165"/>
            <p:cNvSpPr>
              <a:spLocks noChangeShapeType="1"/>
            </p:cNvSpPr>
            <p:nvPr/>
          </p:nvSpPr>
          <p:spPr bwMode="auto">
            <a:xfrm>
              <a:off x="4544" y="11123"/>
              <a:ext cx="1" cy="52"/>
            </a:xfrm>
            <a:prstGeom prst="line">
              <a:avLst/>
            </a:prstGeom>
            <a:noFill/>
            <a:ln w="3175">
              <a:solidFill>
                <a:srgbClr val="000000"/>
              </a:solidFill>
              <a:round/>
              <a:headEnd/>
              <a:tailEnd/>
            </a:ln>
          </p:spPr>
          <p:txBody>
            <a:bodyPr/>
            <a:lstStyle/>
            <a:p>
              <a:endParaRPr lang="fr-FR"/>
            </a:p>
          </p:txBody>
        </p:sp>
        <p:sp>
          <p:nvSpPr>
            <p:cNvPr id="14502" name="Line 166"/>
            <p:cNvSpPr>
              <a:spLocks noChangeShapeType="1"/>
            </p:cNvSpPr>
            <p:nvPr/>
          </p:nvSpPr>
          <p:spPr bwMode="auto">
            <a:xfrm>
              <a:off x="4577" y="11123"/>
              <a:ext cx="4" cy="52"/>
            </a:xfrm>
            <a:prstGeom prst="line">
              <a:avLst/>
            </a:prstGeom>
            <a:noFill/>
            <a:ln w="3175">
              <a:solidFill>
                <a:srgbClr val="000000"/>
              </a:solidFill>
              <a:round/>
              <a:headEnd/>
              <a:tailEnd/>
            </a:ln>
          </p:spPr>
          <p:txBody>
            <a:bodyPr/>
            <a:lstStyle/>
            <a:p>
              <a:endParaRPr lang="fr-FR"/>
            </a:p>
          </p:txBody>
        </p:sp>
        <p:sp>
          <p:nvSpPr>
            <p:cNvPr id="14503" name="Line 167"/>
            <p:cNvSpPr>
              <a:spLocks noChangeShapeType="1"/>
            </p:cNvSpPr>
            <p:nvPr/>
          </p:nvSpPr>
          <p:spPr bwMode="auto">
            <a:xfrm>
              <a:off x="4579" y="11123"/>
              <a:ext cx="1" cy="52"/>
            </a:xfrm>
            <a:prstGeom prst="line">
              <a:avLst/>
            </a:prstGeom>
            <a:noFill/>
            <a:ln w="3175">
              <a:solidFill>
                <a:srgbClr val="000000"/>
              </a:solidFill>
              <a:round/>
              <a:headEnd/>
              <a:tailEnd/>
            </a:ln>
          </p:spPr>
          <p:txBody>
            <a:bodyPr/>
            <a:lstStyle/>
            <a:p>
              <a:endParaRPr lang="fr-FR"/>
            </a:p>
          </p:txBody>
        </p:sp>
        <p:sp>
          <p:nvSpPr>
            <p:cNvPr id="14504" name="Line 168"/>
            <p:cNvSpPr>
              <a:spLocks noChangeShapeType="1"/>
            </p:cNvSpPr>
            <p:nvPr/>
          </p:nvSpPr>
          <p:spPr bwMode="auto">
            <a:xfrm>
              <a:off x="4610" y="11123"/>
              <a:ext cx="1" cy="52"/>
            </a:xfrm>
            <a:prstGeom prst="line">
              <a:avLst/>
            </a:prstGeom>
            <a:noFill/>
            <a:ln w="3175">
              <a:solidFill>
                <a:srgbClr val="000000"/>
              </a:solidFill>
              <a:round/>
              <a:headEnd/>
              <a:tailEnd/>
            </a:ln>
          </p:spPr>
          <p:txBody>
            <a:bodyPr/>
            <a:lstStyle/>
            <a:p>
              <a:endParaRPr lang="fr-FR"/>
            </a:p>
          </p:txBody>
        </p:sp>
        <p:sp>
          <p:nvSpPr>
            <p:cNvPr id="14505" name="Line 169"/>
            <p:cNvSpPr>
              <a:spLocks noChangeShapeType="1"/>
            </p:cNvSpPr>
            <p:nvPr/>
          </p:nvSpPr>
          <p:spPr bwMode="auto">
            <a:xfrm>
              <a:off x="4643" y="11123"/>
              <a:ext cx="1" cy="52"/>
            </a:xfrm>
            <a:prstGeom prst="line">
              <a:avLst/>
            </a:prstGeom>
            <a:noFill/>
            <a:ln w="3175">
              <a:solidFill>
                <a:srgbClr val="000000"/>
              </a:solidFill>
              <a:round/>
              <a:headEnd/>
              <a:tailEnd/>
            </a:ln>
          </p:spPr>
          <p:txBody>
            <a:bodyPr/>
            <a:lstStyle/>
            <a:p>
              <a:endParaRPr lang="fr-FR"/>
            </a:p>
          </p:txBody>
        </p:sp>
        <p:sp>
          <p:nvSpPr>
            <p:cNvPr id="14506" name="Line 170"/>
            <p:cNvSpPr>
              <a:spLocks noChangeShapeType="1"/>
            </p:cNvSpPr>
            <p:nvPr/>
          </p:nvSpPr>
          <p:spPr bwMode="auto">
            <a:xfrm>
              <a:off x="4676" y="11123"/>
              <a:ext cx="1" cy="52"/>
            </a:xfrm>
            <a:prstGeom prst="line">
              <a:avLst/>
            </a:prstGeom>
            <a:noFill/>
            <a:ln w="3175">
              <a:solidFill>
                <a:srgbClr val="000000"/>
              </a:solidFill>
              <a:round/>
              <a:headEnd/>
              <a:tailEnd/>
            </a:ln>
          </p:spPr>
          <p:txBody>
            <a:bodyPr/>
            <a:lstStyle/>
            <a:p>
              <a:endParaRPr lang="fr-FR"/>
            </a:p>
          </p:txBody>
        </p:sp>
        <p:sp>
          <p:nvSpPr>
            <p:cNvPr id="14507" name="Line 171"/>
            <p:cNvSpPr>
              <a:spLocks noChangeShapeType="1"/>
            </p:cNvSpPr>
            <p:nvPr/>
          </p:nvSpPr>
          <p:spPr bwMode="auto">
            <a:xfrm>
              <a:off x="4709" y="11123"/>
              <a:ext cx="1" cy="52"/>
            </a:xfrm>
            <a:prstGeom prst="line">
              <a:avLst/>
            </a:prstGeom>
            <a:noFill/>
            <a:ln w="3175">
              <a:solidFill>
                <a:srgbClr val="000000"/>
              </a:solidFill>
              <a:round/>
              <a:headEnd/>
              <a:tailEnd/>
            </a:ln>
          </p:spPr>
          <p:txBody>
            <a:bodyPr/>
            <a:lstStyle/>
            <a:p>
              <a:endParaRPr lang="fr-FR"/>
            </a:p>
          </p:txBody>
        </p:sp>
        <p:sp>
          <p:nvSpPr>
            <p:cNvPr id="14508" name="Line 172"/>
            <p:cNvSpPr>
              <a:spLocks noChangeShapeType="1"/>
            </p:cNvSpPr>
            <p:nvPr/>
          </p:nvSpPr>
          <p:spPr bwMode="auto">
            <a:xfrm>
              <a:off x="4742" y="11123"/>
              <a:ext cx="1" cy="52"/>
            </a:xfrm>
            <a:prstGeom prst="line">
              <a:avLst/>
            </a:prstGeom>
            <a:noFill/>
            <a:ln w="3175">
              <a:solidFill>
                <a:srgbClr val="000000"/>
              </a:solidFill>
              <a:round/>
              <a:headEnd/>
              <a:tailEnd/>
            </a:ln>
          </p:spPr>
          <p:txBody>
            <a:bodyPr/>
            <a:lstStyle/>
            <a:p>
              <a:endParaRPr lang="fr-FR"/>
            </a:p>
          </p:txBody>
        </p:sp>
        <p:sp>
          <p:nvSpPr>
            <p:cNvPr id="14509" name="Line 173"/>
            <p:cNvSpPr>
              <a:spLocks noChangeShapeType="1"/>
            </p:cNvSpPr>
            <p:nvPr/>
          </p:nvSpPr>
          <p:spPr bwMode="auto">
            <a:xfrm>
              <a:off x="4778" y="11123"/>
              <a:ext cx="1" cy="52"/>
            </a:xfrm>
            <a:prstGeom prst="line">
              <a:avLst/>
            </a:prstGeom>
            <a:noFill/>
            <a:ln w="3175">
              <a:solidFill>
                <a:srgbClr val="000000"/>
              </a:solidFill>
              <a:round/>
              <a:headEnd/>
              <a:tailEnd/>
            </a:ln>
          </p:spPr>
          <p:txBody>
            <a:bodyPr/>
            <a:lstStyle/>
            <a:p>
              <a:endParaRPr lang="fr-FR"/>
            </a:p>
          </p:txBody>
        </p:sp>
        <p:sp>
          <p:nvSpPr>
            <p:cNvPr id="14510" name="Line 174"/>
            <p:cNvSpPr>
              <a:spLocks noChangeShapeType="1"/>
            </p:cNvSpPr>
            <p:nvPr/>
          </p:nvSpPr>
          <p:spPr bwMode="auto">
            <a:xfrm>
              <a:off x="4811" y="11123"/>
              <a:ext cx="1" cy="52"/>
            </a:xfrm>
            <a:prstGeom prst="line">
              <a:avLst/>
            </a:prstGeom>
            <a:noFill/>
            <a:ln w="3175">
              <a:solidFill>
                <a:srgbClr val="000000"/>
              </a:solidFill>
              <a:round/>
              <a:headEnd/>
              <a:tailEnd/>
            </a:ln>
          </p:spPr>
          <p:txBody>
            <a:bodyPr/>
            <a:lstStyle/>
            <a:p>
              <a:endParaRPr lang="fr-FR"/>
            </a:p>
          </p:txBody>
        </p:sp>
        <p:sp>
          <p:nvSpPr>
            <p:cNvPr id="14511" name="Line 175"/>
            <p:cNvSpPr>
              <a:spLocks noChangeShapeType="1"/>
            </p:cNvSpPr>
            <p:nvPr/>
          </p:nvSpPr>
          <p:spPr bwMode="auto">
            <a:xfrm>
              <a:off x="4844" y="11123"/>
              <a:ext cx="1" cy="52"/>
            </a:xfrm>
            <a:prstGeom prst="line">
              <a:avLst/>
            </a:prstGeom>
            <a:noFill/>
            <a:ln w="3175">
              <a:solidFill>
                <a:srgbClr val="000000"/>
              </a:solidFill>
              <a:round/>
              <a:headEnd/>
              <a:tailEnd/>
            </a:ln>
          </p:spPr>
          <p:txBody>
            <a:bodyPr/>
            <a:lstStyle/>
            <a:p>
              <a:endParaRPr lang="fr-FR"/>
            </a:p>
          </p:txBody>
        </p:sp>
        <p:sp>
          <p:nvSpPr>
            <p:cNvPr id="14512" name="Line 176"/>
            <p:cNvSpPr>
              <a:spLocks noChangeShapeType="1"/>
            </p:cNvSpPr>
            <p:nvPr/>
          </p:nvSpPr>
          <p:spPr bwMode="auto">
            <a:xfrm>
              <a:off x="4878" y="11123"/>
              <a:ext cx="1" cy="52"/>
            </a:xfrm>
            <a:prstGeom prst="line">
              <a:avLst/>
            </a:prstGeom>
            <a:noFill/>
            <a:ln w="3175">
              <a:solidFill>
                <a:srgbClr val="000000"/>
              </a:solidFill>
              <a:round/>
              <a:headEnd/>
              <a:tailEnd/>
            </a:ln>
          </p:spPr>
          <p:txBody>
            <a:bodyPr/>
            <a:lstStyle/>
            <a:p>
              <a:endParaRPr lang="fr-FR"/>
            </a:p>
          </p:txBody>
        </p:sp>
        <p:sp>
          <p:nvSpPr>
            <p:cNvPr id="14513" name="Line 177"/>
            <p:cNvSpPr>
              <a:spLocks noChangeShapeType="1"/>
            </p:cNvSpPr>
            <p:nvPr/>
          </p:nvSpPr>
          <p:spPr bwMode="auto">
            <a:xfrm>
              <a:off x="4911" y="11123"/>
              <a:ext cx="4" cy="52"/>
            </a:xfrm>
            <a:prstGeom prst="line">
              <a:avLst/>
            </a:prstGeom>
            <a:noFill/>
            <a:ln w="3175">
              <a:solidFill>
                <a:srgbClr val="000000"/>
              </a:solidFill>
              <a:round/>
              <a:headEnd/>
              <a:tailEnd/>
            </a:ln>
          </p:spPr>
          <p:txBody>
            <a:bodyPr/>
            <a:lstStyle/>
            <a:p>
              <a:endParaRPr lang="fr-FR"/>
            </a:p>
          </p:txBody>
        </p:sp>
        <p:sp>
          <p:nvSpPr>
            <p:cNvPr id="14514" name="Line 178"/>
            <p:cNvSpPr>
              <a:spLocks noChangeShapeType="1"/>
            </p:cNvSpPr>
            <p:nvPr/>
          </p:nvSpPr>
          <p:spPr bwMode="auto">
            <a:xfrm>
              <a:off x="2896" y="11123"/>
              <a:ext cx="1" cy="95"/>
            </a:xfrm>
            <a:prstGeom prst="line">
              <a:avLst/>
            </a:prstGeom>
            <a:noFill/>
            <a:ln w="6350">
              <a:solidFill>
                <a:srgbClr val="000000"/>
              </a:solidFill>
              <a:round/>
              <a:headEnd/>
              <a:tailEnd/>
            </a:ln>
          </p:spPr>
          <p:txBody>
            <a:bodyPr/>
            <a:lstStyle/>
            <a:p>
              <a:endParaRPr lang="fr-FR"/>
            </a:p>
          </p:txBody>
        </p:sp>
        <p:sp>
          <p:nvSpPr>
            <p:cNvPr id="14515" name="Line 179"/>
            <p:cNvSpPr>
              <a:spLocks noChangeShapeType="1"/>
            </p:cNvSpPr>
            <p:nvPr/>
          </p:nvSpPr>
          <p:spPr bwMode="auto">
            <a:xfrm>
              <a:off x="3231" y="11123"/>
              <a:ext cx="1" cy="95"/>
            </a:xfrm>
            <a:prstGeom prst="line">
              <a:avLst/>
            </a:prstGeom>
            <a:noFill/>
            <a:ln w="3175">
              <a:solidFill>
                <a:srgbClr val="000000"/>
              </a:solidFill>
              <a:round/>
              <a:headEnd/>
              <a:tailEnd/>
            </a:ln>
          </p:spPr>
          <p:txBody>
            <a:bodyPr/>
            <a:lstStyle/>
            <a:p>
              <a:endParaRPr lang="fr-FR"/>
            </a:p>
          </p:txBody>
        </p:sp>
        <p:sp>
          <p:nvSpPr>
            <p:cNvPr id="14516" name="Line 180"/>
            <p:cNvSpPr>
              <a:spLocks noChangeShapeType="1"/>
            </p:cNvSpPr>
            <p:nvPr/>
          </p:nvSpPr>
          <p:spPr bwMode="auto">
            <a:xfrm>
              <a:off x="3567" y="11123"/>
              <a:ext cx="1" cy="95"/>
            </a:xfrm>
            <a:prstGeom prst="line">
              <a:avLst/>
            </a:prstGeom>
            <a:noFill/>
            <a:ln w="3175">
              <a:solidFill>
                <a:srgbClr val="000000"/>
              </a:solidFill>
              <a:round/>
              <a:headEnd/>
              <a:tailEnd/>
            </a:ln>
          </p:spPr>
          <p:txBody>
            <a:bodyPr/>
            <a:lstStyle/>
            <a:p>
              <a:endParaRPr lang="fr-FR"/>
            </a:p>
          </p:txBody>
        </p:sp>
        <p:sp>
          <p:nvSpPr>
            <p:cNvPr id="14517" name="Line 181"/>
            <p:cNvSpPr>
              <a:spLocks noChangeShapeType="1"/>
            </p:cNvSpPr>
            <p:nvPr/>
          </p:nvSpPr>
          <p:spPr bwMode="auto">
            <a:xfrm>
              <a:off x="3906" y="11123"/>
              <a:ext cx="1" cy="95"/>
            </a:xfrm>
            <a:prstGeom prst="line">
              <a:avLst/>
            </a:prstGeom>
            <a:noFill/>
            <a:ln w="3175">
              <a:solidFill>
                <a:srgbClr val="000000"/>
              </a:solidFill>
              <a:round/>
              <a:headEnd/>
              <a:tailEnd/>
            </a:ln>
          </p:spPr>
          <p:txBody>
            <a:bodyPr/>
            <a:lstStyle/>
            <a:p>
              <a:endParaRPr lang="fr-FR"/>
            </a:p>
          </p:txBody>
        </p:sp>
        <p:sp>
          <p:nvSpPr>
            <p:cNvPr id="14518" name="Line 182"/>
            <p:cNvSpPr>
              <a:spLocks noChangeShapeType="1"/>
            </p:cNvSpPr>
            <p:nvPr/>
          </p:nvSpPr>
          <p:spPr bwMode="auto">
            <a:xfrm>
              <a:off x="4242" y="11123"/>
              <a:ext cx="1" cy="95"/>
            </a:xfrm>
            <a:prstGeom prst="line">
              <a:avLst/>
            </a:prstGeom>
            <a:noFill/>
            <a:ln w="3175">
              <a:solidFill>
                <a:srgbClr val="000000"/>
              </a:solidFill>
              <a:round/>
              <a:headEnd/>
              <a:tailEnd/>
            </a:ln>
          </p:spPr>
          <p:txBody>
            <a:bodyPr/>
            <a:lstStyle/>
            <a:p>
              <a:endParaRPr lang="fr-FR"/>
            </a:p>
          </p:txBody>
        </p:sp>
        <p:sp>
          <p:nvSpPr>
            <p:cNvPr id="14519" name="Line 183"/>
            <p:cNvSpPr>
              <a:spLocks noChangeShapeType="1"/>
            </p:cNvSpPr>
            <p:nvPr/>
          </p:nvSpPr>
          <p:spPr bwMode="auto">
            <a:xfrm>
              <a:off x="4581" y="11123"/>
              <a:ext cx="1" cy="95"/>
            </a:xfrm>
            <a:prstGeom prst="line">
              <a:avLst/>
            </a:prstGeom>
            <a:noFill/>
            <a:ln w="3175">
              <a:solidFill>
                <a:srgbClr val="000000"/>
              </a:solidFill>
              <a:round/>
              <a:headEnd/>
              <a:tailEnd/>
            </a:ln>
          </p:spPr>
          <p:txBody>
            <a:bodyPr/>
            <a:lstStyle/>
            <a:p>
              <a:endParaRPr lang="fr-FR"/>
            </a:p>
          </p:txBody>
        </p:sp>
        <p:sp>
          <p:nvSpPr>
            <p:cNvPr id="14520" name="Line 184"/>
            <p:cNvSpPr>
              <a:spLocks noChangeShapeType="1"/>
            </p:cNvSpPr>
            <p:nvPr/>
          </p:nvSpPr>
          <p:spPr bwMode="auto">
            <a:xfrm>
              <a:off x="4918" y="11123"/>
              <a:ext cx="4" cy="95"/>
            </a:xfrm>
            <a:prstGeom prst="line">
              <a:avLst/>
            </a:prstGeom>
            <a:noFill/>
            <a:ln w="3175">
              <a:solidFill>
                <a:srgbClr val="000000"/>
              </a:solidFill>
              <a:round/>
              <a:headEnd/>
              <a:tailEnd/>
            </a:ln>
          </p:spPr>
          <p:txBody>
            <a:bodyPr/>
            <a:lstStyle/>
            <a:p>
              <a:endParaRPr lang="fr-FR"/>
            </a:p>
          </p:txBody>
        </p:sp>
        <p:sp>
          <p:nvSpPr>
            <p:cNvPr id="14521" name="Line 185"/>
            <p:cNvSpPr>
              <a:spLocks noChangeShapeType="1"/>
            </p:cNvSpPr>
            <p:nvPr/>
          </p:nvSpPr>
          <p:spPr bwMode="auto">
            <a:xfrm>
              <a:off x="2895" y="11122"/>
              <a:ext cx="2476" cy="1"/>
            </a:xfrm>
            <a:prstGeom prst="line">
              <a:avLst/>
            </a:prstGeom>
            <a:noFill/>
            <a:ln w="6350">
              <a:solidFill>
                <a:srgbClr val="000000"/>
              </a:solidFill>
              <a:round/>
              <a:headEnd/>
              <a:tailEnd type="stealth" w="med" len="med"/>
            </a:ln>
          </p:spPr>
          <p:txBody>
            <a:bodyPr/>
            <a:lstStyle/>
            <a:p>
              <a:endParaRPr lang="fr-FR"/>
            </a:p>
          </p:txBody>
        </p:sp>
        <p:sp>
          <p:nvSpPr>
            <p:cNvPr id="14522" name="Rectangle 186"/>
            <p:cNvSpPr>
              <a:spLocks noChangeArrowheads="1"/>
            </p:cNvSpPr>
            <p:nvPr/>
          </p:nvSpPr>
          <p:spPr bwMode="auto">
            <a:xfrm>
              <a:off x="3012" y="9851"/>
              <a:ext cx="432" cy="13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523" name="Rectangle 187"/>
            <p:cNvSpPr>
              <a:spLocks noChangeArrowheads="1"/>
            </p:cNvSpPr>
            <p:nvPr/>
          </p:nvSpPr>
          <p:spPr bwMode="auto">
            <a:xfrm>
              <a:off x="2784" y="10991"/>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4" name="Group 188"/>
            <p:cNvGrpSpPr>
              <a:grpSpLocks/>
            </p:cNvGrpSpPr>
            <p:nvPr/>
          </p:nvGrpSpPr>
          <p:grpSpPr bwMode="auto">
            <a:xfrm>
              <a:off x="3183" y="11219"/>
              <a:ext cx="2324" cy="148"/>
              <a:chOff x="3300" y="7628"/>
              <a:chExt cx="2324" cy="148"/>
            </a:xfrm>
          </p:grpSpPr>
          <p:sp>
            <p:nvSpPr>
              <p:cNvPr id="14525" name="Rectangle 189"/>
              <p:cNvSpPr>
                <a:spLocks noChangeArrowheads="1"/>
              </p:cNvSpPr>
              <p:nvPr/>
            </p:nvSpPr>
            <p:spPr bwMode="auto">
              <a:xfrm>
                <a:off x="4337" y="7639"/>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5" name="Group 190"/>
              <p:cNvGrpSpPr>
                <a:grpSpLocks/>
              </p:cNvGrpSpPr>
              <p:nvPr/>
            </p:nvGrpSpPr>
            <p:grpSpPr bwMode="auto">
              <a:xfrm>
                <a:off x="3300" y="7628"/>
                <a:ext cx="2324" cy="139"/>
                <a:chOff x="3327" y="7638"/>
                <a:chExt cx="2324" cy="139"/>
              </a:xfrm>
            </p:grpSpPr>
            <p:grpSp>
              <p:nvGrpSpPr>
                <p:cNvPr id="6" name="Group 191"/>
                <p:cNvGrpSpPr>
                  <a:grpSpLocks/>
                </p:cNvGrpSpPr>
                <p:nvPr/>
              </p:nvGrpSpPr>
              <p:grpSpPr bwMode="auto">
                <a:xfrm>
                  <a:off x="3327" y="7640"/>
                  <a:ext cx="1429" cy="137"/>
                  <a:chOff x="3327" y="7640"/>
                  <a:chExt cx="1429" cy="137"/>
                </a:xfrm>
              </p:grpSpPr>
              <p:grpSp>
                <p:nvGrpSpPr>
                  <p:cNvPr id="7" name="Group 192"/>
                  <p:cNvGrpSpPr>
                    <a:grpSpLocks/>
                  </p:cNvGrpSpPr>
                  <p:nvPr/>
                </p:nvGrpSpPr>
                <p:grpSpPr bwMode="auto">
                  <a:xfrm>
                    <a:off x="3327" y="7640"/>
                    <a:ext cx="412" cy="136"/>
                    <a:chOff x="3327" y="7640"/>
                    <a:chExt cx="412" cy="136"/>
                  </a:xfrm>
                </p:grpSpPr>
                <p:sp>
                  <p:nvSpPr>
                    <p:cNvPr id="14529" name="Rectangle 193"/>
                    <p:cNvSpPr>
                      <a:spLocks noChangeArrowheads="1"/>
                    </p:cNvSpPr>
                    <p:nvPr/>
                  </p:nvSpPr>
                  <p:spPr bwMode="auto">
                    <a:xfrm>
                      <a:off x="3327" y="7640"/>
                      <a:ext cx="52"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4530" name="Rectangle 194"/>
                    <p:cNvSpPr>
                      <a:spLocks noChangeArrowheads="1"/>
                    </p:cNvSpPr>
                    <p:nvPr/>
                  </p:nvSpPr>
                  <p:spPr bwMode="auto">
                    <a:xfrm>
                      <a:off x="3669" y="7640"/>
                      <a:ext cx="70"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8" name="Group 195"/>
                  <p:cNvGrpSpPr>
                    <a:grpSpLocks/>
                  </p:cNvGrpSpPr>
                  <p:nvPr/>
                </p:nvGrpSpPr>
                <p:grpSpPr bwMode="auto">
                  <a:xfrm>
                    <a:off x="4014" y="7640"/>
                    <a:ext cx="742" cy="137"/>
                    <a:chOff x="4014" y="7640"/>
                    <a:chExt cx="742" cy="137"/>
                  </a:xfrm>
                </p:grpSpPr>
                <p:sp>
                  <p:nvSpPr>
                    <p:cNvPr id="14532" name="Rectangle 196"/>
                    <p:cNvSpPr>
                      <a:spLocks noChangeArrowheads="1"/>
                    </p:cNvSpPr>
                    <p:nvPr/>
                  </p:nvSpPr>
                  <p:spPr bwMode="auto">
                    <a:xfrm>
                      <a:off x="4014" y="7640"/>
                      <a:ext cx="69"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4533" name="Rectangle 197"/>
                    <p:cNvSpPr>
                      <a:spLocks noChangeArrowheads="1"/>
                    </p:cNvSpPr>
                    <p:nvPr/>
                  </p:nvSpPr>
                  <p:spPr bwMode="auto">
                    <a:xfrm>
                      <a:off x="4686" y="7640"/>
                      <a:ext cx="70" cy="137"/>
                    </a:xfrm>
                    <a:prstGeom prst="rect">
                      <a:avLst/>
                    </a:prstGeom>
                    <a:noFill/>
                    <a:ln w="6350">
                      <a:noFill/>
                      <a:miter lim="800000"/>
                      <a:headEnd/>
                      <a:tailEnd/>
                    </a:ln>
                  </p:spPr>
                  <p:txBody>
                    <a:bodyPr wrap="none" lIns="0" tIns="0" rIns="0" bIns="0">
                      <a:spAutoFit/>
                    </a:bodyPr>
                    <a:lstStyle/>
                    <a:p>
                      <a:r>
                        <a:rPr lang="fr-FR" sz="800" dirty="0">
                          <a:solidFill>
                            <a:srgbClr val="000000"/>
                          </a:solidFill>
                          <a:latin typeface="Comic Sans MS" pitchFamily="66" charset="0"/>
                        </a:rPr>
                        <a:t>5</a:t>
                      </a:r>
                      <a:endParaRPr lang="fr-FR" dirty="0"/>
                    </a:p>
                  </p:txBody>
                </p:sp>
              </p:grpSp>
            </p:grpSp>
            <p:grpSp>
              <p:nvGrpSpPr>
                <p:cNvPr id="9" name="Group 198"/>
                <p:cNvGrpSpPr>
                  <a:grpSpLocks/>
                </p:cNvGrpSpPr>
                <p:nvPr/>
              </p:nvGrpSpPr>
              <p:grpSpPr bwMode="auto">
                <a:xfrm>
                  <a:off x="5013" y="7638"/>
                  <a:ext cx="638" cy="138"/>
                  <a:chOff x="5013" y="7638"/>
                  <a:chExt cx="638" cy="138"/>
                </a:xfrm>
              </p:grpSpPr>
              <p:sp>
                <p:nvSpPr>
                  <p:cNvPr id="14535" name="Rectangle 199"/>
                  <p:cNvSpPr>
                    <a:spLocks noChangeArrowheads="1"/>
                  </p:cNvSpPr>
                  <p:nvPr/>
                </p:nvSpPr>
                <p:spPr bwMode="auto">
                  <a:xfrm>
                    <a:off x="5182" y="7638"/>
                    <a:ext cx="469" cy="138"/>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4536" name="Rectangle 200"/>
                  <p:cNvSpPr>
                    <a:spLocks noChangeArrowheads="1"/>
                  </p:cNvSpPr>
                  <p:nvPr/>
                </p:nvSpPr>
                <p:spPr bwMode="auto">
                  <a:xfrm>
                    <a:off x="5013" y="7638"/>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grpSp>
        <p:nvGrpSpPr>
          <p:cNvPr id="10" name="Group 941"/>
          <p:cNvGrpSpPr>
            <a:grpSpLocks/>
          </p:cNvGrpSpPr>
          <p:nvPr/>
        </p:nvGrpSpPr>
        <p:grpSpPr bwMode="auto">
          <a:xfrm>
            <a:off x="3324225" y="3798888"/>
            <a:ext cx="2427288" cy="1746250"/>
            <a:chOff x="2094" y="2393"/>
            <a:chExt cx="1529" cy="1100"/>
          </a:xfrm>
        </p:grpSpPr>
        <p:grpSp>
          <p:nvGrpSpPr>
            <p:cNvPr id="11" name="Group 334"/>
            <p:cNvGrpSpPr>
              <a:grpSpLocks/>
            </p:cNvGrpSpPr>
            <p:nvPr/>
          </p:nvGrpSpPr>
          <p:grpSpPr bwMode="auto">
            <a:xfrm>
              <a:off x="2094" y="2393"/>
              <a:ext cx="1529" cy="1095"/>
              <a:chOff x="2784" y="9851"/>
              <a:chExt cx="2723" cy="1996"/>
            </a:xfrm>
          </p:grpSpPr>
          <p:grpSp>
            <p:nvGrpSpPr>
              <p:cNvPr id="12" name="Group 335"/>
              <p:cNvGrpSpPr>
                <a:grpSpLocks/>
              </p:cNvGrpSpPr>
              <p:nvPr/>
            </p:nvGrpSpPr>
            <p:grpSpPr bwMode="auto">
              <a:xfrm>
                <a:off x="2897" y="10111"/>
                <a:ext cx="2191" cy="1618"/>
                <a:chOff x="3014" y="6520"/>
                <a:chExt cx="2191" cy="1618"/>
              </a:xfrm>
            </p:grpSpPr>
            <p:sp>
              <p:nvSpPr>
                <p:cNvPr id="14672" name="Freeform 336"/>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6350" cmpd="sng">
                  <a:solidFill>
                    <a:srgbClr val="FF0000"/>
                  </a:solidFill>
                  <a:prstDash val="solid"/>
                  <a:round/>
                  <a:headEnd/>
                  <a:tailEnd/>
                </a:ln>
              </p:spPr>
              <p:txBody>
                <a:bodyPr/>
                <a:lstStyle/>
                <a:p>
                  <a:endParaRPr lang="fr-FR"/>
                </a:p>
              </p:txBody>
            </p:sp>
            <p:sp>
              <p:nvSpPr>
                <p:cNvPr id="14673" name="Freeform 337"/>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674" name="Freeform 338"/>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6350" cmpd="sng">
                  <a:solidFill>
                    <a:srgbClr val="FF0000"/>
                  </a:solidFill>
                  <a:prstDash val="solid"/>
                  <a:round/>
                  <a:headEnd/>
                  <a:tailEnd/>
                </a:ln>
              </p:spPr>
              <p:txBody>
                <a:bodyPr/>
                <a:lstStyle/>
                <a:p>
                  <a:endParaRPr lang="fr-FR"/>
                </a:p>
              </p:txBody>
            </p:sp>
            <p:sp>
              <p:nvSpPr>
                <p:cNvPr id="14675" name="Freeform 339"/>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676" name="Freeform 340"/>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6350" cmpd="sng">
                  <a:solidFill>
                    <a:srgbClr val="FF0000"/>
                  </a:solidFill>
                  <a:prstDash val="solid"/>
                  <a:round/>
                  <a:headEnd/>
                  <a:tailEnd/>
                </a:ln>
              </p:spPr>
              <p:txBody>
                <a:bodyPr/>
                <a:lstStyle/>
                <a:p>
                  <a:endParaRPr lang="fr-FR"/>
                </a:p>
              </p:txBody>
            </p:sp>
            <p:sp>
              <p:nvSpPr>
                <p:cNvPr id="14677" name="Freeform 341"/>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6350" cmpd="sng">
                  <a:solidFill>
                    <a:srgbClr val="FF0000"/>
                  </a:solidFill>
                  <a:prstDash val="solid"/>
                  <a:round/>
                  <a:headEnd/>
                  <a:tailEnd/>
                </a:ln>
              </p:spPr>
              <p:txBody>
                <a:bodyPr/>
                <a:lstStyle/>
                <a:p>
                  <a:endParaRPr lang="fr-FR"/>
                </a:p>
              </p:txBody>
            </p:sp>
          </p:grpSp>
          <p:sp>
            <p:nvSpPr>
              <p:cNvPr id="14678" name="Line 342"/>
              <p:cNvSpPr>
                <a:spLocks noChangeShapeType="1"/>
              </p:cNvSpPr>
              <p:nvPr/>
            </p:nvSpPr>
            <p:spPr bwMode="auto">
              <a:xfrm flipV="1">
                <a:off x="2897" y="9946"/>
                <a:ext cx="1" cy="1901"/>
              </a:xfrm>
              <a:prstGeom prst="line">
                <a:avLst/>
              </a:prstGeom>
              <a:noFill/>
              <a:ln w="6350">
                <a:solidFill>
                  <a:srgbClr val="000000"/>
                </a:solidFill>
                <a:round/>
                <a:headEnd/>
                <a:tailEnd type="stealth" w="med" len="med"/>
              </a:ln>
            </p:spPr>
            <p:txBody>
              <a:bodyPr/>
              <a:lstStyle/>
              <a:p>
                <a:endParaRPr lang="fr-FR"/>
              </a:p>
            </p:txBody>
          </p:sp>
          <p:sp>
            <p:nvSpPr>
              <p:cNvPr id="14679" name="Line 343"/>
              <p:cNvSpPr>
                <a:spLocks noChangeShapeType="1"/>
              </p:cNvSpPr>
              <p:nvPr/>
            </p:nvSpPr>
            <p:spPr bwMode="auto">
              <a:xfrm>
                <a:off x="2896" y="11123"/>
                <a:ext cx="1" cy="52"/>
              </a:xfrm>
              <a:prstGeom prst="line">
                <a:avLst/>
              </a:prstGeom>
              <a:noFill/>
              <a:ln w="6350">
                <a:solidFill>
                  <a:srgbClr val="000000"/>
                </a:solidFill>
                <a:round/>
                <a:headEnd/>
                <a:tailEnd/>
              </a:ln>
            </p:spPr>
            <p:txBody>
              <a:bodyPr/>
              <a:lstStyle/>
              <a:p>
                <a:endParaRPr lang="fr-FR"/>
              </a:p>
            </p:txBody>
          </p:sp>
          <p:sp>
            <p:nvSpPr>
              <p:cNvPr id="14680" name="Line 344"/>
              <p:cNvSpPr>
                <a:spLocks noChangeShapeType="1"/>
              </p:cNvSpPr>
              <p:nvPr/>
            </p:nvSpPr>
            <p:spPr bwMode="auto">
              <a:xfrm>
                <a:off x="2927" y="11123"/>
                <a:ext cx="1" cy="52"/>
              </a:xfrm>
              <a:prstGeom prst="line">
                <a:avLst/>
              </a:prstGeom>
              <a:noFill/>
              <a:ln w="3175">
                <a:solidFill>
                  <a:srgbClr val="000000"/>
                </a:solidFill>
                <a:round/>
                <a:headEnd/>
                <a:tailEnd/>
              </a:ln>
            </p:spPr>
            <p:txBody>
              <a:bodyPr/>
              <a:lstStyle/>
              <a:p>
                <a:endParaRPr lang="fr-FR"/>
              </a:p>
            </p:txBody>
          </p:sp>
          <p:sp>
            <p:nvSpPr>
              <p:cNvPr id="14681" name="Line 345"/>
              <p:cNvSpPr>
                <a:spLocks noChangeShapeType="1"/>
              </p:cNvSpPr>
              <p:nvPr/>
            </p:nvSpPr>
            <p:spPr bwMode="auto">
              <a:xfrm>
                <a:off x="2960" y="11123"/>
                <a:ext cx="1" cy="52"/>
              </a:xfrm>
              <a:prstGeom prst="line">
                <a:avLst/>
              </a:prstGeom>
              <a:noFill/>
              <a:ln w="3175">
                <a:solidFill>
                  <a:srgbClr val="000000"/>
                </a:solidFill>
                <a:round/>
                <a:headEnd/>
                <a:tailEnd/>
              </a:ln>
            </p:spPr>
            <p:txBody>
              <a:bodyPr/>
              <a:lstStyle/>
              <a:p>
                <a:endParaRPr lang="fr-FR"/>
              </a:p>
            </p:txBody>
          </p:sp>
          <p:sp>
            <p:nvSpPr>
              <p:cNvPr id="14682" name="Line 346"/>
              <p:cNvSpPr>
                <a:spLocks noChangeShapeType="1"/>
              </p:cNvSpPr>
              <p:nvPr/>
            </p:nvSpPr>
            <p:spPr bwMode="auto">
              <a:xfrm>
                <a:off x="2993" y="11123"/>
                <a:ext cx="1" cy="52"/>
              </a:xfrm>
              <a:prstGeom prst="line">
                <a:avLst/>
              </a:prstGeom>
              <a:noFill/>
              <a:ln w="3175">
                <a:solidFill>
                  <a:srgbClr val="000000"/>
                </a:solidFill>
                <a:round/>
                <a:headEnd/>
                <a:tailEnd/>
              </a:ln>
            </p:spPr>
            <p:txBody>
              <a:bodyPr/>
              <a:lstStyle/>
              <a:p>
                <a:endParaRPr lang="fr-FR"/>
              </a:p>
            </p:txBody>
          </p:sp>
          <p:sp>
            <p:nvSpPr>
              <p:cNvPr id="14683" name="Line 347"/>
              <p:cNvSpPr>
                <a:spLocks noChangeShapeType="1"/>
              </p:cNvSpPr>
              <p:nvPr/>
            </p:nvSpPr>
            <p:spPr bwMode="auto">
              <a:xfrm>
                <a:off x="3026" y="11123"/>
                <a:ext cx="1" cy="52"/>
              </a:xfrm>
              <a:prstGeom prst="line">
                <a:avLst/>
              </a:prstGeom>
              <a:noFill/>
              <a:ln w="3175">
                <a:solidFill>
                  <a:srgbClr val="000000"/>
                </a:solidFill>
                <a:round/>
                <a:headEnd/>
                <a:tailEnd/>
              </a:ln>
            </p:spPr>
            <p:txBody>
              <a:bodyPr/>
              <a:lstStyle/>
              <a:p>
                <a:endParaRPr lang="fr-FR"/>
              </a:p>
            </p:txBody>
          </p:sp>
          <p:sp>
            <p:nvSpPr>
              <p:cNvPr id="14684" name="Line 348"/>
              <p:cNvSpPr>
                <a:spLocks noChangeShapeType="1"/>
              </p:cNvSpPr>
              <p:nvPr/>
            </p:nvSpPr>
            <p:spPr bwMode="auto">
              <a:xfrm>
                <a:off x="3059" y="11123"/>
                <a:ext cx="1" cy="52"/>
              </a:xfrm>
              <a:prstGeom prst="line">
                <a:avLst/>
              </a:prstGeom>
              <a:noFill/>
              <a:ln w="3175">
                <a:solidFill>
                  <a:srgbClr val="000000"/>
                </a:solidFill>
                <a:round/>
                <a:headEnd/>
                <a:tailEnd/>
              </a:ln>
            </p:spPr>
            <p:txBody>
              <a:bodyPr/>
              <a:lstStyle/>
              <a:p>
                <a:endParaRPr lang="fr-FR"/>
              </a:p>
            </p:txBody>
          </p:sp>
          <p:sp>
            <p:nvSpPr>
              <p:cNvPr id="14685" name="Line 349"/>
              <p:cNvSpPr>
                <a:spLocks noChangeShapeType="1"/>
              </p:cNvSpPr>
              <p:nvPr/>
            </p:nvSpPr>
            <p:spPr bwMode="auto">
              <a:xfrm>
                <a:off x="3095" y="11123"/>
                <a:ext cx="1" cy="52"/>
              </a:xfrm>
              <a:prstGeom prst="line">
                <a:avLst/>
              </a:prstGeom>
              <a:noFill/>
              <a:ln w="3175">
                <a:solidFill>
                  <a:srgbClr val="000000"/>
                </a:solidFill>
                <a:round/>
                <a:headEnd/>
                <a:tailEnd/>
              </a:ln>
            </p:spPr>
            <p:txBody>
              <a:bodyPr/>
              <a:lstStyle/>
              <a:p>
                <a:endParaRPr lang="fr-FR"/>
              </a:p>
            </p:txBody>
          </p:sp>
          <p:sp>
            <p:nvSpPr>
              <p:cNvPr id="14686" name="Line 350"/>
              <p:cNvSpPr>
                <a:spLocks noChangeShapeType="1"/>
              </p:cNvSpPr>
              <p:nvPr/>
            </p:nvSpPr>
            <p:spPr bwMode="auto">
              <a:xfrm>
                <a:off x="3129" y="11123"/>
                <a:ext cx="1" cy="52"/>
              </a:xfrm>
              <a:prstGeom prst="line">
                <a:avLst/>
              </a:prstGeom>
              <a:noFill/>
              <a:ln w="3175">
                <a:solidFill>
                  <a:srgbClr val="000000"/>
                </a:solidFill>
                <a:round/>
                <a:headEnd/>
                <a:tailEnd/>
              </a:ln>
            </p:spPr>
            <p:txBody>
              <a:bodyPr/>
              <a:lstStyle/>
              <a:p>
                <a:endParaRPr lang="fr-FR"/>
              </a:p>
            </p:txBody>
          </p:sp>
          <p:sp>
            <p:nvSpPr>
              <p:cNvPr id="14687" name="Line 351"/>
              <p:cNvSpPr>
                <a:spLocks noChangeShapeType="1"/>
              </p:cNvSpPr>
              <p:nvPr/>
            </p:nvSpPr>
            <p:spPr bwMode="auto">
              <a:xfrm>
                <a:off x="3161" y="11123"/>
                <a:ext cx="1" cy="52"/>
              </a:xfrm>
              <a:prstGeom prst="line">
                <a:avLst/>
              </a:prstGeom>
              <a:noFill/>
              <a:ln w="3175">
                <a:solidFill>
                  <a:srgbClr val="000000"/>
                </a:solidFill>
                <a:round/>
                <a:headEnd/>
                <a:tailEnd/>
              </a:ln>
            </p:spPr>
            <p:txBody>
              <a:bodyPr/>
              <a:lstStyle/>
              <a:p>
                <a:endParaRPr lang="fr-FR"/>
              </a:p>
            </p:txBody>
          </p:sp>
          <p:sp>
            <p:nvSpPr>
              <p:cNvPr id="14688" name="Line 352"/>
              <p:cNvSpPr>
                <a:spLocks noChangeShapeType="1"/>
              </p:cNvSpPr>
              <p:nvPr/>
            </p:nvSpPr>
            <p:spPr bwMode="auto">
              <a:xfrm>
                <a:off x="3195" y="11123"/>
                <a:ext cx="1" cy="52"/>
              </a:xfrm>
              <a:prstGeom prst="line">
                <a:avLst/>
              </a:prstGeom>
              <a:noFill/>
              <a:ln w="3175">
                <a:solidFill>
                  <a:srgbClr val="000000"/>
                </a:solidFill>
                <a:round/>
                <a:headEnd/>
                <a:tailEnd/>
              </a:ln>
            </p:spPr>
            <p:txBody>
              <a:bodyPr/>
              <a:lstStyle/>
              <a:p>
                <a:endParaRPr lang="fr-FR"/>
              </a:p>
            </p:txBody>
          </p:sp>
          <p:sp>
            <p:nvSpPr>
              <p:cNvPr id="14689" name="Line 353"/>
              <p:cNvSpPr>
                <a:spLocks noChangeShapeType="1"/>
              </p:cNvSpPr>
              <p:nvPr/>
            </p:nvSpPr>
            <p:spPr bwMode="auto">
              <a:xfrm>
                <a:off x="3227" y="11123"/>
                <a:ext cx="5" cy="52"/>
              </a:xfrm>
              <a:prstGeom prst="line">
                <a:avLst/>
              </a:prstGeom>
              <a:noFill/>
              <a:ln w="3175">
                <a:solidFill>
                  <a:srgbClr val="000000"/>
                </a:solidFill>
                <a:round/>
                <a:headEnd/>
                <a:tailEnd/>
              </a:ln>
            </p:spPr>
            <p:txBody>
              <a:bodyPr/>
              <a:lstStyle/>
              <a:p>
                <a:endParaRPr lang="fr-FR"/>
              </a:p>
            </p:txBody>
          </p:sp>
          <p:sp>
            <p:nvSpPr>
              <p:cNvPr id="14690" name="Line 354"/>
              <p:cNvSpPr>
                <a:spLocks noChangeShapeType="1"/>
              </p:cNvSpPr>
              <p:nvPr/>
            </p:nvSpPr>
            <p:spPr bwMode="auto">
              <a:xfrm>
                <a:off x="3231" y="11123"/>
                <a:ext cx="1" cy="54"/>
              </a:xfrm>
              <a:prstGeom prst="line">
                <a:avLst/>
              </a:prstGeom>
              <a:noFill/>
              <a:ln w="3175">
                <a:solidFill>
                  <a:srgbClr val="000000"/>
                </a:solidFill>
                <a:round/>
                <a:headEnd/>
                <a:tailEnd/>
              </a:ln>
            </p:spPr>
            <p:txBody>
              <a:bodyPr/>
              <a:lstStyle/>
              <a:p>
                <a:endParaRPr lang="fr-FR"/>
              </a:p>
            </p:txBody>
          </p:sp>
          <p:sp>
            <p:nvSpPr>
              <p:cNvPr id="14691" name="Line 355"/>
              <p:cNvSpPr>
                <a:spLocks noChangeShapeType="1"/>
              </p:cNvSpPr>
              <p:nvPr/>
            </p:nvSpPr>
            <p:spPr bwMode="auto">
              <a:xfrm>
                <a:off x="3262" y="11123"/>
                <a:ext cx="1" cy="54"/>
              </a:xfrm>
              <a:prstGeom prst="line">
                <a:avLst/>
              </a:prstGeom>
              <a:noFill/>
              <a:ln w="3175">
                <a:solidFill>
                  <a:srgbClr val="000000"/>
                </a:solidFill>
                <a:round/>
                <a:headEnd/>
                <a:tailEnd/>
              </a:ln>
            </p:spPr>
            <p:txBody>
              <a:bodyPr/>
              <a:lstStyle/>
              <a:p>
                <a:endParaRPr lang="fr-FR"/>
              </a:p>
            </p:txBody>
          </p:sp>
          <p:sp>
            <p:nvSpPr>
              <p:cNvPr id="14692" name="Line 356"/>
              <p:cNvSpPr>
                <a:spLocks noChangeShapeType="1"/>
              </p:cNvSpPr>
              <p:nvPr/>
            </p:nvSpPr>
            <p:spPr bwMode="auto">
              <a:xfrm>
                <a:off x="3295" y="11123"/>
                <a:ext cx="1" cy="54"/>
              </a:xfrm>
              <a:prstGeom prst="line">
                <a:avLst/>
              </a:prstGeom>
              <a:noFill/>
              <a:ln w="3175">
                <a:solidFill>
                  <a:srgbClr val="000000"/>
                </a:solidFill>
                <a:round/>
                <a:headEnd/>
                <a:tailEnd/>
              </a:ln>
            </p:spPr>
            <p:txBody>
              <a:bodyPr/>
              <a:lstStyle/>
              <a:p>
                <a:endParaRPr lang="fr-FR"/>
              </a:p>
            </p:txBody>
          </p:sp>
          <p:sp>
            <p:nvSpPr>
              <p:cNvPr id="14693" name="Line 357"/>
              <p:cNvSpPr>
                <a:spLocks noChangeShapeType="1"/>
              </p:cNvSpPr>
              <p:nvPr/>
            </p:nvSpPr>
            <p:spPr bwMode="auto">
              <a:xfrm>
                <a:off x="3328" y="11123"/>
                <a:ext cx="1" cy="54"/>
              </a:xfrm>
              <a:prstGeom prst="line">
                <a:avLst/>
              </a:prstGeom>
              <a:noFill/>
              <a:ln w="3175">
                <a:solidFill>
                  <a:srgbClr val="000000"/>
                </a:solidFill>
                <a:round/>
                <a:headEnd/>
                <a:tailEnd/>
              </a:ln>
            </p:spPr>
            <p:txBody>
              <a:bodyPr/>
              <a:lstStyle/>
              <a:p>
                <a:endParaRPr lang="fr-FR"/>
              </a:p>
            </p:txBody>
          </p:sp>
          <p:sp>
            <p:nvSpPr>
              <p:cNvPr id="14694" name="Line 358"/>
              <p:cNvSpPr>
                <a:spLocks noChangeShapeType="1"/>
              </p:cNvSpPr>
              <p:nvPr/>
            </p:nvSpPr>
            <p:spPr bwMode="auto">
              <a:xfrm>
                <a:off x="3361" y="11123"/>
                <a:ext cx="1" cy="54"/>
              </a:xfrm>
              <a:prstGeom prst="line">
                <a:avLst/>
              </a:prstGeom>
              <a:noFill/>
              <a:ln w="3175">
                <a:solidFill>
                  <a:srgbClr val="000000"/>
                </a:solidFill>
                <a:round/>
                <a:headEnd/>
                <a:tailEnd/>
              </a:ln>
            </p:spPr>
            <p:txBody>
              <a:bodyPr/>
              <a:lstStyle/>
              <a:p>
                <a:endParaRPr lang="fr-FR"/>
              </a:p>
            </p:txBody>
          </p:sp>
          <p:sp>
            <p:nvSpPr>
              <p:cNvPr id="14695" name="Line 359"/>
              <p:cNvSpPr>
                <a:spLocks noChangeShapeType="1"/>
              </p:cNvSpPr>
              <p:nvPr/>
            </p:nvSpPr>
            <p:spPr bwMode="auto">
              <a:xfrm>
                <a:off x="3394" y="11123"/>
                <a:ext cx="1" cy="54"/>
              </a:xfrm>
              <a:prstGeom prst="line">
                <a:avLst/>
              </a:prstGeom>
              <a:noFill/>
              <a:ln w="3175">
                <a:solidFill>
                  <a:srgbClr val="000000"/>
                </a:solidFill>
                <a:round/>
                <a:headEnd/>
                <a:tailEnd/>
              </a:ln>
            </p:spPr>
            <p:txBody>
              <a:bodyPr/>
              <a:lstStyle/>
              <a:p>
                <a:endParaRPr lang="fr-FR"/>
              </a:p>
            </p:txBody>
          </p:sp>
          <p:sp>
            <p:nvSpPr>
              <p:cNvPr id="14696" name="Line 360"/>
              <p:cNvSpPr>
                <a:spLocks noChangeShapeType="1"/>
              </p:cNvSpPr>
              <p:nvPr/>
            </p:nvSpPr>
            <p:spPr bwMode="auto">
              <a:xfrm>
                <a:off x="3430" y="11123"/>
                <a:ext cx="1" cy="54"/>
              </a:xfrm>
              <a:prstGeom prst="line">
                <a:avLst/>
              </a:prstGeom>
              <a:noFill/>
              <a:ln w="3175">
                <a:solidFill>
                  <a:srgbClr val="000000"/>
                </a:solidFill>
                <a:round/>
                <a:headEnd/>
                <a:tailEnd/>
              </a:ln>
            </p:spPr>
            <p:txBody>
              <a:bodyPr/>
              <a:lstStyle/>
              <a:p>
                <a:endParaRPr lang="fr-FR"/>
              </a:p>
            </p:txBody>
          </p:sp>
          <p:sp>
            <p:nvSpPr>
              <p:cNvPr id="14697" name="Line 361"/>
              <p:cNvSpPr>
                <a:spLocks noChangeShapeType="1"/>
              </p:cNvSpPr>
              <p:nvPr/>
            </p:nvSpPr>
            <p:spPr bwMode="auto">
              <a:xfrm>
                <a:off x="3463" y="11123"/>
                <a:ext cx="1" cy="54"/>
              </a:xfrm>
              <a:prstGeom prst="line">
                <a:avLst/>
              </a:prstGeom>
              <a:noFill/>
              <a:ln w="3175">
                <a:solidFill>
                  <a:srgbClr val="000000"/>
                </a:solidFill>
                <a:round/>
                <a:headEnd/>
                <a:tailEnd/>
              </a:ln>
            </p:spPr>
            <p:txBody>
              <a:bodyPr/>
              <a:lstStyle/>
              <a:p>
                <a:endParaRPr lang="fr-FR"/>
              </a:p>
            </p:txBody>
          </p:sp>
          <p:sp>
            <p:nvSpPr>
              <p:cNvPr id="14698" name="Line 362"/>
              <p:cNvSpPr>
                <a:spLocks noChangeShapeType="1"/>
              </p:cNvSpPr>
              <p:nvPr/>
            </p:nvSpPr>
            <p:spPr bwMode="auto">
              <a:xfrm>
                <a:off x="3496" y="11123"/>
                <a:ext cx="1" cy="54"/>
              </a:xfrm>
              <a:prstGeom prst="line">
                <a:avLst/>
              </a:prstGeom>
              <a:noFill/>
              <a:ln w="3175">
                <a:solidFill>
                  <a:srgbClr val="000000"/>
                </a:solidFill>
                <a:round/>
                <a:headEnd/>
                <a:tailEnd/>
              </a:ln>
            </p:spPr>
            <p:txBody>
              <a:bodyPr/>
              <a:lstStyle/>
              <a:p>
                <a:endParaRPr lang="fr-FR"/>
              </a:p>
            </p:txBody>
          </p:sp>
          <p:sp>
            <p:nvSpPr>
              <p:cNvPr id="14699" name="Line 363"/>
              <p:cNvSpPr>
                <a:spLocks noChangeShapeType="1"/>
              </p:cNvSpPr>
              <p:nvPr/>
            </p:nvSpPr>
            <p:spPr bwMode="auto">
              <a:xfrm>
                <a:off x="3530" y="11123"/>
                <a:ext cx="1" cy="54"/>
              </a:xfrm>
              <a:prstGeom prst="line">
                <a:avLst/>
              </a:prstGeom>
              <a:noFill/>
              <a:ln w="3175">
                <a:solidFill>
                  <a:srgbClr val="000000"/>
                </a:solidFill>
                <a:round/>
                <a:headEnd/>
                <a:tailEnd/>
              </a:ln>
            </p:spPr>
            <p:txBody>
              <a:bodyPr/>
              <a:lstStyle/>
              <a:p>
                <a:endParaRPr lang="fr-FR"/>
              </a:p>
            </p:txBody>
          </p:sp>
          <p:sp>
            <p:nvSpPr>
              <p:cNvPr id="14700" name="Line 364"/>
              <p:cNvSpPr>
                <a:spLocks noChangeShapeType="1"/>
              </p:cNvSpPr>
              <p:nvPr/>
            </p:nvSpPr>
            <p:spPr bwMode="auto">
              <a:xfrm>
                <a:off x="3563" y="11123"/>
                <a:ext cx="4" cy="54"/>
              </a:xfrm>
              <a:prstGeom prst="line">
                <a:avLst/>
              </a:prstGeom>
              <a:noFill/>
              <a:ln w="3175">
                <a:solidFill>
                  <a:srgbClr val="000000"/>
                </a:solidFill>
                <a:round/>
                <a:headEnd/>
                <a:tailEnd/>
              </a:ln>
            </p:spPr>
            <p:txBody>
              <a:bodyPr/>
              <a:lstStyle/>
              <a:p>
                <a:endParaRPr lang="fr-FR"/>
              </a:p>
            </p:txBody>
          </p:sp>
          <p:sp>
            <p:nvSpPr>
              <p:cNvPr id="14701" name="Line 365"/>
              <p:cNvSpPr>
                <a:spLocks noChangeShapeType="1"/>
              </p:cNvSpPr>
              <p:nvPr/>
            </p:nvSpPr>
            <p:spPr bwMode="auto">
              <a:xfrm>
                <a:off x="3567" y="11123"/>
                <a:ext cx="1" cy="52"/>
              </a:xfrm>
              <a:prstGeom prst="line">
                <a:avLst/>
              </a:prstGeom>
              <a:noFill/>
              <a:ln w="3175">
                <a:solidFill>
                  <a:srgbClr val="000000"/>
                </a:solidFill>
                <a:round/>
                <a:headEnd/>
                <a:tailEnd/>
              </a:ln>
            </p:spPr>
            <p:txBody>
              <a:bodyPr/>
              <a:lstStyle/>
              <a:p>
                <a:endParaRPr lang="fr-FR"/>
              </a:p>
            </p:txBody>
          </p:sp>
          <p:sp>
            <p:nvSpPr>
              <p:cNvPr id="14702" name="Line 366"/>
              <p:cNvSpPr>
                <a:spLocks noChangeShapeType="1"/>
              </p:cNvSpPr>
              <p:nvPr/>
            </p:nvSpPr>
            <p:spPr bwMode="auto">
              <a:xfrm>
                <a:off x="3598" y="11123"/>
                <a:ext cx="1" cy="52"/>
              </a:xfrm>
              <a:prstGeom prst="line">
                <a:avLst/>
              </a:prstGeom>
              <a:noFill/>
              <a:ln w="3175">
                <a:solidFill>
                  <a:srgbClr val="000000"/>
                </a:solidFill>
                <a:round/>
                <a:headEnd/>
                <a:tailEnd/>
              </a:ln>
            </p:spPr>
            <p:txBody>
              <a:bodyPr/>
              <a:lstStyle/>
              <a:p>
                <a:endParaRPr lang="fr-FR"/>
              </a:p>
            </p:txBody>
          </p:sp>
          <p:sp>
            <p:nvSpPr>
              <p:cNvPr id="14703" name="Line 367"/>
              <p:cNvSpPr>
                <a:spLocks noChangeShapeType="1"/>
              </p:cNvSpPr>
              <p:nvPr/>
            </p:nvSpPr>
            <p:spPr bwMode="auto">
              <a:xfrm>
                <a:off x="3632" y="11123"/>
                <a:ext cx="1" cy="52"/>
              </a:xfrm>
              <a:prstGeom prst="line">
                <a:avLst/>
              </a:prstGeom>
              <a:noFill/>
              <a:ln w="3175">
                <a:solidFill>
                  <a:srgbClr val="000000"/>
                </a:solidFill>
                <a:round/>
                <a:headEnd/>
                <a:tailEnd/>
              </a:ln>
            </p:spPr>
            <p:txBody>
              <a:bodyPr/>
              <a:lstStyle/>
              <a:p>
                <a:endParaRPr lang="fr-FR"/>
              </a:p>
            </p:txBody>
          </p:sp>
          <p:sp>
            <p:nvSpPr>
              <p:cNvPr id="14704" name="Line 368"/>
              <p:cNvSpPr>
                <a:spLocks noChangeShapeType="1"/>
              </p:cNvSpPr>
              <p:nvPr/>
            </p:nvSpPr>
            <p:spPr bwMode="auto">
              <a:xfrm>
                <a:off x="3665" y="11123"/>
                <a:ext cx="1" cy="52"/>
              </a:xfrm>
              <a:prstGeom prst="line">
                <a:avLst/>
              </a:prstGeom>
              <a:noFill/>
              <a:ln w="3175">
                <a:solidFill>
                  <a:srgbClr val="000000"/>
                </a:solidFill>
                <a:round/>
                <a:headEnd/>
                <a:tailEnd/>
              </a:ln>
            </p:spPr>
            <p:txBody>
              <a:bodyPr/>
              <a:lstStyle/>
              <a:p>
                <a:endParaRPr lang="fr-FR"/>
              </a:p>
            </p:txBody>
          </p:sp>
          <p:sp>
            <p:nvSpPr>
              <p:cNvPr id="14705" name="Line 369"/>
              <p:cNvSpPr>
                <a:spLocks noChangeShapeType="1"/>
              </p:cNvSpPr>
              <p:nvPr/>
            </p:nvSpPr>
            <p:spPr bwMode="auto">
              <a:xfrm>
                <a:off x="3700" y="11123"/>
                <a:ext cx="1" cy="52"/>
              </a:xfrm>
              <a:prstGeom prst="line">
                <a:avLst/>
              </a:prstGeom>
              <a:noFill/>
              <a:ln w="3175">
                <a:solidFill>
                  <a:srgbClr val="000000"/>
                </a:solidFill>
                <a:round/>
                <a:headEnd/>
                <a:tailEnd/>
              </a:ln>
            </p:spPr>
            <p:txBody>
              <a:bodyPr/>
              <a:lstStyle/>
              <a:p>
                <a:endParaRPr lang="fr-FR"/>
              </a:p>
            </p:txBody>
          </p:sp>
          <p:sp>
            <p:nvSpPr>
              <p:cNvPr id="14706" name="Line 370"/>
              <p:cNvSpPr>
                <a:spLocks noChangeShapeType="1"/>
              </p:cNvSpPr>
              <p:nvPr/>
            </p:nvSpPr>
            <p:spPr bwMode="auto">
              <a:xfrm>
                <a:off x="3732" y="11123"/>
                <a:ext cx="1" cy="52"/>
              </a:xfrm>
              <a:prstGeom prst="line">
                <a:avLst/>
              </a:prstGeom>
              <a:noFill/>
              <a:ln w="3175">
                <a:solidFill>
                  <a:srgbClr val="000000"/>
                </a:solidFill>
                <a:round/>
                <a:headEnd/>
                <a:tailEnd/>
              </a:ln>
            </p:spPr>
            <p:txBody>
              <a:bodyPr/>
              <a:lstStyle/>
              <a:p>
                <a:endParaRPr lang="fr-FR"/>
              </a:p>
            </p:txBody>
          </p:sp>
          <p:sp>
            <p:nvSpPr>
              <p:cNvPr id="14707" name="Line 371"/>
              <p:cNvSpPr>
                <a:spLocks noChangeShapeType="1"/>
              </p:cNvSpPr>
              <p:nvPr/>
            </p:nvSpPr>
            <p:spPr bwMode="auto">
              <a:xfrm>
                <a:off x="3767" y="11123"/>
                <a:ext cx="1" cy="52"/>
              </a:xfrm>
              <a:prstGeom prst="line">
                <a:avLst/>
              </a:prstGeom>
              <a:noFill/>
              <a:ln w="3175">
                <a:solidFill>
                  <a:srgbClr val="000000"/>
                </a:solidFill>
                <a:round/>
                <a:headEnd/>
                <a:tailEnd/>
              </a:ln>
            </p:spPr>
            <p:txBody>
              <a:bodyPr/>
              <a:lstStyle/>
              <a:p>
                <a:endParaRPr lang="fr-FR"/>
              </a:p>
            </p:txBody>
          </p:sp>
          <p:sp>
            <p:nvSpPr>
              <p:cNvPr id="14708" name="Line 372"/>
              <p:cNvSpPr>
                <a:spLocks noChangeShapeType="1"/>
              </p:cNvSpPr>
              <p:nvPr/>
            </p:nvSpPr>
            <p:spPr bwMode="auto">
              <a:xfrm>
                <a:off x="3802" y="11123"/>
                <a:ext cx="1" cy="52"/>
              </a:xfrm>
              <a:prstGeom prst="line">
                <a:avLst/>
              </a:prstGeom>
              <a:noFill/>
              <a:ln w="3175">
                <a:solidFill>
                  <a:srgbClr val="000000"/>
                </a:solidFill>
                <a:round/>
                <a:headEnd/>
                <a:tailEnd/>
              </a:ln>
            </p:spPr>
            <p:txBody>
              <a:bodyPr/>
              <a:lstStyle/>
              <a:p>
                <a:endParaRPr lang="fr-FR"/>
              </a:p>
            </p:txBody>
          </p:sp>
          <p:sp>
            <p:nvSpPr>
              <p:cNvPr id="14709" name="Line 373"/>
              <p:cNvSpPr>
                <a:spLocks noChangeShapeType="1"/>
              </p:cNvSpPr>
              <p:nvPr/>
            </p:nvSpPr>
            <p:spPr bwMode="auto">
              <a:xfrm>
                <a:off x="3835" y="11123"/>
                <a:ext cx="1" cy="52"/>
              </a:xfrm>
              <a:prstGeom prst="line">
                <a:avLst/>
              </a:prstGeom>
              <a:noFill/>
              <a:ln w="3175">
                <a:solidFill>
                  <a:srgbClr val="000000"/>
                </a:solidFill>
                <a:round/>
                <a:headEnd/>
                <a:tailEnd/>
              </a:ln>
            </p:spPr>
            <p:txBody>
              <a:bodyPr/>
              <a:lstStyle/>
              <a:p>
                <a:endParaRPr lang="fr-FR"/>
              </a:p>
            </p:txBody>
          </p:sp>
          <p:sp>
            <p:nvSpPr>
              <p:cNvPr id="14710" name="Line 374"/>
              <p:cNvSpPr>
                <a:spLocks noChangeShapeType="1"/>
              </p:cNvSpPr>
              <p:nvPr/>
            </p:nvSpPr>
            <p:spPr bwMode="auto">
              <a:xfrm>
                <a:off x="3869" y="11123"/>
                <a:ext cx="1" cy="52"/>
              </a:xfrm>
              <a:prstGeom prst="line">
                <a:avLst/>
              </a:prstGeom>
              <a:noFill/>
              <a:ln w="3175">
                <a:solidFill>
                  <a:srgbClr val="000000"/>
                </a:solidFill>
                <a:round/>
                <a:headEnd/>
                <a:tailEnd/>
              </a:ln>
            </p:spPr>
            <p:txBody>
              <a:bodyPr/>
              <a:lstStyle/>
              <a:p>
                <a:endParaRPr lang="fr-FR"/>
              </a:p>
            </p:txBody>
          </p:sp>
          <p:sp>
            <p:nvSpPr>
              <p:cNvPr id="14711" name="Line 375"/>
              <p:cNvSpPr>
                <a:spLocks noChangeShapeType="1"/>
              </p:cNvSpPr>
              <p:nvPr/>
            </p:nvSpPr>
            <p:spPr bwMode="auto">
              <a:xfrm>
                <a:off x="3901" y="11123"/>
                <a:ext cx="5" cy="52"/>
              </a:xfrm>
              <a:prstGeom prst="line">
                <a:avLst/>
              </a:prstGeom>
              <a:noFill/>
              <a:ln w="3175">
                <a:solidFill>
                  <a:srgbClr val="000000"/>
                </a:solidFill>
                <a:round/>
                <a:headEnd/>
                <a:tailEnd/>
              </a:ln>
            </p:spPr>
            <p:txBody>
              <a:bodyPr/>
              <a:lstStyle/>
              <a:p>
                <a:endParaRPr lang="fr-FR"/>
              </a:p>
            </p:txBody>
          </p:sp>
          <p:sp>
            <p:nvSpPr>
              <p:cNvPr id="14712" name="Line 376"/>
              <p:cNvSpPr>
                <a:spLocks noChangeShapeType="1"/>
              </p:cNvSpPr>
              <p:nvPr/>
            </p:nvSpPr>
            <p:spPr bwMode="auto">
              <a:xfrm>
                <a:off x="3905" y="11123"/>
                <a:ext cx="1" cy="54"/>
              </a:xfrm>
              <a:prstGeom prst="line">
                <a:avLst/>
              </a:prstGeom>
              <a:noFill/>
              <a:ln w="3175">
                <a:solidFill>
                  <a:srgbClr val="000000"/>
                </a:solidFill>
                <a:round/>
                <a:headEnd/>
                <a:tailEnd/>
              </a:ln>
            </p:spPr>
            <p:txBody>
              <a:bodyPr/>
              <a:lstStyle/>
              <a:p>
                <a:endParaRPr lang="fr-FR"/>
              </a:p>
            </p:txBody>
          </p:sp>
          <p:sp>
            <p:nvSpPr>
              <p:cNvPr id="14713" name="Line 377"/>
              <p:cNvSpPr>
                <a:spLocks noChangeShapeType="1"/>
              </p:cNvSpPr>
              <p:nvPr/>
            </p:nvSpPr>
            <p:spPr bwMode="auto">
              <a:xfrm>
                <a:off x="3936" y="11123"/>
                <a:ext cx="1" cy="54"/>
              </a:xfrm>
              <a:prstGeom prst="line">
                <a:avLst/>
              </a:prstGeom>
              <a:noFill/>
              <a:ln w="3175">
                <a:solidFill>
                  <a:srgbClr val="000000"/>
                </a:solidFill>
                <a:round/>
                <a:headEnd/>
                <a:tailEnd/>
              </a:ln>
            </p:spPr>
            <p:txBody>
              <a:bodyPr/>
              <a:lstStyle/>
              <a:p>
                <a:endParaRPr lang="fr-FR"/>
              </a:p>
            </p:txBody>
          </p:sp>
          <p:sp>
            <p:nvSpPr>
              <p:cNvPr id="14714" name="Line 378"/>
              <p:cNvSpPr>
                <a:spLocks noChangeShapeType="1"/>
              </p:cNvSpPr>
              <p:nvPr/>
            </p:nvSpPr>
            <p:spPr bwMode="auto">
              <a:xfrm>
                <a:off x="3970" y="11123"/>
                <a:ext cx="1" cy="54"/>
              </a:xfrm>
              <a:prstGeom prst="line">
                <a:avLst/>
              </a:prstGeom>
              <a:noFill/>
              <a:ln w="3175">
                <a:solidFill>
                  <a:srgbClr val="000000"/>
                </a:solidFill>
                <a:round/>
                <a:headEnd/>
                <a:tailEnd/>
              </a:ln>
            </p:spPr>
            <p:txBody>
              <a:bodyPr/>
              <a:lstStyle/>
              <a:p>
                <a:endParaRPr lang="fr-FR"/>
              </a:p>
            </p:txBody>
          </p:sp>
          <p:sp>
            <p:nvSpPr>
              <p:cNvPr id="14715" name="Line 379"/>
              <p:cNvSpPr>
                <a:spLocks noChangeShapeType="1"/>
              </p:cNvSpPr>
              <p:nvPr/>
            </p:nvSpPr>
            <p:spPr bwMode="auto">
              <a:xfrm>
                <a:off x="4003" y="11123"/>
                <a:ext cx="1" cy="54"/>
              </a:xfrm>
              <a:prstGeom prst="line">
                <a:avLst/>
              </a:prstGeom>
              <a:noFill/>
              <a:ln w="3175">
                <a:solidFill>
                  <a:srgbClr val="000000"/>
                </a:solidFill>
                <a:round/>
                <a:headEnd/>
                <a:tailEnd/>
              </a:ln>
            </p:spPr>
            <p:txBody>
              <a:bodyPr/>
              <a:lstStyle/>
              <a:p>
                <a:endParaRPr lang="fr-FR"/>
              </a:p>
            </p:txBody>
          </p:sp>
          <p:sp>
            <p:nvSpPr>
              <p:cNvPr id="14716" name="Line 380"/>
              <p:cNvSpPr>
                <a:spLocks noChangeShapeType="1"/>
              </p:cNvSpPr>
              <p:nvPr/>
            </p:nvSpPr>
            <p:spPr bwMode="auto">
              <a:xfrm>
                <a:off x="4036" y="11123"/>
                <a:ext cx="1" cy="54"/>
              </a:xfrm>
              <a:prstGeom prst="line">
                <a:avLst/>
              </a:prstGeom>
              <a:noFill/>
              <a:ln w="3175">
                <a:solidFill>
                  <a:srgbClr val="000000"/>
                </a:solidFill>
                <a:round/>
                <a:headEnd/>
                <a:tailEnd/>
              </a:ln>
            </p:spPr>
            <p:txBody>
              <a:bodyPr/>
              <a:lstStyle/>
              <a:p>
                <a:endParaRPr lang="fr-FR"/>
              </a:p>
            </p:txBody>
          </p:sp>
          <p:sp>
            <p:nvSpPr>
              <p:cNvPr id="14717" name="Line 381"/>
              <p:cNvSpPr>
                <a:spLocks noChangeShapeType="1"/>
              </p:cNvSpPr>
              <p:nvPr/>
            </p:nvSpPr>
            <p:spPr bwMode="auto">
              <a:xfrm>
                <a:off x="4068" y="11123"/>
                <a:ext cx="1" cy="54"/>
              </a:xfrm>
              <a:prstGeom prst="line">
                <a:avLst/>
              </a:prstGeom>
              <a:noFill/>
              <a:ln w="3175">
                <a:solidFill>
                  <a:srgbClr val="000000"/>
                </a:solidFill>
                <a:round/>
                <a:headEnd/>
                <a:tailEnd/>
              </a:ln>
            </p:spPr>
            <p:txBody>
              <a:bodyPr/>
              <a:lstStyle/>
              <a:p>
                <a:endParaRPr lang="fr-FR"/>
              </a:p>
            </p:txBody>
          </p:sp>
          <p:sp>
            <p:nvSpPr>
              <p:cNvPr id="14718" name="Line 382"/>
              <p:cNvSpPr>
                <a:spLocks noChangeShapeType="1"/>
              </p:cNvSpPr>
              <p:nvPr/>
            </p:nvSpPr>
            <p:spPr bwMode="auto">
              <a:xfrm>
                <a:off x="4105" y="11123"/>
                <a:ext cx="1" cy="54"/>
              </a:xfrm>
              <a:prstGeom prst="line">
                <a:avLst/>
              </a:prstGeom>
              <a:noFill/>
              <a:ln w="3175">
                <a:solidFill>
                  <a:srgbClr val="000000"/>
                </a:solidFill>
                <a:round/>
                <a:headEnd/>
                <a:tailEnd/>
              </a:ln>
            </p:spPr>
            <p:txBody>
              <a:bodyPr/>
              <a:lstStyle/>
              <a:p>
                <a:endParaRPr lang="fr-FR"/>
              </a:p>
            </p:txBody>
          </p:sp>
          <p:sp>
            <p:nvSpPr>
              <p:cNvPr id="14719" name="Line 383"/>
              <p:cNvSpPr>
                <a:spLocks noChangeShapeType="1"/>
              </p:cNvSpPr>
              <p:nvPr/>
            </p:nvSpPr>
            <p:spPr bwMode="auto">
              <a:xfrm>
                <a:off x="4138" y="11123"/>
                <a:ext cx="1" cy="54"/>
              </a:xfrm>
              <a:prstGeom prst="line">
                <a:avLst/>
              </a:prstGeom>
              <a:noFill/>
              <a:ln w="3175">
                <a:solidFill>
                  <a:srgbClr val="000000"/>
                </a:solidFill>
                <a:round/>
                <a:headEnd/>
                <a:tailEnd/>
              </a:ln>
            </p:spPr>
            <p:txBody>
              <a:bodyPr/>
              <a:lstStyle/>
              <a:p>
                <a:endParaRPr lang="fr-FR"/>
              </a:p>
            </p:txBody>
          </p:sp>
          <p:sp>
            <p:nvSpPr>
              <p:cNvPr id="14720" name="Line 384"/>
              <p:cNvSpPr>
                <a:spLocks noChangeShapeType="1"/>
              </p:cNvSpPr>
              <p:nvPr/>
            </p:nvSpPr>
            <p:spPr bwMode="auto">
              <a:xfrm>
                <a:off x="4171" y="11123"/>
                <a:ext cx="1" cy="54"/>
              </a:xfrm>
              <a:prstGeom prst="line">
                <a:avLst/>
              </a:prstGeom>
              <a:noFill/>
              <a:ln w="3175">
                <a:solidFill>
                  <a:srgbClr val="000000"/>
                </a:solidFill>
                <a:round/>
                <a:headEnd/>
                <a:tailEnd/>
              </a:ln>
            </p:spPr>
            <p:txBody>
              <a:bodyPr/>
              <a:lstStyle/>
              <a:p>
                <a:endParaRPr lang="fr-FR"/>
              </a:p>
            </p:txBody>
          </p:sp>
          <p:sp>
            <p:nvSpPr>
              <p:cNvPr id="14721" name="Line 385"/>
              <p:cNvSpPr>
                <a:spLocks noChangeShapeType="1"/>
              </p:cNvSpPr>
              <p:nvPr/>
            </p:nvSpPr>
            <p:spPr bwMode="auto">
              <a:xfrm>
                <a:off x="4205" y="11123"/>
                <a:ext cx="1" cy="54"/>
              </a:xfrm>
              <a:prstGeom prst="line">
                <a:avLst/>
              </a:prstGeom>
              <a:noFill/>
              <a:ln w="3175">
                <a:solidFill>
                  <a:srgbClr val="000000"/>
                </a:solidFill>
                <a:round/>
                <a:headEnd/>
                <a:tailEnd/>
              </a:ln>
            </p:spPr>
            <p:txBody>
              <a:bodyPr/>
              <a:lstStyle/>
              <a:p>
                <a:endParaRPr lang="fr-FR"/>
              </a:p>
            </p:txBody>
          </p:sp>
          <p:sp>
            <p:nvSpPr>
              <p:cNvPr id="14722" name="Line 386"/>
              <p:cNvSpPr>
                <a:spLocks noChangeShapeType="1"/>
              </p:cNvSpPr>
              <p:nvPr/>
            </p:nvSpPr>
            <p:spPr bwMode="auto">
              <a:xfrm>
                <a:off x="4237" y="11123"/>
                <a:ext cx="5" cy="54"/>
              </a:xfrm>
              <a:prstGeom prst="line">
                <a:avLst/>
              </a:prstGeom>
              <a:noFill/>
              <a:ln w="3175">
                <a:solidFill>
                  <a:srgbClr val="000000"/>
                </a:solidFill>
                <a:round/>
                <a:headEnd/>
                <a:tailEnd/>
              </a:ln>
            </p:spPr>
            <p:txBody>
              <a:bodyPr/>
              <a:lstStyle/>
              <a:p>
                <a:endParaRPr lang="fr-FR"/>
              </a:p>
            </p:txBody>
          </p:sp>
          <p:sp>
            <p:nvSpPr>
              <p:cNvPr id="14723" name="Line 387"/>
              <p:cNvSpPr>
                <a:spLocks noChangeShapeType="1"/>
              </p:cNvSpPr>
              <p:nvPr/>
            </p:nvSpPr>
            <p:spPr bwMode="auto">
              <a:xfrm>
                <a:off x="4243" y="11123"/>
                <a:ext cx="1" cy="52"/>
              </a:xfrm>
              <a:prstGeom prst="line">
                <a:avLst/>
              </a:prstGeom>
              <a:noFill/>
              <a:ln w="3175">
                <a:solidFill>
                  <a:srgbClr val="000000"/>
                </a:solidFill>
                <a:round/>
                <a:headEnd/>
                <a:tailEnd/>
              </a:ln>
            </p:spPr>
            <p:txBody>
              <a:bodyPr/>
              <a:lstStyle/>
              <a:p>
                <a:endParaRPr lang="fr-FR"/>
              </a:p>
            </p:txBody>
          </p:sp>
          <p:sp>
            <p:nvSpPr>
              <p:cNvPr id="14724" name="Line 388"/>
              <p:cNvSpPr>
                <a:spLocks noChangeShapeType="1"/>
              </p:cNvSpPr>
              <p:nvPr/>
            </p:nvSpPr>
            <p:spPr bwMode="auto">
              <a:xfrm>
                <a:off x="4274" y="11123"/>
                <a:ext cx="1" cy="52"/>
              </a:xfrm>
              <a:prstGeom prst="line">
                <a:avLst/>
              </a:prstGeom>
              <a:noFill/>
              <a:ln w="3175">
                <a:solidFill>
                  <a:srgbClr val="000000"/>
                </a:solidFill>
                <a:round/>
                <a:headEnd/>
                <a:tailEnd/>
              </a:ln>
            </p:spPr>
            <p:txBody>
              <a:bodyPr/>
              <a:lstStyle/>
              <a:p>
                <a:endParaRPr lang="fr-FR"/>
              </a:p>
            </p:txBody>
          </p:sp>
          <p:sp>
            <p:nvSpPr>
              <p:cNvPr id="14725" name="Line 389"/>
              <p:cNvSpPr>
                <a:spLocks noChangeShapeType="1"/>
              </p:cNvSpPr>
              <p:nvPr/>
            </p:nvSpPr>
            <p:spPr bwMode="auto">
              <a:xfrm>
                <a:off x="4307" y="11123"/>
                <a:ext cx="1" cy="52"/>
              </a:xfrm>
              <a:prstGeom prst="line">
                <a:avLst/>
              </a:prstGeom>
              <a:noFill/>
              <a:ln w="3175">
                <a:solidFill>
                  <a:srgbClr val="000000"/>
                </a:solidFill>
                <a:round/>
                <a:headEnd/>
                <a:tailEnd/>
              </a:ln>
            </p:spPr>
            <p:txBody>
              <a:bodyPr/>
              <a:lstStyle/>
              <a:p>
                <a:endParaRPr lang="fr-FR"/>
              </a:p>
            </p:txBody>
          </p:sp>
          <p:sp>
            <p:nvSpPr>
              <p:cNvPr id="14726" name="Line 390"/>
              <p:cNvSpPr>
                <a:spLocks noChangeShapeType="1"/>
              </p:cNvSpPr>
              <p:nvPr/>
            </p:nvSpPr>
            <p:spPr bwMode="auto">
              <a:xfrm>
                <a:off x="4340" y="11123"/>
                <a:ext cx="1" cy="52"/>
              </a:xfrm>
              <a:prstGeom prst="line">
                <a:avLst/>
              </a:prstGeom>
              <a:noFill/>
              <a:ln w="3175">
                <a:solidFill>
                  <a:srgbClr val="000000"/>
                </a:solidFill>
                <a:round/>
                <a:headEnd/>
                <a:tailEnd/>
              </a:ln>
            </p:spPr>
            <p:txBody>
              <a:bodyPr/>
              <a:lstStyle/>
              <a:p>
                <a:endParaRPr lang="fr-FR"/>
              </a:p>
            </p:txBody>
          </p:sp>
          <p:sp>
            <p:nvSpPr>
              <p:cNvPr id="14727" name="Line 391"/>
              <p:cNvSpPr>
                <a:spLocks noChangeShapeType="1"/>
              </p:cNvSpPr>
              <p:nvPr/>
            </p:nvSpPr>
            <p:spPr bwMode="auto">
              <a:xfrm>
                <a:off x="4375" y="11123"/>
                <a:ext cx="1" cy="52"/>
              </a:xfrm>
              <a:prstGeom prst="line">
                <a:avLst/>
              </a:prstGeom>
              <a:noFill/>
              <a:ln w="3175">
                <a:solidFill>
                  <a:srgbClr val="000000"/>
                </a:solidFill>
                <a:round/>
                <a:headEnd/>
                <a:tailEnd/>
              </a:ln>
            </p:spPr>
            <p:txBody>
              <a:bodyPr/>
              <a:lstStyle/>
              <a:p>
                <a:endParaRPr lang="fr-FR"/>
              </a:p>
            </p:txBody>
          </p:sp>
          <p:sp>
            <p:nvSpPr>
              <p:cNvPr id="14728" name="Line 392"/>
              <p:cNvSpPr>
                <a:spLocks noChangeShapeType="1"/>
              </p:cNvSpPr>
              <p:nvPr/>
            </p:nvSpPr>
            <p:spPr bwMode="auto">
              <a:xfrm>
                <a:off x="4408" y="11123"/>
                <a:ext cx="1" cy="52"/>
              </a:xfrm>
              <a:prstGeom prst="line">
                <a:avLst/>
              </a:prstGeom>
              <a:noFill/>
              <a:ln w="3175">
                <a:solidFill>
                  <a:srgbClr val="000000"/>
                </a:solidFill>
                <a:round/>
                <a:headEnd/>
                <a:tailEnd/>
              </a:ln>
            </p:spPr>
            <p:txBody>
              <a:bodyPr/>
              <a:lstStyle/>
              <a:p>
                <a:endParaRPr lang="fr-FR"/>
              </a:p>
            </p:txBody>
          </p:sp>
          <p:sp>
            <p:nvSpPr>
              <p:cNvPr id="14729" name="Line 393"/>
              <p:cNvSpPr>
                <a:spLocks noChangeShapeType="1"/>
              </p:cNvSpPr>
              <p:nvPr/>
            </p:nvSpPr>
            <p:spPr bwMode="auto">
              <a:xfrm>
                <a:off x="4442" y="11123"/>
                <a:ext cx="1" cy="52"/>
              </a:xfrm>
              <a:prstGeom prst="line">
                <a:avLst/>
              </a:prstGeom>
              <a:noFill/>
              <a:ln w="3175">
                <a:solidFill>
                  <a:srgbClr val="000000"/>
                </a:solidFill>
                <a:round/>
                <a:headEnd/>
                <a:tailEnd/>
              </a:ln>
            </p:spPr>
            <p:txBody>
              <a:bodyPr/>
              <a:lstStyle/>
              <a:p>
                <a:endParaRPr lang="fr-FR"/>
              </a:p>
            </p:txBody>
          </p:sp>
          <p:sp>
            <p:nvSpPr>
              <p:cNvPr id="14730" name="Line 394"/>
              <p:cNvSpPr>
                <a:spLocks noChangeShapeType="1"/>
              </p:cNvSpPr>
              <p:nvPr/>
            </p:nvSpPr>
            <p:spPr bwMode="auto">
              <a:xfrm>
                <a:off x="4477" y="11123"/>
                <a:ext cx="1" cy="52"/>
              </a:xfrm>
              <a:prstGeom prst="line">
                <a:avLst/>
              </a:prstGeom>
              <a:noFill/>
              <a:ln w="3175">
                <a:solidFill>
                  <a:srgbClr val="000000"/>
                </a:solidFill>
                <a:round/>
                <a:headEnd/>
                <a:tailEnd/>
              </a:ln>
            </p:spPr>
            <p:txBody>
              <a:bodyPr/>
              <a:lstStyle/>
              <a:p>
                <a:endParaRPr lang="fr-FR"/>
              </a:p>
            </p:txBody>
          </p:sp>
          <p:sp>
            <p:nvSpPr>
              <p:cNvPr id="14731" name="Line 395"/>
              <p:cNvSpPr>
                <a:spLocks noChangeShapeType="1"/>
              </p:cNvSpPr>
              <p:nvPr/>
            </p:nvSpPr>
            <p:spPr bwMode="auto">
              <a:xfrm>
                <a:off x="4511" y="11123"/>
                <a:ext cx="1" cy="52"/>
              </a:xfrm>
              <a:prstGeom prst="line">
                <a:avLst/>
              </a:prstGeom>
              <a:noFill/>
              <a:ln w="3175">
                <a:solidFill>
                  <a:srgbClr val="000000"/>
                </a:solidFill>
                <a:round/>
                <a:headEnd/>
                <a:tailEnd/>
              </a:ln>
            </p:spPr>
            <p:txBody>
              <a:bodyPr/>
              <a:lstStyle/>
              <a:p>
                <a:endParaRPr lang="fr-FR"/>
              </a:p>
            </p:txBody>
          </p:sp>
          <p:sp>
            <p:nvSpPr>
              <p:cNvPr id="14732" name="Line 396"/>
              <p:cNvSpPr>
                <a:spLocks noChangeShapeType="1"/>
              </p:cNvSpPr>
              <p:nvPr/>
            </p:nvSpPr>
            <p:spPr bwMode="auto">
              <a:xfrm>
                <a:off x="4544" y="11123"/>
                <a:ext cx="1" cy="52"/>
              </a:xfrm>
              <a:prstGeom prst="line">
                <a:avLst/>
              </a:prstGeom>
              <a:noFill/>
              <a:ln w="3175">
                <a:solidFill>
                  <a:srgbClr val="000000"/>
                </a:solidFill>
                <a:round/>
                <a:headEnd/>
                <a:tailEnd/>
              </a:ln>
            </p:spPr>
            <p:txBody>
              <a:bodyPr/>
              <a:lstStyle/>
              <a:p>
                <a:endParaRPr lang="fr-FR"/>
              </a:p>
            </p:txBody>
          </p:sp>
          <p:sp>
            <p:nvSpPr>
              <p:cNvPr id="14733" name="Line 397"/>
              <p:cNvSpPr>
                <a:spLocks noChangeShapeType="1"/>
              </p:cNvSpPr>
              <p:nvPr/>
            </p:nvSpPr>
            <p:spPr bwMode="auto">
              <a:xfrm>
                <a:off x="4577" y="11123"/>
                <a:ext cx="4" cy="52"/>
              </a:xfrm>
              <a:prstGeom prst="line">
                <a:avLst/>
              </a:prstGeom>
              <a:noFill/>
              <a:ln w="3175">
                <a:solidFill>
                  <a:srgbClr val="000000"/>
                </a:solidFill>
                <a:round/>
                <a:headEnd/>
                <a:tailEnd/>
              </a:ln>
            </p:spPr>
            <p:txBody>
              <a:bodyPr/>
              <a:lstStyle/>
              <a:p>
                <a:endParaRPr lang="fr-FR"/>
              </a:p>
            </p:txBody>
          </p:sp>
          <p:sp>
            <p:nvSpPr>
              <p:cNvPr id="14734" name="Line 398"/>
              <p:cNvSpPr>
                <a:spLocks noChangeShapeType="1"/>
              </p:cNvSpPr>
              <p:nvPr/>
            </p:nvSpPr>
            <p:spPr bwMode="auto">
              <a:xfrm>
                <a:off x="4579" y="11123"/>
                <a:ext cx="1" cy="52"/>
              </a:xfrm>
              <a:prstGeom prst="line">
                <a:avLst/>
              </a:prstGeom>
              <a:noFill/>
              <a:ln w="3175">
                <a:solidFill>
                  <a:srgbClr val="000000"/>
                </a:solidFill>
                <a:round/>
                <a:headEnd/>
                <a:tailEnd/>
              </a:ln>
            </p:spPr>
            <p:txBody>
              <a:bodyPr/>
              <a:lstStyle/>
              <a:p>
                <a:endParaRPr lang="fr-FR"/>
              </a:p>
            </p:txBody>
          </p:sp>
          <p:sp>
            <p:nvSpPr>
              <p:cNvPr id="14735" name="Line 399"/>
              <p:cNvSpPr>
                <a:spLocks noChangeShapeType="1"/>
              </p:cNvSpPr>
              <p:nvPr/>
            </p:nvSpPr>
            <p:spPr bwMode="auto">
              <a:xfrm>
                <a:off x="4610" y="11123"/>
                <a:ext cx="1" cy="52"/>
              </a:xfrm>
              <a:prstGeom prst="line">
                <a:avLst/>
              </a:prstGeom>
              <a:noFill/>
              <a:ln w="3175">
                <a:solidFill>
                  <a:srgbClr val="000000"/>
                </a:solidFill>
                <a:round/>
                <a:headEnd/>
                <a:tailEnd/>
              </a:ln>
            </p:spPr>
            <p:txBody>
              <a:bodyPr/>
              <a:lstStyle/>
              <a:p>
                <a:endParaRPr lang="fr-FR"/>
              </a:p>
            </p:txBody>
          </p:sp>
          <p:sp>
            <p:nvSpPr>
              <p:cNvPr id="14736" name="Line 400"/>
              <p:cNvSpPr>
                <a:spLocks noChangeShapeType="1"/>
              </p:cNvSpPr>
              <p:nvPr/>
            </p:nvSpPr>
            <p:spPr bwMode="auto">
              <a:xfrm>
                <a:off x="4643" y="11123"/>
                <a:ext cx="1" cy="52"/>
              </a:xfrm>
              <a:prstGeom prst="line">
                <a:avLst/>
              </a:prstGeom>
              <a:noFill/>
              <a:ln w="3175">
                <a:solidFill>
                  <a:srgbClr val="000000"/>
                </a:solidFill>
                <a:round/>
                <a:headEnd/>
                <a:tailEnd/>
              </a:ln>
            </p:spPr>
            <p:txBody>
              <a:bodyPr/>
              <a:lstStyle/>
              <a:p>
                <a:endParaRPr lang="fr-FR"/>
              </a:p>
            </p:txBody>
          </p:sp>
          <p:sp>
            <p:nvSpPr>
              <p:cNvPr id="14737" name="Line 401"/>
              <p:cNvSpPr>
                <a:spLocks noChangeShapeType="1"/>
              </p:cNvSpPr>
              <p:nvPr/>
            </p:nvSpPr>
            <p:spPr bwMode="auto">
              <a:xfrm>
                <a:off x="4676" y="11123"/>
                <a:ext cx="1" cy="52"/>
              </a:xfrm>
              <a:prstGeom prst="line">
                <a:avLst/>
              </a:prstGeom>
              <a:noFill/>
              <a:ln w="3175">
                <a:solidFill>
                  <a:srgbClr val="000000"/>
                </a:solidFill>
                <a:round/>
                <a:headEnd/>
                <a:tailEnd/>
              </a:ln>
            </p:spPr>
            <p:txBody>
              <a:bodyPr/>
              <a:lstStyle/>
              <a:p>
                <a:endParaRPr lang="fr-FR"/>
              </a:p>
            </p:txBody>
          </p:sp>
          <p:sp>
            <p:nvSpPr>
              <p:cNvPr id="14738" name="Line 402"/>
              <p:cNvSpPr>
                <a:spLocks noChangeShapeType="1"/>
              </p:cNvSpPr>
              <p:nvPr/>
            </p:nvSpPr>
            <p:spPr bwMode="auto">
              <a:xfrm>
                <a:off x="4709" y="11123"/>
                <a:ext cx="1" cy="52"/>
              </a:xfrm>
              <a:prstGeom prst="line">
                <a:avLst/>
              </a:prstGeom>
              <a:noFill/>
              <a:ln w="3175">
                <a:solidFill>
                  <a:srgbClr val="000000"/>
                </a:solidFill>
                <a:round/>
                <a:headEnd/>
                <a:tailEnd/>
              </a:ln>
            </p:spPr>
            <p:txBody>
              <a:bodyPr/>
              <a:lstStyle/>
              <a:p>
                <a:endParaRPr lang="fr-FR"/>
              </a:p>
            </p:txBody>
          </p:sp>
          <p:sp>
            <p:nvSpPr>
              <p:cNvPr id="14739" name="Line 403"/>
              <p:cNvSpPr>
                <a:spLocks noChangeShapeType="1"/>
              </p:cNvSpPr>
              <p:nvPr/>
            </p:nvSpPr>
            <p:spPr bwMode="auto">
              <a:xfrm>
                <a:off x="4742" y="11123"/>
                <a:ext cx="1" cy="52"/>
              </a:xfrm>
              <a:prstGeom prst="line">
                <a:avLst/>
              </a:prstGeom>
              <a:noFill/>
              <a:ln w="3175">
                <a:solidFill>
                  <a:srgbClr val="000000"/>
                </a:solidFill>
                <a:round/>
                <a:headEnd/>
                <a:tailEnd/>
              </a:ln>
            </p:spPr>
            <p:txBody>
              <a:bodyPr/>
              <a:lstStyle/>
              <a:p>
                <a:endParaRPr lang="fr-FR"/>
              </a:p>
            </p:txBody>
          </p:sp>
          <p:sp>
            <p:nvSpPr>
              <p:cNvPr id="14740" name="Line 404"/>
              <p:cNvSpPr>
                <a:spLocks noChangeShapeType="1"/>
              </p:cNvSpPr>
              <p:nvPr/>
            </p:nvSpPr>
            <p:spPr bwMode="auto">
              <a:xfrm>
                <a:off x="4778" y="11123"/>
                <a:ext cx="1" cy="52"/>
              </a:xfrm>
              <a:prstGeom prst="line">
                <a:avLst/>
              </a:prstGeom>
              <a:noFill/>
              <a:ln w="3175">
                <a:solidFill>
                  <a:srgbClr val="000000"/>
                </a:solidFill>
                <a:round/>
                <a:headEnd/>
                <a:tailEnd/>
              </a:ln>
            </p:spPr>
            <p:txBody>
              <a:bodyPr/>
              <a:lstStyle/>
              <a:p>
                <a:endParaRPr lang="fr-FR"/>
              </a:p>
            </p:txBody>
          </p:sp>
          <p:sp>
            <p:nvSpPr>
              <p:cNvPr id="14741" name="Line 405"/>
              <p:cNvSpPr>
                <a:spLocks noChangeShapeType="1"/>
              </p:cNvSpPr>
              <p:nvPr/>
            </p:nvSpPr>
            <p:spPr bwMode="auto">
              <a:xfrm>
                <a:off x="4811" y="11123"/>
                <a:ext cx="1" cy="52"/>
              </a:xfrm>
              <a:prstGeom prst="line">
                <a:avLst/>
              </a:prstGeom>
              <a:noFill/>
              <a:ln w="3175">
                <a:solidFill>
                  <a:srgbClr val="000000"/>
                </a:solidFill>
                <a:round/>
                <a:headEnd/>
                <a:tailEnd/>
              </a:ln>
            </p:spPr>
            <p:txBody>
              <a:bodyPr/>
              <a:lstStyle/>
              <a:p>
                <a:endParaRPr lang="fr-FR"/>
              </a:p>
            </p:txBody>
          </p:sp>
          <p:sp>
            <p:nvSpPr>
              <p:cNvPr id="14742" name="Line 406"/>
              <p:cNvSpPr>
                <a:spLocks noChangeShapeType="1"/>
              </p:cNvSpPr>
              <p:nvPr/>
            </p:nvSpPr>
            <p:spPr bwMode="auto">
              <a:xfrm>
                <a:off x="4844" y="11123"/>
                <a:ext cx="1" cy="52"/>
              </a:xfrm>
              <a:prstGeom prst="line">
                <a:avLst/>
              </a:prstGeom>
              <a:noFill/>
              <a:ln w="3175">
                <a:solidFill>
                  <a:srgbClr val="000000"/>
                </a:solidFill>
                <a:round/>
                <a:headEnd/>
                <a:tailEnd/>
              </a:ln>
            </p:spPr>
            <p:txBody>
              <a:bodyPr/>
              <a:lstStyle/>
              <a:p>
                <a:endParaRPr lang="fr-FR"/>
              </a:p>
            </p:txBody>
          </p:sp>
          <p:sp>
            <p:nvSpPr>
              <p:cNvPr id="14743" name="Line 407"/>
              <p:cNvSpPr>
                <a:spLocks noChangeShapeType="1"/>
              </p:cNvSpPr>
              <p:nvPr/>
            </p:nvSpPr>
            <p:spPr bwMode="auto">
              <a:xfrm>
                <a:off x="4878" y="11123"/>
                <a:ext cx="1" cy="52"/>
              </a:xfrm>
              <a:prstGeom prst="line">
                <a:avLst/>
              </a:prstGeom>
              <a:noFill/>
              <a:ln w="3175">
                <a:solidFill>
                  <a:srgbClr val="000000"/>
                </a:solidFill>
                <a:round/>
                <a:headEnd/>
                <a:tailEnd/>
              </a:ln>
            </p:spPr>
            <p:txBody>
              <a:bodyPr/>
              <a:lstStyle/>
              <a:p>
                <a:endParaRPr lang="fr-FR"/>
              </a:p>
            </p:txBody>
          </p:sp>
          <p:sp>
            <p:nvSpPr>
              <p:cNvPr id="14744" name="Line 408"/>
              <p:cNvSpPr>
                <a:spLocks noChangeShapeType="1"/>
              </p:cNvSpPr>
              <p:nvPr/>
            </p:nvSpPr>
            <p:spPr bwMode="auto">
              <a:xfrm>
                <a:off x="4911" y="11123"/>
                <a:ext cx="4" cy="52"/>
              </a:xfrm>
              <a:prstGeom prst="line">
                <a:avLst/>
              </a:prstGeom>
              <a:noFill/>
              <a:ln w="3175">
                <a:solidFill>
                  <a:srgbClr val="000000"/>
                </a:solidFill>
                <a:round/>
                <a:headEnd/>
                <a:tailEnd/>
              </a:ln>
            </p:spPr>
            <p:txBody>
              <a:bodyPr/>
              <a:lstStyle/>
              <a:p>
                <a:endParaRPr lang="fr-FR"/>
              </a:p>
            </p:txBody>
          </p:sp>
          <p:sp>
            <p:nvSpPr>
              <p:cNvPr id="14745" name="Line 409"/>
              <p:cNvSpPr>
                <a:spLocks noChangeShapeType="1"/>
              </p:cNvSpPr>
              <p:nvPr/>
            </p:nvSpPr>
            <p:spPr bwMode="auto">
              <a:xfrm>
                <a:off x="2896" y="11123"/>
                <a:ext cx="1" cy="95"/>
              </a:xfrm>
              <a:prstGeom prst="line">
                <a:avLst/>
              </a:prstGeom>
              <a:noFill/>
              <a:ln w="6350">
                <a:solidFill>
                  <a:srgbClr val="000000"/>
                </a:solidFill>
                <a:round/>
                <a:headEnd/>
                <a:tailEnd/>
              </a:ln>
            </p:spPr>
            <p:txBody>
              <a:bodyPr/>
              <a:lstStyle/>
              <a:p>
                <a:endParaRPr lang="fr-FR"/>
              </a:p>
            </p:txBody>
          </p:sp>
          <p:sp>
            <p:nvSpPr>
              <p:cNvPr id="14746" name="Line 410"/>
              <p:cNvSpPr>
                <a:spLocks noChangeShapeType="1"/>
              </p:cNvSpPr>
              <p:nvPr/>
            </p:nvSpPr>
            <p:spPr bwMode="auto">
              <a:xfrm>
                <a:off x="3231" y="11123"/>
                <a:ext cx="1" cy="95"/>
              </a:xfrm>
              <a:prstGeom prst="line">
                <a:avLst/>
              </a:prstGeom>
              <a:noFill/>
              <a:ln w="3175">
                <a:solidFill>
                  <a:srgbClr val="000000"/>
                </a:solidFill>
                <a:round/>
                <a:headEnd/>
                <a:tailEnd/>
              </a:ln>
            </p:spPr>
            <p:txBody>
              <a:bodyPr/>
              <a:lstStyle/>
              <a:p>
                <a:endParaRPr lang="fr-FR"/>
              </a:p>
            </p:txBody>
          </p:sp>
          <p:sp>
            <p:nvSpPr>
              <p:cNvPr id="14747" name="Line 411"/>
              <p:cNvSpPr>
                <a:spLocks noChangeShapeType="1"/>
              </p:cNvSpPr>
              <p:nvPr/>
            </p:nvSpPr>
            <p:spPr bwMode="auto">
              <a:xfrm>
                <a:off x="3567" y="11123"/>
                <a:ext cx="1" cy="95"/>
              </a:xfrm>
              <a:prstGeom prst="line">
                <a:avLst/>
              </a:prstGeom>
              <a:noFill/>
              <a:ln w="3175">
                <a:solidFill>
                  <a:srgbClr val="000000"/>
                </a:solidFill>
                <a:round/>
                <a:headEnd/>
                <a:tailEnd/>
              </a:ln>
            </p:spPr>
            <p:txBody>
              <a:bodyPr/>
              <a:lstStyle/>
              <a:p>
                <a:endParaRPr lang="fr-FR"/>
              </a:p>
            </p:txBody>
          </p:sp>
          <p:sp>
            <p:nvSpPr>
              <p:cNvPr id="14748" name="Line 412"/>
              <p:cNvSpPr>
                <a:spLocks noChangeShapeType="1"/>
              </p:cNvSpPr>
              <p:nvPr/>
            </p:nvSpPr>
            <p:spPr bwMode="auto">
              <a:xfrm>
                <a:off x="3906" y="11123"/>
                <a:ext cx="1" cy="95"/>
              </a:xfrm>
              <a:prstGeom prst="line">
                <a:avLst/>
              </a:prstGeom>
              <a:noFill/>
              <a:ln w="3175">
                <a:solidFill>
                  <a:srgbClr val="000000"/>
                </a:solidFill>
                <a:round/>
                <a:headEnd/>
                <a:tailEnd/>
              </a:ln>
            </p:spPr>
            <p:txBody>
              <a:bodyPr/>
              <a:lstStyle/>
              <a:p>
                <a:endParaRPr lang="fr-FR"/>
              </a:p>
            </p:txBody>
          </p:sp>
          <p:sp>
            <p:nvSpPr>
              <p:cNvPr id="14749" name="Line 413"/>
              <p:cNvSpPr>
                <a:spLocks noChangeShapeType="1"/>
              </p:cNvSpPr>
              <p:nvPr/>
            </p:nvSpPr>
            <p:spPr bwMode="auto">
              <a:xfrm>
                <a:off x="4242" y="11123"/>
                <a:ext cx="1" cy="95"/>
              </a:xfrm>
              <a:prstGeom prst="line">
                <a:avLst/>
              </a:prstGeom>
              <a:noFill/>
              <a:ln w="3175">
                <a:solidFill>
                  <a:srgbClr val="000000"/>
                </a:solidFill>
                <a:round/>
                <a:headEnd/>
                <a:tailEnd/>
              </a:ln>
            </p:spPr>
            <p:txBody>
              <a:bodyPr/>
              <a:lstStyle/>
              <a:p>
                <a:endParaRPr lang="fr-FR"/>
              </a:p>
            </p:txBody>
          </p:sp>
          <p:sp>
            <p:nvSpPr>
              <p:cNvPr id="14750" name="Line 414"/>
              <p:cNvSpPr>
                <a:spLocks noChangeShapeType="1"/>
              </p:cNvSpPr>
              <p:nvPr/>
            </p:nvSpPr>
            <p:spPr bwMode="auto">
              <a:xfrm>
                <a:off x="4581" y="11123"/>
                <a:ext cx="1" cy="95"/>
              </a:xfrm>
              <a:prstGeom prst="line">
                <a:avLst/>
              </a:prstGeom>
              <a:noFill/>
              <a:ln w="3175">
                <a:solidFill>
                  <a:srgbClr val="000000"/>
                </a:solidFill>
                <a:round/>
                <a:headEnd/>
                <a:tailEnd/>
              </a:ln>
            </p:spPr>
            <p:txBody>
              <a:bodyPr/>
              <a:lstStyle/>
              <a:p>
                <a:endParaRPr lang="fr-FR"/>
              </a:p>
            </p:txBody>
          </p:sp>
          <p:sp>
            <p:nvSpPr>
              <p:cNvPr id="14751" name="Line 415"/>
              <p:cNvSpPr>
                <a:spLocks noChangeShapeType="1"/>
              </p:cNvSpPr>
              <p:nvPr/>
            </p:nvSpPr>
            <p:spPr bwMode="auto">
              <a:xfrm>
                <a:off x="4918" y="11123"/>
                <a:ext cx="4" cy="95"/>
              </a:xfrm>
              <a:prstGeom prst="line">
                <a:avLst/>
              </a:prstGeom>
              <a:noFill/>
              <a:ln w="3175">
                <a:solidFill>
                  <a:srgbClr val="000000"/>
                </a:solidFill>
                <a:round/>
                <a:headEnd/>
                <a:tailEnd/>
              </a:ln>
            </p:spPr>
            <p:txBody>
              <a:bodyPr/>
              <a:lstStyle/>
              <a:p>
                <a:endParaRPr lang="fr-FR"/>
              </a:p>
            </p:txBody>
          </p:sp>
          <p:sp>
            <p:nvSpPr>
              <p:cNvPr id="14752" name="Line 416"/>
              <p:cNvSpPr>
                <a:spLocks noChangeShapeType="1"/>
              </p:cNvSpPr>
              <p:nvPr/>
            </p:nvSpPr>
            <p:spPr bwMode="auto">
              <a:xfrm>
                <a:off x="2895" y="11122"/>
                <a:ext cx="2476" cy="1"/>
              </a:xfrm>
              <a:prstGeom prst="line">
                <a:avLst/>
              </a:prstGeom>
              <a:noFill/>
              <a:ln w="6350">
                <a:solidFill>
                  <a:srgbClr val="000000"/>
                </a:solidFill>
                <a:round/>
                <a:headEnd/>
                <a:tailEnd type="stealth" w="med" len="med"/>
              </a:ln>
            </p:spPr>
            <p:txBody>
              <a:bodyPr/>
              <a:lstStyle/>
              <a:p>
                <a:endParaRPr lang="fr-FR"/>
              </a:p>
            </p:txBody>
          </p:sp>
          <p:sp>
            <p:nvSpPr>
              <p:cNvPr id="14753" name="Rectangle 417"/>
              <p:cNvSpPr>
                <a:spLocks noChangeArrowheads="1"/>
              </p:cNvSpPr>
              <p:nvPr/>
            </p:nvSpPr>
            <p:spPr bwMode="auto">
              <a:xfrm>
                <a:off x="3012" y="9851"/>
                <a:ext cx="432" cy="141"/>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754" name="Rectangle 418"/>
              <p:cNvSpPr>
                <a:spLocks noChangeArrowheads="1"/>
              </p:cNvSpPr>
              <p:nvPr/>
            </p:nvSpPr>
            <p:spPr bwMode="auto">
              <a:xfrm>
                <a:off x="2784" y="10992"/>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13" name="Group 419"/>
              <p:cNvGrpSpPr>
                <a:grpSpLocks/>
              </p:cNvGrpSpPr>
              <p:nvPr/>
            </p:nvGrpSpPr>
            <p:grpSpPr bwMode="auto">
              <a:xfrm>
                <a:off x="3183" y="11219"/>
                <a:ext cx="2324" cy="150"/>
                <a:chOff x="3300" y="7628"/>
                <a:chExt cx="2324" cy="150"/>
              </a:xfrm>
            </p:grpSpPr>
            <p:sp>
              <p:nvSpPr>
                <p:cNvPr id="14756" name="Rectangle 420"/>
                <p:cNvSpPr>
                  <a:spLocks noChangeArrowheads="1"/>
                </p:cNvSpPr>
                <p:nvPr/>
              </p:nvSpPr>
              <p:spPr bwMode="auto">
                <a:xfrm>
                  <a:off x="4335" y="7637"/>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14" name="Group 421"/>
                <p:cNvGrpSpPr>
                  <a:grpSpLocks/>
                </p:cNvGrpSpPr>
                <p:nvPr/>
              </p:nvGrpSpPr>
              <p:grpSpPr bwMode="auto">
                <a:xfrm>
                  <a:off x="3300" y="7628"/>
                  <a:ext cx="2324" cy="143"/>
                  <a:chOff x="3327" y="7638"/>
                  <a:chExt cx="2324" cy="143"/>
                </a:xfrm>
              </p:grpSpPr>
              <p:grpSp>
                <p:nvGrpSpPr>
                  <p:cNvPr id="15" name="Group 422"/>
                  <p:cNvGrpSpPr>
                    <a:grpSpLocks/>
                  </p:cNvGrpSpPr>
                  <p:nvPr/>
                </p:nvGrpSpPr>
                <p:grpSpPr bwMode="auto">
                  <a:xfrm>
                    <a:off x="3327" y="7640"/>
                    <a:ext cx="1430" cy="141"/>
                    <a:chOff x="3327" y="7640"/>
                    <a:chExt cx="1430" cy="141"/>
                  </a:xfrm>
                </p:grpSpPr>
                <p:grpSp>
                  <p:nvGrpSpPr>
                    <p:cNvPr id="16" name="Group 423"/>
                    <p:cNvGrpSpPr>
                      <a:grpSpLocks/>
                    </p:cNvGrpSpPr>
                    <p:nvPr/>
                  </p:nvGrpSpPr>
                  <p:grpSpPr bwMode="auto">
                    <a:xfrm>
                      <a:off x="3327" y="7640"/>
                      <a:ext cx="413" cy="140"/>
                      <a:chOff x="3327" y="7640"/>
                      <a:chExt cx="413" cy="140"/>
                    </a:xfrm>
                  </p:grpSpPr>
                  <p:sp>
                    <p:nvSpPr>
                      <p:cNvPr id="14760" name="Rectangle 424"/>
                      <p:cNvSpPr>
                        <a:spLocks noChangeArrowheads="1"/>
                      </p:cNvSpPr>
                      <p:nvPr/>
                    </p:nvSpPr>
                    <p:spPr bwMode="auto">
                      <a:xfrm>
                        <a:off x="3327" y="7640"/>
                        <a:ext cx="52"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4761" name="Rectangle 425"/>
                      <p:cNvSpPr>
                        <a:spLocks noChangeArrowheads="1"/>
                      </p:cNvSpPr>
                      <p:nvPr/>
                    </p:nvSpPr>
                    <p:spPr bwMode="auto">
                      <a:xfrm>
                        <a:off x="3670"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17" name="Group 426"/>
                    <p:cNvGrpSpPr>
                      <a:grpSpLocks/>
                    </p:cNvGrpSpPr>
                    <p:nvPr/>
                  </p:nvGrpSpPr>
                  <p:grpSpPr bwMode="auto">
                    <a:xfrm>
                      <a:off x="4014" y="7640"/>
                      <a:ext cx="743" cy="141"/>
                      <a:chOff x="4014" y="7640"/>
                      <a:chExt cx="743" cy="141"/>
                    </a:xfrm>
                  </p:grpSpPr>
                  <p:sp>
                    <p:nvSpPr>
                      <p:cNvPr id="14763" name="Rectangle 427"/>
                      <p:cNvSpPr>
                        <a:spLocks noChangeArrowheads="1"/>
                      </p:cNvSpPr>
                      <p:nvPr/>
                    </p:nvSpPr>
                    <p:spPr bwMode="auto">
                      <a:xfrm>
                        <a:off x="4014"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4764" name="Rectangle 428"/>
                      <p:cNvSpPr>
                        <a:spLocks noChangeArrowheads="1"/>
                      </p:cNvSpPr>
                      <p:nvPr/>
                    </p:nvSpPr>
                    <p:spPr bwMode="auto">
                      <a:xfrm>
                        <a:off x="4687" y="7640"/>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18" name="Group 429"/>
                  <p:cNvGrpSpPr>
                    <a:grpSpLocks/>
                  </p:cNvGrpSpPr>
                  <p:nvPr/>
                </p:nvGrpSpPr>
                <p:grpSpPr bwMode="auto">
                  <a:xfrm>
                    <a:off x="5013" y="7638"/>
                    <a:ext cx="638" cy="142"/>
                    <a:chOff x="5013" y="7638"/>
                    <a:chExt cx="638" cy="142"/>
                  </a:xfrm>
                </p:grpSpPr>
                <p:sp>
                  <p:nvSpPr>
                    <p:cNvPr id="14766" name="Rectangle 430"/>
                    <p:cNvSpPr>
                      <a:spLocks noChangeArrowheads="1"/>
                    </p:cNvSpPr>
                    <p:nvPr/>
                  </p:nvSpPr>
                  <p:spPr bwMode="auto">
                    <a:xfrm>
                      <a:off x="5180" y="7638"/>
                      <a:ext cx="471" cy="142"/>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4767" name="Rectangle 431"/>
                    <p:cNvSpPr>
                      <a:spLocks noChangeArrowheads="1"/>
                    </p:cNvSpPr>
                    <p:nvPr/>
                  </p:nvSpPr>
                  <p:spPr bwMode="auto">
                    <a:xfrm>
                      <a:off x="5013" y="7638"/>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grpSp>
          <p:nvGrpSpPr>
            <p:cNvPr id="19" name="Group 439"/>
            <p:cNvGrpSpPr>
              <a:grpSpLocks/>
            </p:cNvGrpSpPr>
            <p:nvPr/>
          </p:nvGrpSpPr>
          <p:grpSpPr bwMode="auto">
            <a:xfrm>
              <a:off x="2251" y="2537"/>
              <a:ext cx="1043" cy="956"/>
              <a:chOff x="5791" y="6899"/>
              <a:chExt cx="1857" cy="1885"/>
            </a:xfrm>
          </p:grpSpPr>
          <p:grpSp>
            <p:nvGrpSpPr>
              <p:cNvPr id="20" name="Group 440"/>
              <p:cNvGrpSpPr>
                <a:grpSpLocks/>
              </p:cNvGrpSpPr>
              <p:nvPr/>
            </p:nvGrpSpPr>
            <p:grpSpPr bwMode="auto">
              <a:xfrm>
                <a:off x="6299" y="6904"/>
                <a:ext cx="338" cy="1871"/>
                <a:chOff x="6299" y="6904"/>
                <a:chExt cx="338" cy="1960"/>
              </a:xfrm>
            </p:grpSpPr>
            <p:sp>
              <p:nvSpPr>
                <p:cNvPr id="14777" name="Line 441"/>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14778" name="Line 442"/>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14779" name="Line 443"/>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21" name="Group 444"/>
              <p:cNvGrpSpPr>
                <a:grpSpLocks/>
              </p:cNvGrpSpPr>
              <p:nvPr/>
            </p:nvGrpSpPr>
            <p:grpSpPr bwMode="auto">
              <a:xfrm>
                <a:off x="5791" y="6899"/>
                <a:ext cx="1857" cy="1885"/>
                <a:chOff x="5791" y="6899"/>
                <a:chExt cx="1857" cy="1885"/>
              </a:xfrm>
            </p:grpSpPr>
            <p:grpSp>
              <p:nvGrpSpPr>
                <p:cNvPr id="22" name="Group 445"/>
                <p:cNvGrpSpPr>
                  <a:grpSpLocks/>
                </p:cNvGrpSpPr>
                <p:nvPr/>
              </p:nvGrpSpPr>
              <p:grpSpPr bwMode="auto">
                <a:xfrm>
                  <a:off x="5791" y="6902"/>
                  <a:ext cx="338" cy="1864"/>
                  <a:chOff x="5791" y="6902"/>
                  <a:chExt cx="338" cy="1954"/>
                </a:xfrm>
              </p:grpSpPr>
              <p:sp>
                <p:nvSpPr>
                  <p:cNvPr id="14782" name="Line 446"/>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14783" name="Line 447"/>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14784" name="Line 448"/>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23" name="Group 449"/>
                <p:cNvGrpSpPr>
                  <a:grpSpLocks/>
                </p:cNvGrpSpPr>
                <p:nvPr/>
              </p:nvGrpSpPr>
              <p:grpSpPr bwMode="auto">
                <a:xfrm>
                  <a:off x="6799" y="6902"/>
                  <a:ext cx="343" cy="1882"/>
                  <a:chOff x="6799" y="6902"/>
                  <a:chExt cx="343" cy="1959"/>
                </a:xfrm>
              </p:grpSpPr>
              <p:sp>
                <p:nvSpPr>
                  <p:cNvPr id="14786" name="Line 450"/>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14787" name="Line 451"/>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14788" name="Line 452"/>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24" name="Group 453"/>
                <p:cNvGrpSpPr>
                  <a:grpSpLocks/>
                </p:cNvGrpSpPr>
                <p:nvPr/>
              </p:nvGrpSpPr>
              <p:grpSpPr bwMode="auto">
                <a:xfrm>
                  <a:off x="7313" y="6899"/>
                  <a:ext cx="335" cy="1877"/>
                  <a:chOff x="7313" y="6899"/>
                  <a:chExt cx="335" cy="1992"/>
                </a:xfrm>
              </p:grpSpPr>
              <p:sp>
                <p:nvSpPr>
                  <p:cNvPr id="14790" name="Line 454"/>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14791" name="Line 455"/>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14792" name="Line 456"/>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sp>
        <p:nvSpPr>
          <p:cNvPr id="14802" name="Line 466"/>
          <p:cNvSpPr>
            <a:spLocks noChangeShapeType="1"/>
          </p:cNvSpPr>
          <p:nvPr/>
        </p:nvSpPr>
        <p:spPr bwMode="auto">
          <a:xfrm>
            <a:off x="3429000" y="4014788"/>
            <a:ext cx="141288" cy="1587"/>
          </a:xfrm>
          <a:prstGeom prst="line">
            <a:avLst/>
          </a:prstGeom>
          <a:noFill/>
          <a:ln w="19050">
            <a:solidFill>
              <a:srgbClr val="00C200"/>
            </a:solidFill>
            <a:round/>
            <a:headEnd/>
            <a:tailEnd/>
          </a:ln>
        </p:spPr>
        <p:txBody>
          <a:bodyPr/>
          <a:lstStyle/>
          <a:p>
            <a:endParaRPr lang="fr-FR"/>
          </a:p>
        </p:txBody>
      </p:sp>
      <p:sp>
        <p:nvSpPr>
          <p:cNvPr id="14803" name="Line 467"/>
          <p:cNvSpPr>
            <a:spLocks noChangeShapeType="1"/>
          </p:cNvSpPr>
          <p:nvPr/>
        </p:nvSpPr>
        <p:spPr bwMode="auto">
          <a:xfrm>
            <a:off x="3578225" y="4589463"/>
            <a:ext cx="146050" cy="1587"/>
          </a:xfrm>
          <a:prstGeom prst="line">
            <a:avLst/>
          </a:prstGeom>
          <a:noFill/>
          <a:ln w="19050">
            <a:solidFill>
              <a:srgbClr val="00C200"/>
            </a:solidFill>
            <a:round/>
            <a:headEnd/>
            <a:tailEnd/>
          </a:ln>
        </p:spPr>
        <p:txBody>
          <a:bodyPr/>
          <a:lstStyle/>
          <a:p>
            <a:endParaRPr lang="fr-FR"/>
          </a:p>
        </p:txBody>
      </p:sp>
      <p:sp>
        <p:nvSpPr>
          <p:cNvPr id="14804" name="Line 468"/>
          <p:cNvSpPr>
            <a:spLocks noChangeShapeType="1"/>
          </p:cNvSpPr>
          <p:nvPr/>
        </p:nvSpPr>
        <p:spPr bwMode="auto">
          <a:xfrm>
            <a:off x="4030663" y="4600575"/>
            <a:ext cx="147637" cy="1588"/>
          </a:xfrm>
          <a:prstGeom prst="line">
            <a:avLst/>
          </a:prstGeom>
          <a:noFill/>
          <a:ln w="19050">
            <a:solidFill>
              <a:srgbClr val="00C200"/>
            </a:solidFill>
            <a:round/>
            <a:headEnd/>
            <a:tailEnd/>
          </a:ln>
        </p:spPr>
        <p:txBody>
          <a:bodyPr/>
          <a:lstStyle/>
          <a:p>
            <a:endParaRPr lang="fr-FR"/>
          </a:p>
        </p:txBody>
      </p:sp>
      <p:sp>
        <p:nvSpPr>
          <p:cNvPr id="14805" name="Line 469"/>
          <p:cNvSpPr>
            <a:spLocks noChangeShapeType="1"/>
          </p:cNvSpPr>
          <p:nvPr/>
        </p:nvSpPr>
        <p:spPr bwMode="auto">
          <a:xfrm>
            <a:off x="4179888" y="4656138"/>
            <a:ext cx="146050" cy="0"/>
          </a:xfrm>
          <a:prstGeom prst="line">
            <a:avLst/>
          </a:prstGeom>
          <a:noFill/>
          <a:ln w="19050">
            <a:solidFill>
              <a:srgbClr val="00C200"/>
            </a:solidFill>
            <a:round/>
            <a:headEnd/>
            <a:tailEnd/>
          </a:ln>
        </p:spPr>
        <p:txBody>
          <a:bodyPr/>
          <a:lstStyle/>
          <a:p>
            <a:endParaRPr lang="fr-FR"/>
          </a:p>
        </p:txBody>
      </p:sp>
      <p:sp>
        <p:nvSpPr>
          <p:cNvPr id="14806" name="Line 470"/>
          <p:cNvSpPr>
            <a:spLocks noChangeShapeType="1"/>
          </p:cNvSpPr>
          <p:nvPr/>
        </p:nvSpPr>
        <p:spPr bwMode="auto">
          <a:xfrm>
            <a:off x="4324350" y="5032375"/>
            <a:ext cx="147638" cy="1588"/>
          </a:xfrm>
          <a:prstGeom prst="line">
            <a:avLst/>
          </a:prstGeom>
          <a:noFill/>
          <a:ln w="19050">
            <a:solidFill>
              <a:srgbClr val="00C200"/>
            </a:solidFill>
            <a:round/>
            <a:headEnd/>
            <a:tailEnd/>
          </a:ln>
        </p:spPr>
        <p:txBody>
          <a:bodyPr/>
          <a:lstStyle/>
          <a:p>
            <a:endParaRPr lang="fr-FR"/>
          </a:p>
        </p:txBody>
      </p:sp>
      <p:sp>
        <p:nvSpPr>
          <p:cNvPr id="14807" name="Line 471"/>
          <p:cNvSpPr>
            <a:spLocks noChangeShapeType="1"/>
          </p:cNvSpPr>
          <p:nvPr/>
        </p:nvSpPr>
        <p:spPr bwMode="auto">
          <a:xfrm>
            <a:off x="4471988" y="5056188"/>
            <a:ext cx="146050" cy="1587"/>
          </a:xfrm>
          <a:prstGeom prst="line">
            <a:avLst/>
          </a:prstGeom>
          <a:noFill/>
          <a:ln w="19050">
            <a:solidFill>
              <a:srgbClr val="00C200"/>
            </a:solidFill>
            <a:round/>
            <a:headEnd/>
            <a:tailEnd/>
          </a:ln>
        </p:spPr>
        <p:txBody>
          <a:bodyPr/>
          <a:lstStyle/>
          <a:p>
            <a:endParaRPr lang="fr-FR"/>
          </a:p>
        </p:txBody>
      </p:sp>
      <p:sp>
        <p:nvSpPr>
          <p:cNvPr id="14808" name="Line 472"/>
          <p:cNvSpPr>
            <a:spLocks noChangeShapeType="1"/>
          </p:cNvSpPr>
          <p:nvPr/>
        </p:nvSpPr>
        <p:spPr bwMode="auto">
          <a:xfrm>
            <a:off x="4625975" y="4856163"/>
            <a:ext cx="146050" cy="0"/>
          </a:xfrm>
          <a:prstGeom prst="line">
            <a:avLst/>
          </a:prstGeom>
          <a:noFill/>
          <a:ln w="19050">
            <a:solidFill>
              <a:srgbClr val="00C200"/>
            </a:solidFill>
            <a:round/>
            <a:headEnd/>
            <a:tailEnd/>
          </a:ln>
        </p:spPr>
        <p:txBody>
          <a:bodyPr/>
          <a:lstStyle/>
          <a:p>
            <a:endParaRPr lang="fr-FR"/>
          </a:p>
        </p:txBody>
      </p:sp>
      <p:sp>
        <p:nvSpPr>
          <p:cNvPr id="14809" name="Line 473"/>
          <p:cNvSpPr>
            <a:spLocks noChangeShapeType="1"/>
          </p:cNvSpPr>
          <p:nvPr/>
        </p:nvSpPr>
        <p:spPr bwMode="auto">
          <a:xfrm>
            <a:off x="4773613" y="4808538"/>
            <a:ext cx="147637" cy="1587"/>
          </a:xfrm>
          <a:prstGeom prst="line">
            <a:avLst/>
          </a:prstGeom>
          <a:noFill/>
          <a:ln w="19050">
            <a:solidFill>
              <a:srgbClr val="00C200"/>
            </a:solidFill>
            <a:round/>
            <a:headEnd/>
            <a:tailEnd/>
          </a:ln>
        </p:spPr>
        <p:txBody>
          <a:bodyPr/>
          <a:lstStyle/>
          <a:p>
            <a:endParaRPr lang="fr-FR"/>
          </a:p>
        </p:txBody>
      </p:sp>
      <p:sp>
        <p:nvSpPr>
          <p:cNvPr id="14810" name="Line 474"/>
          <p:cNvSpPr>
            <a:spLocks noChangeShapeType="1"/>
          </p:cNvSpPr>
          <p:nvPr/>
        </p:nvSpPr>
        <p:spPr bwMode="auto">
          <a:xfrm>
            <a:off x="4927600" y="4900613"/>
            <a:ext cx="146050" cy="0"/>
          </a:xfrm>
          <a:prstGeom prst="line">
            <a:avLst/>
          </a:prstGeom>
          <a:noFill/>
          <a:ln w="19050">
            <a:solidFill>
              <a:srgbClr val="00C200"/>
            </a:solidFill>
            <a:round/>
            <a:headEnd/>
            <a:tailEnd/>
          </a:ln>
        </p:spPr>
        <p:txBody>
          <a:bodyPr/>
          <a:lstStyle/>
          <a:p>
            <a:endParaRPr lang="fr-FR"/>
          </a:p>
        </p:txBody>
      </p:sp>
      <p:sp>
        <p:nvSpPr>
          <p:cNvPr id="14811" name="Line 475"/>
          <p:cNvSpPr>
            <a:spLocks noChangeShapeType="1"/>
          </p:cNvSpPr>
          <p:nvPr/>
        </p:nvSpPr>
        <p:spPr bwMode="auto">
          <a:xfrm>
            <a:off x="5073650" y="4935538"/>
            <a:ext cx="146050" cy="1587"/>
          </a:xfrm>
          <a:prstGeom prst="line">
            <a:avLst/>
          </a:prstGeom>
          <a:noFill/>
          <a:ln w="19050">
            <a:solidFill>
              <a:srgbClr val="00C200"/>
            </a:solidFill>
            <a:round/>
            <a:headEnd/>
            <a:tailEnd/>
          </a:ln>
        </p:spPr>
        <p:txBody>
          <a:bodyPr/>
          <a:lstStyle/>
          <a:p>
            <a:endParaRPr lang="fr-FR"/>
          </a:p>
        </p:txBody>
      </p:sp>
      <p:sp>
        <p:nvSpPr>
          <p:cNvPr id="14812" name="Line 476"/>
          <p:cNvSpPr>
            <a:spLocks noChangeShapeType="1"/>
          </p:cNvSpPr>
          <p:nvPr/>
        </p:nvSpPr>
        <p:spPr bwMode="auto">
          <a:xfrm>
            <a:off x="5224463" y="4911725"/>
            <a:ext cx="147637" cy="0"/>
          </a:xfrm>
          <a:prstGeom prst="line">
            <a:avLst/>
          </a:prstGeom>
          <a:noFill/>
          <a:ln w="19050">
            <a:solidFill>
              <a:srgbClr val="00C200"/>
            </a:solidFill>
            <a:round/>
            <a:headEnd/>
            <a:tailEnd/>
          </a:ln>
        </p:spPr>
        <p:txBody>
          <a:bodyPr/>
          <a:lstStyle/>
          <a:p>
            <a:endParaRPr lang="fr-FR"/>
          </a:p>
        </p:txBody>
      </p:sp>
      <p:sp>
        <p:nvSpPr>
          <p:cNvPr id="14813" name="Line 477"/>
          <p:cNvSpPr>
            <a:spLocks noChangeShapeType="1"/>
          </p:cNvSpPr>
          <p:nvPr/>
        </p:nvSpPr>
        <p:spPr bwMode="auto">
          <a:xfrm>
            <a:off x="3883025" y="5180013"/>
            <a:ext cx="146050" cy="0"/>
          </a:xfrm>
          <a:prstGeom prst="line">
            <a:avLst/>
          </a:prstGeom>
          <a:noFill/>
          <a:ln w="19050">
            <a:solidFill>
              <a:srgbClr val="00C200"/>
            </a:solidFill>
            <a:round/>
            <a:headEnd/>
            <a:tailEnd/>
          </a:ln>
        </p:spPr>
        <p:txBody>
          <a:bodyPr/>
          <a:lstStyle/>
          <a:p>
            <a:endParaRPr lang="fr-FR"/>
          </a:p>
        </p:txBody>
      </p:sp>
      <p:sp>
        <p:nvSpPr>
          <p:cNvPr id="14814" name="Line 478"/>
          <p:cNvSpPr>
            <a:spLocks noChangeShapeType="1"/>
          </p:cNvSpPr>
          <p:nvPr/>
        </p:nvSpPr>
        <p:spPr bwMode="auto">
          <a:xfrm>
            <a:off x="3727450" y="5421313"/>
            <a:ext cx="146050" cy="1587"/>
          </a:xfrm>
          <a:prstGeom prst="line">
            <a:avLst/>
          </a:prstGeom>
          <a:noFill/>
          <a:ln w="19050">
            <a:solidFill>
              <a:srgbClr val="00C200"/>
            </a:solidFill>
            <a:round/>
            <a:headEnd/>
            <a:tailEnd/>
          </a:ln>
        </p:spPr>
        <p:txBody>
          <a:bodyPr/>
          <a:lstStyle/>
          <a:p>
            <a:endParaRPr lang="fr-FR"/>
          </a:p>
        </p:txBody>
      </p:sp>
      <p:grpSp>
        <p:nvGrpSpPr>
          <p:cNvPr id="25" name="Group 943"/>
          <p:cNvGrpSpPr>
            <a:grpSpLocks/>
          </p:cNvGrpSpPr>
          <p:nvPr/>
        </p:nvGrpSpPr>
        <p:grpSpPr bwMode="auto">
          <a:xfrm>
            <a:off x="6111875" y="3786188"/>
            <a:ext cx="2427288" cy="1739900"/>
            <a:chOff x="3850" y="2385"/>
            <a:chExt cx="1529" cy="1096"/>
          </a:xfrm>
        </p:grpSpPr>
        <p:sp>
          <p:nvSpPr>
            <p:cNvPr id="14922" name="Line 586"/>
            <p:cNvSpPr>
              <a:spLocks noChangeShapeType="1"/>
            </p:cNvSpPr>
            <p:nvPr/>
          </p:nvSpPr>
          <p:spPr bwMode="auto">
            <a:xfrm flipV="1">
              <a:off x="3913" y="2437"/>
              <a:ext cx="1" cy="1039"/>
            </a:xfrm>
            <a:prstGeom prst="line">
              <a:avLst/>
            </a:prstGeom>
            <a:noFill/>
            <a:ln w="6350">
              <a:solidFill>
                <a:srgbClr val="000000"/>
              </a:solidFill>
              <a:round/>
              <a:headEnd/>
              <a:tailEnd type="stealth" w="med" len="med"/>
            </a:ln>
          </p:spPr>
          <p:txBody>
            <a:bodyPr/>
            <a:lstStyle/>
            <a:p>
              <a:endParaRPr lang="fr-FR"/>
            </a:p>
          </p:txBody>
        </p:sp>
        <p:sp>
          <p:nvSpPr>
            <p:cNvPr id="14923" name="Line 587"/>
            <p:cNvSpPr>
              <a:spLocks noChangeShapeType="1"/>
            </p:cNvSpPr>
            <p:nvPr/>
          </p:nvSpPr>
          <p:spPr bwMode="auto">
            <a:xfrm>
              <a:off x="3913" y="3080"/>
              <a:ext cx="0" cy="28"/>
            </a:xfrm>
            <a:prstGeom prst="line">
              <a:avLst/>
            </a:prstGeom>
            <a:noFill/>
            <a:ln w="6350">
              <a:solidFill>
                <a:srgbClr val="000000"/>
              </a:solidFill>
              <a:round/>
              <a:headEnd/>
              <a:tailEnd/>
            </a:ln>
          </p:spPr>
          <p:txBody>
            <a:bodyPr/>
            <a:lstStyle/>
            <a:p>
              <a:endParaRPr lang="fr-FR"/>
            </a:p>
          </p:txBody>
        </p:sp>
        <p:sp>
          <p:nvSpPr>
            <p:cNvPr id="14924" name="Line 588"/>
            <p:cNvSpPr>
              <a:spLocks noChangeShapeType="1"/>
            </p:cNvSpPr>
            <p:nvPr/>
          </p:nvSpPr>
          <p:spPr bwMode="auto">
            <a:xfrm>
              <a:off x="3930" y="3080"/>
              <a:ext cx="1" cy="28"/>
            </a:xfrm>
            <a:prstGeom prst="line">
              <a:avLst/>
            </a:prstGeom>
            <a:noFill/>
            <a:ln w="3175">
              <a:solidFill>
                <a:srgbClr val="000000"/>
              </a:solidFill>
              <a:round/>
              <a:headEnd/>
              <a:tailEnd/>
            </a:ln>
          </p:spPr>
          <p:txBody>
            <a:bodyPr/>
            <a:lstStyle/>
            <a:p>
              <a:endParaRPr lang="fr-FR"/>
            </a:p>
          </p:txBody>
        </p:sp>
        <p:sp>
          <p:nvSpPr>
            <p:cNvPr id="14925" name="Line 589"/>
            <p:cNvSpPr>
              <a:spLocks noChangeShapeType="1"/>
            </p:cNvSpPr>
            <p:nvPr/>
          </p:nvSpPr>
          <p:spPr bwMode="auto">
            <a:xfrm>
              <a:off x="3949" y="3080"/>
              <a:ext cx="0" cy="28"/>
            </a:xfrm>
            <a:prstGeom prst="line">
              <a:avLst/>
            </a:prstGeom>
            <a:noFill/>
            <a:ln w="3175">
              <a:solidFill>
                <a:srgbClr val="000000"/>
              </a:solidFill>
              <a:round/>
              <a:headEnd/>
              <a:tailEnd/>
            </a:ln>
          </p:spPr>
          <p:txBody>
            <a:bodyPr/>
            <a:lstStyle/>
            <a:p>
              <a:endParaRPr lang="fr-FR"/>
            </a:p>
          </p:txBody>
        </p:sp>
        <p:sp>
          <p:nvSpPr>
            <p:cNvPr id="14926" name="Line 590"/>
            <p:cNvSpPr>
              <a:spLocks noChangeShapeType="1"/>
            </p:cNvSpPr>
            <p:nvPr/>
          </p:nvSpPr>
          <p:spPr bwMode="auto">
            <a:xfrm>
              <a:off x="3967" y="3080"/>
              <a:ext cx="1" cy="28"/>
            </a:xfrm>
            <a:prstGeom prst="line">
              <a:avLst/>
            </a:prstGeom>
            <a:noFill/>
            <a:ln w="3175">
              <a:solidFill>
                <a:srgbClr val="000000"/>
              </a:solidFill>
              <a:round/>
              <a:headEnd/>
              <a:tailEnd/>
            </a:ln>
          </p:spPr>
          <p:txBody>
            <a:bodyPr/>
            <a:lstStyle/>
            <a:p>
              <a:endParaRPr lang="fr-FR"/>
            </a:p>
          </p:txBody>
        </p:sp>
        <p:sp>
          <p:nvSpPr>
            <p:cNvPr id="14927" name="Line 591"/>
            <p:cNvSpPr>
              <a:spLocks noChangeShapeType="1"/>
            </p:cNvSpPr>
            <p:nvPr/>
          </p:nvSpPr>
          <p:spPr bwMode="auto">
            <a:xfrm>
              <a:off x="3986" y="3080"/>
              <a:ext cx="0" cy="28"/>
            </a:xfrm>
            <a:prstGeom prst="line">
              <a:avLst/>
            </a:prstGeom>
            <a:noFill/>
            <a:ln w="3175">
              <a:solidFill>
                <a:srgbClr val="000000"/>
              </a:solidFill>
              <a:round/>
              <a:headEnd/>
              <a:tailEnd/>
            </a:ln>
          </p:spPr>
          <p:txBody>
            <a:bodyPr/>
            <a:lstStyle/>
            <a:p>
              <a:endParaRPr lang="fr-FR"/>
            </a:p>
          </p:txBody>
        </p:sp>
        <p:sp>
          <p:nvSpPr>
            <p:cNvPr id="14928" name="Line 592"/>
            <p:cNvSpPr>
              <a:spLocks noChangeShapeType="1"/>
            </p:cNvSpPr>
            <p:nvPr/>
          </p:nvSpPr>
          <p:spPr bwMode="auto">
            <a:xfrm>
              <a:off x="4004" y="3080"/>
              <a:ext cx="1" cy="28"/>
            </a:xfrm>
            <a:prstGeom prst="line">
              <a:avLst/>
            </a:prstGeom>
            <a:noFill/>
            <a:ln w="3175">
              <a:solidFill>
                <a:srgbClr val="000000"/>
              </a:solidFill>
              <a:round/>
              <a:headEnd/>
              <a:tailEnd/>
            </a:ln>
          </p:spPr>
          <p:txBody>
            <a:bodyPr/>
            <a:lstStyle/>
            <a:p>
              <a:endParaRPr lang="fr-FR"/>
            </a:p>
          </p:txBody>
        </p:sp>
        <p:sp>
          <p:nvSpPr>
            <p:cNvPr id="14929" name="Line 593"/>
            <p:cNvSpPr>
              <a:spLocks noChangeShapeType="1"/>
            </p:cNvSpPr>
            <p:nvPr/>
          </p:nvSpPr>
          <p:spPr bwMode="auto">
            <a:xfrm>
              <a:off x="4025" y="3080"/>
              <a:ext cx="0" cy="28"/>
            </a:xfrm>
            <a:prstGeom prst="line">
              <a:avLst/>
            </a:prstGeom>
            <a:noFill/>
            <a:ln w="3175">
              <a:solidFill>
                <a:srgbClr val="000000"/>
              </a:solidFill>
              <a:round/>
              <a:headEnd/>
              <a:tailEnd/>
            </a:ln>
          </p:spPr>
          <p:txBody>
            <a:bodyPr/>
            <a:lstStyle/>
            <a:p>
              <a:endParaRPr lang="fr-FR"/>
            </a:p>
          </p:txBody>
        </p:sp>
        <p:sp>
          <p:nvSpPr>
            <p:cNvPr id="14930" name="Line 594"/>
            <p:cNvSpPr>
              <a:spLocks noChangeShapeType="1"/>
            </p:cNvSpPr>
            <p:nvPr/>
          </p:nvSpPr>
          <p:spPr bwMode="auto">
            <a:xfrm>
              <a:off x="4044" y="3080"/>
              <a:ext cx="0" cy="28"/>
            </a:xfrm>
            <a:prstGeom prst="line">
              <a:avLst/>
            </a:prstGeom>
            <a:noFill/>
            <a:ln w="3175">
              <a:solidFill>
                <a:srgbClr val="000000"/>
              </a:solidFill>
              <a:round/>
              <a:headEnd/>
              <a:tailEnd/>
            </a:ln>
          </p:spPr>
          <p:txBody>
            <a:bodyPr/>
            <a:lstStyle/>
            <a:p>
              <a:endParaRPr lang="fr-FR"/>
            </a:p>
          </p:txBody>
        </p:sp>
        <p:sp>
          <p:nvSpPr>
            <p:cNvPr id="14931" name="Line 595"/>
            <p:cNvSpPr>
              <a:spLocks noChangeShapeType="1"/>
            </p:cNvSpPr>
            <p:nvPr/>
          </p:nvSpPr>
          <p:spPr bwMode="auto">
            <a:xfrm>
              <a:off x="4062" y="3080"/>
              <a:ext cx="0" cy="28"/>
            </a:xfrm>
            <a:prstGeom prst="line">
              <a:avLst/>
            </a:prstGeom>
            <a:noFill/>
            <a:ln w="3175">
              <a:solidFill>
                <a:srgbClr val="000000"/>
              </a:solidFill>
              <a:round/>
              <a:headEnd/>
              <a:tailEnd/>
            </a:ln>
          </p:spPr>
          <p:txBody>
            <a:bodyPr/>
            <a:lstStyle/>
            <a:p>
              <a:endParaRPr lang="fr-FR"/>
            </a:p>
          </p:txBody>
        </p:sp>
        <p:sp>
          <p:nvSpPr>
            <p:cNvPr id="14932" name="Line 596"/>
            <p:cNvSpPr>
              <a:spLocks noChangeShapeType="1"/>
            </p:cNvSpPr>
            <p:nvPr/>
          </p:nvSpPr>
          <p:spPr bwMode="auto">
            <a:xfrm>
              <a:off x="4081" y="3080"/>
              <a:ext cx="0" cy="28"/>
            </a:xfrm>
            <a:prstGeom prst="line">
              <a:avLst/>
            </a:prstGeom>
            <a:noFill/>
            <a:ln w="3175">
              <a:solidFill>
                <a:srgbClr val="000000"/>
              </a:solidFill>
              <a:round/>
              <a:headEnd/>
              <a:tailEnd/>
            </a:ln>
          </p:spPr>
          <p:txBody>
            <a:bodyPr/>
            <a:lstStyle/>
            <a:p>
              <a:endParaRPr lang="fr-FR"/>
            </a:p>
          </p:txBody>
        </p:sp>
        <p:sp>
          <p:nvSpPr>
            <p:cNvPr id="14933" name="Line 597"/>
            <p:cNvSpPr>
              <a:spLocks noChangeShapeType="1"/>
            </p:cNvSpPr>
            <p:nvPr/>
          </p:nvSpPr>
          <p:spPr bwMode="auto">
            <a:xfrm>
              <a:off x="4099" y="3080"/>
              <a:ext cx="3" cy="28"/>
            </a:xfrm>
            <a:prstGeom prst="line">
              <a:avLst/>
            </a:prstGeom>
            <a:noFill/>
            <a:ln w="3175">
              <a:solidFill>
                <a:srgbClr val="000000"/>
              </a:solidFill>
              <a:round/>
              <a:headEnd/>
              <a:tailEnd/>
            </a:ln>
          </p:spPr>
          <p:txBody>
            <a:bodyPr/>
            <a:lstStyle/>
            <a:p>
              <a:endParaRPr lang="fr-FR"/>
            </a:p>
          </p:txBody>
        </p:sp>
        <p:sp>
          <p:nvSpPr>
            <p:cNvPr id="14934" name="Line 598"/>
            <p:cNvSpPr>
              <a:spLocks noChangeShapeType="1"/>
            </p:cNvSpPr>
            <p:nvPr/>
          </p:nvSpPr>
          <p:spPr bwMode="auto">
            <a:xfrm>
              <a:off x="4101" y="3080"/>
              <a:ext cx="1" cy="29"/>
            </a:xfrm>
            <a:prstGeom prst="line">
              <a:avLst/>
            </a:prstGeom>
            <a:noFill/>
            <a:ln w="3175">
              <a:solidFill>
                <a:srgbClr val="000000"/>
              </a:solidFill>
              <a:round/>
              <a:headEnd/>
              <a:tailEnd/>
            </a:ln>
          </p:spPr>
          <p:txBody>
            <a:bodyPr/>
            <a:lstStyle/>
            <a:p>
              <a:endParaRPr lang="fr-FR"/>
            </a:p>
          </p:txBody>
        </p:sp>
        <p:sp>
          <p:nvSpPr>
            <p:cNvPr id="14935" name="Line 599"/>
            <p:cNvSpPr>
              <a:spLocks noChangeShapeType="1"/>
            </p:cNvSpPr>
            <p:nvPr/>
          </p:nvSpPr>
          <p:spPr bwMode="auto">
            <a:xfrm>
              <a:off x="4118" y="3080"/>
              <a:ext cx="1" cy="29"/>
            </a:xfrm>
            <a:prstGeom prst="line">
              <a:avLst/>
            </a:prstGeom>
            <a:noFill/>
            <a:ln w="3175">
              <a:solidFill>
                <a:srgbClr val="000000"/>
              </a:solidFill>
              <a:round/>
              <a:headEnd/>
              <a:tailEnd/>
            </a:ln>
          </p:spPr>
          <p:txBody>
            <a:bodyPr/>
            <a:lstStyle/>
            <a:p>
              <a:endParaRPr lang="fr-FR"/>
            </a:p>
          </p:txBody>
        </p:sp>
        <p:sp>
          <p:nvSpPr>
            <p:cNvPr id="14936" name="Line 600"/>
            <p:cNvSpPr>
              <a:spLocks noChangeShapeType="1"/>
            </p:cNvSpPr>
            <p:nvPr/>
          </p:nvSpPr>
          <p:spPr bwMode="auto">
            <a:xfrm>
              <a:off x="4137" y="3080"/>
              <a:ext cx="0" cy="29"/>
            </a:xfrm>
            <a:prstGeom prst="line">
              <a:avLst/>
            </a:prstGeom>
            <a:noFill/>
            <a:ln w="3175">
              <a:solidFill>
                <a:srgbClr val="000000"/>
              </a:solidFill>
              <a:round/>
              <a:headEnd/>
              <a:tailEnd/>
            </a:ln>
          </p:spPr>
          <p:txBody>
            <a:bodyPr/>
            <a:lstStyle/>
            <a:p>
              <a:endParaRPr lang="fr-FR"/>
            </a:p>
          </p:txBody>
        </p:sp>
        <p:sp>
          <p:nvSpPr>
            <p:cNvPr id="14937" name="Line 601"/>
            <p:cNvSpPr>
              <a:spLocks noChangeShapeType="1"/>
            </p:cNvSpPr>
            <p:nvPr/>
          </p:nvSpPr>
          <p:spPr bwMode="auto">
            <a:xfrm>
              <a:off x="4155" y="3080"/>
              <a:ext cx="1" cy="29"/>
            </a:xfrm>
            <a:prstGeom prst="line">
              <a:avLst/>
            </a:prstGeom>
            <a:noFill/>
            <a:ln w="3175">
              <a:solidFill>
                <a:srgbClr val="000000"/>
              </a:solidFill>
              <a:round/>
              <a:headEnd/>
              <a:tailEnd/>
            </a:ln>
          </p:spPr>
          <p:txBody>
            <a:bodyPr/>
            <a:lstStyle/>
            <a:p>
              <a:endParaRPr lang="fr-FR"/>
            </a:p>
          </p:txBody>
        </p:sp>
        <p:sp>
          <p:nvSpPr>
            <p:cNvPr id="14938" name="Line 602"/>
            <p:cNvSpPr>
              <a:spLocks noChangeShapeType="1"/>
            </p:cNvSpPr>
            <p:nvPr/>
          </p:nvSpPr>
          <p:spPr bwMode="auto">
            <a:xfrm>
              <a:off x="4174" y="3080"/>
              <a:ext cx="1" cy="29"/>
            </a:xfrm>
            <a:prstGeom prst="line">
              <a:avLst/>
            </a:prstGeom>
            <a:noFill/>
            <a:ln w="3175">
              <a:solidFill>
                <a:srgbClr val="000000"/>
              </a:solidFill>
              <a:round/>
              <a:headEnd/>
              <a:tailEnd/>
            </a:ln>
          </p:spPr>
          <p:txBody>
            <a:bodyPr/>
            <a:lstStyle/>
            <a:p>
              <a:endParaRPr lang="fr-FR"/>
            </a:p>
          </p:txBody>
        </p:sp>
        <p:sp>
          <p:nvSpPr>
            <p:cNvPr id="14939" name="Line 603"/>
            <p:cNvSpPr>
              <a:spLocks noChangeShapeType="1"/>
            </p:cNvSpPr>
            <p:nvPr/>
          </p:nvSpPr>
          <p:spPr bwMode="auto">
            <a:xfrm>
              <a:off x="4193" y="3080"/>
              <a:ext cx="0" cy="29"/>
            </a:xfrm>
            <a:prstGeom prst="line">
              <a:avLst/>
            </a:prstGeom>
            <a:noFill/>
            <a:ln w="3175">
              <a:solidFill>
                <a:srgbClr val="000000"/>
              </a:solidFill>
              <a:round/>
              <a:headEnd/>
              <a:tailEnd/>
            </a:ln>
          </p:spPr>
          <p:txBody>
            <a:bodyPr/>
            <a:lstStyle/>
            <a:p>
              <a:endParaRPr lang="fr-FR"/>
            </a:p>
          </p:txBody>
        </p:sp>
        <p:sp>
          <p:nvSpPr>
            <p:cNvPr id="14940" name="Line 604"/>
            <p:cNvSpPr>
              <a:spLocks noChangeShapeType="1"/>
            </p:cNvSpPr>
            <p:nvPr/>
          </p:nvSpPr>
          <p:spPr bwMode="auto">
            <a:xfrm>
              <a:off x="4213" y="3080"/>
              <a:ext cx="0" cy="29"/>
            </a:xfrm>
            <a:prstGeom prst="line">
              <a:avLst/>
            </a:prstGeom>
            <a:noFill/>
            <a:ln w="3175">
              <a:solidFill>
                <a:srgbClr val="000000"/>
              </a:solidFill>
              <a:round/>
              <a:headEnd/>
              <a:tailEnd/>
            </a:ln>
          </p:spPr>
          <p:txBody>
            <a:bodyPr/>
            <a:lstStyle/>
            <a:p>
              <a:endParaRPr lang="fr-FR"/>
            </a:p>
          </p:txBody>
        </p:sp>
        <p:sp>
          <p:nvSpPr>
            <p:cNvPr id="14941" name="Line 605"/>
            <p:cNvSpPr>
              <a:spLocks noChangeShapeType="1"/>
            </p:cNvSpPr>
            <p:nvPr/>
          </p:nvSpPr>
          <p:spPr bwMode="auto">
            <a:xfrm>
              <a:off x="4231" y="3080"/>
              <a:ext cx="1" cy="29"/>
            </a:xfrm>
            <a:prstGeom prst="line">
              <a:avLst/>
            </a:prstGeom>
            <a:noFill/>
            <a:ln w="3175">
              <a:solidFill>
                <a:srgbClr val="000000"/>
              </a:solidFill>
              <a:round/>
              <a:headEnd/>
              <a:tailEnd/>
            </a:ln>
          </p:spPr>
          <p:txBody>
            <a:bodyPr/>
            <a:lstStyle/>
            <a:p>
              <a:endParaRPr lang="fr-FR"/>
            </a:p>
          </p:txBody>
        </p:sp>
        <p:sp>
          <p:nvSpPr>
            <p:cNvPr id="14942" name="Line 606"/>
            <p:cNvSpPr>
              <a:spLocks noChangeShapeType="1"/>
            </p:cNvSpPr>
            <p:nvPr/>
          </p:nvSpPr>
          <p:spPr bwMode="auto">
            <a:xfrm>
              <a:off x="4250" y="3080"/>
              <a:ext cx="0" cy="29"/>
            </a:xfrm>
            <a:prstGeom prst="line">
              <a:avLst/>
            </a:prstGeom>
            <a:noFill/>
            <a:ln w="3175">
              <a:solidFill>
                <a:srgbClr val="000000"/>
              </a:solidFill>
              <a:round/>
              <a:headEnd/>
              <a:tailEnd/>
            </a:ln>
          </p:spPr>
          <p:txBody>
            <a:bodyPr/>
            <a:lstStyle/>
            <a:p>
              <a:endParaRPr lang="fr-FR"/>
            </a:p>
          </p:txBody>
        </p:sp>
        <p:sp>
          <p:nvSpPr>
            <p:cNvPr id="14943" name="Line 607"/>
            <p:cNvSpPr>
              <a:spLocks noChangeShapeType="1"/>
            </p:cNvSpPr>
            <p:nvPr/>
          </p:nvSpPr>
          <p:spPr bwMode="auto">
            <a:xfrm>
              <a:off x="4269" y="3080"/>
              <a:ext cx="0" cy="29"/>
            </a:xfrm>
            <a:prstGeom prst="line">
              <a:avLst/>
            </a:prstGeom>
            <a:noFill/>
            <a:ln w="3175">
              <a:solidFill>
                <a:srgbClr val="000000"/>
              </a:solidFill>
              <a:round/>
              <a:headEnd/>
              <a:tailEnd/>
            </a:ln>
          </p:spPr>
          <p:txBody>
            <a:bodyPr/>
            <a:lstStyle/>
            <a:p>
              <a:endParaRPr lang="fr-FR"/>
            </a:p>
          </p:txBody>
        </p:sp>
        <p:sp>
          <p:nvSpPr>
            <p:cNvPr id="14944" name="Line 608"/>
            <p:cNvSpPr>
              <a:spLocks noChangeShapeType="1"/>
            </p:cNvSpPr>
            <p:nvPr/>
          </p:nvSpPr>
          <p:spPr bwMode="auto">
            <a:xfrm>
              <a:off x="4287" y="3080"/>
              <a:ext cx="3" cy="29"/>
            </a:xfrm>
            <a:prstGeom prst="line">
              <a:avLst/>
            </a:prstGeom>
            <a:noFill/>
            <a:ln w="3175">
              <a:solidFill>
                <a:srgbClr val="000000"/>
              </a:solidFill>
              <a:round/>
              <a:headEnd/>
              <a:tailEnd/>
            </a:ln>
          </p:spPr>
          <p:txBody>
            <a:bodyPr/>
            <a:lstStyle/>
            <a:p>
              <a:endParaRPr lang="fr-FR"/>
            </a:p>
          </p:txBody>
        </p:sp>
        <p:sp>
          <p:nvSpPr>
            <p:cNvPr id="14945" name="Line 609"/>
            <p:cNvSpPr>
              <a:spLocks noChangeShapeType="1"/>
            </p:cNvSpPr>
            <p:nvPr/>
          </p:nvSpPr>
          <p:spPr bwMode="auto">
            <a:xfrm>
              <a:off x="4290" y="3080"/>
              <a:ext cx="0" cy="28"/>
            </a:xfrm>
            <a:prstGeom prst="line">
              <a:avLst/>
            </a:prstGeom>
            <a:noFill/>
            <a:ln w="3175">
              <a:solidFill>
                <a:srgbClr val="000000"/>
              </a:solidFill>
              <a:round/>
              <a:headEnd/>
              <a:tailEnd/>
            </a:ln>
          </p:spPr>
          <p:txBody>
            <a:bodyPr/>
            <a:lstStyle/>
            <a:p>
              <a:endParaRPr lang="fr-FR"/>
            </a:p>
          </p:txBody>
        </p:sp>
        <p:sp>
          <p:nvSpPr>
            <p:cNvPr id="14946" name="Line 610"/>
            <p:cNvSpPr>
              <a:spLocks noChangeShapeType="1"/>
            </p:cNvSpPr>
            <p:nvPr/>
          </p:nvSpPr>
          <p:spPr bwMode="auto">
            <a:xfrm>
              <a:off x="4307" y="3080"/>
              <a:ext cx="1" cy="28"/>
            </a:xfrm>
            <a:prstGeom prst="line">
              <a:avLst/>
            </a:prstGeom>
            <a:noFill/>
            <a:ln w="3175">
              <a:solidFill>
                <a:srgbClr val="000000"/>
              </a:solidFill>
              <a:round/>
              <a:headEnd/>
              <a:tailEnd/>
            </a:ln>
          </p:spPr>
          <p:txBody>
            <a:bodyPr/>
            <a:lstStyle/>
            <a:p>
              <a:endParaRPr lang="fr-FR"/>
            </a:p>
          </p:txBody>
        </p:sp>
        <p:sp>
          <p:nvSpPr>
            <p:cNvPr id="14947" name="Line 611"/>
            <p:cNvSpPr>
              <a:spLocks noChangeShapeType="1"/>
            </p:cNvSpPr>
            <p:nvPr/>
          </p:nvSpPr>
          <p:spPr bwMode="auto">
            <a:xfrm>
              <a:off x="4326" y="3080"/>
              <a:ext cx="1" cy="28"/>
            </a:xfrm>
            <a:prstGeom prst="line">
              <a:avLst/>
            </a:prstGeom>
            <a:noFill/>
            <a:ln w="3175">
              <a:solidFill>
                <a:srgbClr val="000000"/>
              </a:solidFill>
              <a:round/>
              <a:headEnd/>
              <a:tailEnd/>
            </a:ln>
          </p:spPr>
          <p:txBody>
            <a:bodyPr/>
            <a:lstStyle/>
            <a:p>
              <a:endParaRPr lang="fr-FR"/>
            </a:p>
          </p:txBody>
        </p:sp>
        <p:sp>
          <p:nvSpPr>
            <p:cNvPr id="14948" name="Line 612"/>
            <p:cNvSpPr>
              <a:spLocks noChangeShapeType="1"/>
            </p:cNvSpPr>
            <p:nvPr/>
          </p:nvSpPr>
          <p:spPr bwMode="auto">
            <a:xfrm>
              <a:off x="4345" y="3080"/>
              <a:ext cx="0" cy="28"/>
            </a:xfrm>
            <a:prstGeom prst="line">
              <a:avLst/>
            </a:prstGeom>
            <a:noFill/>
            <a:ln w="3175">
              <a:solidFill>
                <a:srgbClr val="000000"/>
              </a:solidFill>
              <a:round/>
              <a:headEnd/>
              <a:tailEnd/>
            </a:ln>
          </p:spPr>
          <p:txBody>
            <a:bodyPr/>
            <a:lstStyle/>
            <a:p>
              <a:endParaRPr lang="fr-FR"/>
            </a:p>
          </p:txBody>
        </p:sp>
        <p:sp>
          <p:nvSpPr>
            <p:cNvPr id="14949" name="Line 613"/>
            <p:cNvSpPr>
              <a:spLocks noChangeShapeType="1"/>
            </p:cNvSpPr>
            <p:nvPr/>
          </p:nvSpPr>
          <p:spPr bwMode="auto">
            <a:xfrm>
              <a:off x="4364" y="3080"/>
              <a:ext cx="1" cy="28"/>
            </a:xfrm>
            <a:prstGeom prst="line">
              <a:avLst/>
            </a:prstGeom>
            <a:noFill/>
            <a:ln w="3175">
              <a:solidFill>
                <a:srgbClr val="000000"/>
              </a:solidFill>
              <a:round/>
              <a:headEnd/>
              <a:tailEnd/>
            </a:ln>
          </p:spPr>
          <p:txBody>
            <a:bodyPr/>
            <a:lstStyle/>
            <a:p>
              <a:endParaRPr lang="fr-FR"/>
            </a:p>
          </p:txBody>
        </p:sp>
        <p:sp>
          <p:nvSpPr>
            <p:cNvPr id="14950" name="Line 614"/>
            <p:cNvSpPr>
              <a:spLocks noChangeShapeType="1"/>
            </p:cNvSpPr>
            <p:nvPr/>
          </p:nvSpPr>
          <p:spPr bwMode="auto">
            <a:xfrm>
              <a:off x="4382" y="3080"/>
              <a:ext cx="1" cy="28"/>
            </a:xfrm>
            <a:prstGeom prst="line">
              <a:avLst/>
            </a:prstGeom>
            <a:noFill/>
            <a:ln w="3175">
              <a:solidFill>
                <a:srgbClr val="000000"/>
              </a:solidFill>
              <a:round/>
              <a:headEnd/>
              <a:tailEnd/>
            </a:ln>
          </p:spPr>
          <p:txBody>
            <a:bodyPr/>
            <a:lstStyle/>
            <a:p>
              <a:endParaRPr lang="fr-FR"/>
            </a:p>
          </p:txBody>
        </p:sp>
        <p:sp>
          <p:nvSpPr>
            <p:cNvPr id="14951" name="Line 615"/>
            <p:cNvSpPr>
              <a:spLocks noChangeShapeType="1"/>
            </p:cNvSpPr>
            <p:nvPr/>
          </p:nvSpPr>
          <p:spPr bwMode="auto">
            <a:xfrm>
              <a:off x="4402" y="3080"/>
              <a:ext cx="1" cy="28"/>
            </a:xfrm>
            <a:prstGeom prst="line">
              <a:avLst/>
            </a:prstGeom>
            <a:noFill/>
            <a:ln w="3175">
              <a:solidFill>
                <a:srgbClr val="000000"/>
              </a:solidFill>
              <a:round/>
              <a:headEnd/>
              <a:tailEnd/>
            </a:ln>
          </p:spPr>
          <p:txBody>
            <a:bodyPr/>
            <a:lstStyle/>
            <a:p>
              <a:endParaRPr lang="fr-FR"/>
            </a:p>
          </p:txBody>
        </p:sp>
        <p:sp>
          <p:nvSpPr>
            <p:cNvPr id="14952" name="Line 616"/>
            <p:cNvSpPr>
              <a:spLocks noChangeShapeType="1"/>
            </p:cNvSpPr>
            <p:nvPr/>
          </p:nvSpPr>
          <p:spPr bwMode="auto">
            <a:xfrm>
              <a:off x="4422" y="3080"/>
              <a:ext cx="0" cy="28"/>
            </a:xfrm>
            <a:prstGeom prst="line">
              <a:avLst/>
            </a:prstGeom>
            <a:noFill/>
            <a:ln w="3175">
              <a:solidFill>
                <a:srgbClr val="000000"/>
              </a:solidFill>
              <a:round/>
              <a:headEnd/>
              <a:tailEnd/>
            </a:ln>
          </p:spPr>
          <p:txBody>
            <a:bodyPr/>
            <a:lstStyle/>
            <a:p>
              <a:endParaRPr lang="fr-FR"/>
            </a:p>
          </p:txBody>
        </p:sp>
        <p:sp>
          <p:nvSpPr>
            <p:cNvPr id="14953" name="Line 617"/>
            <p:cNvSpPr>
              <a:spLocks noChangeShapeType="1"/>
            </p:cNvSpPr>
            <p:nvPr/>
          </p:nvSpPr>
          <p:spPr bwMode="auto">
            <a:xfrm>
              <a:off x="4440" y="3080"/>
              <a:ext cx="1" cy="28"/>
            </a:xfrm>
            <a:prstGeom prst="line">
              <a:avLst/>
            </a:prstGeom>
            <a:noFill/>
            <a:ln w="3175">
              <a:solidFill>
                <a:srgbClr val="000000"/>
              </a:solidFill>
              <a:round/>
              <a:headEnd/>
              <a:tailEnd/>
            </a:ln>
          </p:spPr>
          <p:txBody>
            <a:bodyPr/>
            <a:lstStyle/>
            <a:p>
              <a:endParaRPr lang="fr-FR"/>
            </a:p>
          </p:txBody>
        </p:sp>
        <p:sp>
          <p:nvSpPr>
            <p:cNvPr id="14954" name="Line 618"/>
            <p:cNvSpPr>
              <a:spLocks noChangeShapeType="1"/>
            </p:cNvSpPr>
            <p:nvPr/>
          </p:nvSpPr>
          <p:spPr bwMode="auto">
            <a:xfrm>
              <a:off x="4459" y="3080"/>
              <a:ext cx="1" cy="28"/>
            </a:xfrm>
            <a:prstGeom prst="line">
              <a:avLst/>
            </a:prstGeom>
            <a:noFill/>
            <a:ln w="3175">
              <a:solidFill>
                <a:srgbClr val="000000"/>
              </a:solidFill>
              <a:round/>
              <a:headEnd/>
              <a:tailEnd/>
            </a:ln>
          </p:spPr>
          <p:txBody>
            <a:bodyPr/>
            <a:lstStyle/>
            <a:p>
              <a:endParaRPr lang="fr-FR"/>
            </a:p>
          </p:txBody>
        </p:sp>
        <p:sp>
          <p:nvSpPr>
            <p:cNvPr id="14955" name="Line 619"/>
            <p:cNvSpPr>
              <a:spLocks noChangeShapeType="1"/>
            </p:cNvSpPr>
            <p:nvPr/>
          </p:nvSpPr>
          <p:spPr bwMode="auto">
            <a:xfrm>
              <a:off x="4477" y="3080"/>
              <a:ext cx="3" cy="28"/>
            </a:xfrm>
            <a:prstGeom prst="line">
              <a:avLst/>
            </a:prstGeom>
            <a:noFill/>
            <a:ln w="3175">
              <a:solidFill>
                <a:srgbClr val="000000"/>
              </a:solidFill>
              <a:round/>
              <a:headEnd/>
              <a:tailEnd/>
            </a:ln>
          </p:spPr>
          <p:txBody>
            <a:bodyPr/>
            <a:lstStyle/>
            <a:p>
              <a:endParaRPr lang="fr-FR"/>
            </a:p>
          </p:txBody>
        </p:sp>
        <p:sp>
          <p:nvSpPr>
            <p:cNvPr id="14956" name="Line 620"/>
            <p:cNvSpPr>
              <a:spLocks noChangeShapeType="1"/>
            </p:cNvSpPr>
            <p:nvPr/>
          </p:nvSpPr>
          <p:spPr bwMode="auto">
            <a:xfrm>
              <a:off x="4479" y="3080"/>
              <a:ext cx="1" cy="29"/>
            </a:xfrm>
            <a:prstGeom prst="line">
              <a:avLst/>
            </a:prstGeom>
            <a:noFill/>
            <a:ln w="3175">
              <a:solidFill>
                <a:srgbClr val="000000"/>
              </a:solidFill>
              <a:round/>
              <a:headEnd/>
              <a:tailEnd/>
            </a:ln>
          </p:spPr>
          <p:txBody>
            <a:bodyPr/>
            <a:lstStyle/>
            <a:p>
              <a:endParaRPr lang="fr-FR"/>
            </a:p>
          </p:txBody>
        </p:sp>
        <p:sp>
          <p:nvSpPr>
            <p:cNvPr id="14957" name="Line 621"/>
            <p:cNvSpPr>
              <a:spLocks noChangeShapeType="1"/>
            </p:cNvSpPr>
            <p:nvPr/>
          </p:nvSpPr>
          <p:spPr bwMode="auto">
            <a:xfrm>
              <a:off x="4497" y="3080"/>
              <a:ext cx="0" cy="29"/>
            </a:xfrm>
            <a:prstGeom prst="line">
              <a:avLst/>
            </a:prstGeom>
            <a:noFill/>
            <a:ln w="3175">
              <a:solidFill>
                <a:srgbClr val="000000"/>
              </a:solidFill>
              <a:round/>
              <a:headEnd/>
              <a:tailEnd/>
            </a:ln>
          </p:spPr>
          <p:txBody>
            <a:bodyPr/>
            <a:lstStyle/>
            <a:p>
              <a:endParaRPr lang="fr-FR"/>
            </a:p>
          </p:txBody>
        </p:sp>
        <p:sp>
          <p:nvSpPr>
            <p:cNvPr id="14958" name="Line 622"/>
            <p:cNvSpPr>
              <a:spLocks noChangeShapeType="1"/>
            </p:cNvSpPr>
            <p:nvPr/>
          </p:nvSpPr>
          <p:spPr bwMode="auto">
            <a:xfrm>
              <a:off x="4516" y="3080"/>
              <a:ext cx="1" cy="29"/>
            </a:xfrm>
            <a:prstGeom prst="line">
              <a:avLst/>
            </a:prstGeom>
            <a:noFill/>
            <a:ln w="3175">
              <a:solidFill>
                <a:srgbClr val="000000"/>
              </a:solidFill>
              <a:round/>
              <a:headEnd/>
              <a:tailEnd/>
            </a:ln>
          </p:spPr>
          <p:txBody>
            <a:bodyPr/>
            <a:lstStyle/>
            <a:p>
              <a:endParaRPr lang="fr-FR"/>
            </a:p>
          </p:txBody>
        </p:sp>
        <p:sp>
          <p:nvSpPr>
            <p:cNvPr id="14959" name="Line 623"/>
            <p:cNvSpPr>
              <a:spLocks noChangeShapeType="1"/>
            </p:cNvSpPr>
            <p:nvPr/>
          </p:nvSpPr>
          <p:spPr bwMode="auto">
            <a:xfrm>
              <a:off x="4534" y="3080"/>
              <a:ext cx="1" cy="29"/>
            </a:xfrm>
            <a:prstGeom prst="line">
              <a:avLst/>
            </a:prstGeom>
            <a:noFill/>
            <a:ln w="3175">
              <a:solidFill>
                <a:srgbClr val="000000"/>
              </a:solidFill>
              <a:round/>
              <a:headEnd/>
              <a:tailEnd/>
            </a:ln>
          </p:spPr>
          <p:txBody>
            <a:bodyPr/>
            <a:lstStyle/>
            <a:p>
              <a:endParaRPr lang="fr-FR"/>
            </a:p>
          </p:txBody>
        </p:sp>
        <p:sp>
          <p:nvSpPr>
            <p:cNvPr id="14960" name="Line 624"/>
            <p:cNvSpPr>
              <a:spLocks noChangeShapeType="1"/>
            </p:cNvSpPr>
            <p:nvPr/>
          </p:nvSpPr>
          <p:spPr bwMode="auto">
            <a:xfrm>
              <a:off x="4553" y="3080"/>
              <a:ext cx="1" cy="29"/>
            </a:xfrm>
            <a:prstGeom prst="line">
              <a:avLst/>
            </a:prstGeom>
            <a:noFill/>
            <a:ln w="3175">
              <a:solidFill>
                <a:srgbClr val="000000"/>
              </a:solidFill>
              <a:round/>
              <a:headEnd/>
              <a:tailEnd/>
            </a:ln>
          </p:spPr>
          <p:txBody>
            <a:bodyPr/>
            <a:lstStyle/>
            <a:p>
              <a:endParaRPr lang="fr-FR"/>
            </a:p>
          </p:txBody>
        </p:sp>
        <p:sp>
          <p:nvSpPr>
            <p:cNvPr id="14961" name="Line 625"/>
            <p:cNvSpPr>
              <a:spLocks noChangeShapeType="1"/>
            </p:cNvSpPr>
            <p:nvPr/>
          </p:nvSpPr>
          <p:spPr bwMode="auto">
            <a:xfrm>
              <a:off x="4571" y="3080"/>
              <a:ext cx="1" cy="29"/>
            </a:xfrm>
            <a:prstGeom prst="line">
              <a:avLst/>
            </a:prstGeom>
            <a:noFill/>
            <a:ln w="3175">
              <a:solidFill>
                <a:srgbClr val="000000"/>
              </a:solidFill>
              <a:round/>
              <a:headEnd/>
              <a:tailEnd/>
            </a:ln>
          </p:spPr>
          <p:txBody>
            <a:bodyPr/>
            <a:lstStyle/>
            <a:p>
              <a:endParaRPr lang="fr-FR"/>
            </a:p>
          </p:txBody>
        </p:sp>
        <p:sp>
          <p:nvSpPr>
            <p:cNvPr id="14962" name="Line 626"/>
            <p:cNvSpPr>
              <a:spLocks noChangeShapeType="1"/>
            </p:cNvSpPr>
            <p:nvPr/>
          </p:nvSpPr>
          <p:spPr bwMode="auto">
            <a:xfrm>
              <a:off x="4592" y="3080"/>
              <a:ext cx="0" cy="29"/>
            </a:xfrm>
            <a:prstGeom prst="line">
              <a:avLst/>
            </a:prstGeom>
            <a:noFill/>
            <a:ln w="3175">
              <a:solidFill>
                <a:srgbClr val="000000"/>
              </a:solidFill>
              <a:round/>
              <a:headEnd/>
              <a:tailEnd/>
            </a:ln>
          </p:spPr>
          <p:txBody>
            <a:bodyPr/>
            <a:lstStyle/>
            <a:p>
              <a:endParaRPr lang="fr-FR"/>
            </a:p>
          </p:txBody>
        </p:sp>
        <p:sp>
          <p:nvSpPr>
            <p:cNvPr id="14963" name="Line 627"/>
            <p:cNvSpPr>
              <a:spLocks noChangeShapeType="1"/>
            </p:cNvSpPr>
            <p:nvPr/>
          </p:nvSpPr>
          <p:spPr bwMode="auto">
            <a:xfrm>
              <a:off x="4610" y="3080"/>
              <a:ext cx="1" cy="29"/>
            </a:xfrm>
            <a:prstGeom prst="line">
              <a:avLst/>
            </a:prstGeom>
            <a:noFill/>
            <a:ln w="3175">
              <a:solidFill>
                <a:srgbClr val="000000"/>
              </a:solidFill>
              <a:round/>
              <a:headEnd/>
              <a:tailEnd/>
            </a:ln>
          </p:spPr>
          <p:txBody>
            <a:bodyPr/>
            <a:lstStyle/>
            <a:p>
              <a:endParaRPr lang="fr-FR"/>
            </a:p>
          </p:txBody>
        </p:sp>
        <p:sp>
          <p:nvSpPr>
            <p:cNvPr id="14964" name="Line 628"/>
            <p:cNvSpPr>
              <a:spLocks noChangeShapeType="1"/>
            </p:cNvSpPr>
            <p:nvPr/>
          </p:nvSpPr>
          <p:spPr bwMode="auto">
            <a:xfrm>
              <a:off x="4629" y="3080"/>
              <a:ext cx="0" cy="29"/>
            </a:xfrm>
            <a:prstGeom prst="line">
              <a:avLst/>
            </a:prstGeom>
            <a:noFill/>
            <a:ln w="3175">
              <a:solidFill>
                <a:srgbClr val="000000"/>
              </a:solidFill>
              <a:round/>
              <a:headEnd/>
              <a:tailEnd/>
            </a:ln>
          </p:spPr>
          <p:txBody>
            <a:bodyPr/>
            <a:lstStyle/>
            <a:p>
              <a:endParaRPr lang="fr-FR"/>
            </a:p>
          </p:txBody>
        </p:sp>
        <p:sp>
          <p:nvSpPr>
            <p:cNvPr id="14965" name="Line 629"/>
            <p:cNvSpPr>
              <a:spLocks noChangeShapeType="1"/>
            </p:cNvSpPr>
            <p:nvPr/>
          </p:nvSpPr>
          <p:spPr bwMode="auto">
            <a:xfrm>
              <a:off x="4648" y="3080"/>
              <a:ext cx="0" cy="29"/>
            </a:xfrm>
            <a:prstGeom prst="line">
              <a:avLst/>
            </a:prstGeom>
            <a:noFill/>
            <a:ln w="3175">
              <a:solidFill>
                <a:srgbClr val="000000"/>
              </a:solidFill>
              <a:round/>
              <a:headEnd/>
              <a:tailEnd/>
            </a:ln>
          </p:spPr>
          <p:txBody>
            <a:bodyPr/>
            <a:lstStyle/>
            <a:p>
              <a:endParaRPr lang="fr-FR"/>
            </a:p>
          </p:txBody>
        </p:sp>
        <p:sp>
          <p:nvSpPr>
            <p:cNvPr id="14966" name="Line 630"/>
            <p:cNvSpPr>
              <a:spLocks noChangeShapeType="1"/>
            </p:cNvSpPr>
            <p:nvPr/>
          </p:nvSpPr>
          <p:spPr bwMode="auto">
            <a:xfrm>
              <a:off x="4666" y="3080"/>
              <a:ext cx="3" cy="29"/>
            </a:xfrm>
            <a:prstGeom prst="line">
              <a:avLst/>
            </a:prstGeom>
            <a:noFill/>
            <a:ln w="3175">
              <a:solidFill>
                <a:srgbClr val="000000"/>
              </a:solidFill>
              <a:round/>
              <a:headEnd/>
              <a:tailEnd/>
            </a:ln>
          </p:spPr>
          <p:txBody>
            <a:bodyPr/>
            <a:lstStyle/>
            <a:p>
              <a:endParaRPr lang="fr-FR"/>
            </a:p>
          </p:txBody>
        </p:sp>
        <p:sp>
          <p:nvSpPr>
            <p:cNvPr id="14967" name="Line 631"/>
            <p:cNvSpPr>
              <a:spLocks noChangeShapeType="1"/>
            </p:cNvSpPr>
            <p:nvPr/>
          </p:nvSpPr>
          <p:spPr bwMode="auto">
            <a:xfrm>
              <a:off x="4669" y="3080"/>
              <a:ext cx="1" cy="28"/>
            </a:xfrm>
            <a:prstGeom prst="line">
              <a:avLst/>
            </a:prstGeom>
            <a:noFill/>
            <a:ln w="3175">
              <a:solidFill>
                <a:srgbClr val="000000"/>
              </a:solidFill>
              <a:round/>
              <a:headEnd/>
              <a:tailEnd/>
            </a:ln>
          </p:spPr>
          <p:txBody>
            <a:bodyPr/>
            <a:lstStyle/>
            <a:p>
              <a:endParaRPr lang="fr-FR"/>
            </a:p>
          </p:txBody>
        </p:sp>
        <p:sp>
          <p:nvSpPr>
            <p:cNvPr id="14968" name="Line 632"/>
            <p:cNvSpPr>
              <a:spLocks noChangeShapeType="1"/>
            </p:cNvSpPr>
            <p:nvPr/>
          </p:nvSpPr>
          <p:spPr bwMode="auto">
            <a:xfrm>
              <a:off x="4687" y="3080"/>
              <a:ext cx="0" cy="28"/>
            </a:xfrm>
            <a:prstGeom prst="line">
              <a:avLst/>
            </a:prstGeom>
            <a:noFill/>
            <a:ln w="3175">
              <a:solidFill>
                <a:srgbClr val="000000"/>
              </a:solidFill>
              <a:round/>
              <a:headEnd/>
              <a:tailEnd/>
            </a:ln>
          </p:spPr>
          <p:txBody>
            <a:bodyPr/>
            <a:lstStyle/>
            <a:p>
              <a:endParaRPr lang="fr-FR"/>
            </a:p>
          </p:txBody>
        </p:sp>
        <p:sp>
          <p:nvSpPr>
            <p:cNvPr id="14969" name="Line 633"/>
            <p:cNvSpPr>
              <a:spLocks noChangeShapeType="1"/>
            </p:cNvSpPr>
            <p:nvPr/>
          </p:nvSpPr>
          <p:spPr bwMode="auto">
            <a:xfrm>
              <a:off x="4705" y="3080"/>
              <a:ext cx="1" cy="28"/>
            </a:xfrm>
            <a:prstGeom prst="line">
              <a:avLst/>
            </a:prstGeom>
            <a:noFill/>
            <a:ln w="3175">
              <a:solidFill>
                <a:srgbClr val="000000"/>
              </a:solidFill>
              <a:round/>
              <a:headEnd/>
              <a:tailEnd/>
            </a:ln>
          </p:spPr>
          <p:txBody>
            <a:bodyPr/>
            <a:lstStyle/>
            <a:p>
              <a:endParaRPr lang="fr-FR"/>
            </a:p>
          </p:txBody>
        </p:sp>
        <p:sp>
          <p:nvSpPr>
            <p:cNvPr id="14970" name="Line 634"/>
            <p:cNvSpPr>
              <a:spLocks noChangeShapeType="1"/>
            </p:cNvSpPr>
            <p:nvPr/>
          </p:nvSpPr>
          <p:spPr bwMode="auto">
            <a:xfrm>
              <a:off x="4724" y="3080"/>
              <a:ext cx="0" cy="28"/>
            </a:xfrm>
            <a:prstGeom prst="line">
              <a:avLst/>
            </a:prstGeom>
            <a:noFill/>
            <a:ln w="3175">
              <a:solidFill>
                <a:srgbClr val="000000"/>
              </a:solidFill>
              <a:round/>
              <a:headEnd/>
              <a:tailEnd/>
            </a:ln>
          </p:spPr>
          <p:txBody>
            <a:bodyPr/>
            <a:lstStyle/>
            <a:p>
              <a:endParaRPr lang="fr-FR"/>
            </a:p>
          </p:txBody>
        </p:sp>
        <p:sp>
          <p:nvSpPr>
            <p:cNvPr id="14971" name="Line 635"/>
            <p:cNvSpPr>
              <a:spLocks noChangeShapeType="1"/>
            </p:cNvSpPr>
            <p:nvPr/>
          </p:nvSpPr>
          <p:spPr bwMode="auto">
            <a:xfrm>
              <a:off x="4743" y="3080"/>
              <a:ext cx="1" cy="28"/>
            </a:xfrm>
            <a:prstGeom prst="line">
              <a:avLst/>
            </a:prstGeom>
            <a:noFill/>
            <a:ln w="3175">
              <a:solidFill>
                <a:srgbClr val="000000"/>
              </a:solidFill>
              <a:round/>
              <a:headEnd/>
              <a:tailEnd/>
            </a:ln>
          </p:spPr>
          <p:txBody>
            <a:bodyPr/>
            <a:lstStyle/>
            <a:p>
              <a:endParaRPr lang="fr-FR"/>
            </a:p>
          </p:txBody>
        </p:sp>
        <p:sp>
          <p:nvSpPr>
            <p:cNvPr id="14972" name="Line 636"/>
            <p:cNvSpPr>
              <a:spLocks noChangeShapeType="1"/>
            </p:cNvSpPr>
            <p:nvPr/>
          </p:nvSpPr>
          <p:spPr bwMode="auto">
            <a:xfrm>
              <a:off x="4762" y="3080"/>
              <a:ext cx="0" cy="28"/>
            </a:xfrm>
            <a:prstGeom prst="line">
              <a:avLst/>
            </a:prstGeom>
            <a:noFill/>
            <a:ln w="3175">
              <a:solidFill>
                <a:srgbClr val="000000"/>
              </a:solidFill>
              <a:round/>
              <a:headEnd/>
              <a:tailEnd/>
            </a:ln>
          </p:spPr>
          <p:txBody>
            <a:bodyPr/>
            <a:lstStyle/>
            <a:p>
              <a:endParaRPr lang="fr-FR"/>
            </a:p>
          </p:txBody>
        </p:sp>
        <p:sp>
          <p:nvSpPr>
            <p:cNvPr id="14973" name="Line 637"/>
            <p:cNvSpPr>
              <a:spLocks noChangeShapeType="1"/>
            </p:cNvSpPr>
            <p:nvPr/>
          </p:nvSpPr>
          <p:spPr bwMode="auto">
            <a:xfrm>
              <a:off x="4781" y="3080"/>
              <a:ext cx="1" cy="28"/>
            </a:xfrm>
            <a:prstGeom prst="line">
              <a:avLst/>
            </a:prstGeom>
            <a:noFill/>
            <a:ln w="3175">
              <a:solidFill>
                <a:srgbClr val="000000"/>
              </a:solidFill>
              <a:round/>
              <a:headEnd/>
              <a:tailEnd/>
            </a:ln>
          </p:spPr>
          <p:txBody>
            <a:bodyPr/>
            <a:lstStyle/>
            <a:p>
              <a:endParaRPr lang="fr-FR"/>
            </a:p>
          </p:txBody>
        </p:sp>
        <p:sp>
          <p:nvSpPr>
            <p:cNvPr id="14974" name="Line 638"/>
            <p:cNvSpPr>
              <a:spLocks noChangeShapeType="1"/>
            </p:cNvSpPr>
            <p:nvPr/>
          </p:nvSpPr>
          <p:spPr bwMode="auto">
            <a:xfrm>
              <a:off x="4801" y="3080"/>
              <a:ext cx="0" cy="28"/>
            </a:xfrm>
            <a:prstGeom prst="line">
              <a:avLst/>
            </a:prstGeom>
            <a:noFill/>
            <a:ln w="3175">
              <a:solidFill>
                <a:srgbClr val="000000"/>
              </a:solidFill>
              <a:round/>
              <a:headEnd/>
              <a:tailEnd/>
            </a:ln>
          </p:spPr>
          <p:txBody>
            <a:bodyPr/>
            <a:lstStyle/>
            <a:p>
              <a:endParaRPr lang="fr-FR"/>
            </a:p>
          </p:txBody>
        </p:sp>
        <p:sp>
          <p:nvSpPr>
            <p:cNvPr id="14975" name="Line 639"/>
            <p:cNvSpPr>
              <a:spLocks noChangeShapeType="1"/>
            </p:cNvSpPr>
            <p:nvPr/>
          </p:nvSpPr>
          <p:spPr bwMode="auto">
            <a:xfrm>
              <a:off x="4820" y="3080"/>
              <a:ext cx="0" cy="28"/>
            </a:xfrm>
            <a:prstGeom prst="line">
              <a:avLst/>
            </a:prstGeom>
            <a:noFill/>
            <a:ln w="3175">
              <a:solidFill>
                <a:srgbClr val="000000"/>
              </a:solidFill>
              <a:round/>
              <a:headEnd/>
              <a:tailEnd/>
            </a:ln>
          </p:spPr>
          <p:txBody>
            <a:bodyPr/>
            <a:lstStyle/>
            <a:p>
              <a:endParaRPr lang="fr-FR"/>
            </a:p>
          </p:txBody>
        </p:sp>
        <p:sp>
          <p:nvSpPr>
            <p:cNvPr id="14976" name="Line 640"/>
            <p:cNvSpPr>
              <a:spLocks noChangeShapeType="1"/>
            </p:cNvSpPr>
            <p:nvPr/>
          </p:nvSpPr>
          <p:spPr bwMode="auto">
            <a:xfrm>
              <a:off x="4838" y="3080"/>
              <a:ext cx="1" cy="28"/>
            </a:xfrm>
            <a:prstGeom prst="line">
              <a:avLst/>
            </a:prstGeom>
            <a:noFill/>
            <a:ln w="3175">
              <a:solidFill>
                <a:srgbClr val="000000"/>
              </a:solidFill>
              <a:round/>
              <a:headEnd/>
              <a:tailEnd/>
            </a:ln>
          </p:spPr>
          <p:txBody>
            <a:bodyPr/>
            <a:lstStyle/>
            <a:p>
              <a:endParaRPr lang="fr-FR"/>
            </a:p>
          </p:txBody>
        </p:sp>
        <p:sp>
          <p:nvSpPr>
            <p:cNvPr id="14977" name="Line 641"/>
            <p:cNvSpPr>
              <a:spLocks noChangeShapeType="1"/>
            </p:cNvSpPr>
            <p:nvPr/>
          </p:nvSpPr>
          <p:spPr bwMode="auto">
            <a:xfrm>
              <a:off x="4857" y="3080"/>
              <a:ext cx="2" cy="28"/>
            </a:xfrm>
            <a:prstGeom prst="line">
              <a:avLst/>
            </a:prstGeom>
            <a:noFill/>
            <a:ln w="3175">
              <a:solidFill>
                <a:srgbClr val="000000"/>
              </a:solidFill>
              <a:round/>
              <a:headEnd/>
              <a:tailEnd/>
            </a:ln>
          </p:spPr>
          <p:txBody>
            <a:bodyPr/>
            <a:lstStyle/>
            <a:p>
              <a:endParaRPr lang="fr-FR"/>
            </a:p>
          </p:txBody>
        </p:sp>
        <p:sp>
          <p:nvSpPr>
            <p:cNvPr id="14978" name="Line 642"/>
            <p:cNvSpPr>
              <a:spLocks noChangeShapeType="1"/>
            </p:cNvSpPr>
            <p:nvPr/>
          </p:nvSpPr>
          <p:spPr bwMode="auto">
            <a:xfrm>
              <a:off x="4858" y="3080"/>
              <a:ext cx="0" cy="28"/>
            </a:xfrm>
            <a:prstGeom prst="line">
              <a:avLst/>
            </a:prstGeom>
            <a:noFill/>
            <a:ln w="3175">
              <a:solidFill>
                <a:srgbClr val="000000"/>
              </a:solidFill>
              <a:round/>
              <a:headEnd/>
              <a:tailEnd/>
            </a:ln>
          </p:spPr>
          <p:txBody>
            <a:bodyPr/>
            <a:lstStyle/>
            <a:p>
              <a:endParaRPr lang="fr-FR"/>
            </a:p>
          </p:txBody>
        </p:sp>
        <p:sp>
          <p:nvSpPr>
            <p:cNvPr id="14979" name="Line 643"/>
            <p:cNvSpPr>
              <a:spLocks noChangeShapeType="1"/>
            </p:cNvSpPr>
            <p:nvPr/>
          </p:nvSpPr>
          <p:spPr bwMode="auto">
            <a:xfrm>
              <a:off x="4875" y="3080"/>
              <a:ext cx="1" cy="28"/>
            </a:xfrm>
            <a:prstGeom prst="line">
              <a:avLst/>
            </a:prstGeom>
            <a:noFill/>
            <a:ln w="3175">
              <a:solidFill>
                <a:srgbClr val="000000"/>
              </a:solidFill>
              <a:round/>
              <a:headEnd/>
              <a:tailEnd/>
            </a:ln>
          </p:spPr>
          <p:txBody>
            <a:bodyPr/>
            <a:lstStyle/>
            <a:p>
              <a:endParaRPr lang="fr-FR"/>
            </a:p>
          </p:txBody>
        </p:sp>
        <p:sp>
          <p:nvSpPr>
            <p:cNvPr id="14980" name="Line 644"/>
            <p:cNvSpPr>
              <a:spLocks noChangeShapeType="1"/>
            </p:cNvSpPr>
            <p:nvPr/>
          </p:nvSpPr>
          <p:spPr bwMode="auto">
            <a:xfrm>
              <a:off x="4894" y="3080"/>
              <a:ext cx="0" cy="28"/>
            </a:xfrm>
            <a:prstGeom prst="line">
              <a:avLst/>
            </a:prstGeom>
            <a:noFill/>
            <a:ln w="3175">
              <a:solidFill>
                <a:srgbClr val="000000"/>
              </a:solidFill>
              <a:round/>
              <a:headEnd/>
              <a:tailEnd/>
            </a:ln>
          </p:spPr>
          <p:txBody>
            <a:bodyPr/>
            <a:lstStyle/>
            <a:p>
              <a:endParaRPr lang="fr-FR"/>
            </a:p>
          </p:txBody>
        </p:sp>
        <p:sp>
          <p:nvSpPr>
            <p:cNvPr id="14981" name="Line 645"/>
            <p:cNvSpPr>
              <a:spLocks noChangeShapeType="1"/>
            </p:cNvSpPr>
            <p:nvPr/>
          </p:nvSpPr>
          <p:spPr bwMode="auto">
            <a:xfrm>
              <a:off x="4912" y="3080"/>
              <a:ext cx="1" cy="28"/>
            </a:xfrm>
            <a:prstGeom prst="line">
              <a:avLst/>
            </a:prstGeom>
            <a:noFill/>
            <a:ln w="3175">
              <a:solidFill>
                <a:srgbClr val="000000"/>
              </a:solidFill>
              <a:round/>
              <a:headEnd/>
              <a:tailEnd/>
            </a:ln>
          </p:spPr>
          <p:txBody>
            <a:bodyPr/>
            <a:lstStyle/>
            <a:p>
              <a:endParaRPr lang="fr-FR"/>
            </a:p>
          </p:txBody>
        </p:sp>
        <p:sp>
          <p:nvSpPr>
            <p:cNvPr id="14982" name="Line 646"/>
            <p:cNvSpPr>
              <a:spLocks noChangeShapeType="1"/>
            </p:cNvSpPr>
            <p:nvPr/>
          </p:nvSpPr>
          <p:spPr bwMode="auto">
            <a:xfrm>
              <a:off x="4931" y="3080"/>
              <a:ext cx="0" cy="28"/>
            </a:xfrm>
            <a:prstGeom prst="line">
              <a:avLst/>
            </a:prstGeom>
            <a:noFill/>
            <a:ln w="3175">
              <a:solidFill>
                <a:srgbClr val="000000"/>
              </a:solidFill>
              <a:round/>
              <a:headEnd/>
              <a:tailEnd/>
            </a:ln>
          </p:spPr>
          <p:txBody>
            <a:bodyPr/>
            <a:lstStyle/>
            <a:p>
              <a:endParaRPr lang="fr-FR"/>
            </a:p>
          </p:txBody>
        </p:sp>
        <p:sp>
          <p:nvSpPr>
            <p:cNvPr id="14983" name="Line 647"/>
            <p:cNvSpPr>
              <a:spLocks noChangeShapeType="1"/>
            </p:cNvSpPr>
            <p:nvPr/>
          </p:nvSpPr>
          <p:spPr bwMode="auto">
            <a:xfrm>
              <a:off x="4949" y="3080"/>
              <a:ext cx="1" cy="28"/>
            </a:xfrm>
            <a:prstGeom prst="line">
              <a:avLst/>
            </a:prstGeom>
            <a:noFill/>
            <a:ln w="3175">
              <a:solidFill>
                <a:srgbClr val="000000"/>
              </a:solidFill>
              <a:round/>
              <a:headEnd/>
              <a:tailEnd/>
            </a:ln>
          </p:spPr>
          <p:txBody>
            <a:bodyPr/>
            <a:lstStyle/>
            <a:p>
              <a:endParaRPr lang="fr-FR"/>
            </a:p>
          </p:txBody>
        </p:sp>
        <p:sp>
          <p:nvSpPr>
            <p:cNvPr id="14984" name="Line 648"/>
            <p:cNvSpPr>
              <a:spLocks noChangeShapeType="1"/>
            </p:cNvSpPr>
            <p:nvPr/>
          </p:nvSpPr>
          <p:spPr bwMode="auto">
            <a:xfrm>
              <a:off x="4970" y="3080"/>
              <a:ext cx="0" cy="28"/>
            </a:xfrm>
            <a:prstGeom prst="line">
              <a:avLst/>
            </a:prstGeom>
            <a:noFill/>
            <a:ln w="3175">
              <a:solidFill>
                <a:srgbClr val="000000"/>
              </a:solidFill>
              <a:round/>
              <a:headEnd/>
              <a:tailEnd/>
            </a:ln>
          </p:spPr>
          <p:txBody>
            <a:bodyPr/>
            <a:lstStyle/>
            <a:p>
              <a:endParaRPr lang="fr-FR"/>
            </a:p>
          </p:txBody>
        </p:sp>
        <p:sp>
          <p:nvSpPr>
            <p:cNvPr id="14985" name="Line 649"/>
            <p:cNvSpPr>
              <a:spLocks noChangeShapeType="1"/>
            </p:cNvSpPr>
            <p:nvPr/>
          </p:nvSpPr>
          <p:spPr bwMode="auto">
            <a:xfrm>
              <a:off x="4988" y="3080"/>
              <a:ext cx="1" cy="28"/>
            </a:xfrm>
            <a:prstGeom prst="line">
              <a:avLst/>
            </a:prstGeom>
            <a:noFill/>
            <a:ln w="3175">
              <a:solidFill>
                <a:srgbClr val="000000"/>
              </a:solidFill>
              <a:round/>
              <a:headEnd/>
              <a:tailEnd/>
            </a:ln>
          </p:spPr>
          <p:txBody>
            <a:bodyPr/>
            <a:lstStyle/>
            <a:p>
              <a:endParaRPr lang="fr-FR"/>
            </a:p>
          </p:txBody>
        </p:sp>
        <p:sp>
          <p:nvSpPr>
            <p:cNvPr id="14986" name="Line 650"/>
            <p:cNvSpPr>
              <a:spLocks noChangeShapeType="1"/>
            </p:cNvSpPr>
            <p:nvPr/>
          </p:nvSpPr>
          <p:spPr bwMode="auto">
            <a:xfrm>
              <a:off x="5007" y="3080"/>
              <a:ext cx="0" cy="28"/>
            </a:xfrm>
            <a:prstGeom prst="line">
              <a:avLst/>
            </a:prstGeom>
            <a:noFill/>
            <a:ln w="3175">
              <a:solidFill>
                <a:srgbClr val="000000"/>
              </a:solidFill>
              <a:round/>
              <a:headEnd/>
              <a:tailEnd/>
            </a:ln>
          </p:spPr>
          <p:txBody>
            <a:bodyPr/>
            <a:lstStyle/>
            <a:p>
              <a:endParaRPr lang="fr-FR"/>
            </a:p>
          </p:txBody>
        </p:sp>
        <p:sp>
          <p:nvSpPr>
            <p:cNvPr id="14987" name="Line 651"/>
            <p:cNvSpPr>
              <a:spLocks noChangeShapeType="1"/>
            </p:cNvSpPr>
            <p:nvPr/>
          </p:nvSpPr>
          <p:spPr bwMode="auto">
            <a:xfrm>
              <a:off x="5026" y="3080"/>
              <a:ext cx="0" cy="28"/>
            </a:xfrm>
            <a:prstGeom prst="line">
              <a:avLst/>
            </a:prstGeom>
            <a:noFill/>
            <a:ln w="3175">
              <a:solidFill>
                <a:srgbClr val="000000"/>
              </a:solidFill>
              <a:round/>
              <a:headEnd/>
              <a:tailEnd/>
            </a:ln>
          </p:spPr>
          <p:txBody>
            <a:bodyPr/>
            <a:lstStyle/>
            <a:p>
              <a:endParaRPr lang="fr-FR"/>
            </a:p>
          </p:txBody>
        </p:sp>
        <p:sp>
          <p:nvSpPr>
            <p:cNvPr id="14988" name="Line 652"/>
            <p:cNvSpPr>
              <a:spLocks noChangeShapeType="1"/>
            </p:cNvSpPr>
            <p:nvPr/>
          </p:nvSpPr>
          <p:spPr bwMode="auto">
            <a:xfrm>
              <a:off x="5044" y="3080"/>
              <a:ext cx="3" cy="28"/>
            </a:xfrm>
            <a:prstGeom prst="line">
              <a:avLst/>
            </a:prstGeom>
            <a:noFill/>
            <a:ln w="3175">
              <a:solidFill>
                <a:srgbClr val="000000"/>
              </a:solidFill>
              <a:round/>
              <a:headEnd/>
              <a:tailEnd/>
            </a:ln>
          </p:spPr>
          <p:txBody>
            <a:bodyPr/>
            <a:lstStyle/>
            <a:p>
              <a:endParaRPr lang="fr-FR"/>
            </a:p>
          </p:txBody>
        </p:sp>
        <p:sp>
          <p:nvSpPr>
            <p:cNvPr id="14989" name="Line 653"/>
            <p:cNvSpPr>
              <a:spLocks noChangeShapeType="1"/>
            </p:cNvSpPr>
            <p:nvPr/>
          </p:nvSpPr>
          <p:spPr bwMode="auto">
            <a:xfrm>
              <a:off x="3913" y="3080"/>
              <a:ext cx="0" cy="52"/>
            </a:xfrm>
            <a:prstGeom prst="line">
              <a:avLst/>
            </a:prstGeom>
            <a:noFill/>
            <a:ln w="6350">
              <a:solidFill>
                <a:srgbClr val="000000"/>
              </a:solidFill>
              <a:round/>
              <a:headEnd/>
              <a:tailEnd/>
            </a:ln>
          </p:spPr>
          <p:txBody>
            <a:bodyPr/>
            <a:lstStyle/>
            <a:p>
              <a:endParaRPr lang="fr-FR"/>
            </a:p>
          </p:txBody>
        </p:sp>
        <p:sp>
          <p:nvSpPr>
            <p:cNvPr id="14990" name="Line 654"/>
            <p:cNvSpPr>
              <a:spLocks noChangeShapeType="1"/>
            </p:cNvSpPr>
            <p:nvPr/>
          </p:nvSpPr>
          <p:spPr bwMode="auto">
            <a:xfrm>
              <a:off x="4101" y="3080"/>
              <a:ext cx="1" cy="52"/>
            </a:xfrm>
            <a:prstGeom prst="line">
              <a:avLst/>
            </a:prstGeom>
            <a:noFill/>
            <a:ln w="3175">
              <a:solidFill>
                <a:srgbClr val="000000"/>
              </a:solidFill>
              <a:round/>
              <a:headEnd/>
              <a:tailEnd/>
            </a:ln>
          </p:spPr>
          <p:txBody>
            <a:bodyPr/>
            <a:lstStyle/>
            <a:p>
              <a:endParaRPr lang="fr-FR"/>
            </a:p>
          </p:txBody>
        </p:sp>
        <p:sp>
          <p:nvSpPr>
            <p:cNvPr id="14991" name="Line 655"/>
            <p:cNvSpPr>
              <a:spLocks noChangeShapeType="1"/>
            </p:cNvSpPr>
            <p:nvPr/>
          </p:nvSpPr>
          <p:spPr bwMode="auto">
            <a:xfrm>
              <a:off x="4290" y="3080"/>
              <a:ext cx="0" cy="52"/>
            </a:xfrm>
            <a:prstGeom prst="line">
              <a:avLst/>
            </a:prstGeom>
            <a:noFill/>
            <a:ln w="3175">
              <a:solidFill>
                <a:srgbClr val="000000"/>
              </a:solidFill>
              <a:round/>
              <a:headEnd/>
              <a:tailEnd/>
            </a:ln>
          </p:spPr>
          <p:txBody>
            <a:bodyPr/>
            <a:lstStyle/>
            <a:p>
              <a:endParaRPr lang="fr-FR"/>
            </a:p>
          </p:txBody>
        </p:sp>
        <p:sp>
          <p:nvSpPr>
            <p:cNvPr id="14992" name="Line 656"/>
            <p:cNvSpPr>
              <a:spLocks noChangeShapeType="1"/>
            </p:cNvSpPr>
            <p:nvPr/>
          </p:nvSpPr>
          <p:spPr bwMode="auto">
            <a:xfrm>
              <a:off x="4480" y="3080"/>
              <a:ext cx="1" cy="52"/>
            </a:xfrm>
            <a:prstGeom prst="line">
              <a:avLst/>
            </a:prstGeom>
            <a:noFill/>
            <a:ln w="3175">
              <a:solidFill>
                <a:srgbClr val="000000"/>
              </a:solidFill>
              <a:round/>
              <a:headEnd/>
              <a:tailEnd/>
            </a:ln>
          </p:spPr>
          <p:txBody>
            <a:bodyPr/>
            <a:lstStyle/>
            <a:p>
              <a:endParaRPr lang="fr-FR"/>
            </a:p>
          </p:txBody>
        </p:sp>
        <p:sp>
          <p:nvSpPr>
            <p:cNvPr id="14993" name="Line 657"/>
            <p:cNvSpPr>
              <a:spLocks noChangeShapeType="1"/>
            </p:cNvSpPr>
            <p:nvPr/>
          </p:nvSpPr>
          <p:spPr bwMode="auto">
            <a:xfrm>
              <a:off x="4669" y="3080"/>
              <a:ext cx="0" cy="52"/>
            </a:xfrm>
            <a:prstGeom prst="line">
              <a:avLst/>
            </a:prstGeom>
            <a:noFill/>
            <a:ln w="3175">
              <a:solidFill>
                <a:srgbClr val="000000"/>
              </a:solidFill>
              <a:round/>
              <a:headEnd/>
              <a:tailEnd/>
            </a:ln>
          </p:spPr>
          <p:txBody>
            <a:bodyPr/>
            <a:lstStyle/>
            <a:p>
              <a:endParaRPr lang="fr-FR"/>
            </a:p>
          </p:txBody>
        </p:sp>
        <p:sp>
          <p:nvSpPr>
            <p:cNvPr id="14994" name="Line 658"/>
            <p:cNvSpPr>
              <a:spLocks noChangeShapeType="1"/>
            </p:cNvSpPr>
            <p:nvPr/>
          </p:nvSpPr>
          <p:spPr bwMode="auto">
            <a:xfrm>
              <a:off x="4859" y="3080"/>
              <a:ext cx="1" cy="52"/>
            </a:xfrm>
            <a:prstGeom prst="line">
              <a:avLst/>
            </a:prstGeom>
            <a:noFill/>
            <a:ln w="3175">
              <a:solidFill>
                <a:srgbClr val="000000"/>
              </a:solidFill>
              <a:round/>
              <a:headEnd/>
              <a:tailEnd/>
            </a:ln>
          </p:spPr>
          <p:txBody>
            <a:bodyPr/>
            <a:lstStyle/>
            <a:p>
              <a:endParaRPr lang="fr-FR"/>
            </a:p>
          </p:txBody>
        </p:sp>
        <p:sp>
          <p:nvSpPr>
            <p:cNvPr id="14995" name="Line 659"/>
            <p:cNvSpPr>
              <a:spLocks noChangeShapeType="1"/>
            </p:cNvSpPr>
            <p:nvPr/>
          </p:nvSpPr>
          <p:spPr bwMode="auto">
            <a:xfrm>
              <a:off x="5048" y="3080"/>
              <a:ext cx="3" cy="52"/>
            </a:xfrm>
            <a:prstGeom prst="line">
              <a:avLst/>
            </a:prstGeom>
            <a:noFill/>
            <a:ln w="3175">
              <a:solidFill>
                <a:srgbClr val="000000"/>
              </a:solidFill>
              <a:round/>
              <a:headEnd/>
              <a:tailEnd/>
            </a:ln>
          </p:spPr>
          <p:txBody>
            <a:bodyPr/>
            <a:lstStyle/>
            <a:p>
              <a:endParaRPr lang="fr-FR"/>
            </a:p>
          </p:txBody>
        </p:sp>
        <p:sp>
          <p:nvSpPr>
            <p:cNvPr id="14996" name="Line 660"/>
            <p:cNvSpPr>
              <a:spLocks noChangeShapeType="1"/>
            </p:cNvSpPr>
            <p:nvPr/>
          </p:nvSpPr>
          <p:spPr bwMode="auto">
            <a:xfrm>
              <a:off x="3912" y="3079"/>
              <a:ext cx="1391" cy="1"/>
            </a:xfrm>
            <a:prstGeom prst="line">
              <a:avLst/>
            </a:prstGeom>
            <a:noFill/>
            <a:ln w="6350">
              <a:solidFill>
                <a:srgbClr val="000000"/>
              </a:solidFill>
              <a:round/>
              <a:headEnd/>
              <a:tailEnd type="stealth" w="med" len="med"/>
            </a:ln>
          </p:spPr>
          <p:txBody>
            <a:bodyPr/>
            <a:lstStyle/>
            <a:p>
              <a:endParaRPr lang="fr-FR"/>
            </a:p>
          </p:txBody>
        </p:sp>
        <p:sp>
          <p:nvSpPr>
            <p:cNvPr id="14997" name="Rectangle 661"/>
            <p:cNvSpPr>
              <a:spLocks noChangeArrowheads="1"/>
            </p:cNvSpPr>
            <p:nvPr/>
          </p:nvSpPr>
          <p:spPr bwMode="auto">
            <a:xfrm>
              <a:off x="3977" y="2385"/>
              <a:ext cx="244" cy="7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998" name="Rectangle 662"/>
            <p:cNvSpPr>
              <a:spLocks noChangeArrowheads="1"/>
            </p:cNvSpPr>
            <p:nvPr/>
          </p:nvSpPr>
          <p:spPr bwMode="auto">
            <a:xfrm>
              <a:off x="3850" y="3008"/>
              <a:ext cx="39" cy="7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26" name="Group 663"/>
            <p:cNvGrpSpPr>
              <a:grpSpLocks/>
            </p:cNvGrpSpPr>
            <p:nvPr/>
          </p:nvGrpSpPr>
          <p:grpSpPr bwMode="auto">
            <a:xfrm>
              <a:off x="4074" y="3132"/>
              <a:ext cx="1305" cy="82"/>
              <a:chOff x="3300" y="7628"/>
              <a:chExt cx="2324" cy="150"/>
            </a:xfrm>
          </p:grpSpPr>
          <p:sp>
            <p:nvSpPr>
              <p:cNvPr id="15000" name="Rectangle 664"/>
              <p:cNvSpPr>
                <a:spLocks noChangeArrowheads="1"/>
              </p:cNvSpPr>
              <p:nvPr/>
            </p:nvSpPr>
            <p:spPr bwMode="auto">
              <a:xfrm>
                <a:off x="4336" y="7637"/>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27" name="Group 665"/>
              <p:cNvGrpSpPr>
                <a:grpSpLocks/>
              </p:cNvGrpSpPr>
              <p:nvPr/>
            </p:nvGrpSpPr>
            <p:grpSpPr bwMode="auto">
              <a:xfrm>
                <a:off x="3300" y="7628"/>
                <a:ext cx="2324" cy="143"/>
                <a:chOff x="3327" y="7638"/>
                <a:chExt cx="2324" cy="143"/>
              </a:xfrm>
            </p:grpSpPr>
            <p:grpSp>
              <p:nvGrpSpPr>
                <p:cNvPr id="28" name="Group 666"/>
                <p:cNvGrpSpPr>
                  <a:grpSpLocks/>
                </p:cNvGrpSpPr>
                <p:nvPr/>
              </p:nvGrpSpPr>
              <p:grpSpPr bwMode="auto">
                <a:xfrm>
                  <a:off x="3327" y="7640"/>
                  <a:ext cx="1430" cy="141"/>
                  <a:chOff x="3327" y="7640"/>
                  <a:chExt cx="1430" cy="141"/>
                </a:xfrm>
              </p:grpSpPr>
              <p:grpSp>
                <p:nvGrpSpPr>
                  <p:cNvPr id="29" name="Group 667"/>
                  <p:cNvGrpSpPr>
                    <a:grpSpLocks/>
                  </p:cNvGrpSpPr>
                  <p:nvPr/>
                </p:nvGrpSpPr>
                <p:grpSpPr bwMode="auto">
                  <a:xfrm>
                    <a:off x="3327" y="7640"/>
                    <a:ext cx="413" cy="140"/>
                    <a:chOff x="3327" y="7640"/>
                    <a:chExt cx="413" cy="140"/>
                  </a:xfrm>
                </p:grpSpPr>
                <p:sp>
                  <p:nvSpPr>
                    <p:cNvPr id="15004" name="Rectangle 668"/>
                    <p:cNvSpPr>
                      <a:spLocks noChangeArrowheads="1"/>
                    </p:cNvSpPr>
                    <p:nvPr/>
                  </p:nvSpPr>
                  <p:spPr bwMode="auto">
                    <a:xfrm>
                      <a:off x="3327" y="7640"/>
                      <a:ext cx="52"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5005" name="Rectangle 669"/>
                    <p:cNvSpPr>
                      <a:spLocks noChangeArrowheads="1"/>
                    </p:cNvSpPr>
                    <p:nvPr/>
                  </p:nvSpPr>
                  <p:spPr bwMode="auto">
                    <a:xfrm>
                      <a:off x="3670"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30" name="Group 670"/>
                  <p:cNvGrpSpPr>
                    <a:grpSpLocks/>
                  </p:cNvGrpSpPr>
                  <p:nvPr/>
                </p:nvGrpSpPr>
                <p:grpSpPr bwMode="auto">
                  <a:xfrm>
                    <a:off x="4014" y="7640"/>
                    <a:ext cx="743" cy="141"/>
                    <a:chOff x="4014" y="7640"/>
                    <a:chExt cx="743" cy="141"/>
                  </a:xfrm>
                </p:grpSpPr>
                <p:sp>
                  <p:nvSpPr>
                    <p:cNvPr id="15007" name="Rectangle 671"/>
                    <p:cNvSpPr>
                      <a:spLocks noChangeArrowheads="1"/>
                    </p:cNvSpPr>
                    <p:nvPr/>
                  </p:nvSpPr>
                  <p:spPr bwMode="auto">
                    <a:xfrm>
                      <a:off x="4014"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5008" name="Rectangle 672"/>
                    <p:cNvSpPr>
                      <a:spLocks noChangeArrowheads="1"/>
                    </p:cNvSpPr>
                    <p:nvPr/>
                  </p:nvSpPr>
                  <p:spPr bwMode="auto">
                    <a:xfrm>
                      <a:off x="4686" y="7640"/>
                      <a:ext cx="71"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31" name="Group 673"/>
                <p:cNvGrpSpPr>
                  <a:grpSpLocks/>
                </p:cNvGrpSpPr>
                <p:nvPr/>
              </p:nvGrpSpPr>
              <p:grpSpPr bwMode="auto">
                <a:xfrm>
                  <a:off x="5013" y="7638"/>
                  <a:ext cx="638" cy="142"/>
                  <a:chOff x="5013" y="7638"/>
                  <a:chExt cx="638" cy="142"/>
                </a:xfrm>
              </p:grpSpPr>
              <p:sp>
                <p:nvSpPr>
                  <p:cNvPr id="15010" name="Rectangle 674"/>
                  <p:cNvSpPr>
                    <a:spLocks noChangeArrowheads="1"/>
                  </p:cNvSpPr>
                  <p:nvPr/>
                </p:nvSpPr>
                <p:spPr bwMode="auto">
                  <a:xfrm>
                    <a:off x="5181" y="7638"/>
                    <a:ext cx="470" cy="142"/>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5011" name="Rectangle 675"/>
                  <p:cNvSpPr>
                    <a:spLocks noChangeArrowheads="1"/>
                  </p:cNvSpPr>
                  <p:nvPr/>
                </p:nvSpPr>
                <p:spPr bwMode="auto">
                  <a:xfrm>
                    <a:off x="5013" y="7638"/>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nvGrpSpPr>
            <p:cNvPr id="14755" name="Group 676"/>
            <p:cNvGrpSpPr>
              <a:grpSpLocks/>
            </p:cNvGrpSpPr>
            <p:nvPr/>
          </p:nvGrpSpPr>
          <p:grpSpPr bwMode="auto">
            <a:xfrm>
              <a:off x="4008" y="2528"/>
              <a:ext cx="1043" cy="953"/>
              <a:chOff x="5791" y="6899"/>
              <a:chExt cx="1857" cy="1885"/>
            </a:xfrm>
          </p:grpSpPr>
          <p:grpSp>
            <p:nvGrpSpPr>
              <p:cNvPr id="14757" name="Group 677"/>
              <p:cNvGrpSpPr>
                <a:grpSpLocks/>
              </p:cNvGrpSpPr>
              <p:nvPr/>
            </p:nvGrpSpPr>
            <p:grpSpPr bwMode="auto">
              <a:xfrm>
                <a:off x="6299" y="6904"/>
                <a:ext cx="338" cy="1871"/>
                <a:chOff x="6299" y="6904"/>
                <a:chExt cx="338" cy="1960"/>
              </a:xfrm>
            </p:grpSpPr>
            <p:sp>
              <p:nvSpPr>
                <p:cNvPr id="15014" name="Line 678"/>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15015" name="Line 679"/>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15016" name="Line 680"/>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14758" name="Group 681"/>
              <p:cNvGrpSpPr>
                <a:grpSpLocks/>
              </p:cNvGrpSpPr>
              <p:nvPr/>
            </p:nvGrpSpPr>
            <p:grpSpPr bwMode="auto">
              <a:xfrm>
                <a:off x="5791" y="6899"/>
                <a:ext cx="1857" cy="1885"/>
                <a:chOff x="5791" y="6899"/>
                <a:chExt cx="1857" cy="1885"/>
              </a:xfrm>
            </p:grpSpPr>
            <p:grpSp>
              <p:nvGrpSpPr>
                <p:cNvPr id="14759" name="Group 682"/>
                <p:cNvGrpSpPr>
                  <a:grpSpLocks/>
                </p:cNvGrpSpPr>
                <p:nvPr/>
              </p:nvGrpSpPr>
              <p:grpSpPr bwMode="auto">
                <a:xfrm>
                  <a:off x="5791" y="6902"/>
                  <a:ext cx="338" cy="1864"/>
                  <a:chOff x="5791" y="6902"/>
                  <a:chExt cx="338" cy="1954"/>
                </a:xfrm>
              </p:grpSpPr>
              <p:sp>
                <p:nvSpPr>
                  <p:cNvPr id="15019" name="Line 683"/>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15020" name="Line 684"/>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15021" name="Line 685"/>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14762" name="Group 686"/>
                <p:cNvGrpSpPr>
                  <a:grpSpLocks/>
                </p:cNvGrpSpPr>
                <p:nvPr/>
              </p:nvGrpSpPr>
              <p:grpSpPr bwMode="auto">
                <a:xfrm>
                  <a:off x="6799" y="6902"/>
                  <a:ext cx="343" cy="1882"/>
                  <a:chOff x="6799" y="6902"/>
                  <a:chExt cx="343" cy="1959"/>
                </a:xfrm>
              </p:grpSpPr>
              <p:sp>
                <p:nvSpPr>
                  <p:cNvPr id="15023" name="Line 687"/>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15024" name="Line 688"/>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15025" name="Line 689"/>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14765" name="Group 690"/>
                <p:cNvGrpSpPr>
                  <a:grpSpLocks/>
                </p:cNvGrpSpPr>
                <p:nvPr/>
              </p:nvGrpSpPr>
              <p:grpSpPr bwMode="auto">
                <a:xfrm>
                  <a:off x="7313" y="6899"/>
                  <a:ext cx="335" cy="1877"/>
                  <a:chOff x="7313" y="6899"/>
                  <a:chExt cx="335" cy="1992"/>
                </a:xfrm>
              </p:grpSpPr>
              <p:sp>
                <p:nvSpPr>
                  <p:cNvPr id="15027" name="Line 691"/>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15028" name="Line 692"/>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15029" name="Line 693"/>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sp>
        <p:nvSpPr>
          <p:cNvPr id="15248" name="Text Box 912"/>
          <p:cNvSpPr txBox="1">
            <a:spLocks noChangeArrowheads="1"/>
          </p:cNvSpPr>
          <p:nvPr/>
        </p:nvSpPr>
        <p:spPr bwMode="auto">
          <a:xfrm>
            <a:off x="244475" y="332656"/>
            <a:ext cx="8899525" cy="366712"/>
          </a:xfrm>
          <a:prstGeom prst="rect">
            <a:avLst/>
          </a:prstGeom>
          <a:noFill/>
          <a:ln w="9525">
            <a:noFill/>
            <a:miter lim="800000"/>
            <a:headEnd/>
            <a:tailEnd/>
          </a:ln>
          <a:effectLst/>
        </p:spPr>
        <p:txBody>
          <a:bodyPr>
            <a:spAutoFit/>
          </a:bodyPr>
          <a:lstStyle/>
          <a:p>
            <a:r>
              <a:rPr lang="fr-FR" dirty="0">
                <a:solidFill>
                  <a:srgbClr val="FF0000"/>
                </a:solidFill>
                <a:latin typeface="Comic Sans MS" pitchFamily="66" charset="0"/>
              </a:rPr>
              <a:t>Conversion analogique-numérique </a:t>
            </a:r>
          </a:p>
        </p:txBody>
      </p:sp>
      <p:sp>
        <p:nvSpPr>
          <p:cNvPr id="15252" name="Text Box 916"/>
          <p:cNvSpPr txBox="1">
            <a:spLocks noChangeArrowheads="1"/>
          </p:cNvSpPr>
          <p:nvPr/>
        </p:nvSpPr>
        <p:spPr bwMode="auto">
          <a:xfrm>
            <a:off x="251520" y="692696"/>
            <a:ext cx="8640763" cy="641350"/>
          </a:xfrm>
          <a:prstGeom prst="rect">
            <a:avLst/>
          </a:prstGeom>
          <a:noFill/>
          <a:ln w="9525">
            <a:noFill/>
            <a:miter lim="800000"/>
            <a:headEnd/>
            <a:tailEnd/>
          </a:ln>
          <a:effectLst/>
        </p:spPr>
        <p:txBody>
          <a:bodyPr>
            <a:spAutoFit/>
          </a:bodyPr>
          <a:lstStyle/>
          <a:p>
            <a:r>
              <a:rPr lang="fr-FR" dirty="0">
                <a:latin typeface="Comic Sans MS" pitchFamily="66" charset="0"/>
              </a:rPr>
              <a:t>On peut décomposer la conversion en deux étapes : l'échantillonnage et la numérisation. Dans la pratique, ces deux étapes se font simultanément.</a:t>
            </a:r>
            <a:endParaRPr lang="fr-FR" b="1" dirty="0">
              <a:latin typeface="Comic Sans MS" pitchFamily="66" charset="0"/>
            </a:endParaRPr>
          </a:p>
        </p:txBody>
      </p:sp>
      <p:sp>
        <p:nvSpPr>
          <p:cNvPr id="15253" name="Text Box 917"/>
          <p:cNvSpPr txBox="1">
            <a:spLocks noChangeArrowheads="1"/>
          </p:cNvSpPr>
          <p:nvPr/>
        </p:nvSpPr>
        <p:spPr bwMode="auto">
          <a:xfrm>
            <a:off x="251520" y="1412776"/>
            <a:ext cx="8580437" cy="1328738"/>
          </a:xfrm>
          <a:prstGeom prst="rect">
            <a:avLst/>
          </a:prstGeom>
          <a:noFill/>
          <a:ln w="9525">
            <a:noFill/>
            <a:miter lim="800000"/>
            <a:headEnd/>
            <a:tailEnd/>
          </a:ln>
          <a:effectLst/>
        </p:spPr>
        <p:txBody>
          <a:bodyPr>
            <a:spAutoFit/>
          </a:bodyPr>
          <a:lstStyle/>
          <a:p>
            <a:pPr>
              <a:spcAft>
                <a:spcPct val="50000"/>
              </a:spcAft>
            </a:pPr>
            <a:r>
              <a:rPr lang="fr-FR" dirty="0">
                <a:solidFill>
                  <a:srgbClr val="FF0000"/>
                </a:solidFill>
                <a:latin typeface="Comic Sans MS" pitchFamily="66" charset="0"/>
              </a:rPr>
              <a:t>L'échantillonnage</a:t>
            </a:r>
          </a:p>
          <a:p>
            <a:r>
              <a:rPr lang="fr-FR" dirty="0">
                <a:latin typeface="Comic Sans MS" pitchFamily="66" charset="0"/>
              </a:rPr>
              <a:t>L'échantillonnage consiste à découper la courbe en bandes verticales d'une certaine largeur appelée période d'échantillonnage T</a:t>
            </a:r>
            <a:r>
              <a:rPr lang="fr-FR" baseline="-25000" dirty="0">
                <a:latin typeface="Comic Sans MS" pitchFamily="66" charset="0"/>
              </a:rPr>
              <a:t>E</a:t>
            </a:r>
            <a:r>
              <a:rPr lang="fr-FR" dirty="0">
                <a:latin typeface="Comic Sans MS" pitchFamily="66" charset="0"/>
              </a:rPr>
              <a:t> . Plus cette période est petite, plus la courbe est divisée en un grand nombre de bandes.</a:t>
            </a:r>
          </a:p>
        </p:txBody>
      </p:sp>
      <p:sp>
        <p:nvSpPr>
          <p:cNvPr id="15254" name="Line 918"/>
          <p:cNvSpPr>
            <a:spLocks noChangeShapeType="1"/>
          </p:cNvSpPr>
          <p:nvPr/>
        </p:nvSpPr>
        <p:spPr bwMode="auto">
          <a:xfrm>
            <a:off x="1130300" y="3981450"/>
            <a:ext cx="1588" cy="1538288"/>
          </a:xfrm>
          <a:prstGeom prst="line">
            <a:avLst/>
          </a:prstGeom>
          <a:noFill/>
          <a:ln w="3175">
            <a:solidFill>
              <a:srgbClr val="0000FF"/>
            </a:solidFill>
            <a:round/>
            <a:headEnd/>
            <a:tailEnd/>
          </a:ln>
        </p:spPr>
        <p:txBody>
          <a:bodyPr/>
          <a:lstStyle/>
          <a:p>
            <a:endParaRPr lang="fr-FR"/>
          </a:p>
        </p:txBody>
      </p:sp>
      <p:sp>
        <p:nvSpPr>
          <p:cNvPr id="15255" name="Line 919"/>
          <p:cNvSpPr>
            <a:spLocks noChangeShapeType="1"/>
          </p:cNvSpPr>
          <p:nvPr/>
        </p:nvSpPr>
        <p:spPr bwMode="auto">
          <a:xfrm>
            <a:off x="1430338" y="3983038"/>
            <a:ext cx="1587" cy="1541462"/>
          </a:xfrm>
          <a:prstGeom prst="line">
            <a:avLst/>
          </a:prstGeom>
          <a:noFill/>
          <a:ln w="3175">
            <a:solidFill>
              <a:srgbClr val="0000FF"/>
            </a:solidFill>
            <a:round/>
            <a:headEnd/>
            <a:tailEnd/>
          </a:ln>
        </p:spPr>
        <p:txBody>
          <a:bodyPr/>
          <a:lstStyle/>
          <a:p>
            <a:endParaRPr lang="fr-FR"/>
          </a:p>
        </p:txBody>
      </p:sp>
      <p:sp>
        <p:nvSpPr>
          <p:cNvPr id="15256" name="Line 920"/>
          <p:cNvSpPr>
            <a:spLocks noChangeShapeType="1"/>
          </p:cNvSpPr>
          <p:nvPr/>
        </p:nvSpPr>
        <p:spPr bwMode="auto">
          <a:xfrm>
            <a:off x="1277938" y="3981450"/>
            <a:ext cx="1587" cy="1541463"/>
          </a:xfrm>
          <a:prstGeom prst="line">
            <a:avLst/>
          </a:prstGeom>
          <a:noFill/>
          <a:ln w="3175">
            <a:solidFill>
              <a:srgbClr val="0000FF"/>
            </a:solidFill>
            <a:round/>
            <a:headEnd/>
            <a:tailEnd/>
          </a:ln>
        </p:spPr>
        <p:txBody>
          <a:bodyPr/>
          <a:lstStyle/>
          <a:p>
            <a:endParaRPr lang="fr-FR"/>
          </a:p>
        </p:txBody>
      </p:sp>
      <p:sp>
        <p:nvSpPr>
          <p:cNvPr id="15257" name="Line 921"/>
          <p:cNvSpPr>
            <a:spLocks noChangeShapeType="1"/>
          </p:cNvSpPr>
          <p:nvPr/>
        </p:nvSpPr>
        <p:spPr bwMode="auto">
          <a:xfrm>
            <a:off x="828675" y="3983038"/>
            <a:ext cx="1588" cy="1535112"/>
          </a:xfrm>
          <a:prstGeom prst="line">
            <a:avLst/>
          </a:prstGeom>
          <a:noFill/>
          <a:ln w="3175">
            <a:solidFill>
              <a:srgbClr val="0000FF"/>
            </a:solidFill>
            <a:round/>
            <a:headEnd/>
            <a:tailEnd/>
          </a:ln>
        </p:spPr>
        <p:txBody>
          <a:bodyPr/>
          <a:lstStyle/>
          <a:p>
            <a:endParaRPr lang="fr-FR"/>
          </a:p>
        </p:txBody>
      </p:sp>
      <p:sp>
        <p:nvSpPr>
          <p:cNvPr id="15258" name="Line 922"/>
          <p:cNvSpPr>
            <a:spLocks noChangeShapeType="1"/>
          </p:cNvSpPr>
          <p:nvPr/>
        </p:nvSpPr>
        <p:spPr bwMode="auto">
          <a:xfrm>
            <a:off x="676275" y="3981450"/>
            <a:ext cx="1588" cy="1535113"/>
          </a:xfrm>
          <a:prstGeom prst="line">
            <a:avLst/>
          </a:prstGeom>
          <a:noFill/>
          <a:ln w="3175">
            <a:solidFill>
              <a:srgbClr val="0000FF"/>
            </a:solidFill>
            <a:round/>
            <a:headEnd/>
            <a:tailEnd/>
          </a:ln>
        </p:spPr>
        <p:txBody>
          <a:bodyPr/>
          <a:lstStyle/>
          <a:p>
            <a:endParaRPr lang="fr-FR"/>
          </a:p>
        </p:txBody>
      </p:sp>
      <p:sp>
        <p:nvSpPr>
          <p:cNvPr id="15259" name="Line 923"/>
          <p:cNvSpPr>
            <a:spLocks noChangeShapeType="1"/>
          </p:cNvSpPr>
          <p:nvPr/>
        </p:nvSpPr>
        <p:spPr bwMode="auto">
          <a:xfrm>
            <a:off x="976313" y="3979863"/>
            <a:ext cx="1587" cy="1536700"/>
          </a:xfrm>
          <a:prstGeom prst="line">
            <a:avLst/>
          </a:prstGeom>
          <a:noFill/>
          <a:ln w="3175">
            <a:solidFill>
              <a:srgbClr val="0000FF"/>
            </a:solidFill>
            <a:round/>
            <a:headEnd/>
            <a:tailEnd/>
          </a:ln>
        </p:spPr>
        <p:txBody>
          <a:bodyPr/>
          <a:lstStyle/>
          <a:p>
            <a:endParaRPr lang="fr-FR"/>
          </a:p>
        </p:txBody>
      </p:sp>
      <p:sp>
        <p:nvSpPr>
          <p:cNvPr id="15260" name="Line 924"/>
          <p:cNvSpPr>
            <a:spLocks noChangeShapeType="1"/>
          </p:cNvSpPr>
          <p:nvPr/>
        </p:nvSpPr>
        <p:spPr bwMode="auto">
          <a:xfrm>
            <a:off x="1730375" y="3983038"/>
            <a:ext cx="0" cy="1549400"/>
          </a:xfrm>
          <a:prstGeom prst="line">
            <a:avLst/>
          </a:prstGeom>
          <a:noFill/>
          <a:ln w="3175">
            <a:solidFill>
              <a:srgbClr val="0000FF"/>
            </a:solidFill>
            <a:round/>
            <a:headEnd/>
            <a:tailEnd/>
          </a:ln>
        </p:spPr>
        <p:txBody>
          <a:bodyPr/>
          <a:lstStyle/>
          <a:p>
            <a:endParaRPr lang="fr-FR"/>
          </a:p>
        </p:txBody>
      </p:sp>
      <p:sp>
        <p:nvSpPr>
          <p:cNvPr id="15261" name="Line 925"/>
          <p:cNvSpPr>
            <a:spLocks noChangeShapeType="1"/>
          </p:cNvSpPr>
          <p:nvPr/>
        </p:nvSpPr>
        <p:spPr bwMode="auto">
          <a:xfrm>
            <a:off x="1576388" y="3981450"/>
            <a:ext cx="1587" cy="1549400"/>
          </a:xfrm>
          <a:prstGeom prst="line">
            <a:avLst/>
          </a:prstGeom>
          <a:noFill/>
          <a:ln w="3175">
            <a:solidFill>
              <a:srgbClr val="0000FF"/>
            </a:solidFill>
            <a:round/>
            <a:headEnd/>
            <a:tailEnd/>
          </a:ln>
        </p:spPr>
        <p:txBody>
          <a:bodyPr/>
          <a:lstStyle/>
          <a:p>
            <a:endParaRPr lang="fr-FR"/>
          </a:p>
        </p:txBody>
      </p:sp>
      <p:sp>
        <p:nvSpPr>
          <p:cNvPr id="15262" name="Line 926"/>
          <p:cNvSpPr>
            <a:spLocks noChangeShapeType="1"/>
          </p:cNvSpPr>
          <p:nvPr/>
        </p:nvSpPr>
        <p:spPr bwMode="auto">
          <a:xfrm>
            <a:off x="1881188" y="3979863"/>
            <a:ext cx="1587" cy="1539875"/>
          </a:xfrm>
          <a:prstGeom prst="line">
            <a:avLst/>
          </a:prstGeom>
          <a:noFill/>
          <a:ln w="3175">
            <a:solidFill>
              <a:srgbClr val="0000FF"/>
            </a:solidFill>
            <a:round/>
            <a:headEnd/>
            <a:tailEnd/>
          </a:ln>
        </p:spPr>
        <p:txBody>
          <a:bodyPr/>
          <a:lstStyle/>
          <a:p>
            <a:endParaRPr lang="fr-FR"/>
          </a:p>
        </p:txBody>
      </p:sp>
      <p:sp>
        <p:nvSpPr>
          <p:cNvPr id="15263" name="Line 927"/>
          <p:cNvSpPr>
            <a:spLocks noChangeShapeType="1"/>
          </p:cNvSpPr>
          <p:nvPr/>
        </p:nvSpPr>
        <p:spPr bwMode="auto">
          <a:xfrm>
            <a:off x="2035175" y="3979863"/>
            <a:ext cx="1588" cy="1543050"/>
          </a:xfrm>
          <a:prstGeom prst="line">
            <a:avLst/>
          </a:prstGeom>
          <a:noFill/>
          <a:ln w="3175">
            <a:solidFill>
              <a:srgbClr val="0000FF"/>
            </a:solidFill>
            <a:round/>
            <a:headEnd/>
            <a:tailEnd/>
          </a:ln>
        </p:spPr>
        <p:txBody>
          <a:bodyPr/>
          <a:lstStyle/>
          <a:p>
            <a:endParaRPr lang="fr-FR"/>
          </a:p>
        </p:txBody>
      </p:sp>
      <p:sp>
        <p:nvSpPr>
          <p:cNvPr id="15264" name="Line 928"/>
          <p:cNvSpPr>
            <a:spLocks noChangeShapeType="1"/>
          </p:cNvSpPr>
          <p:nvPr/>
        </p:nvSpPr>
        <p:spPr bwMode="auto">
          <a:xfrm>
            <a:off x="2333625" y="3978275"/>
            <a:ext cx="1588" cy="1547813"/>
          </a:xfrm>
          <a:prstGeom prst="line">
            <a:avLst/>
          </a:prstGeom>
          <a:noFill/>
          <a:ln w="3175">
            <a:solidFill>
              <a:srgbClr val="0000FF"/>
            </a:solidFill>
            <a:round/>
            <a:headEnd/>
            <a:tailEnd/>
          </a:ln>
        </p:spPr>
        <p:txBody>
          <a:bodyPr/>
          <a:lstStyle/>
          <a:p>
            <a:endParaRPr lang="fr-FR"/>
          </a:p>
        </p:txBody>
      </p:sp>
      <p:sp>
        <p:nvSpPr>
          <p:cNvPr id="15265" name="Line 929"/>
          <p:cNvSpPr>
            <a:spLocks noChangeShapeType="1"/>
          </p:cNvSpPr>
          <p:nvPr/>
        </p:nvSpPr>
        <p:spPr bwMode="auto">
          <a:xfrm>
            <a:off x="2179638" y="3976688"/>
            <a:ext cx="1587" cy="1547812"/>
          </a:xfrm>
          <a:prstGeom prst="line">
            <a:avLst/>
          </a:prstGeom>
          <a:noFill/>
          <a:ln w="3175">
            <a:solidFill>
              <a:srgbClr val="0000FF"/>
            </a:solidFill>
            <a:round/>
            <a:headEnd/>
            <a:tailEnd/>
          </a:ln>
        </p:spPr>
        <p:txBody>
          <a:bodyPr/>
          <a:lstStyle/>
          <a:p>
            <a:endParaRPr lang="fr-FR"/>
          </a:p>
        </p:txBody>
      </p:sp>
      <p:grpSp>
        <p:nvGrpSpPr>
          <p:cNvPr id="14768" name="Group 939"/>
          <p:cNvGrpSpPr>
            <a:grpSpLocks/>
          </p:cNvGrpSpPr>
          <p:nvPr/>
        </p:nvGrpSpPr>
        <p:grpSpPr bwMode="auto">
          <a:xfrm>
            <a:off x="1425575" y="5524500"/>
            <a:ext cx="568325" cy="333375"/>
            <a:chOff x="898" y="3518"/>
            <a:chExt cx="358" cy="210"/>
          </a:xfrm>
        </p:grpSpPr>
        <p:sp>
          <p:nvSpPr>
            <p:cNvPr id="15266" name="Text Box 930"/>
            <p:cNvSpPr txBox="1">
              <a:spLocks noChangeArrowheads="1"/>
            </p:cNvSpPr>
            <p:nvPr/>
          </p:nvSpPr>
          <p:spPr bwMode="auto">
            <a:xfrm>
              <a:off x="898" y="3542"/>
              <a:ext cx="148" cy="134"/>
            </a:xfrm>
            <a:prstGeom prst="rect">
              <a:avLst/>
            </a:prstGeom>
            <a:noFill/>
            <a:ln w="9525">
              <a:noFill/>
              <a:miter lim="800000"/>
              <a:headEnd/>
              <a:tailEnd/>
            </a:ln>
            <a:effectLst/>
          </p:spPr>
          <p:txBody>
            <a:bodyPr lIns="0" tIns="0" rIns="0" bIns="0">
              <a:spAutoFit/>
            </a:bodyPr>
            <a:lstStyle/>
            <a:p>
              <a:pPr>
                <a:spcBef>
                  <a:spcPct val="50000"/>
                </a:spcBef>
              </a:pPr>
              <a:r>
                <a:rPr lang="fr-FR" sz="1400">
                  <a:solidFill>
                    <a:srgbClr val="0000FF"/>
                  </a:solidFill>
                  <a:latin typeface="Comic Sans MS" pitchFamily="66" charset="0"/>
                </a:rPr>
                <a:t>T</a:t>
              </a:r>
              <a:r>
                <a:rPr lang="fr-FR" sz="1400" baseline="-25000">
                  <a:solidFill>
                    <a:srgbClr val="0000FF"/>
                  </a:solidFill>
                  <a:latin typeface="Comic Sans MS" pitchFamily="66" charset="0"/>
                </a:rPr>
                <a:t>E</a:t>
              </a:r>
              <a:endParaRPr lang="fr-FR" sz="1400">
                <a:solidFill>
                  <a:srgbClr val="0000FF"/>
                </a:solidFill>
                <a:latin typeface="Comic Sans MS" pitchFamily="66" charset="0"/>
              </a:endParaRPr>
            </a:p>
          </p:txBody>
        </p:sp>
        <p:sp>
          <p:nvSpPr>
            <p:cNvPr id="15267" name="Line 931"/>
            <p:cNvSpPr>
              <a:spLocks noChangeShapeType="1"/>
            </p:cNvSpPr>
            <p:nvPr/>
          </p:nvSpPr>
          <p:spPr bwMode="auto">
            <a:xfrm>
              <a:off x="1000" y="3698"/>
              <a:ext cx="96" cy="0"/>
            </a:xfrm>
            <a:prstGeom prst="line">
              <a:avLst/>
            </a:prstGeom>
            <a:noFill/>
            <a:ln w="6350">
              <a:solidFill>
                <a:srgbClr val="0000FF"/>
              </a:solidFill>
              <a:round/>
              <a:headEnd/>
              <a:tailEnd type="stealth" w="med" len="med"/>
            </a:ln>
            <a:effectLst/>
          </p:spPr>
          <p:txBody>
            <a:bodyPr/>
            <a:lstStyle/>
            <a:p>
              <a:endParaRPr lang="fr-FR"/>
            </a:p>
          </p:txBody>
        </p:sp>
        <p:sp>
          <p:nvSpPr>
            <p:cNvPr id="15268" name="Line 932"/>
            <p:cNvSpPr>
              <a:spLocks noChangeShapeType="1"/>
            </p:cNvSpPr>
            <p:nvPr/>
          </p:nvSpPr>
          <p:spPr bwMode="auto">
            <a:xfrm>
              <a:off x="1090" y="3522"/>
              <a:ext cx="0" cy="196"/>
            </a:xfrm>
            <a:prstGeom prst="line">
              <a:avLst/>
            </a:prstGeom>
            <a:noFill/>
            <a:ln w="3175">
              <a:solidFill>
                <a:srgbClr val="0000FF"/>
              </a:solidFill>
              <a:prstDash val="sysDot"/>
              <a:round/>
              <a:headEnd/>
              <a:tailEnd/>
            </a:ln>
            <a:effectLst/>
          </p:spPr>
          <p:txBody>
            <a:bodyPr/>
            <a:lstStyle/>
            <a:p>
              <a:endParaRPr lang="fr-FR"/>
            </a:p>
          </p:txBody>
        </p:sp>
        <p:sp>
          <p:nvSpPr>
            <p:cNvPr id="15269" name="Line 933"/>
            <p:cNvSpPr>
              <a:spLocks noChangeShapeType="1"/>
            </p:cNvSpPr>
            <p:nvPr/>
          </p:nvSpPr>
          <p:spPr bwMode="auto">
            <a:xfrm>
              <a:off x="1184" y="3518"/>
              <a:ext cx="0" cy="196"/>
            </a:xfrm>
            <a:prstGeom prst="line">
              <a:avLst/>
            </a:prstGeom>
            <a:noFill/>
            <a:ln w="3175">
              <a:solidFill>
                <a:srgbClr val="0000FF"/>
              </a:solidFill>
              <a:prstDash val="sysDot"/>
              <a:round/>
              <a:headEnd/>
              <a:tailEnd/>
            </a:ln>
            <a:effectLst/>
          </p:spPr>
          <p:txBody>
            <a:bodyPr/>
            <a:lstStyle/>
            <a:p>
              <a:endParaRPr lang="fr-FR"/>
            </a:p>
          </p:txBody>
        </p:sp>
        <p:sp>
          <p:nvSpPr>
            <p:cNvPr id="15270" name="Line 934"/>
            <p:cNvSpPr>
              <a:spLocks noChangeShapeType="1"/>
            </p:cNvSpPr>
            <p:nvPr/>
          </p:nvSpPr>
          <p:spPr bwMode="auto">
            <a:xfrm flipH="1">
              <a:off x="1182" y="3696"/>
              <a:ext cx="28" cy="0"/>
            </a:xfrm>
            <a:prstGeom prst="line">
              <a:avLst/>
            </a:prstGeom>
            <a:noFill/>
            <a:ln w="6350">
              <a:solidFill>
                <a:srgbClr val="0000FF"/>
              </a:solidFill>
              <a:round/>
              <a:headEnd/>
              <a:tailEnd type="stealth" w="med" len="med"/>
            </a:ln>
            <a:effectLst/>
          </p:spPr>
          <p:txBody>
            <a:bodyPr/>
            <a:lstStyle/>
            <a:p>
              <a:endParaRPr lang="fr-FR"/>
            </a:p>
          </p:txBody>
        </p:sp>
        <p:sp>
          <p:nvSpPr>
            <p:cNvPr id="15271" name="Line 935"/>
            <p:cNvSpPr>
              <a:spLocks noChangeShapeType="1"/>
            </p:cNvSpPr>
            <p:nvPr/>
          </p:nvSpPr>
          <p:spPr bwMode="auto">
            <a:xfrm flipH="1">
              <a:off x="898" y="3696"/>
              <a:ext cx="314" cy="2"/>
            </a:xfrm>
            <a:prstGeom prst="line">
              <a:avLst/>
            </a:prstGeom>
            <a:noFill/>
            <a:ln w="6350">
              <a:solidFill>
                <a:srgbClr val="0000FF"/>
              </a:solidFill>
              <a:round/>
              <a:headEnd/>
              <a:tailEnd/>
            </a:ln>
            <a:effectLst/>
          </p:spPr>
          <p:txBody>
            <a:bodyPr/>
            <a:lstStyle/>
            <a:p>
              <a:endParaRPr lang="fr-FR"/>
            </a:p>
          </p:txBody>
        </p:sp>
        <p:sp>
          <p:nvSpPr>
            <p:cNvPr id="15274" name="Rectangle 938"/>
            <p:cNvSpPr>
              <a:spLocks noChangeArrowheads="1"/>
            </p:cNvSpPr>
            <p:nvPr/>
          </p:nvSpPr>
          <p:spPr bwMode="auto">
            <a:xfrm>
              <a:off x="1134" y="3654"/>
              <a:ext cx="122" cy="74"/>
            </a:xfrm>
            <a:prstGeom prst="rect">
              <a:avLst/>
            </a:prstGeom>
            <a:noFill/>
            <a:ln w="9525">
              <a:noFill/>
              <a:miter lim="800000"/>
              <a:headEnd/>
              <a:tailEnd/>
            </a:ln>
            <a:effectLst/>
          </p:spPr>
          <p:txBody>
            <a:bodyPr wrap="none" anchor="ctr"/>
            <a:lstStyle/>
            <a:p>
              <a:endParaRPr lang="fr-FR"/>
            </a:p>
          </p:txBody>
        </p:sp>
      </p:grpSp>
      <p:sp>
        <p:nvSpPr>
          <p:cNvPr id="15276" name="Text Box 940"/>
          <p:cNvSpPr txBox="1">
            <a:spLocks noChangeArrowheads="1"/>
          </p:cNvSpPr>
          <p:nvPr/>
        </p:nvSpPr>
        <p:spPr bwMode="auto">
          <a:xfrm>
            <a:off x="179512" y="2780928"/>
            <a:ext cx="8474075" cy="641350"/>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On attribue à chaque bande la tension qu'a la courbe au début de la bande. C’est le rôle de l’échantillonneur-bloqueur. </a:t>
            </a:r>
          </a:p>
        </p:txBody>
      </p:sp>
      <p:sp>
        <p:nvSpPr>
          <p:cNvPr id="15278" name="Text Box 942"/>
          <p:cNvSpPr txBox="1">
            <a:spLocks noChangeArrowheads="1"/>
          </p:cNvSpPr>
          <p:nvPr/>
        </p:nvSpPr>
        <p:spPr bwMode="auto">
          <a:xfrm>
            <a:off x="251520" y="6021288"/>
            <a:ext cx="8474075" cy="641350"/>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On transforme ainsi une courbe continue en une courbe en escalier. De nombreuses informations sont donc perdues.</a:t>
            </a:r>
          </a:p>
        </p:txBody>
      </p:sp>
      <p:grpSp>
        <p:nvGrpSpPr>
          <p:cNvPr id="14769" name="Group 944"/>
          <p:cNvGrpSpPr>
            <a:grpSpLocks/>
          </p:cNvGrpSpPr>
          <p:nvPr/>
        </p:nvGrpSpPr>
        <p:grpSpPr bwMode="auto">
          <a:xfrm>
            <a:off x="6215063" y="3994150"/>
            <a:ext cx="1954212" cy="1444625"/>
            <a:chOff x="3014" y="6520"/>
            <a:chExt cx="2191" cy="1618"/>
          </a:xfrm>
        </p:grpSpPr>
        <p:sp>
          <p:nvSpPr>
            <p:cNvPr id="15281" name="Freeform 945"/>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2700" cmpd="sng">
              <a:solidFill>
                <a:srgbClr val="FF0000"/>
              </a:solidFill>
              <a:prstDash val="solid"/>
              <a:round/>
              <a:headEnd/>
              <a:tailEnd/>
            </a:ln>
          </p:spPr>
          <p:txBody>
            <a:bodyPr/>
            <a:lstStyle/>
            <a:p>
              <a:endParaRPr lang="fr-FR"/>
            </a:p>
          </p:txBody>
        </p:sp>
        <p:sp>
          <p:nvSpPr>
            <p:cNvPr id="15282" name="Freeform 946"/>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2700" cmpd="sng">
              <a:solidFill>
                <a:srgbClr val="FF0000"/>
              </a:solidFill>
              <a:prstDash val="solid"/>
              <a:round/>
              <a:headEnd/>
              <a:tailEnd/>
            </a:ln>
          </p:spPr>
          <p:txBody>
            <a:bodyPr/>
            <a:lstStyle/>
            <a:p>
              <a:endParaRPr lang="fr-FR"/>
            </a:p>
          </p:txBody>
        </p:sp>
        <p:sp>
          <p:nvSpPr>
            <p:cNvPr id="15283" name="Freeform 947"/>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2700" cmpd="sng">
              <a:solidFill>
                <a:srgbClr val="FF0000"/>
              </a:solidFill>
              <a:prstDash val="solid"/>
              <a:round/>
              <a:headEnd/>
              <a:tailEnd/>
            </a:ln>
          </p:spPr>
          <p:txBody>
            <a:bodyPr/>
            <a:lstStyle/>
            <a:p>
              <a:endParaRPr lang="fr-FR"/>
            </a:p>
          </p:txBody>
        </p:sp>
        <p:sp>
          <p:nvSpPr>
            <p:cNvPr id="15284" name="Freeform 948"/>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2700" cmpd="sng">
              <a:solidFill>
                <a:srgbClr val="FF0000"/>
              </a:solidFill>
              <a:prstDash val="solid"/>
              <a:round/>
              <a:headEnd/>
              <a:tailEnd/>
            </a:ln>
          </p:spPr>
          <p:txBody>
            <a:bodyPr/>
            <a:lstStyle/>
            <a:p>
              <a:endParaRPr lang="fr-FR"/>
            </a:p>
          </p:txBody>
        </p:sp>
        <p:sp>
          <p:nvSpPr>
            <p:cNvPr id="15285" name="Freeform 949"/>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2700" cmpd="sng">
              <a:solidFill>
                <a:srgbClr val="FF0000"/>
              </a:solidFill>
              <a:prstDash val="solid"/>
              <a:round/>
              <a:headEnd/>
              <a:tailEnd/>
            </a:ln>
          </p:spPr>
          <p:txBody>
            <a:bodyPr/>
            <a:lstStyle/>
            <a:p>
              <a:endParaRPr lang="fr-FR"/>
            </a:p>
          </p:txBody>
        </p:sp>
        <p:sp>
          <p:nvSpPr>
            <p:cNvPr id="15286" name="Freeform 950"/>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2700" cmpd="sng">
              <a:solidFill>
                <a:srgbClr val="FF0000"/>
              </a:solidFill>
              <a:prstDash val="solid"/>
              <a:round/>
              <a:headEnd/>
              <a:tailEnd/>
            </a:ln>
          </p:spPr>
          <p:txBody>
            <a:bodyPr/>
            <a:lstStyle/>
            <a:p>
              <a:endParaRPr lang="fr-FR"/>
            </a:p>
          </p:txBody>
        </p:sp>
      </p:grpSp>
      <p:grpSp>
        <p:nvGrpSpPr>
          <p:cNvPr id="14770" name="Group 951"/>
          <p:cNvGrpSpPr>
            <a:grpSpLocks/>
          </p:cNvGrpSpPr>
          <p:nvPr/>
        </p:nvGrpSpPr>
        <p:grpSpPr bwMode="auto">
          <a:xfrm>
            <a:off x="6216650" y="4000500"/>
            <a:ext cx="1943100" cy="1433513"/>
            <a:chOff x="5933" y="3793"/>
            <a:chExt cx="2181" cy="1619"/>
          </a:xfrm>
        </p:grpSpPr>
        <p:sp>
          <p:nvSpPr>
            <p:cNvPr id="15288" name="Line 952"/>
            <p:cNvSpPr>
              <a:spLocks noChangeShapeType="1"/>
            </p:cNvSpPr>
            <p:nvPr/>
          </p:nvSpPr>
          <p:spPr bwMode="auto">
            <a:xfrm>
              <a:off x="5933" y="3793"/>
              <a:ext cx="158" cy="1"/>
            </a:xfrm>
            <a:prstGeom prst="line">
              <a:avLst/>
            </a:prstGeom>
            <a:noFill/>
            <a:ln w="19050">
              <a:solidFill>
                <a:srgbClr val="00C200"/>
              </a:solidFill>
              <a:round/>
              <a:headEnd/>
              <a:tailEnd/>
            </a:ln>
          </p:spPr>
          <p:txBody>
            <a:bodyPr/>
            <a:lstStyle/>
            <a:p>
              <a:endParaRPr lang="fr-FR"/>
            </a:p>
          </p:txBody>
        </p:sp>
        <p:sp>
          <p:nvSpPr>
            <p:cNvPr id="15289" name="Line 953"/>
            <p:cNvSpPr>
              <a:spLocks noChangeShapeType="1"/>
            </p:cNvSpPr>
            <p:nvPr/>
          </p:nvSpPr>
          <p:spPr bwMode="auto">
            <a:xfrm>
              <a:off x="6101" y="4454"/>
              <a:ext cx="164" cy="1"/>
            </a:xfrm>
            <a:prstGeom prst="line">
              <a:avLst/>
            </a:prstGeom>
            <a:noFill/>
            <a:ln w="19050">
              <a:solidFill>
                <a:srgbClr val="00C200"/>
              </a:solidFill>
              <a:round/>
              <a:headEnd/>
              <a:tailEnd/>
            </a:ln>
          </p:spPr>
          <p:txBody>
            <a:bodyPr/>
            <a:lstStyle/>
            <a:p>
              <a:endParaRPr lang="fr-FR"/>
            </a:p>
          </p:txBody>
        </p:sp>
        <p:sp>
          <p:nvSpPr>
            <p:cNvPr id="15290" name="Line 954"/>
            <p:cNvSpPr>
              <a:spLocks noChangeShapeType="1"/>
            </p:cNvSpPr>
            <p:nvPr/>
          </p:nvSpPr>
          <p:spPr bwMode="auto">
            <a:xfrm>
              <a:off x="6609" y="4467"/>
              <a:ext cx="165" cy="1"/>
            </a:xfrm>
            <a:prstGeom prst="line">
              <a:avLst/>
            </a:prstGeom>
            <a:noFill/>
            <a:ln w="19050">
              <a:solidFill>
                <a:srgbClr val="00C200"/>
              </a:solidFill>
              <a:round/>
              <a:headEnd/>
              <a:tailEnd/>
            </a:ln>
          </p:spPr>
          <p:txBody>
            <a:bodyPr/>
            <a:lstStyle/>
            <a:p>
              <a:endParaRPr lang="fr-FR"/>
            </a:p>
          </p:txBody>
        </p:sp>
        <p:sp>
          <p:nvSpPr>
            <p:cNvPr id="15291" name="Line 955"/>
            <p:cNvSpPr>
              <a:spLocks noChangeShapeType="1"/>
            </p:cNvSpPr>
            <p:nvPr/>
          </p:nvSpPr>
          <p:spPr bwMode="auto">
            <a:xfrm>
              <a:off x="6776" y="4530"/>
              <a:ext cx="164" cy="1"/>
            </a:xfrm>
            <a:prstGeom prst="line">
              <a:avLst/>
            </a:prstGeom>
            <a:noFill/>
            <a:ln w="19050">
              <a:solidFill>
                <a:srgbClr val="00C200"/>
              </a:solidFill>
              <a:round/>
              <a:headEnd/>
              <a:tailEnd/>
            </a:ln>
          </p:spPr>
          <p:txBody>
            <a:bodyPr/>
            <a:lstStyle/>
            <a:p>
              <a:endParaRPr lang="fr-FR"/>
            </a:p>
          </p:txBody>
        </p:sp>
        <p:sp>
          <p:nvSpPr>
            <p:cNvPr id="15292" name="Line 956"/>
            <p:cNvSpPr>
              <a:spLocks noChangeShapeType="1"/>
            </p:cNvSpPr>
            <p:nvPr/>
          </p:nvSpPr>
          <p:spPr bwMode="auto">
            <a:xfrm>
              <a:off x="6938" y="4963"/>
              <a:ext cx="165" cy="1"/>
            </a:xfrm>
            <a:prstGeom prst="line">
              <a:avLst/>
            </a:prstGeom>
            <a:noFill/>
            <a:ln w="19050">
              <a:solidFill>
                <a:srgbClr val="00C200"/>
              </a:solidFill>
              <a:round/>
              <a:headEnd/>
              <a:tailEnd/>
            </a:ln>
          </p:spPr>
          <p:txBody>
            <a:bodyPr/>
            <a:lstStyle/>
            <a:p>
              <a:endParaRPr lang="fr-FR"/>
            </a:p>
          </p:txBody>
        </p:sp>
        <p:sp>
          <p:nvSpPr>
            <p:cNvPr id="15293" name="Line 957"/>
            <p:cNvSpPr>
              <a:spLocks noChangeShapeType="1"/>
            </p:cNvSpPr>
            <p:nvPr/>
          </p:nvSpPr>
          <p:spPr bwMode="auto">
            <a:xfrm>
              <a:off x="7103" y="4991"/>
              <a:ext cx="164" cy="1"/>
            </a:xfrm>
            <a:prstGeom prst="line">
              <a:avLst/>
            </a:prstGeom>
            <a:noFill/>
            <a:ln w="19050">
              <a:solidFill>
                <a:srgbClr val="00C200"/>
              </a:solidFill>
              <a:round/>
              <a:headEnd/>
              <a:tailEnd/>
            </a:ln>
          </p:spPr>
          <p:txBody>
            <a:bodyPr/>
            <a:lstStyle/>
            <a:p>
              <a:endParaRPr lang="fr-FR"/>
            </a:p>
          </p:txBody>
        </p:sp>
        <p:sp>
          <p:nvSpPr>
            <p:cNvPr id="15294" name="Line 958"/>
            <p:cNvSpPr>
              <a:spLocks noChangeShapeType="1"/>
            </p:cNvSpPr>
            <p:nvPr/>
          </p:nvSpPr>
          <p:spPr bwMode="auto">
            <a:xfrm>
              <a:off x="7277" y="4760"/>
              <a:ext cx="164" cy="1"/>
            </a:xfrm>
            <a:prstGeom prst="line">
              <a:avLst/>
            </a:prstGeom>
            <a:noFill/>
            <a:ln w="19050">
              <a:solidFill>
                <a:srgbClr val="00C200"/>
              </a:solidFill>
              <a:round/>
              <a:headEnd/>
              <a:tailEnd/>
            </a:ln>
          </p:spPr>
          <p:txBody>
            <a:bodyPr/>
            <a:lstStyle/>
            <a:p>
              <a:endParaRPr lang="fr-FR"/>
            </a:p>
          </p:txBody>
        </p:sp>
        <p:sp>
          <p:nvSpPr>
            <p:cNvPr id="15295" name="Line 959"/>
            <p:cNvSpPr>
              <a:spLocks noChangeShapeType="1"/>
            </p:cNvSpPr>
            <p:nvPr/>
          </p:nvSpPr>
          <p:spPr bwMode="auto">
            <a:xfrm>
              <a:off x="7443" y="4706"/>
              <a:ext cx="165" cy="1"/>
            </a:xfrm>
            <a:prstGeom prst="line">
              <a:avLst/>
            </a:prstGeom>
            <a:noFill/>
            <a:ln w="19050">
              <a:solidFill>
                <a:srgbClr val="00C200"/>
              </a:solidFill>
              <a:round/>
              <a:headEnd/>
              <a:tailEnd/>
            </a:ln>
          </p:spPr>
          <p:txBody>
            <a:bodyPr/>
            <a:lstStyle/>
            <a:p>
              <a:endParaRPr lang="fr-FR"/>
            </a:p>
          </p:txBody>
        </p:sp>
        <p:sp>
          <p:nvSpPr>
            <p:cNvPr id="15296" name="Line 960"/>
            <p:cNvSpPr>
              <a:spLocks noChangeShapeType="1"/>
            </p:cNvSpPr>
            <p:nvPr/>
          </p:nvSpPr>
          <p:spPr bwMode="auto">
            <a:xfrm>
              <a:off x="7615" y="4811"/>
              <a:ext cx="164" cy="1"/>
            </a:xfrm>
            <a:prstGeom prst="line">
              <a:avLst/>
            </a:prstGeom>
            <a:noFill/>
            <a:ln w="19050">
              <a:solidFill>
                <a:srgbClr val="00C200"/>
              </a:solidFill>
              <a:round/>
              <a:headEnd/>
              <a:tailEnd/>
            </a:ln>
          </p:spPr>
          <p:txBody>
            <a:bodyPr/>
            <a:lstStyle/>
            <a:p>
              <a:endParaRPr lang="fr-FR"/>
            </a:p>
          </p:txBody>
        </p:sp>
        <p:sp>
          <p:nvSpPr>
            <p:cNvPr id="15297" name="Line 961"/>
            <p:cNvSpPr>
              <a:spLocks noChangeShapeType="1"/>
            </p:cNvSpPr>
            <p:nvPr/>
          </p:nvSpPr>
          <p:spPr bwMode="auto">
            <a:xfrm>
              <a:off x="7779" y="4852"/>
              <a:ext cx="164" cy="1"/>
            </a:xfrm>
            <a:prstGeom prst="line">
              <a:avLst/>
            </a:prstGeom>
            <a:noFill/>
            <a:ln w="19050">
              <a:solidFill>
                <a:srgbClr val="00C200"/>
              </a:solidFill>
              <a:round/>
              <a:headEnd/>
              <a:tailEnd/>
            </a:ln>
          </p:spPr>
          <p:txBody>
            <a:bodyPr/>
            <a:lstStyle/>
            <a:p>
              <a:endParaRPr lang="fr-FR"/>
            </a:p>
          </p:txBody>
        </p:sp>
        <p:sp>
          <p:nvSpPr>
            <p:cNvPr id="15298" name="Line 962"/>
            <p:cNvSpPr>
              <a:spLocks noChangeShapeType="1"/>
            </p:cNvSpPr>
            <p:nvPr/>
          </p:nvSpPr>
          <p:spPr bwMode="auto">
            <a:xfrm>
              <a:off x="7949" y="4824"/>
              <a:ext cx="165" cy="1"/>
            </a:xfrm>
            <a:prstGeom prst="line">
              <a:avLst/>
            </a:prstGeom>
            <a:noFill/>
            <a:ln w="19050">
              <a:solidFill>
                <a:srgbClr val="00C200"/>
              </a:solidFill>
              <a:round/>
              <a:headEnd/>
              <a:tailEnd/>
            </a:ln>
          </p:spPr>
          <p:txBody>
            <a:bodyPr/>
            <a:lstStyle/>
            <a:p>
              <a:endParaRPr lang="fr-FR"/>
            </a:p>
          </p:txBody>
        </p:sp>
        <p:sp>
          <p:nvSpPr>
            <p:cNvPr id="15299" name="Line 963"/>
            <p:cNvSpPr>
              <a:spLocks noChangeShapeType="1"/>
            </p:cNvSpPr>
            <p:nvPr/>
          </p:nvSpPr>
          <p:spPr bwMode="auto">
            <a:xfrm>
              <a:off x="6442" y="5132"/>
              <a:ext cx="164" cy="1"/>
            </a:xfrm>
            <a:prstGeom prst="line">
              <a:avLst/>
            </a:prstGeom>
            <a:noFill/>
            <a:ln w="19050">
              <a:solidFill>
                <a:srgbClr val="00C200"/>
              </a:solidFill>
              <a:round/>
              <a:headEnd/>
              <a:tailEnd/>
            </a:ln>
          </p:spPr>
          <p:txBody>
            <a:bodyPr/>
            <a:lstStyle/>
            <a:p>
              <a:endParaRPr lang="fr-FR"/>
            </a:p>
          </p:txBody>
        </p:sp>
        <p:sp>
          <p:nvSpPr>
            <p:cNvPr id="15300" name="Line 964"/>
            <p:cNvSpPr>
              <a:spLocks noChangeShapeType="1"/>
            </p:cNvSpPr>
            <p:nvPr/>
          </p:nvSpPr>
          <p:spPr bwMode="auto">
            <a:xfrm>
              <a:off x="6268" y="5411"/>
              <a:ext cx="164" cy="1"/>
            </a:xfrm>
            <a:prstGeom prst="line">
              <a:avLst/>
            </a:prstGeom>
            <a:noFill/>
            <a:ln w="19050">
              <a:solidFill>
                <a:srgbClr val="00C200"/>
              </a:solidFill>
              <a:round/>
              <a:headEnd/>
              <a:tailEnd/>
            </a:ln>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52">
                                            <p:txEl>
                                              <p:pRg st="0" end="0"/>
                                            </p:txEl>
                                          </p:spTgt>
                                        </p:tgtEl>
                                        <p:attrNameLst>
                                          <p:attrName>style.visibility</p:attrName>
                                        </p:attrNameLst>
                                      </p:cBhvr>
                                      <p:to>
                                        <p:strVal val="visible"/>
                                      </p:to>
                                    </p:set>
                                    <p:animEffect transition="in" filter="fade">
                                      <p:cBhvr>
                                        <p:cTn id="7" dur="2000"/>
                                        <p:tgtEl>
                                          <p:spTgt spid="15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53">
                                            <p:txEl>
                                              <p:pRg st="0" end="0"/>
                                            </p:txEl>
                                          </p:spTgt>
                                        </p:tgtEl>
                                        <p:attrNameLst>
                                          <p:attrName>style.visibility</p:attrName>
                                        </p:attrNameLst>
                                      </p:cBhvr>
                                      <p:to>
                                        <p:strVal val="visible"/>
                                      </p:to>
                                    </p:set>
                                    <p:animEffect transition="in" filter="fade">
                                      <p:cBhvr>
                                        <p:cTn id="12" dur="2000"/>
                                        <p:tgtEl>
                                          <p:spTgt spid="1525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253">
                                            <p:txEl>
                                              <p:pRg st="1" end="1"/>
                                            </p:txEl>
                                          </p:spTgt>
                                        </p:tgtEl>
                                        <p:attrNameLst>
                                          <p:attrName>style.visibility</p:attrName>
                                        </p:attrNameLst>
                                      </p:cBhvr>
                                      <p:to>
                                        <p:strVal val="visible"/>
                                      </p:to>
                                    </p:set>
                                    <p:animEffect transition="in" filter="fade">
                                      <p:cBhvr>
                                        <p:cTn id="15" dur="2000"/>
                                        <p:tgtEl>
                                          <p:spTgt spid="152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258"/>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15257"/>
                                        </p:tgtEl>
                                        <p:attrNameLst>
                                          <p:attrName>style.visibility</p:attrName>
                                        </p:attrNameLst>
                                      </p:cBhvr>
                                      <p:to>
                                        <p:strVal val="visible"/>
                                      </p:to>
                                    </p:set>
                                  </p:childTnLst>
                                </p:cTn>
                              </p:par>
                              <p:par>
                                <p:cTn id="25" presetID="1" presetClass="entr" presetSubtype="0" fill="hold" grpId="0" nodeType="withEffect">
                                  <p:stCondLst>
                                    <p:cond delay="400"/>
                                  </p:stCondLst>
                                  <p:childTnLst>
                                    <p:set>
                                      <p:cBhvr>
                                        <p:cTn id="26" dur="1" fill="hold">
                                          <p:stCondLst>
                                            <p:cond delay="0"/>
                                          </p:stCondLst>
                                        </p:cTn>
                                        <p:tgtEl>
                                          <p:spTgt spid="15259"/>
                                        </p:tgtEl>
                                        <p:attrNameLst>
                                          <p:attrName>style.visibility</p:attrName>
                                        </p:attrNameLst>
                                      </p:cBhvr>
                                      <p:to>
                                        <p:strVal val="visible"/>
                                      </p:to>
                                    </p:set>
                                  </p:childTnLst>
                                </p:cTn>
                              </p:par>
                              <p:par>
                                <p:cTn id="27" presetID="1" presetClass="entr" presetSubtype="0" fill="hold" grpId="0" nodeType="withEffect">
                                  <p:stCondLst>
                                    <p:cond delay="600"/>
                                  </p:stCondLst>
                                  <p:childTnLst>
                                    <p:set>
                                      <p:cBhvr>
                                        <p:cTn id="28" dur="1" fill="hold">
                                          <p:stCondLst>
                                            <p:cond delay="0"/>
                                          </p:stCondLst>
                                        </p:cTn>
                                        <p:tgtEl>
                                          <p:spTgt spid="15254"/>
                                        </p:tgtEl>
                                        <p:attrNameLst>
                                          <p:attrName>style.visibility</p:attrName>
                                        </p:attrNameLst>
                                      </p:cBhvr>
                                      <p:to>
                                        <p:strVal val="visible"/>
                                      </p:to>
                                    </p:set>
                                  </p:childTnLst>
                                </p:cTn>
                              </p:par>
                              <p:par>
                                <p:cTn id="29" presetID="1" presetClass="entr" presetSubtype="0" fill="hold" grpId="0" nodeType="withEffect">
                                  <p:stCondLst>
                                    <p:cond delay="800"/>
                                  </p:stCondLst>
                                  <p:childTnLst>
                                    <p:set>
                                      <p:cBhvr>
                                        <p:cTn id="30" dur="1" fill="hold">
                                          <p:stCondLst>
                                            <p:cond delay="0"/>
                                          </p:stCondLst>
                                        </p:cTn>
                                        <p:tgtEl>
                                          <p:spTgt spid="15256"/>
                                        </p:tgtEl>
                                        <p:attrNameLst>
                                          <p:attrName>style.visibility</p:attrName>
                                        </p:attrNameLst>
                                      </p:cBhvr>
                                      <p:to>
                                        <p:strVal val="visible"/>
                                      </p:to>
                                    </p:set>
                                  </p:childTnLst>
                                </p:cTn>
                              </p:par>
                              <p:par>
                                <p:cTn id="31" presetID="1" presetClass="entr" presetSubtype="0" fill="hold" grpId="0" nodeType="withEffect">
                                  <p:stCondLst>
                                    <p:cond delay="1000"/>
                                  </p:stCondLst>
                                  <p:childTnLst>
                                    <p:set>
                                      <p:cBhvr>
                                        <p:cTn id="32" dur="1" fill="hold">
                                          <p:stCondLst>
                                            <p:cond delay="0"/>
                                          </p:stCondLst>
                                        </p:cTn>
                                        <p:tgtEl>
                                          <p:spTgt spid="15255"/>
                                        </p:tgtEl>
                                        <p:attrNameLst>
                                          <p:attrName>style.visibility</p:attrName>
                                        </p:attrNameLst>
                                      </p:cBhvr>
                                      <p:to>
                                        <p:strVal val="visible"/>
                                      </p:to>
                                    </p:set>
                                  </p:childTnLst>
                                </p:cTn>
                              </p:par>
                              <p:par>
                                <p:cTn id="33" presetID="1" presetClass="entr" presetSubtype="0" fill="hold" grpId="0" nodeType="withEffect">
                                  <p:stCondLst>
                                    <p:cond delay="1200"/>
                                  </p:stCondLst>
                                  <p:childTnLst>
                                    <p:set>
                                      <p:cBhvr>
                                        <p:cTn id="34" dur="1" fill="hold">
                                          <p:stCondLst>
                                            <p:cond delay="0"/>
                                          </p:stCondLst>
                                        </p:cTn>
                                        <p:tgtEl>
                                          <p:spTgt spid="15261"/>
                                        </p:tgtEl>
                                        <p:attrNameLst>
                                          <p:attrName>style.visibility</p:attrName>
                                        </p:attrNameLst>
                                      </p:cBhvr>
                                      <p:to>
                                        <p:strVal val="visible"/>
                                      </p:to>
                                    </p:set>
                                  </p:childTnLst>
                                </p:cTn>
                              </p:par>
                              <p:par>
                                <p:cTn id="35" presetID="1" presetClass="entr" presetSubtype="0" fill="hold" grpId="0" nodeType="withEffect">
                                  <p:stCondLst>
                                    <p:cond delay="1400"/>
                                  </p:stCondLst>
                                  <p:childTnLst>
                                    <p:set>
                                      <p:cBhvr>
                                        <p:cTn id="36" dur="1" fill="hold">
                                          <p:stCondLst>
                                            <p:cond delay="0"/>
                                          </p:stCondLst>
                                        </p:cTn>
                                        <p:tgtEl>
                                          <p:spTgt spid="15260"/>
                                        </p:tgtEl>
                                        <p:attrNameLst>
                                          <p:attrName>style.visibility</p:attrName>
                                        </p:attrNameLst>
                                      </p:cBhvr>
                                      <p:to>
                                        <p:strVal val="visible"/>
                                      </p:to>
                                    </p:set>
                                  </p:childTnLst>
                                </p:cTn>
                              </p:par>
                              <p:par>
                                <p:cTn id="37" presetID="1" presetClass="entr" presetSubtype="0" fill="hold" grpId="0" nodeType="withEffect">
                                  <p:stCondLst>
                                    <p:cond delay="1600"/>
                                  </p:stCondLst>
                                  <p:childTnLst>
                                    <p:set>
                                      <p:cBhvr>
                                        <p:cTn id="38" dur="1" fill="hold">
                                          <p:stCondLst>
                                            <p:cond delay="0"/>
                                          </p:stCondLst>
                                        </p:cTn>
                                        <p:tgtEl>
                                          <p:spTgt spid="15262"/>
                                        </p:tgtEl>
                                        <p:attrNameLst>
                                          <p:attrName>style.visibility</p:attrName>
                                        </p:attrNameLst>
                                      </p:cBhvr>
                                      <p:to>
                                        <p:strVal val="visible"/>
                                      </p:to>
                                    </p:set>
                                  </p:childTnLst>
                                </p:cTn>
                              </p:par>
                              <p:par>
                                <p:cTn id="39" presetID="1" presetClass="entr" presetSubtype="0" fill="hold" grpId="0" nodeType="withEffect">
                                  <p:stCondLst>
                                    <p:cond delay="1800"/>
                                  </p:stCondLst>
                                  <p:childTnLst>
                                    <p:set>
                                      <p:cBhvr>
                                        <p:cTn id="40" dur="1" fill="hold">
                                          <p:stCondLst>
                                            <p:cond delay="0"/>
                                          </p:stCondLst>
                                        </p:cTn>
                                        <p:tgtEl>
                                          <p:spTgt spid="15263"/>
                                        </p:tgtEl>
                                        <p:attrNameLst>
                                          <p:attrName>style.visibility</p:attrName>
                                        </p:attrNameLst>
                                      </p:cBhvr>
                                      <p:to>
                                        <p:strVal val="visible"/>
                                      </p:to>
                                    </p:set>
                                  </p:childTnLst>
                                </p:cTn>
                              </p:par>
                              <p:par>
                                <p:cTn id="41" presetID="1" presetClass="entr" presetSubtype="0" fill="hold" grpId="0" nodeType="withEffect">
                                  <p:stCondLst>
                                    <p:cond delay="2000"/>
                                  </p:stCondLst>
                                  <p:childTnLst>
                                    <p:set>
                                      <p:cBhvr>
                                        <p:cTn id="42" dur="1" fill="hold">
                                          <p:stCondLst>
                                            <p:cond delay="0"/>
                                          </p:stCondLst>
                                        </p:cTn>
                                        <p:tgtEl>
                                          <p:spTgt spid="15265"/>
                                        </p:tgtEl>
                                        <p:attrNameLst>
                                          <p:attrName>style.visibility</p:attrName>
                                        </p:attrNameLst>
                                      </p:cBhvr>
                                      <p:to>
                                        <p:strVal val="visible"/>
                                      </p:to>
                                    </p:set>
                                  </p:childTnLst>
                                </p:cTn>
                              </p:par>
                              <p:par>
                                <p:cTn id="43" presetID="1" presetClass="entr" presetSubtype="0" fill="hold" grpId="0" nodeType="withEffect">
                                  <p:stCondLst>
                                    <p:cond delay="2200"/>
                                  </p:stCondLst>
                                  <p:childTnLst>
                                    <p:set>
                                      <p:cBhvr>
                                        <p:cTn id="44" dur="1" fill="hold">
                                          <p:stCondLst>
                                            <p:cond delay="0"/>
                                          </p:stCondLst>
                                        </p:cTn>
                                        <p:tgtEl>
                                          <p:spTgt spid="15264"/>
                                        </p:tgtEl>
                                        <p:attrNameLst>
                                          <p:attrName>style.visibility</p:attrName>
                                        </p:attrNameLst>
                                      </p:cBhvr>
                                      <p:to>
                                        <p:strVal val="visible"/>
                                      </p:to>
                                    </p:set>
                                  </p:childTnLst>
                                </p:cTn>
                              </p:par>
                              <p:par>
                                <p:cTn id="45" presetID="10" presetClass="entr" presetSubtype="0" fill="hold" nodeType="withEffect">
                                  <p:stCondLst>
                                    <p:cond delay="3000"/>
                                  </p:stCondLst>
                                  <p:childTnLst>
                                    <p:set>
                                      <p:cBhvr>
                                        <p:cTn id="46" dur="1" fill="hold">
                                          <p:stCondLst>
                                            <p:cond delay="0"/>
                                          </p:stCondLst>
                                        </p:cTn>
                                        <p:tgtEl>
                                          <p:spTgt spid="14768"/>
                                        </p:tgtEl>
                                        <p:attrNameLst>
                                          <p:attrName>style.visibility</p:attrName>
                                        </p:attrNameLst>
                                      </p:cBhvr>
                                      <p:to>
                                        <p:strVal val="visible"/>
                                      </p:to>
                                    </p:set>
                                    <p:animEffect transition="in" filter="fade">
                                      <p:cBhvr>
                                        <p:cTn id="47" dur="2000"/>
                                        <p:tgtEl>
                                          <p:spTgt spid="1476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276"/>
                                        </p:tgtEl>
                                        <p:attrNameLst>
                                          <p:attrName>style.visibility</p:attrName>
                                        </p:attrNameLst>
                                      </p:cBhvr>
                                      <p:to>
                                        <p:strVal val="visible"/>
                                      </p:to>
                                    </p:set>
                                    <p:animEffect transition="in" filter="fade">
                                      <p:cBhvr>
                                        <p:cTn id="52" dur="2000"/>
                                        <p:tgtEl>
                                          <p:spTgt spid="15276"/>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20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802"/>
                                        </p:tgtEl>
                                        <p:attrNameLst>
                                          <p:attrName>style.visibility</p:attrName>
                                        </p:attrNameLst>
                                      </p:cBhvr>
                                      <p:to>
                                        <p:strVal val="visible"/>
                                      </p:to>
                                    </p:set>
                                  </p:childTnLst>
                                </p:cTn>
                              </p:par>
                              <p:par>
                                <p:cTn id="60" presetID="1" presetClass="entr" presetSubtype="0" fill="hold" grpId="0" nodeType="withEffect">
                                  <p:stCondLst>
                                    <p:cond delay="400"/>
                                  </p:stCondLst>
                                  <p:childTnLst>
                                    <p:set>
                                      <p:cBhvr>
                                        <p:cTn id="61" dur="1" fill="hold">
                                          <p:stCondLst>
                                            <p:cond delay="0"/>
                                          </p:stCondLst>
                                        </p:cTn>
                                        <p:tgtEl>
                                          <p:spTgt spid="14803"/>
                                        </p:tgtEl>
                                        <p:attrNameLst>
                                          <p:attrName>style.visibility</p:attrName>
                                        </p:attrNameLst>
                                      </p:cBhvr>
                                      <p:to>
                                        <p:strVal val="visible"/>
                                      </p:to>
                                    </p:set>
                                  </p:childTnLst>
                                </p:cTn>
                              </p:par>
                              <p:par>
                                <p:cTn id="62" presetID="1" presetClass="entr" presetSubtype="0" fill="hold" grpId="0" nodeType="withEffect">
                                  <p:stCondLst>
                                    <p:cond delay="800"/>
                                  </p:stCondLst>
                                  <p:childTnLst>
                                    <p:set>
                                      <p:cBhvr>
                                        <p:cTn id="63" dur="1" fill="hold">
                                          <p:stCondLst>
                                            <p:cond delay="0"/>
                                          </p:stCondLst>
                                        </p:cTn>
                                        <p:tgtEl>
                                          <p:spTgt spid="14814"/>
                                        </p:tgtEl>
                                        <p:attrNameLst>
                                          <p:attrName>style.visibility</p:attrName>
                                        </p:attrNameLst>
                                      </p:cBhvr>
                                      <p:to>
                                        <p:strVal val="visible"/>
                                      </p:to>
                                    </p:set>
                                  </p:childTnLst>
                                </p:cTn>
                              </p:par>
                              <p:par>
                                <p:cTn id="64" presetID="1" presetClass="entr" presetSubtype="0" fill="hold" grpId="0" nodeType="withEffect">
                                  <p:stCondLst>
                                    <p:cond delay="1200"/>
                                  </p:stCondLst>
                                  <p:childTnLst>
                                    <p:set>
                                      <p:cBhvr>
                                        <p:cTn id="65" dur="1" fill="hold">
                                          <p:stCondLst>
                                            <p:cond delay="0"/>
                                          </p:stCondLst>
                                        </p:cTn>
                                        <p:tgtEl>
                                          <p:spTgt spid="14813"/>
                                        </p:tgtEl>
                                        <p:attrNameLst>
                                          <p:attrName>style.visibility</p:attrName>
                                        </p:attrNameLst>
                                      </p:cBhvr>
                                      <p:to>
                                        <p:strVal val="visible"/>
                                      </p:to>
                                    </p:set>
                                  </p:childTnLst>
                                </p:cTn>
                              </p:par>
                              <p:par>
                                <p:cTn id="66" presetID="1" presetClass="entr" presetSubtype="0" fill="hold" grpId="0" nodeType="withEffect">
                                  <p:stCondLst>
                                    <p:cond delay="1600"/>
                                  </p:stCondLst>
                                  <p:childTnLst>
                                    <p:set>
                                      <p:cBhvr>
                                        <p:cTn id="67" dur="1" fill="hold">
                                          <p:stCondLst>
                                            <p:cond delay="0"/>
                                          </p:stCondLst>
                                        </p:cTn>
                                        <p:tgtEl>
                                          <p:spTgt spid="14804"/>
                                        </p:tgtEl>
                                        <p:attrNameLst>
                                          <p:attrName>style.visibility</p:attrName>
                                        </p:attrNameLst>
                                      </p:cBhvr>
                                      <p:to>
                                        <p:strVal val="visible"/>
                                      </p:to>
                                    </p:set>
                                  </p:childTnLst>
                                </p:cTn>
                              </p:par>
                              <p:par>
                                <p:cTn id="68" presetID="1" presetClass="entr" presetSubtype="0" fill="hold" grpId="0" nodeType="withEffect">
                                  <p:stCondLst>
                                    <p:cond delay="2000"/>
                                  </p:stCondLst>
                                  <p:childTnLst>
                                    <p:set>
                                      <p:cBhvr>
                                        <p:cTn id="69" dur="1" fill="hold">
                                          <p:stCondLst>
                                            <p:cond delay="0"/>
                                          </p:stCondLst>
                                        </p:cTn>
                                        <p:tgtEl>
                                          <p:spTgt spid="14805"/>
                                        </p:tgtEl>
                                        <p:attrNameLst>
                                          <p:attrName>style.visibility</p:attrName>
                                        </p:attrNameLst>
                                      </p:cBhvr>
                                      <p:to>
                                        <p:strVal val="visible"/>
                                      </p:to>
                                    </p:set>
                                  </p:childTnLst>
                                </p:cTn>
                              </p:par>
                              <p:par>
                                <p:cTn id="70" presetID="1" presetClass="entr" presetSubtype="0" fill="hold" grpId="0" nodeType="withEffect">
                                  <p:stCondLst>
                                    <p:cond delay="2400"/>
                                  </p:stCondLst>
                                  <p:childTnLst>
                                    <p:set>
                                      <p:cBhvr>
                                        <p:cTn id="71" dur="1" fill="hold">
                                          <p:stCondLst>
                                            <p:cond delay="0"/>
                                          </p:stCondLst>
                                        </p:cTn>
                                        <p:tgtEl>
                                          <p:spTgt spid="14806"/>
                                        </p:tgtEl>
                                        <p:attrNameLst>
                                          <p:attrName>style.visibility</p:attrName>
                                        </p:attrNameLst>
                                      </p:cBhvr>
                                      <p:to>
                                        <p:strVal val="visible"/>
                                      </p:to>
                                    </p:set>
                                  </p:childTnLst>
                                </p:cTn>
                              </p:par>
                              <p:par>
                                <p:cTn id="72" presetID="1" presetClass="entr" presetSubtype="0" fill="hold" grpId="0" nodeType="withEffect">
                                  <p:stCondLst>
                                    <p:cond delay="2800"/>
                                  </p:stCondLst>
                                  <p:childTnLst>
                                    <p:set>
                                      <p:cBhvr>
                                        <p:cTn id="73" dur="1" fill="hold">
                                          <p:stCondLst>
                                            <p:cond delay="0"/>
                                          </p:stCondLst>
                                        </p:cTn>
                                        <p:tgtEl>
                                          <p:spTgt spid="14807"/>
                                        </p:tgtEl>
                                        <p:attrNameLst>
                                          <p:attrName>style.visibility</p:attrName>
                                        </p:attrNameLst>
                                      </p:cBhvr>
                                      <p:to>
                                        <p:strVal val="visible"/>
                                      </p:to>
                                    </p:set>
                                  </p:childTnLst>
                                </p:cTn>
                              </p:par>
                              <p:par>
                                <p:cTn id="74" presetID="1" presetClass="entr" presetSubtype="0" fill="hold" grpId="0" nodeType="withEffect">
                                  <p:stCondLst>
                                    <p:cond delay="3200"/>
                                  </p:stCondLst>
                                  <p:childTnLst>
                                    <p:set>
                                      <p:cBhvr>
                                        <p:cTn id="75" dur="1" fill="hold">
                                          <p:stCondLst>
                                            <p:cond delay="0"/>
                                          </p:stCondLst>
                                        </p:cTn>
                                        <p:tgtEl>
                                          <p:spTgt spid="14808"/>
                                        </p:tgtEl>
                                        <p:attrNameLst>
                                          <p:attrName>style.visibility</p:attrName>
                                        </p:attrNameLst>
                                      </p:cBhvr>
                                      <p:to>
                                        <p:strVal val="visible"/>
                                      </p:to>
                                    </p:set>
                                  </p:childTnLst>
                                </p:cTn>
                              </p:par>
                              <p:par>
                                <p:cTn id="76" presetID="1" presetClass="entr" presetSubtype="0" fill="hold" grpId="0" nodeType="withEffect">
                                  <p:stCondLst>
                                    <p:cond delay="3600"/>
                                  </p:stCondLst>
                                  <p:childTnLst>
                                    <p:set>
                                      <p:cBhvr>
                                        <p:cTn id="77" dur="1" fill="hold">
                                          <p:stCondLst>
                                            <p:cond delay="0"/>
                                          </p:stCondLst>
                                        </p:cTn>
                                        <p:tgtEl>
                                          <p:spTgt spid="14809"/>
                                        </p:tgtEl>
                                        <p:attrNameLst>
                                          <p:attrName>style.visibility</p:attrName>
                                        </p:attrNameLst>
                                      </p:cBhvr>
                                      <p:to>
                                        <p:strVal val="visible"/>
                                      </p:to>
                                    </p:set>
                                  </p:childTnLst>
                                </p:cTn>
                              </p:par>
                              <p:par>
                                <p:cTn id="78" presetID="1" presetClass="entr" presetSubtype="0" fill="hold" grpId="0" nodeType="withEffect">
                                  <p:stCondLst>
                                    <p:cond delay="4000"/>
                                  </p:stCondLst>
                                  <p:childTnLst>
                                    <p:set>
                                      <p:cBhvr>
                                        <p:cTn id="79" dur="1" fill="hold">
                                          <p:stCondLst>
                                            <p:cond delay="0"/>
                                          </p:stCondLst>
                                        </p:cTn>
                                        <p:tgtEl>
                                          <p:spTgt spid="14810"/>
                                        </p:tgtEl>
                                        <p:attrNameLst>
                                          <p:attrName>style.visibility</p:attrName>
                                        </p:attrNameLst>
                                      </p:cBhvr>
                                      <p:to>
                                        <p:strVal val="visible"/>
                                      </p:to>
                                    </p:set>
                                  </p:childTnLst>
                                </p:cTn>
                              </p:par>
                              <p:par>
                                <p:cTn id="80" presetID="1" presetClass="entr" presetSubtype="0" fill="hold" grpId="0" nodeType="withEffect">
                                  <p:stCondLst>
                                    <p:cond delay="4400"/>
                                  </p:stCondLst>
                                  <p:childTnLst>
                                    <p:set>
                                      <p:cBhvr>
                                        <p:cTn id="81" dur="1" fill="hold">
                                          <p:stCondLst>
                                            <p:cond delay="0"/>
                                          </p:stCondLst>
                                        </p:cTn>
                                        <p:tgtEl>
                                          <p:spTgt spid="14811"/>
                                        </p:tgtEl>
                                        <p:attrNameLst>
                                          <p:attrName>style.visibility</p:attrName>
                                        </p:attrNameLst>
                                      </p:cBhvr>
                                      <p:to>
                                        <p:strVal val="visible"/>
                                      </p:to>
                                    </p:set>
                                  </p:childTnLst>
                                </p:cTn>
                              </p:par>
                              <p:par>
                                <p:cTn id="82" presetID="1" presetClass="entr" presetSubtype="0" fill="hold" grpId="0" nodeType="withEffect">
                                  <p:stCondLst>
                                    <p:cond delay="4800"/>
                                  </p:stCondLst>
                                  <p:childTnLst>
                                    <p:set>
                                      <p:cBhvr>
                                        <p:cTn id="83" dur="1" fill="hold">
                                          <p:stCondLst>
                                            <p:cond delay="0"/>
                                          </p:stCondLst>
                                        </p:cTn>
                                        <p:tgtEl>
                                          <p:spTgt spid="148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278"/>
                                        </p:tgtEl>
                                        <p:attrNameLst>
                                          <p:attrName>style.visibility</p:attrName>
                                        </p:attrNameLst>
                                      </p:cBhvr>
                                      <p:to>
                                        <p:strVal val="visible"/>
                                      </p:to>
                                    </p:set>
                                    <p:animEffect transition="in" filter="fade">
                                      <p:cBhvr>
                                        <p:cTn id="88" dur="2000"/>
                                        <p:tgtEl>
                                          <p:spTgt spid="15278"/>
                                        </p:tgtEl>
                                      </p:cBhvr>
                                    </p:animEffect>
                                  </p:childTnLst>
                                </p:cTn>
                              </p:par>
                              <p:par>
                                <p:cTn id="89" presetID="10" presetClass="exit" presetSubtype="0" fill="hold" grpId="1" nodeType="withEffect">
                                  <p:stCondLst>
                                    <p:cond delay="0"/>
                                  </p:stCondLst>
                                  <p:childTnLst>
                                    <p:animEffect transition="out" filter="fade">
                                      <p:cBhvr>
                                        <p:cTn id="90" dur="2000"/>
                                        <p:tgtEl>
                                          <p:spTgt spid="15276"/>
                                        </p:tgtEl>
                                      </p:cBhvr>
                                    </p:animEffect>
                                    <p:set>
                                      <p:cBhvr>
                                        <p:cTn id="91" dur="1" fill="hold">
                                          <p:stCondLst>
                                            <p:cond delay="1999"/>
                                          </p:stCondLst>
                                        </p:cTn>
                                        <p:tgtEl>
                                          <p:spTgt spid="15276"/>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2000"/>
                                        <p:tgtEl>
                                          <p:spTgt spid="25"/>
                                        </p:tgtEl>
                                      </p:cBhvr>
                                    </p:animEffect>
                                  </p:childTnLst>
                                </p:cTn>
                              </p:par>
                              <p:par>
                                <p:cTn id="95" presetID="10" presetClass="entr" presetSubtype="0" fill="hold" nodeType="withEffect">
                                  <p:stCondLst>
                                    <p:cond delay="0"/>
                                  </p:stCondLst>
                                  <p:childTnLst>
                                    <p:set>
                                      <p:cBhvr>
                                        <p:cTn id="96" dur="1" fill="hold">
                                          <p:stCondLst>
                                            <p:cond delay="0"/>
                                          </p:stCondLst>
                                        </p:cTn>
                                        <p:tgtEl>
                                          <p:spTgt spid="14769"/>
                                        </p:tgtEl>
                                        <p:attrNameLst>
                                          <p:attrName>style.visibility</p:attrName>
                                        </p:attrNameLst>
                                      </p:cBhvr>
                                      <p:to>
                                        <p:strVal val="visible"/>
                                      </p:to>
                                    </p:set>
                                    <p:animEffect transition="in" filter="fade">
                                      <p:cBhvr>
                                        <p:cTn id="97" dur="2000"/>
                                        <p:tgtEl>
                                          <p:spTgt spid="1476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14769"/>
                                        </p:tgtEl>
                                      </p:cBhvr>
                                    </p:animEffect>
                                    <p:set>
                                      <p:cBhvr>
                                        <p:cTn id="102" dur="1" fill="hold">
                                          <p:stCondLst>
                                            <p:cond delay="1999"/>
                                          </p:stCondLst>
                                        </p:cTn>
                                        <p:tgtEl>
                                          <p:spTgt spid="14769"/>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14770"/>
                                        </p:tgtEl>
                                        <p:attrNameLst>
                                          <p:attrName>style.visibility</p:attrName>
                                        </p:attrNameLst>
                                      </p:cBhvr>
                                      <p:to>
                                        <p:strVal val="visible"/>
                                      </p:to>
                                    </p:set>
                                    <p:animEffect transition="in" filter="fade">
                                      <p:cBhvr>
                                        <p:cTn id="105" dur="2000"/>
                                        <p:tgtEl>
                                          <p:spTgt spid="1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2" grpId="0" animBg="1"/>
      <p:bldP spid="14803" grpId="0" animBg="1"/>
      <p:bldP spid="14804" grpId="0" animBg="1"/>
      <p:bldP spid="14805" grpId="0" animBg="1"/>
      <p:bldP spid="14806" grpId="0" animBg="1"/>
      <p:bldP spid="14807" grpId="0" animBg="1"/>
      <p:bldP spid="14808" grpId="0" animBg="1"/>
      <p:bldP spid="14809" grpId="0" animBg="1"/>
      <p:bldP spid="14810" grpId="0" animBg="1"/>
      <p:bldP spid="14811" grpId="0" animBg="1"/>
      <p:bldP spid="14812" grpId="0" animBg="1"/>
      <p:bldP spid="14813" grpId="0" animBg="1"/>
      <p:bldP spid="14814" grpId="0" animBg="1"/>
      <p:bldP spid="15254" grpId="0" animBg="1"/>
      <p:bldP spid="15255" grpId="0" animBg="1"/>
      <p:bldP spid="15256" grpId="0" animBg="1"/>
      <p:bldP spid="15257" grpId="0" animBg="1"/>
      <p:bldP spid="15258" grpId="0" animBg="1"/>
      <p:bldP spid="15259" grpId="0" animBg="1"/>
      <p:bldP spid="15260" grpId="0" animBg="1"/>
      <p:bldP spid="15261" grpId="0" animBg="1"/>
      <p:bldP spid="15262" grpId="0" animBg="1"/>
      <p:bldP spid="15263" grpId="0" animBg="1"/>
      <p:bldP spid="15264" grpId="0" animBg="1"/>
      <p:bldP spid="15265" grpId="0" animBg="1"/>
      <p:bldP spid="15276" grpId="0"/>
      <p:bldP spid="15276" grpId="1"/>
      <p:bldP spid="152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4"/>
          <p:cNvGrpSpPr>
            <a:grpSpLocks/>
          </p:cNvGrpSpPr>
          <p:nvPr/>
        </p:nvGrpSpPr>
        <p:grpSpPr bwMode="auto">
          <a:xfrm>
            <a:off x="6453188" y="4614863"/>
            <a:ext cx="1905000" cy="1754187"/>
            <a:chOff x="4065" y="2907"/>
            <a:chExt cx="1200" cy="1105"/>
          </a:xfrm>
        </p:grpSpPr>
        <p:grpSp>
          <p:nvGrpSpPr>
            <p:cNvPr id="3" name="Group 631"/>
            <p:cNvGrpSpPr>
              <a:grpSpLocks/>
            </p:cNvGrpSpPr>
            <p:nvPr/>
          </p:nvGrpSpPr>
          <p:grpSpPr bwMode="auto">
            <a:xfrm>
              <a:off x="4065" y="2973"/>
              <a:ext cx="1200" cy="974"/>
              <a:chOff x="4065" y="2973"/>
              <a:chExt cx="1200" cy="974"/>
            </a:xfrm>
          </p:grpSpPr>
          <p:sp>
            <p:nvSpPr>
              <p:cNvPr id="8824" name="Line 632"/>
              <p:cNvSpPr>
                <a:spLocks noChangeShapeType="1"/>
              </p:cNvSpPr>
              <p:nvPr/>
            </p:nvSpPr>
            <p:spPr bwMode="auto">
              <a:xfrm>
                <a:off x="4065" y="3807"/>
                <a:ext cx="1200" cy="1"/>
              </a:xfrm>
              <a:prstGeom prst="line">
                <a:avLst/>
              </a:prstGeom>
              <a:noFill/>
              <a:ln w="6350">
                <a:solidFill>
                  <a:srgbClr val="FF0000"/>
                </a:solidFill>
                <a:prstDash val="dash"/>
                <a:round/>
                <a:headEnd/>
                <a:tailEnd/>
              </a:ln>
            </p:spPr>
            <p:txBody>
              <a:bodyPr/>
              <a:lstStyle/>
              <a:p>
                <a:endParaRPr lang="fr-FR"/>
              </a:p>
            </p:txBody>
          </p:sp>
          <p:sp>
            <p:nvSpPr>
              <p:cNvPr id="8825" name="Line 633"/>
              <p:cNvSpPr>
                <a:spLocks noChangeShapeType="1"/>
              </p:cNvSpPr>
              <p:nvPr/>
            </p:nvSpPr>
            <p:spPr bwMode="auto">
              <a:xfrm>
                <a:off x="4065" y="3946"/>
                <a:ext cx="1200" cy="1"/>
              </a:xfrm>
              <a:prstGeom prst="line">
                <a:avLst/>
              </a:prstGeom>
              <a:noFill/>
              <a:ln w="6350">
                <a:solidFill>
                  <a:srgbClr val="FF0000"/>
                </a:solidFill>
                <a:prstDash val="dash"/>
                <a:round/>
                <a:headEnd/>
                <a:tailEnd/>
              </a:ln>
            </p:spPr>
            <p:txBody>
              <a:bodyPr/>
              <a:lstStyle/>
              <a:p>
                <a:endParaRPr lang="fr-FR"/>
              </a:p>
            </p:txBody>
          </p:sp>
          <p:sp>
            <p:nvSpPr>
              <p:cNvPr id="8826" name="Line 634"/>
              <p:cNvSpPr>
                <a:spLocks noChangeShapeType="1"/>
              </p:cNvSpPr>
              <p:nvPr/>
            </p:nvSpPr>
            <p:spPr bwMode="auto">
              <a:xfrm>
                <a:off x="4065" y="3529"/>
                <a:ext cx="1200" cy="0"/>
              </a:xfrm>
              <a:prstGeom prst="line">
                <a:avLst/>
              </a:prstGeom>
              <a:noFill/>
              <a:ln w="6350">
                <a:solidFill>
                  <a:srgbClr val="FF0000"/>
                </a:solidFill>
                <a:prstDash val="dash"/>
                <a:round/>
                <a:headEnd/>
                <a:tailEnd/>
              </a:ln>
            </p:spPr>
            <p:txBody>
              <a:bodyPr/>
              <a:lstStyle/>
              <a:p>
                <a:endParaRPr lang="fr-FR"/>
              </a:p>
            </p:txBody>
          </p:sp>
          <p:sp>
            <p:nvSpPr>
              <p:cNvPr id="8827" name="Line 635"/>
              <p:cNvSpPr>
                <a:spLocks noChangeShapeType="1"/>
              </p:cNvSpPr>
              <p:nvPr/>
            </p:nvSpPr>
            <p:spPr bwMode="auto">
              <a:xfrm>
                <a:off x="4065" y="3390"/>
                <a:ext cx="1200" cy="0"/>
              </a:xfrm>
              <a:prstGeom prst="line">
                <a:avLst/>
              </a:prstGeom>
              <a:noFill/>
              <a:ln w="6350">
                <a:solidFill>
                  <a:srgbClr val="FF0000"/>
                </a:solidFill>
                <a:prstDash val="dash"/>
                <a:round/>
                <a:headEnd/>
                <a:tailEnd/>
              </a:ln>
            </p:spPr>
            <p:txBody>
              <a:bodyPr/>
              <a:lstStyle/>
              <a:p>
                <a:endParaRPr lang="fr-FR"/>
              </a:p>
            </p:txBody>
          </p:sp>
          <p:sp>
            <p:nvSpPr>
              <p:cNvPr id="8828" name="Line 636"/>
              <p:cNvSpPr>
                <a:spLocks noChangeShapeType="1"/>
              </p:cNvSpPr>
              <p:nvPr/>
            </p:nvSpPr>
            <p:spPr bwMode="auto">
              <a:xfrm>
                <a:off x="4065" y="2973"/>
                <a:ext cx="1200" cy="0"/>
              </a:xfrm>
              <a:prstGeom prst="line">
                <a:avLst/>
              </a:prstGeom>
              <a:noFill/>
              <a:ln w="6350">
                <a:solidFill>
                  <a:srgbClr val="FF0000"/>
                </a:solidFill>
                <a:prstDash val="dash"/>
                <a:round/>
                <a:headEnd/>
                <a:tailEnd/>
              </a:ln>
            </p:spPr>
            <p:txBody>
              <a:bodyPr/>
              <a:lstStyle/>
              <a:p>
                <a:endParaRPr lang="fr-FR"/>
              </a:p>
            </p:txBody>
          </p:sp>
          <p:sp>
            <p:nvSpPr>
              <p:cNvPr id="8829" name="Line 637"/>
              <p:cNvSpPr>
                <a:spLocks noChangeShapeType="1"/>
              </p:cNvSpPr>
              <p:nvPr/>
            </p:nvSpPr>
            <p:spPr bwMode="auto">
              <a:xfrm>
                <a:off x="4065" y="3668"/>
                <a:ext cx="1200" cy="0"/>
              </a:xfrm>
              <a:prstGeom prst="line">
                <a:avLst/>
              </a:prstGeom>
              <a:noFill/>
              <a:ln w="6350">
                <a:solidFill>
                  <a:srgbClr val="FF0000"/>
                </a:solidFill>
                <a:prstDash val="dash"/>
                <a:round/>
                <a:headEnd/>
                <a:tailEnd/>
              </a:ln>
            </p:spPr>
            <p:txBody>
              <a:bodyPr/>
              <a:lstStyle/>
              <a:p>
                <a:endParaRPr lang="fr-FR"/>
              </a:p>
            </p:txBody>
          </p:sp>
          <p:sp>
            <p:nvSpPr>
              <p:cNvPr id="8830" name="Line 638"/>
              <p:cNvSpPr>
                <a:spLocks noChangeShapeType="1"/>
              </p:cNvSpPr>
              <p:nvPr/>
            </p:nvSpPr>
            <p:spPr bwMode="auto">
              <a:xfrm>
                <a:off x="4065" y="3250"/>
                <a:ext cx="1200" cy="1"/>
              </a:xfrm>
              <a:prstGeom prst="line">
                <a:avLst/>
              </a:prstGeom>
              <a:noFill/>
              <a:ln w="6350">
                <a:solidFill>
                  <a:srgbClr val="FF0000"/>
                </a:solidFill>
                <a:prstDash val="dash"/>
                <a:round/>
                <a:headEnd/>
                <a:tailEnd/>
              </a:ln>
            </p:spPr>
            <p:txBody>
              <a:bodyPr/>
              <a:lstStyle/>
              <a:p>
                <a:endParaRPr lang="fr-FR"/>
              </a:p>
            </p:txBody>
          </p:sp>
          <p:sp>
            <p:nvSpPr>
              <p:cNvPr id="8831" name="Line 639"/>
              <p:cNvSpPr>
                <a:spLocks noChangeShapeType="1"/>
              </p:cNvSpPr>
              <p:nvPr/>
            </p:nvSpPr>
            <p:spPr bwMode="auto">
              <a:xfrm>
                <a:off x="4065" y="3111"/>
                <a:ext cx="1200" cy="1"/>
              </a:xfrm>
              <a:prstGeom prst="line">
                <a:avLst/>
              </a:prstGeom>
              <a:noFill/>
              <a:ln w="6350">
                <a:solidFill>
                  <a:srgbClr val="FF0000"/>
                </a:solidFill>
                <a:prstDash val="dash"/>
                <a:round/>
                <a:headEnd/>
                <a:tailEnd/>
              </a:ln>
            </p:spPr>
            <p:txBody>
              <a:bodyPr/>
              <a:lstStyle/>
              <a:p>
                <a:endParaRPr lang="fr-FR"/>
              </a:p>
            </p:txBody>
          </p:sp>
        </p:grpSp>
        <p:sp>
          <p:nvSpPr>
            <p:cNvPr id="8832" name="Line 640"/>
            <p:cNvSpPr>
              <a:spLocks noChangeShapeType="1"/>
            </p:cNvSpPr>
            <p:nvPr/>
          </p:nvSpPr>
          <p:spPr bwMode="auto">
            <a:xfrm flipV="1">
              <a:off x="4067" y="2907"/>
              <a:ext cx="1" cy="1040"/>
            </a:xfrm>
            <a:prstGeom prst="line">
              <a:avLst/>
            </a:prstGeom>
            <a:noFill/>
            <a:ln w="6350">
              <a:solidFill>
                <a:srgbClr val="000000"/>
              </a:solidFill>
              <a:round/>
              <a:headEnd/>
              <a:tailEnd type="stealth" w="med" len="med"/>
            </a:ln>
          </p:spPr>
          <p:txBody>
            <a:bodyPr/>
            <a:lstStyle/>
            <a:p>
              <a:endParaRPr lang="fr-FR"/>
            </a:p>
          </p:txBody>
        </p:sp>
        <p:grpSp>
          <p:nvGrpSpPr>
            <p:cNvPr id="4" name="Group 641"/>
            <p:cNvGrpSpPr>
              <a:grpSpLocks/>
            </p:cNvGrpSpPr>
            <p:nvPr/>
          </p:nvGrpSpPr>
          <p:grpSpPr bwMode="auto">
            <a:xfrm>
              <a:off x="4151" y="2909"/>
              <a:ext cx="975" cy="1103"/>
              <a:chOff x="7055" y="6339"/>
              <a:chExt cx="1859" cy="2252"/>
            </a:xfrm>
          </p:grpSpPr>
          <p:sp>
            <p:nvSpPr>
              <p:cNvPr id="8834" name="Line 642"/>
              <p:cNvSpPr>
                <a:spLocks noChangeShapeType="1"/>
              </p:cNvSpPr>
              <p:nvPr/>
            </p:nvSpPr>
            <p:spPr bwMode="auto">
              <a:xfrm>
                <a:off x="7224" y="6350"/>
                <a:ext cx="1" cy="2202"/>
              </a:xfrm>
              <a:prstGeom prst="line">
                <a:avLst/>
              </a:prstGeom>
              <a:noFill/>
              <a:ln w="6350">
                <a:solidFill>
                  <a:srgbClr val="0000FF"/>
                </a:solidFill>
                <a:prstDash val="sysDot"/>
                <a:round/>
                <a:headEnd/>
                <a:tailEnd/>
              </a:ln>
            </p:spPr>
            <p:txBody>
              <a:bodyPr/>
              <a:lstStyle/>
              <a:p>
                <a:endParaRPr lang="fr-FR"/>
              </a:p>
            </p:txBody>
          </p:sp>
          <p:sp>
            <p:nvSpPr>
              <p:cNvPr id="8835" name="Line 643"/>
              <p:cNvSpPr>
                <a:spLocks noChangeShapeType="1"/>
              </p:cNvSpPr>
              <p:nvPr/>
            </p:nvSpPr>
            <p:spPr bwMode="auto">
              <a:xfrm>
                <a:off x="7562" y="6347"/>
                <a:ext cx="1" cy="2206"/>
              </a:xfrm>
              <a:prstGeom prst="line">
                <a:avLst/>
              </a:prstGeom>
              <a:noFill/>
              <a:ln w="6350">
                <a:solidFill>
                  <a:srgbClr val="0000FF"/>
                </a:solidFill>
                <a:prstDash val="sysDot"/>
                <a:round/>
                <a:headEnd/>
                <a:tailEnd/>
              </a:ln>
            </p:spPr>
            <p:txBody>
              <a:bodyPr/>
              <a:lstStyle/>
              <a:p>
                <a:endParaRPr lang="fr-FR"/>
              </a:p>
            </p:txBody>
          </p:sp>
          <p:sp>
            <p:nvSpPr>
              <p:cNvPr id="8836" name="Line 644"/>
              <p:cNvSpPr>
                <a:spLocks noChangeShapeType="1"/>
              </p:cNvSpPr>
              <p:nvPr/>
            </p:nvSpPr>
            <p:spPr bwMode="auto">
              <a:xfrm>
                <a:off x="7900" y="6350"/>
                <a:ext cx="1" cy="2211"/>
              </a:xfrm>
              <a:prstGeom prst="line">
                <a:avLst/>
              </a:prstGeom>
              <a:noFill/>
              <a:ln w="6350">
                <a:solidFill>
                  <a:srgbClr val="0000FF"/>
                </a:solidFill>
                <a:prstDash val="sysDot"/>
                <a:round/>
                <a:headEnd/>
                <a:tailEnd/>
              </a:ln>
            </p:spPr>
            <p:txBody>
              <a:bodyPr/>
              <a:lstStyle/>
              <a:p>
                <a:endParaRPr lang="fr-FR"/>
              </a:p>
            </p:txBody>
          </p:sp>
          <p:sp>
            <p:nvSpPr>
              <p:cNvPr id="8837" name="Line 645"/>
              <p:cNvSpPr>
                <a:spLocks noChangeShapeType="1"/>
              </p:cNvSpPr>
              <p:nvPr/>
            </p:nvSpPr>
            <p:spPr bwMode="auto">
              <a:xfrm>
                <a:off x="8235" y="6350"/>
                <a:ext cx="1" cy="2207"/>
              </a:xfrm>
              <a:prstGeom prst="line">
                <a:avLst/>
              </a:prstGeom>
              <a:noFill/>
              <a:ln w="6350">
                <a:solidFill>
                  <a:srgbClr val="0000FF"/>
                </a:solidFill>
                <a:prstDash val="sysDot"/>
                <a:round/>
                <a:headEnd/>
                <a:tailEnd/>
              </a:ln>
            </p:spPr>
            <p:txBody>
              <a:bodyPr/>
              <a:lstStyle/>
              <a:p>
                <a:endParaRPr lang="fr-FR"/>
              </a:p>
            </p:txBody>
          </p:sp>
          <p:sp>
            <p:nvSpPr>
              <p:cNvPr id="8838" name="Line 646"/>
              <p:cNvSpPr>
                <a:spLocks noChangeShapeType="1"/>
              </p:cNvSpPr>
              <p:nvPr/>
            </p:nvSpPr>
            <p:spPr bwMode="auto">
              <a:xfrm>
                <a:off x="8578" y="6347"/>
                <a:ext cx="1" cy="2238"/>
              </a:xfrm>
              <a:prstGeom prst="line">
                <a:avLst/>
              </a:prstGeom>
              <a:noFill/>
              <a:ln w="6350">
                <a:solidFill>
                  <a:srgbClr val="0000FF"/>
                </a:solidFill>
                <a:prstDash val="sysDot"/>
                <a:round/>
                <a:headEnd/>
                <a:tailEnd/>
              </a:ln>
            </p:spPr>
            <p:txBody>
              <a:bodyPr/>
              <a:lstStyle/>
              <a:p>
                <a:endParaRPr lang="fr-FR"/>
              </a:p>
            </p:txBody>
          </p:sp>
          <p:sp>
            <p:nvSpPr>
              <p:cNvPr id="8839" name="Line 647"/>
              <p:cNvSpPr>
                <a:spLocks noChangeShapeType="1"/>
              </p:cNvSpPr>
              <p:nvPr/>
            </p:nvSpPr>
            <p:spPr bwMode="auto">
              <a:xfrm>
                <a:off x="8913" y="6344"/>
                <a:ext cx="1" cy="2247"/>
              </a:xfrm>
              <a:prstGeom prst="line">
                <a:avLst/>
              </a:prstGeom>
              <a:noFill/>
              <a:ln w="6350">
                <a:solidFill>
                  <a:srgbClr val="0000FF"/>
                </a:solidFill>
                <a:prstDash val="sysDot"/>
                <a:round/>
                <a:headEnd/>
                <a:tailEnd/>
              </a:ln>
            </p:spPr>
            <p:txBody>
              <a:bodyPr/>
              <a:lstStyle/>
              <a:p>
                <a:endParaRPr lang="fr-FR"/>
              </a:p>
            </p:txBody>
          </p:sp>
          <p:sp>
            <p:nvSpPr>
              <p:cNvPr id="8840" name="Line 648"/>
              <p:cNvSpPr>
                <a:spLocks noChangeShapeType="1"/>
              </p:cNvSpPr>
              <p:nvPr/>
            </p:nvSpPr>
            <p:spPr bwMode="auto">
              <a:xfrm>
                <a:off x="7055" y="6351"/>
                <a:ext cx="1" cy="2181"/>
              </a:xfrm>
              <a:prstGeom prst="line">
                <a:avLst/>
              </a:prstGeom>
              <a:noFill/>
              <a:ln w="6350">
                <a:solidFill>
                  <a:srgbClr val="0000FF"/>
                </a:solidFill>
                <a:prstDash val="sysDot"/>
                <a:round/>
                <a:headEnd/>
                <a:tailEnd/>
              </a:ln>
            </p:spPr>
            <p:txBody>
              <a:bodyPr/>
              <a:lstStyle/>
              <a:p>
                <a:endParaRPr lang="fr-FR"/>
              </a:p>
            </p:txBody>
          </p:sp>
          <p:sp>
            <p:nvSpPr>
              <p:cNvPr id="8841" name="Line 649"/>
              <p:cNvSpPr>
                <a:spLocks noChangeShapeType="1"/>
              </p:cNvSpPr>
              <p:nvPr/>
            </p:nvSpPr>
            <p:spPr bwMode="auto">
              <a:xfrm>
                <a:off x="7393" y="6343"/>
                <a:ext cx="1" cy="2189"/>
              </a:xfrm>
              <a:prstGeom prst="line">
                <a:avLst/>
              </a:prstGeom>
              <a:noFill/>
              <a:ln w="6350">
                <a:solidFill>
                  <a:srgbClr val="0000FF"/>
                </a:solidFill>
                <a:prstDash val="sysDot"/>
                <a:round/>
                <a:headEnd/>
                <a:tailEnd/>
              </a:ln>
            </p:spPr>
            <p:txBody>
              <a:bodyPr/>
              <a:lstStyle/>
              <a:p>
                <a:endParaRPr lang="fr-FR"/>
              </a:p>
            </p:txBody>
          </p:sp>
          <p:sp>
            <p:nvSpPr>
              <p:cNvPr id="8842" name="Line 650"/>
              <p:cNvSpPr>
                <a:spLocks noChangeShapeType="1"/>
              </p:cNvSpPr>
              <p:nvPr/>
            </p:nvSpPr>
            <p:spPr bwMode="auto">
              <a:xfrm>
                <a:off x="7731" y="6348"/>
                <a:ext cx="1" cy="2192"/>
              </a:xfrm>
              <a:prstGeom prst="line">
                <a:avLst/>
              </a:prstGeom>
              <a:noFill/>
              <a:ln w="6350">
                <a:solidFill>
                  <a:srgbClr val="0000FF"/>
                </a:solidFill>
                <a:prstDash val="sysDot"/>
                <a:round/>
                <a:headEnd/>
                <a:tailEnd/>
              </a:ln>
            </p:spPr>
            <p:txBody>
              <a:bodyPr/>
              <a:lstStyle/>
              <a:p>
                <a:endParaRPr lang="fr-FR"/>
              </a:p>
            </p:txBody>
          </p:sp>
          <p:sp>
            <p:nvSpPr>
              <p:cNvPr id="8843" name="Line 651"/>
              <p:cNvSpPr>
                <a:spLocks noChangeShapeType="1"/>
              </p:cNvSpPr>
              <p:nvPr/>
            </p:nvSpPr>
            <p:spPr bwMode="auto">
              <a:xfrm>
                <a:off x="8066" y="6339"/>
                <a:ext cx="1" cy="2198"/>
              </a:xfrm>
              <a:prstGeom prst="line">
                <a:avLst/>
              </a:prstGeom>
              <a:noFill/>
              <a:ln w="6350">
                <a:solidFill>
                  <a:srgbClr val="0000FF"/>
                </a:solidFill>
                <a:prstDash val="sysDot"/>
                <a:round/>
                <a:headEnd/>
                <a:tailEnd/>
              </a:ln>
            </p:spPr>
            <p:txBody>
              <a:bodyPr/>
              <a:lstStyle/>
              <a:p>
                <a:endParaRPr lang="fr-FR"/>
              </a:p>
            </p:txBody>
          </p:sp>
          <p:sp>
            <p:nvSpPr>
              <p:cNvPr id="8844" name="Line 652"/>
              <p:cNvSpPr>
                <a:spLocks noChangeShapeType="1"/>
              </p:cNvSpPr>
              <p:nvPr/>
            </p:nvSpPr>
            <p:spPr bwMode="auto">
              <a:xfrm>
                <a:off x="8408" y="6346"/>
                <a:ext cx="1" cy="2219"/>
              </a:xfrm>
              <a:prstGeom prst="line">
                <a:avLst/>
              </a:prstGeom>
              <a:noFill/>
              <a:ln w="6350">
                <a:solidFill>
                  <a:srgbClr val="0000FF"/>
                </a:solidFill>
                <a:prstDash val="sysDot"/>
                <a:round/>
                <a:headEnd/>
                <a:tailEnd/>
              </a:ln>
            </p:spPr>
            <p:txBody>
              <a:bodyPr/>
              <a:lstStyle/>
              <a:p>
                <a:endParaRPr lang="fr-FR"/>
              </a:p>
            </p:txBody>
          </p:sp>
          <p:sp>
            <p:nvSpPr>
              <p:cNvPr id="8845" name="Line 653"/>
              <p:cNvSpPr>
                <a:spLocks noChangeShapeType="1"/>
              </p:cNvSpPr>
              <p:nvPr/>
            </p:nvSpPr>
            <p:spPr bwMode="auto">
              <a:xfrm>
                <a:off x="8744" y="6343"/>
                <a:ext cx="1" cy="2228"/>
              </a:xfrm>
              <a:prstGeom prst="line">
                <a:avLst/>
              </a:prstGeom>
              <a:noFill/>
              <a:ln w="6350">
                <a:solidFill>
                  <a:srgbClr val="0000FF"/>
                </a:solidFill>
                <a:prstDash val="sysDot"/>
                <a:round/>
                <a:headEnd/>
                <a:tailEnd/>
              </a:ln>
            </p:spPr>
            <p:txBody>
              <a:bodyPr/>
              <a:lstStyle/>
              <a:p>
                <a:endParaRPr lang="fr-FR"/>
              </a:p>
            </p:txBody>
          </p:sp>
        </p:grpSp>
      </p:grpSp>
      <p:grpSp>
        <p:nvGrpSpPr>
          <p:cNvPr id="5" name="Group 656"/>
          <p:cNvGrpSpPr>
            <a:grpSpLocks/>
          </p:cNvGrpSpPr>
          <p:nvPr/>
        </p:nvGrpSpPr>
        <p:grpSpPr bwMode="auto">
          <a:xfrm>
            <a:off x="6170613" y="4654550"/>
            <a:ext cx="280987" cy="1682750"/>
            <a:chOff x="3763" y="3008"/>
            <a:chExt cx="177" cy="1060"/>
          </a:xfrm>
        </p:grpSpPr>
        <p:sp>
          <p:nvSpPr>
            <p:cNvPr id="8764" name="Rectangle 572"/>
            <p:cNvSpPr>
              <a:spLocks noChangeArrowheads="1"/>
            </p:cNvSpPr>
            <p:nvPr/>
          </p:nvSpPr>
          <p:spPr bwMode="auto">
            <a:xfrm>
              <a:off x="3770" y="3008"/>
              <a:ext cx="139"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111</a:t>
              </a:r>
              <a:endParaRPr lang="fr-FR" sz="1000">
                <a:latin typeface="Comic Sans MS" pitchFamily="66" charset="0"/>
              </a:endParaRPr>
            </a:p>
          </p:txBody>
        </p:sp>
        <p:sp>
          <p:nvSpPr>
            <p:cNvPr id="8765" name="Rectangle 573"/>
            <p:cNvSpPr>
              <a:spLocks noChangeArrowheads="1"/>
            </p:cNvSpPr>
            <p:nvPr/>
          </p:nvSpPr>
          <p:spPr bwMode="auto">
            <a:xfrm>
              <a:off x="3770" y="3140"/>
              <a:ext cx="133"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110</a:t>
              </a:r>
              <a:endParaRPr lang="fr-FR" sz="1000">
                <a:latin typeface="Comic Sans MS" pitchFamily="66" charset="0"/>
              </a:endParaRPr>
            </a:p>
          </p:txBody>
        </p:sp>
        <p:sp>
          <p:nvSpPr>
            <p:cNvPr id="8766" name="Rectangle 574"/>
            <p:cNvSpPr>
              <a:spLocks noChangeArrowheads="1"/>
            </p:cNvSpPr>
            <p:nvPr/>
          </p:nvSpPr>
          <p:spPr bwMode="auto">
            <a:xfrm>
              <a:off x="3768" y="3279"/>
              <a:ext cx="137"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101</a:t>
              </a:r>
              <a:endParaRPr lang="fr-FR" sz="1000">
                <a:latin typeface="Comic Sans MS" pitchFamily="66" charset="0"/>
              </a:endParaRPr>
            </a:p>
          </p:txBody>
        </p:sp>
        <p:sp>
          <p:nvSpPr>
            <p:cNvPr id="8767" name="Rectangle 575"/>
            <p:cNvSpPr>
              <a:spLocks noChangeArrowheads="1"/>
            </p:cNvSpPr>
            <p:nvPr/>
          </p:nvSpPr>
          <p:spPr bwMode="auto">
            <a:xfrm>
              <a:off x="3765" y="3423"/>
              <a:ext cx="136"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100</a:t>
              </a:r>
              <a:endParaRPr lang="fr-FR" sz="1000">
                <a:latin typeface="Comic Sans MS" pitchFamily="66" charset="0"/>
              </a:endParaRPr>
            </a:p>
          </p:txBody>
        </p:sp>
        <p:sp>
          <p:nvSpPr>
            <p:cNvPr id="8768" name="Rectangle 576"/>
            <p:cNvSpPr>
              <a:spLocks noChangeArrowheads="1"/>
            </p:cNvSpPr>
            <p:nvPr/>
          </p:nvSpPr>
          <p:spPr bwMode="auto">
            <a:xfrm>
              <a:off x="3772" y="3557"/>
              <a:ext cx="139"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011</a:t>
              </a:r>
              <a:endParaRPr lang="fr-FR" sz="1000">
                <a:latin typeface="Comic Sans MS" pitchFamily="66" charset="0"/>
              </a:endParaRPr>
            </a:p>
          </p:txBody>
        </p:sp>
        <p:sp>
          <p:nvSpPr>
            <p:cNvPr id="8769" name="Rectangle 577"/>
            <p:cNvSpPr>
              <a:spLocks noChangeArrowheads="1"/>
            </p:cNvSpPr>
            <p:nvPr/>
          </p:nvSpPr>
          <p:spPr bwMode="auto">
            <a:xfrm>
              <a:off x="3763" y="3697"/>
              <a:ext cx="152"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010</a:t>
              </a:r>
              <a:endParaRPr lang="fr-FR" sz="1000">
                <a:latin typeface="Comic Sans MS" pitchFamily="66" charset="0"/>
              </a:endParaRPr>
            </a:p>
          </p:txBody>
        </p:sp>
        <p:sp>
          <p:nvSpPr>
            <p:cNvPr id="8770" name="Rectangle 578"/>
            <p:cNvSpPr>
              <a:spLocks noChangeArrowheads="1"/>
            </p:cNvSpPr>
            <p:nvPr/>
          </p:nvSpPr>
          <p:spPr bwMode="auto">
            <a:xfrm>
              <a:off x="3764" y="3842"/>
              <a:ext cx="150"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001</a:t>
              </a:r>
              <a:endParaRPr lang="fr-FR" sz="1000">
                <a:latin typeface="Comic Sans MS" pitchFamily="66" charset="0"/>
              </a:endParaRPr>
            </a:p>
          </p:txBody>
        </p:sp>
        <p:sp>
          <p:nvSpPr>
            <p:cNvPr id="8771" name="Rectangle 579"/>
            <p:cNvSpPr>
              <a:spLocks noChangeArrowheads="1"/>
            </p:cNvSpPr>
            <p:nvPr/>
          </p:nvSpPr>
          <p:spPr bwMode="auto">
            <a:xfrm>
              <a:off x="3764" y="3972"/>
              <a:ext cx="176"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000</a:t>
              </a:r>
              <a:endParaRPr lang="fr-FR" sz="1000">
                <a:latin typeface="Comic Sans MS" pitchFamily="66" charset="0"/>
              </a:endParaRPr>
            </a:p>
          </p:txBody>
        </p:sp>
      </p:grpSp>
      <p:sp>
        <p:nvSpPr>
          <p:cNvPr id="8807" name="Line 615"/>
          <p:cNvSpPr>
            <a:spLocks noChangeShapeType="1"/>
          </p:cNvSpPr>
          <p:nvPr/>
        </p:nvSpPr>
        <p:spPr bwMode="auto">
          <a:xfrm>
            <a:off x="2722563" y="4827588"/>
            <a:ext cx="131762" cy="0"/>
          </a:xfrm>
          <a:prstGeom prst="line">
            <a:avLst/>
          </a:prstGeom>
          <a:noFill/>
          <a:ln w="19050">
            <a:solidFill>
              <a:srgbClr val="008000"/>
            </a:solidFill>
            <a:round/>
            <a:headEnd/>
            <a:tailEnd/>
          </a:ln>
        </p:spPr>
        <p:txBody>
          <a:bodyPr/>
          <a:lstStyle/>
          <a:p>
            <a:endParaRPr lang="fr-FR"/>
          </a:p>
        </p:txBody>
      </p:sp>
      <p:grpSp>
        <p:nvGrpSpPr>
          <p:cNvPr id="6" name="Group 596"/>
          <p:cNvGrpSpPr>
            <a:grpSpLocks/>
          </p:cNvGrpSpPr>
          <p:nvPr/>
        </p:nvGrpSpPr>
        <p:grpSpPr bwMode="auto">
          <a:xfrm>
            <a:off x="2619375" y="4622800"/>
            <a:ext cx="2266950" cy="1654175"/>
            <a:chOff x="1650" y="2912"/>
            <a:chExt cx="1428" cy="1042"/>
          </a:xfrm>
        </p:grpSpPr>
        <p:grpSp>
          <p:nvGrpSpPr>
            <p:cNvPr id="7" name="Group 460"/>
            <p:cNvGrpSpPr>
              <a:grpSpLocks/>
            </p:cNvGrpSpPr>
            <p:nvPr/>
          </p:nvGrpSpPr>
          <p:grpSpPr bwMode="auto">
            <a:xfrm>
              <a:off x="1859" y="3623"/>
              <a:ext cx="1219" cy="82"/>
              <a:chOff x="3300" y="7628"/>
              <a:chExt cx="2324" cy="159"/>
            </a:xfrm>
          </p:grpSpPr>
          <p:sp>
            <p:nvSpPr>
              <p:cNvPr id="8653" name="Rectangle 461"/>
              <p:cNvSpPr>
                <a:spLocks noChangeArrowheads="1"/>
              </p:cNvSpPr>
              <p:nvPr/>
            </p:nvSpPr>
            <p:spPr bwMode="auto">
              <a:xfrm>
                <a:off x="4335" y="7638"/>
                <a:ext cx="75"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8" name="Group 462"/>
              <p:cNvGrpSpPr>
                <a:grpSpLocks/>
              </p:cNvGrpSpPr>
              <p:nvPr/>
            </p:nvGrpSpPr>
            <p:grpSpPr bwMode="auto">
              <a:xfrm>
                <a:off x="3300" y="7628"/>
                <a:ext cx="2324" cy="151"/>
                <a:chOff x="3327" y="7638"/>
                <a:chExt cx="2324" cy="151"/>
              </a:xfrm>
            </p:grpSpPr>
            <p:grpSp>
              <p:nvGrpSpPr>
                <p:cNvPr id="9" name="Group 463"/>
                <p:cNvGrpSpPr>
                  <a:grpSpLocks/>
                </p:cNvGrpSpPr>
                <p:nvPr/>
              </p:nvGrpSpPr>
              <p:grpSpPr bwMode="auto">
                <a:xfrm>
                  <a:off x="3327" y="7640"/>
                  <a:ext cx="1434" cy="149"/>
                  <a:chOff x="3327" y="7640"/>
                  <a:chExt cx="1434" cy="149"/>
                </a:xfrm>
              </p:grpSpPr>
              <p:grpSp>
                <p:nvGrpSpPr>
                  <p:cNvPr id="10" name="Group 464"/>
                  <p:cNvGrpSpPr>
                    <a:grpSpLocks/>
                  </p:cNvGrpSpPr>
                  <p:nvPr/>
                </p:nvGrpSpPr>
                <p:grpSpPr bwMode="auto">
                  <a:xfrm>
                    <a:off x="3327" y="7640"/>
                    <a:ext cx="417" cy="149"/>
                    <a:chOff x="3327" y="7640"/>
                    <a:chExt cx="417" cy="149"/>
                  </a:xfrm>
                </p:grpSpPr>
                <p:sp>
                  <p:nvSpPr>
                    <p:cNvPr id="8657" name="Rectangle 465"/>
                    <p:cNvSpPr>
                      <a:spLocks noChangeArrowheads="1"/>
                    </p:cNvSpPr>
                    <p:nvPr/>
                  </p:nvSpPr>
                  <p:spPr bwMode="auto">
                    <a:xfrm>
                      <a:off x="3327" y="7640"/>
                      <a:ext cx="55"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8658" name="Rectangle 466"/>
                    <p:cNvSpPr>
                      <a:spLocks noChangeArrowheads="1"/>
                    </p:cNvSpPr>
                    <p:nvPr/>
                  </p:nvSpPr>
                  <p:spPr bwMode="auto">
                    <a:xfrm>
                      <a:off x="3670"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11" name="Group 467"/>
                  <p:cNvGrpSpPr>
                    <a:grpSpLocks/>
                  </p:cNvGrpSpPr>
                  <p:nvPr/>
                </p:nvGrpSpPr>
                <p:grpSpPr bwMode="auto">
                  <a:xfrm>
                    <a:off x="4014" y="7640"/>
                    <a:ext cx="747" cy="149"/>
                    <a:chOff x="4014" y="7640"/>
                    <a:chExt cx="747" cy="149"/>
                  </a:xfrm>
                </p:grpSpPr>
                <p:sp>
                  <p:nvSpPr>
                    <p:cNvPr id="8660" name="Rectangle 468"/>
                    <p:cNvSpPr>
                      <a:spLocks noChangeArrowheads="1"/>
                    </p:cNvSpPr>
                    <p:nvPr/>
                  </p:nvSpPr>
                  <p:spPr bwMode="auto">
                    <a:xfrm>
                      <a:off x="4014"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8661" name="Rectangle 469"/>
                    <p:cNvSpPr>
                      <a:spLocks noChangeArrowheads="1"/>
                    </p:cNvSpPr>
                    <p:nvPr/>
                  </p:nvSpPr>
                  <p:spPr bwMode="auto">
                    <a:xfrm>
                      <a:off x="4687"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12" name="Group 470"/>
                <p:cNvGrpSpPr>
                  <a:grpSpLocks/>
                </p:cNvGrpSpPr>
                <p:nvPr/>
              </p:nvGrpSpPr>
              <p:grpSpPr bwMode="auto">
                <a:xfrm>
                  <a:off x="5013" y="7638"/>
                  <a:ext cx="638" cy="150"/>
                  <a:chOff x="5013" y="7638"/>
                  <a:chExt cx="638" cy="150"/>
                </a:xfrm>
              </p:grpSpPr>
              <p:sp>
                <p:nvSpPr>
                  <p:cNvPr id="8663" name="Rectangle 471"/>
                  <p:cNvSpPr>
                    <a:spLocks noChangeArrowheads="1"/>
                  </p:cNvSpPr>
                  <p:nvPr/>
                </p:nvSpPr>
                <p:spPr bwMode="auto">
                  <a:xfrm>
                    <a:off x="5181" y="7638"/>
                    <a:ext cx="470" cy="150"/>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8664" name="Rectangle 472"/>
                  <p:cNvSpPr>
                    <a:spLocks noChangeArrowheads="1"/>
                  </p:cNvSpPr>
                  <p:nvPr/>
                </p:nvSpPr>
                <p:spPr bwMode="auto">
                  <a:xfrm>
                    <a:off x="5013" y="7638"/>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nvGrpSpPr>
            <p:cNvPr id="13" name="Group 585"/>
            <p:cNvGrpSpPr>
              <a:grpSpLocks/>
            </p:cNvGrpSpPr>
            <p:nvPr/>
          </p:nvGrpSpPr>
          <p:grpSpPr bwMode="auto">
            <a:xfrm>
              <a:off x="1650" y="2912"/>
              <a:ext cx="1357" cy="1042"/>
              <a:chOff x="1650" y="2912"/>
              <a:chExt cx="1357" cy="1042"/>
            </a:xfrm>
          </p:grpSpPr>
          <p:sp>
            <p:nvSpPr>
              <p:cNvPr id="8575" name="Line 383"/>
              <p:cNvSpPr>
                <a:spLocks noChangeShapeType="1"/>
              </p:cNvSpPr>
              <p:nvPr/>
            </p:nvSpPr>
            <p:spPr bwMode="auto">
              <a:xfrm flipV="1">
                <a:off x="1709" y="2961"/>
                <a:ext cx="1" cy="988"/>
              </a:xfrm>
              <a:prstGeom prst="line">
                <a:avLst/>
              </a:prstGeom>
              <a:noFill/>
              <a:ln w="6350">
                <a:solidFill>
                  <a:srgbClr val="000000"/>
                </a:solidFill>
                <a:round/>
                <a:headEnd/>
                <a:tailEnd type="stealth" w="med" len="med"/>
              </a:ln>
            </p:spPr>
            <p:txBody>
              <a:bodyPr/>
              <a:lstStyle/>
              <a:p>
                <a:endParaRPr lang="fr-FR"/>
              </a:p>
            </p:txBody>
          </p:sp>
          <p:sp>
            <p:nvSpPr>
              <p:cNvPr id="8576" name="Line 384"/>
              <p:cNvSpPr>
                <a:spLocks noChangeShapeType="1"/>
              </p:cNvSpPr>
              <p:nvPr/>
            </p:nvSpPr>
            <p:spPr bwMode="auto">
              <a:xfrm>
                <a:off x="1709" y="3573"/>
                <a:ext cx="0" cy="27"/>
              </a:xfrm>
              <a:prstGeom prst="line">
                <a:avLst/>
              </a:prstGeom>
              <a:noFill/>
              <a:ln w="6350">
                <a:solidFill>
                  <a:srgbClr val="000000"/>
                </a:solidFill>
                <a:round/>
                <a:headEnd/>
                <a:tailEnd/>
              </a:ln>
            </p:spPr>
            <p:txBody>
              <a:bodyPr/>
              <a:lstStyle/>
              <a:p>
                <a:endParaRPr lang="fr-FR"/>
              </a:p>
            </p:txBody>
          </p:sp>
          <p:sp>
            <p:nvSpPr>
              <p:cNvPr id="8577" name="Line 385"/>
              <p:cNvSpPr>
                <a:spLocks noChangeShapeType="1"/>
              </p:cNvSpPr>
              <p:nvPr/>
            </p:nvSpPr>
            <p:spPr bwMode="auto">
              <a:xfrm>
                <a:off x="1725" y="3573"/>
                <a:ext cx="1" cy="27"/>
              </a:xfrm>
              <a:prstGeom prst="line">
                <a:avLst/>
              </a:prstGeom>
              <a:noFill/>
              <a:ln w="3175">
                <a:solidFill>
                  <a:srgbClr val="000000"/>
                </a:solidFill>
                <a:round/>
                <a:headEnd/>
                <a:tailEnd/>
              </a:ln>
            </p:spPr>
            <p:txBody>
              <a:bodyPr/>
              <a:lstStyle/>
              <a:p>
                <a:endParaRPr lang="fr-FR"/>
              </a:p>
            </p:txBody>
          </p:sp>
          <p:sp>
            <p:nvSpPr>
              <p:cNvPr id="8578" name="Line 386"/>
              <p:cNvSpPr>
                <a:spLocks noChangeShapeType="1"/>
              </p:cNvSpPr>
              <p:nvPr/>
            </p:nvSpPr>
            <p:spPr bwMode="auto">
              <a:xfrm>
                <a:off x="1742" y="3573"/>
                <a:ext cx="1" cy="27"/>
              </a:xfrm>
              <a:prstGeom prst="line">
                <a:avLst/>
              </a:prstGeom>
              <a:noFill/>
              <a:ln w="3175">
                <a:solidFill>
                  <a:srgbClr val="000000"/>
                </a:solidFill>
                <a:round/>
                <a:headEnd/>
                <a:tailEnd/>
              </a:ln>
            </p:spPr>
            <p:txBody>
              <a:bodyPr/>
              <a:lstStyle/>
              <a:p>
                <a:endParaRPr lang="fr-FR"/>
              </a:p>
            </p:txBody>
          </p:sp>
          <p:sp>
            <p:nvSpPr>
              <p:cNvPr id="8579" name="Line 387"/>
              <p:cNvSpPr>
                <a:spLocks noChangeShapeType="1"/>
              </p:cNvSpPr>
              <p:nvPr/>
            </p:nvSpPr>
            <p:spPr bwMode="auto">
              <a:xfrm>
                <a:off x="1760" y="3573"/>
                <a:ext cx="0" cy="27"/>
              </a:xfrm>
              <a:prstGeom prst="line">
                <a:avLst/>
              </a:prstGeom>
              <a:noFill/>
              <a:ln w="3175">
                <a:solidFill>
                  <a:srgbClr val="000000"/>
                </a:solidFill>
                <a:round/>
                <a:headEnd/>
                <a:tailEnd/>
              </a:ln>
            </p:spPr>
            <p:txBody>
              <a:bodyPr/>
              <a:lstStyle/>
              <a:p>
                <a:endParaRPr lang="fr-FR"/>
              </a:p>
            </p:txBody>
          </p:sp>
          <p:sp>
            <p:nvSpPr>
              <p:cNvPr id="8580" name="Line 388"/>
              <p:cNvSpPr>
                <a:spLocks noChangeShapeType="1"/>
              </p:cNvSpPr>
              <p:nvPr/>
            </p:nvSpPr>
            <p:spPr bwMode="auto">
              <a:xfrm>
                <a:off x="1777" y="3573"/>
                <a:ext cx="0" cy="27"/>
              </a:xfrm>
              <a:prstGeom prst="line">
                <a:avLst/>
              </a:prstGeom>
              <a:noFill/>
              <a:ln w="3175">
                <a:solidFill>
                  <a:srgbClr val="000000"/>
                </a:solidFill>
                <a:round/>
                <a:headEnd/>
                <a:tailEnd/>
              </a:ln>
            </p:spPr>
            <p:txBody>
              <a:bodyPr/>
              <a:lstStyle/>
              <a:p>
                <a:endParaRPr lang="fr-FR"/>
              </a:p>
            </p:txBody>
          </p:sp>
          <p:sp>
            <p:nvSpPr>
              <p:cNvPr id="8581" name="Line 389"/>
              <p:cNvSpPr>
                <a:spLocks noChangeShapeType="1"/>
              </p:cNvSpPr>
              <p:nvPr/>
            </p:nvSpPr>
            <p:spPr bwMode="auto">
              <a:xfrm>
                <a:off x="1794" y="3573"/>
                <a:ext cx="1" cy="27"/>
              </a:xfrm>
              <a:prstGeom prst="line">
                <a:avLst/>
              </a:prstGeom>
              <a:noFill/>
              <a:ln w="3175">
                <a:solidFill>
                  <a:srgbClr val="000000"/>
                </a:solidFill>
                <a:round/>
                <a:headEnd/>
                <a:tailEnd/>
              </a:ln>
            </p:spPr>
            <p:txBody>
              <a:bodyPr/>
              <a:lstStyle/>
              <a:p>
                <a:endParaRPr lang="fr-FR"/>
              </a:p>
            </p:txBody>
          </p:sp>
          <p:sp>
            <p:nvSpPr>
              <p:cNvPr id="8582" name="Line 390"/>
              <p:cNvSpPr>
                <a:spLocks noChangeShapeType="1"/>
              </p:cNvSpPr>
              <p:nvPr/>
            </p:nvSpPr>
            <p:spPr bwMode="auto">
              <a:xfrm>
                <a:off x="1813" y="3573"/>
                <a:ext cx="1" cy="27"/>
              </a:xfrm>
              <a:prstGeom prst="line">
                <a:avLst/>
              </a:prstGeom>
              <a:noFill/>
              <a:ln w="3175">
                <a:solidFill>
                  <a:srgbClr val="000000"/>
                </a:solidFill>
                <a:round/>
                <a:headEnd/>
                <a:tailEnd/>
              </a:ln>
            </p:spPr>
            <p:txBody>
              <a:bodyPr/>
              <a:lstStyle/>
              <a:p>
                <a:endParaRPr lang="fr-FR"/>
              </a:p>
            </p:txBody>
          </p:sp>
          <p:sp>
            <p:nvSpPr>
              <p:cNvPr id="8583" name="Line 391"/>
              <p:cNvSpPr>
                <a:spLocks noChangeShapeType="1"/>
              </p:cNvSpPr>
              <p:nvPr/>
            </p:nvSpPr>
            <p:spPr bwMode="auto">
              <a:xfrm>
                <a:off x="1831" y="3573"/>
                <a:ext cx="0" cy="27"/>
              </a:xfrm>
              <a:prstGeom prst="line">
                <a:avLst/>
              </a:prstGeom>
              <a:noFill/>
              <a:ln w="3175">
                <a:solidFill>
                  <a:srgbClr val="000000"/>
                </a:solidFill>
                <a:round/>
                <a:headEnd/>
                <a:tailEnd/>
              </a:ln>
            </p:spPr>
            <p:txBody>
              <a:bodyPr/>
              <a:lstStyle/>
              <a:p>
                <a:endParaRPr lang="fr-FR"/>
              </a:p>
            </p:txBody>
          </p:sp>
          <p:sp>
            <p:nvSpPr>
              <p:cNvPr id="8584" name="Line 392"/>
              <p:cNvSpPr>
                <a:spLocks noChangeShapeType="1"/>
              </p:cNvSpPr>
              <p:nvPr/>
            </p:nvSpPr>
            <p:spPr bwMode="auto">
              <a:xfrm>
                <a:off x="1848" y="3573"/>
                <a:ext cx="0" cy="27"/>
              </a:xfrm>
              <a:prstGeom prst="line">
                <a:avLst/>
              </a:prstGeom>
              <a:noFill/>
              <a:ln w="3175">
                <a:solidFill>
                  <a:srgbClr val="000000"/>
                </a:solidFill>
                <a:round/>
                <a:headEnd/>
                <a:tailEnd/>
              </a:ln>
            </p:spPr>
            <p:txBody>
              <a:bodyPr/>
              <a:lstStyle/>
              <a:p>
                <a:endParaRPr lang="fr-FR"/>
              </a:p>
            </p:txBody>
          </p:sp>
          <p:sp>
            <p:nvSpPr>
              <p:cNvPr id="8585" name="Line 393"/>
              <p:cNvSpPr>
                <a:spLocks noChangeShapeType="1"/>
              </p:cNvSpPr>
              <p:nvPr/>
            </p:nvSpPr>
            <p:spPr bwMode="auto">
              <a:xfrm>
                <a:off x="1866" y="3573"/>
                <a:ext cx="0" cy="27"/>
              </a:xfrm>
              <a:prstGeom prst="line">
                <a:avLst/>
              </a:prstGeom>
              <a:noFill/>
              <a:ln w="3175">
                <a:solidFill>
                  <a:srgbClr val="000000"/>
                </a:solidFill>
                <a:round/>
                <a:headEnd/>
                <a:tailEnd/>
              </a:ln>
            </p:spPr>
            <p:txBody>
              <a:bodyPr/>
              <a:lstStyle/>
              <a:p>
                <a:endParaRPr lang="fr-FR"/>
              </a:p>
            </p:txBody>
          </p:sp>
          <p:sp>
            <p:nvSpPr>
              <p:cNvPr id="8586" name="Line 394"/>
              <p:cNvSpPr>
                <a:spLocks noChangeShapeType="1"/>
              </p:cNvSpPr>
              <p:nvPr/>
            </p:nvSpPr>
            <p:spPr bwMode="auto">
              <a:xfrm>
                <a:off x="1882" y="3573"/>
                <a:ext cx="3" cy="27"/>
              </a:xfrm>
              <a:prstGeom prst="line">
                <a:avLst/>
              </a:prstGeom>
              <a:noFill/>
              <a:ln w="3175">
                <a:solidFill>
                  <a:srgbClr val="000000"/>
                </a:solidFill>
                <a:round/>
                <a:headEnd/>
                <a:tailEnd/>
              </a:ln>
            </p:spPr>
            <p:txBody>
              <a:bodyPr/>
              <a:lstStyle/>
              <a:p>
                <a:endParaRPr lang="fr-FR"/>
              </a:p>
            </p:txBody>
          </p:sp>
          <p:sp>
            <p:nvSpPr>
              <p:cNvPr id="8587" name="Line 395"/>
              <p:cNvSpPr>
                <a:spLocks noChangeShapeType="1"/>
              </p:cNvSpPr>
              <p:nvPr/>
            </p:nvSpPr>
            <p:spPr bwMode="auto">
              <a:xfrm>
                <a:off x="1884" y="3573"/>
                <a:ext cx="1" cy="28"/>
              </a:xfrm>
              <a:prstGeom prst="line">
                <a:avLst/>
              </a:prstGeom>
              <a:noFill/>
              <a:ln w="3175">
                <a:solidFill>
                  <a:srgbClr val="000000"/>
                </a:solidFill>
                <a:round/>
                <a:headEnd/>
                <a:tailEnd/>
              </a:ln>
            </p:spPr>
            <p:txBody>
              <a:bodyPr/>
              <a:lstStyle/>
              <a:p>
                <a:endParaRPr lang="fr-FR"/>
              </a:p>
            </p:txBody>
          </p:sp>
          <p:sp>
            <p:nvSpPr>
              <p:cNvPr id="8588" name="Line 396"/>
              <p:cNvSpPr>
                <a:spLocks noChangeShapeType="1"/>
              </p:cNvSpPr>
              <p:nvPr/>
            </p:nvSpPr>
            <p:spPr bwMode="auto">
              <a:xfrm>
                <a:off x="1901" y="3573"/>
                <a:ext cx="0" cy="28"/>
              </a:xfrm>
              <a:prstGeom prst="line">
                <a:avLst/>
              </a:prstGeom>
              <a:noFill/>
              <a:ln w="3175">
                <a:solidFill>
                  <a:srgbClr val="000000"/>
                </a:solidFill>
                <a:round/>
                <a:headEnd/>
                <a:tailEnd/>
              </a:ln>
            </p:spPr>
            <p:txBody>
              <a:bodyPr/>
              <a:lstStyle/>
              <a:p>
                <a:endParaRPr lang="fr-FR"/>
              </a:p>
            </p:txBody>
          </p:sp>
          <p:sp>
            <p:nvSpPr>
              <p:cNvPr id="8589" name="Line 397"/>
              <p:cNvSpPr>
                <a:spLocks noChangeShapeType="1"/>
              </p:cNvSpPr>
              <p:nvPr/>
            </p:nvSpPr>
            <p:spPr bwMode="auto">
              <a:xfrm>
                <a:off x="1918" y="3573"/>
                <a:ext cx="1" cy="28"/>
              </a:xfrm>
              <a:prstGeom prst="line">
                <a:avLst/>
              </a:prstGeom>
              <a:noFill/>
              <a:ln w="3175">
                <a:solidFill>
                  <a:srgbClr val="000000"/>
                </a:solidFill>
                <a:round/>
                <a:headEnd/>
                <a:tailEnd/>
              </a:ln>
            </p:spPr>
            <p:txBody>
              <a:bodyPr/>
              <a:lstStyle/>
              <a:p>
                <a:endParaRPr lang="fr-FR"/>
              </a:p>
            </p:txBody>
          </p:sp>
          <p:sp>
            <p:nvSpPr>
              <p:cNvPr id="8590" name="Line 398"/>
              <p:cNvSpPr>
                <a:spLocks noChangeShapeType="1"/>
              </p:cNvSpPr>
              <p:nvPr/>
            </p:nvSpPr>
            <p:spPr bwMode="auto">
              <a:xfrm>
                <a:off x="1935" y="3573"/>
                <a:ext cx="1" cy="28"/>
              </a:xfrm>
              <a:prstGeom prst="line">
                <a:avLst/>
              </a:prstGeom>
              <a:noFill/>
              <a:ln w="3175">
                <a:solidFill>
                  <a:srgbClr val="000000"/>
                </a:solidFill>
                <a:round/>
                <a:headEnd/>
                <a:tailEnd/>
              </a:ln>
            </p:spPr>
            <p:txBody>
              <a:bodyPr/>
              <a:lstStyle/>
              <a:p>
                <a:endParaRPr lang="fr-FR"/>
              </a:p>
            </p:txBody>
          </p:sp>
          <p:sp>
            <p:nvSpPr>
              <p:cNvPr id="8591" name="Line 399"/>
              <p:cNvSpPr>
                <a:spLocks noChangeShapeType="1"/>
              </p:cNvSpPr>
              <p:nvPr/>
            </p:nvSpPr>
            <p:spPr bwMode="auto">
              <a:xfrm>
                <a:off x="1953" y="3573"/>
                <a:ext cx="0" cy="28"/>
              </a:xfrm>
              <a:prstGeom prst="line">
                <a:avLst/>
              </a:prstGeom>
              <a:noFill/>
              <a:ln w="3175">
                <a:solidFill>
                  <a:srgbClr val="000000"/>
                </a:solidFill>
                <a:round/>
                <a:headEnd/>
                <a:tailEnd/>
              </a:ln>
            </p:spPr>
            <p:txBody>
              <a:bodyPr/>
              <a:lstStyle/>
              <a:p>
                <a:endParaRPr lang="fr-FR"/>
              </a:p>
            </p:txBody>
          </p:sp>
          <p:sp>
            <p:nvSpPr>
              <p:cNvPr id="8592" name="Line 400"/>
              <p:cNvSpPr>
                <a:spLocks noChangeShapeType="1"/>
              </p:cNvSpPr>
              <p:nvPr/>
            </p:nvSpPr>
            <p:spPr bwMode="auto">
              <a:xfrm>
                <a:off x="1970" y="3573"/>
                <a:ext cx="0" cy="28"/>
              </a:xfrm>
              <a:prstGeom prst="line">
                <a:avLst/>
              </a:prstGeom>
              <a:noFill/>
              <a:ln w="3175">
                <a:solidFill>
                  <a:srgbClr val="000000"/>
                </a:solidFill>
                <a:round/>
                <a:headEnd/>
                <a:tailEnd/>
              </a:ln>
            </p:spPr>
            <p:txBody>
              <a:bodyPr/>
              <a:lstStyle/>
              <a:p>
                <a:endParaRPr lang="fr-FR"/>
              </a:p>
            </p:txBody>
          </p:sp>
          <p:sp>
            <p:nvSpPr>
              <p:cNvPr id="8593" name="Line 401"/>
              <p:cNvSpPr>
                <a:spLocks noChangeShapeType="1"/>
              </p:cNvSpPr>
              <p:nvPr/>
            </p:nvSpPr>
            <p:spPr bwMode="auto">
              <a:xfrm>
                <a:off x="1989" y="3573"/>
                <a:ext cx="0" cy="28"/>
              </a:xfrm>
              <a:prstGeom prst="line">
                <a:avLst/>
              </a:prstGeom>
              <a:noFill/>
              <a:ln w="3175">
                <a:solidFill>
                  <a:srgbClr val="000000"/>
                </a:solidFill>
                <a:round/>
                <a:headEnd/>
                <a:tailEnd/>
              </a:ln>
            </p:spPr>
            <p:txBody>
              <a:bodyPr/>
              <a:lstStyle/>
              <a:p>
                <a:endParaRPr lang="fr-FR"/>
              </a:p>
            </p:txBody>
          </p:sp>
          <p:sp>
            <p:nvSpPr>
              <p:cNvPr id="8594" name="Line 402"/>
              <p:cNvSpPr>
                <a:spLocks noChangeShapeType="1"/>
              </p:cNvSpPr>
              <p:nvPr/>
            </p:nvSpPr>
            <p:spPr bwMode="auto">
              <a:xfrm>
                <a:off x="2006" y="3573"/>
                <a:ext cx="1" cy="28"/>
              </a:xfrm>
              <a:prstGeom prst="line">
                <a:avLst/>
              </a:prstGeom>
              <a:noFill/>
              <a:ln w="3175">
                <a:solidFill>
                  <a:srgbClr val="000000"/>
                </a:solidFill>
                <a:round/>
                <a:headEnd/>
                <a:tailEnd/>
              </a:ln>
            </p:spPr>
            <p:txBody>
              <a:bodyPr/>
              <a:lstStyle/>
              <a:p>
                <a:endParaRPr lang="fr-FR"/>
              </a:p>
            </p:txBody>
          </p:sp>
          <p:sp>
            <p:nvSpPr>
              <p:cNvPr id="8595" name="Line 403"/>
              <p:cNvSpPr>
                <a:spLocks noChangeShapeType="1"/>
              </p:cNvSpPr>
              <p:nvPr/>
            </p:nvSpPr>
            <p:spPr bwMode="auto">
              <a:xfrm>
                <a:off x="2023" y="3573"/>
                <a:ext cx="1" cy="28"/>
              </a:xfrm>
              <a:prstGeom prst="line">
                <a:avLst/>
              </a:prstGeom>
              <a:noFill/>
              <a:ln w="3175">
                <a:solidFill>
                  <a:srgbClr val="000000"/>
                </a:solidFill>
                <a:round/>
                <a:headEnd/>
                <a:tailEnd/>
              </a:ln>
            </p:spPr>
            <p:txBody>
              <a:bodyPr/>
              <a:lstStyle/>
              <a:p>
                <a:endParaRPr lang="fr-FR"/>
              </a:p>
            </p:txBody>
          </p:sp>
          <p:sp>
            <p:nvSpPr>
              <p:cNvPr id="8596" name="Line 404"/>
              <p:cNvSpPr>
                <a:spLocks noChangeShapeType="1"/>
              </p:cNvSpPr>
              <p:nvPr/>
            </p:nvSpPr>
            <p:spPr bwMode="auto">
              <a:xfrm>
                <a:off x="2041" y="3573"/>
                <a:ext cx="1" cy="28"/>
              </a:xfrm>
              <a:prstGeom prst="line">
                <a:avLst/>
              </a:prstGeom>
              <a:noFill/>
              <a:ln w="3175">
                <a:solidFill>
                  <a:srgbClr val="000000"/>
                </a:solidFill>
                <a:round/>
                <a:headEnd/>
                <a:tailEnd/>
              </a:ln>
            </p:spPr>
            <p:txBody>
              <a:bodyPr/>
              <a:lstStyle/>
              <a:p>
                <a:endParaRPr lang="fr-FR"/>
              </a:p>
            </p:txBody>
          </p:sp>
          <p:sp>
            <p:nvSpPr>
              <p:cNvPr id="8597" name="Line 405"/>
              <p:cNvSpPr>
                <a:spLocks noChangeShapeType="1"/>
              </p:cNvSpPr>
              <p:nvPr/>
            </p:nvSpPr>
            <p:spPr bwMode="auto">
              <a:xfrm>
                <a:off x="2059" y="3573"/>
                <a:ext cx="2" cy="28"/>
              </a:xfrm>
              <a:prstGeom prst="line">
                <a:avLst/>
              </a:prstGeom>
              <a:noFill/>
              <a:ln w="3175">
                <a:solidFill>
                  <a:srgbClr val="000000"/>
                </a:solidFill>
                <a:round/>
                <a:headEnd/>
                <a:tailEnd/>
              </a:ln>
            </p:spPr>
            <p:txBody>
              <a:bodyPr/>
              <a:lstStyle/>
              <a:p>
                <a:endParaRPr lang="fr-FR"/>
              </a:p>
            </p:txBody>
          </p:sp>
          <p:sp>
            <p:nvSpPr>
              <p:cNvPr id="8598" name="Line 406"/>
              <p:cNvSpPr>
                <a:spLocks noChangeShapeType="1"/>
              </p:cNvSpPr>
              <p:nvPr/>
            </p:nvSpPr>
            <p:spPr bwMode="auto">
              <a:xfrm>
                <a:off x="2061" y="3573"/>
                <a:ext cx="0" cy="27"/>
              </a:xfrm>
              <a:prstGeom prst="line">
                <a:avLst/>
              </a:prstGeom>
              <a:noFill/>
              <a:ln w="3175">
                <a:solidFill>
                  <a:srgbClr val="000000"/>
                </a:solidFill>
                <a:round/>
                <a:headEnd/>
                <a:tailEnd/>
              </a:ln>
            </p:spPr>
            <p:txBody>
              <a:bodyPr/>
              <a:lstStyle/>
              <a:p>
                <a:endParaRPr lang="fr-FR"/>
              </a:p>
            </p:txBody>
          </p:sp>
          <p:sp>
            <p:nvSpPr>
              <p:cNvPr id="8599" name="Line 407"/>
              <p:cNvSpPr>
                <a:spLocks noChangeShapeType="1"/>
              </p:cNvSpPr>
              <p:nvPr/>
            </p:nvSpPr>
            <p:spPr bwMode="auto">
              <a:xfrm>
                <a:off x="2077" y="3573"/>
                <a:ext cx="0" cy="27"/>
              </a:xfrm>
              <a:prstGeom prst="line">
                <a:avLst/>
              </a:prstGeom>
              <a:noFill/>
              <a:ln w="3175">
                <a:solidFill>
                  <a:srgbClr val="000000"/>
                </a:solidFill>
                <a:round/>
                <a:headEnd/>
                <a:tailEnd/>
              </a:ln>
            </p:spPr>
            <p:txBody>
              <a:bodyPr/>
              <a:lstStyle/>
              <a:p>
                <a:endParaRPr lang="fr-FR"/>
              </a:p>
            </p:txBody>
          </p:sp>
          <p:sp>
            <p:nvSpPr>
              <p:cNvPr id="8600" name="Line 408"/>
              <p:cNvSpPr>
                <a:spLocks noChangeShapeType="1"/>
              </p:cNvSpPr>
              <p:nvPr/>
            </p:nvSpPr>
            <p:spPr bwMode="auto">
              <a:xfrm>
                <a:off x="2095" y="3573"/>
                <a:ext cx="0" cy="27"/>
              </a:xfrm>
              <a:prstGeom prst="line">
                <a:avLst/>
              </a:prstGeom>
              <a:noFill/>
              <a:ln w="3175">
                <a:solidFill>
                  <a:srgbClr val="000000"/>
                </a:solidFill>
                <a:round/>
                <a:headEnd/>
                <a:tailEnd/>
              </a:ln>
            </p:spPr>
            <p:txBody>
              <a:bodyPr/>
              <a:lstStyle/>
              <a:p>
                <a:endParaRPr lang="fr-FR"/>
              </a:p>
            </p:txBody>
          </p:sp>
          <p:sp>
            <p:nvSpPr>
              <p:cNvPr id="8601" name="Line 409"/>
              <p:cNvSpPr>
                <a:spLocks noChangeShapeType="1"/>
              </p:cNvSpPr>
              <p:nvPr/>
            </p:nvSpPr>
            <p:spPr bwMode="auto">
              <a:xfrm>
                <a:off x="2112" y="3573"/>
                <a:ext cx="1" cy="27"/>
              </a:xfrm>
              <a:prstGeom prst="line">
                <a:avLst/>
              </a:prstGeom>
              <a:noFill/>
              <a:ln w="3175">
                <a:solidFill>
                  <a:srgbClr val="000000"/>
                </a:solidFill>
                <a:round/>
                <a:headEnd/>
                <a:tailEnd/>
              </a:ln>
            </p:spPr>
            <p:txBody>
              <a:bodyPr/>
              <a:lstStyle/>
              <a:p>
                <a:endParaRPr lang="fr-FR"/>
              </a:p>
            </p:txBody>
          </p:sp>
          <p:sp>
            <p:nvSpPr>
              <p:cNvPr id="8602" name="Line 410"/>
              <p:cNvSpPr>
                <a:spLocks noChangeShapeType="1"/>
              </p:cNvSpPr>
              <p:nvPr/>
            </p:nvSpPr>
            <p:spPr bwMode="auto">
              <a:xfrm>
                <a:off x="2130" y="3573"/>
                <a:ext cx="1" cy="27"/>
              </a:xfrm>
              <a:prstGeom prst="line">
                <a:avLst/>
              </a:prstGeom>
              <a:noFill/>
              <a:ln w="3175">
                <a:solidFill>
                  <a:srgbClr val="000000"/>
                </a:solidFill>
                <a:round/>
                <a:headEnd/>
                <a:tailEnd/>
              </a:ln>
            </p:spPr>
            <p:txBody>
              <a:bodyPr/>
              <a:lstStyle/>
              <a:p>
                <a:endParaRPr lang="fr-FR"/>
              </a:p>
            </p:txBody>
          </p:sp>
          <p:sp>
            <p:nvSpPr>
              <p:cNvPr id="8603" name="Line 411"/>
              <p:cNvSpPr>
                <a:spLocks noChangeShapeType="1"/>
              </p:cNvSpPr>
              <p:nvPr/>
            </p:nvSpPr>
            <p:spPr bwMode="auto">
              <a:xfrm>
                <a:off x="2147" y="3573"/>
                <a:ext cx="1" cy="27"/>
              </a:xfrm>
              <a:prstGeom prst="line">
                <a:avLst/>
              </a:prstGeom>
              <a:noFill/>
              <a:ln w="3175">
                <a:solidFill>
                  <a:srgbClr val="000000"/>
                </a:solidFill>
                <a:round/>
                <a:headEnd/>
                <a:tailEnd/>
              </a:ln>
            </p:spPr>
            <p:txBody>
              <a:bodyPr/>
              <a:lstStyle/>
              <a:p>
                <a:endParaRPr lang="fr-FR"/>
              </a:p>
            </p:txBody>
          </p:sp>
          <p:sp>
            <p:nvSpPr>
              <p:cNvPr id="8604" name="Line 412"/>
              <p:cNvSpPr>
                <a:spLocks noChangeShapeType="1"/>
              </p:cNvSpPr>
              <p:nvPr/>
            </p:nvSpPr>
            <p:spPr bwMode="auto">
              <a:xfrm>
                <a:off x="2166" y="3573"/>
                <a:ext cx="0" cy="27"/>
              </a:xfrm>
              <a:prstGeom prst="line">
                <a:avLst/>
              </a:prstGeom>
              <a:noFill/>
              <a:ln w="3175">
                <a:solidFill>
                  <a:srgbClr val="000000"/>
                </a:solidFill>
                <a:round/>
                <a:headEnd/>
                <a:tailEnd/>
              </a:ln>
            </p:spPr>
            <p:txBody>
              <a:bodyPr/>
              <a:lstStyle/>
              <a:p>
                <a:endParaRPr lang="fr-FR"/>
              </a:p>
            </p:txBody>
          </p:sp>
          <p:sp>
            <p:nvSpPr>
              <p:cNvPr id="8605" name="Line 413"/>
              <p:cNvSpPr>
                <a:spLocks noChangeShapeType="1"/>
              </p:cNvSpPr>
              <p:nvPr/>
            </p:nvSpPr>
            <p:spPr bwMode="auto">
              <a:xfrm>
                <a:off x="2184" y="3573"/>
                <a:ext cx="0" cy="27"/>
              </a:xfrm>
              <a:prstGeom prst="line">
                <a:avLst/>
              </a:prstGeom>
              <a:noFill/>
              <a:ln w="3175">
                <a:solidFill>
                  <a:srgbClr val="000000"/>
                </a:solidFill>
                <a:round/>
                <a:headEnd/>
                <a:tailEnd/>
              </a:ln>
            </p:spPr>
            <p:txBody>
              <a:bodyPr/>
              <a:lstStyle/>
              <a:p>
                <a:endParaRPr lang="fr-FR"/>
              </a:p>
            </p:txBody>
          </p:sp>
          <p:sp>
            <p:nvSpPr>
              <p:cNvPr id="8606" name="Line 414"/>
              <p:cNvSpPr>
                <a:spLocks noChangeShapeType="1"/>
              </p:cNvSpPr>
              <p:nvPr/>
            </p:nvSpPr>
            <p:spPr bwMode="auto">
              <a:xfrm>
                <a:off x="2201" y="3573"/>
                <a:ext cx="1" cy="27"/>
              </a:xfrm>
              <a:prstGeom prst="line">
                <a:avLst/>
              </a:prstGeom>
              <a:noFill/>
              <a:ln w="3175">
                <a:solidFill>
                  <a:srgbClr val="000000"/>
                </a:solidFill>
                <a:round/>
                <a:headEnd/>
                <a:tailEnd/>
              </a:ln>
            </p:spPr>
            <p:txBody>
              <a:bodyPr/>
              <a:lstStyle/>
              <a:p>
                <a:endParaRPr lang="fr-FR"/>
              </a:p>
            </p:txBody>
          </p:sp>
          <p:sp>
            <p:nvSpPr>
              <p:cNvPr id="8607" name="Line 415"/>
              <p:cNvSpPr>
                <a:spLocks noChangeShapeType="1"/>
              </p:cNvSpPr>
              <p:nvPr/>
            </p:nvSpPr>
            <p:spPr bwMode="auto">
              <a:xfrm>
                <a:off x="2219" y="3573"/>
                <a:ext cx="1" cy="27"/>
              </a:xfrm>
              <a:prstGeom prst="line">
                <a:avLst/>
              </a:prstGeom>
              <a:noFill/>
              <a:ln w="3175">
                <a:solidFill>
                  <a:srgbClr val="000000"/>
                </a:solidFill>
                <a:round/>
                <a:headEnd/>
                <a:tailEnd/>
              </a:ln>
            </p:spPr>
            <p:txBody>
              <a:bodyPr/>
              <a:lstStyle/>
              <a:p>
                <a:endParaRPr lang="fr-FR"/>
              </a:p>
            </p:txBody>
          </p:sp>
          <p:sp>
            <p:nvSpPr>
              <p:cNvPr id="8608" name="Line 416"/>
              <p:cNvSpPr>
                <a:spLocks noChangeShapeType="1"/>
              </p:cNvSpPr>
              <p:nvPr/>
            </p:nvSpPr>
            <p:spPr bwMode="auto">
              <a:xfrm>
                <a:off x="2236" y="3573"/>
                <a:ext cx="2" cy="27"/>
              </a:xfrm>
              <a:prstGeom prst="line">
                <a:avLst/>
              </a:prstGeom>
              <a:noFill/>
              <a:ln w="3175">
                <a:solidFill>
                  <a:srgbClr val="000000"/>
                </a:solidFill>
                <a:round/>
                <a:headEnd/>
                <a:tailEnd/>
              </a:ln>
            </p:spPr>
            <p:txBody>
              <a:bodyPr/>
              <a:lstStyle/>
              <a:p>
                <a:endParaRPr lang="fr-FR"/>
              </a:p>
            </p:txBody>
          </p:sp>
          <p:sp>
            <p:nvSpPr>
              <p:cNvPr id="8609" name="Line 417"/>
              <p:cNvSpPr>
                <a:spLocks noChangeShapeType="1"/>
              </p:cNvSpPr>
              <p:nvPr/>
            </p:nvSpPr>
            <p:spPr bwMode="auto">
              <a:xfrm>
                <a:off x="2238" y="3573"/>
                <a:ext cx="0" cy="28"/>
              </a:xfrm>
              <a:prstGeom prst="line">
                <a:avLst/>
              </a:prstGeom>
              <a:noFill/>
              <a:ln w="3175">
                <a:solidFill>
                  <a:srgbClr val="000000"/>
                </a:solidFill>
                <a:round/>
                <a:headEnd/>
                <a:tailEnd/>
              </a:ln>
            </p:spPr>
            <p:txBody>
              <a:bodyPr/>
              <a:lstStyle/>
              <a:p>
                <a:endParaRPr lang="fr-FR"/>
              </a:p>
            </p:txBody>
          </p:sp>
          <p:sp>
            <p:nvSpPr>
              <p:cNvPr id="8610" name="Line 418"/>
              <p:cNvSpPr>
                <a:spLocks noChangeShapeType="1"/>
              </p:cNvSpPr>
              <p:nvPr/>
            </p:nvSpPr>
            <p:spPr bwMode="auto">
              <a:xfrm>
                <a:off x="2254" y="3573"/>
                <a:ext cx="1" cy="28"/>
              </a:xfrm>
              <a:prstGeom prst="line">
                <a:avLst/>
              </a:prstGeom>
              <a:noFill/>
              <a:ln w="3175">
                <a:solidFill>
                  <a:srgbClr val="000000"/>
                </a:solidFill>
                <a:round/>
                <a:headEnd/>
                <a:tailEnd/>
              </a:ln>
            </p:spPr>
            <p:txBody>
              <a:bodyPr/>
              <a:lstStyle/>
              <a:p>
                <a:endParaRPr lang="fr-FR"/>
              </a:p>
            </p:txBody>
          </p:sp>
          <p:sp>
            <p:nvSpPr>
              <p:cNvPr id="8611" name="Line 419"/>
              <p:cNvSpPr>
                <a:spLocks noChangeShapeType="1"/>
              </p:cNvSpPr>
              <p:nvPr/>
            </p:nvSpPr>
            <p:spPr bwMode="auto">
              <a:xfrm>
                <a:off x="2272" y="3573"/>
                <a:ext cx="0" cy="28"/>
              </a:xfrm>
              <a:prstGeom prst="line">
                <a:avLst/>
              </a:prstGeom>
              <a:noFill/>
              <a:ln w="3175">
                <a:solidFill>
                  <a:srgbClr val="000000"/>
                </a:solidFill>
                <a:round/>
                <a:headEnd/>
                <a:tailEnd/>
              </a:ln>
            </p:spPr>
            <p:txBody>
              <a:bodyPr/>
              <a:lstStyle/>
              <a:p>
                <a:endParaRPr lang="fr-FR"/>
              </a:p>
            </p:txBody>
          </p:sp>
          <p:sp>
            <p:nvSpPr>
              <p:cNvPr id="8612" name="Line 420"/>
              <p:cNvSpPr>
                <a:spLocks noChangeShapeType="1"/>
              </p:cNvSpPr>
              <p:nvPr/>
            </p:nvSpPr>
            <p:spPr bwMode="auto">
              <a:xfrm>
                <a:off x="2289" y="3573"/>
                <a:ext cx="1" cy="28"/>
              </a:xfrm>
              <a:prstGeom prst="line">
                <a:avLst/>
              </a:prstGeom>
              <a:noFill/>
              <a:ln w="3175">
                <a:solidFill>
                  <a:srgbClr val="000000"/>
                </a:solidFill>
                <a:round/>
                <a:headEnd/>
                <a:tailEnd/>
              </a:ln>
            </p:spPr>
            <p:txBody>
              <a:bodyPr/>
              <a:lstStyle/>
              <a:p>
                <a:endParaRPr lang="fr-FR"/>
              </a:p>
            </p:txBody>
          </p:sp>
          <p:sp>
            <p:nvSpPr>
              <p:cNvPr id="8613" name="Line 421"/>
              <p:cNvSpPr>
                <a:spLocks noChangeShapeType="1"/>
              </p:cNvSpPr>
              <p:nvPr/>
            </p:nvSpPr>
            <p:spPr bwMode="auto">
              <a:xfrm>
                <a:off x="2307" y="3573"/>
                <a:ext cx="0" cy="28"/>
              </a:xfrm>
              <a:prstGeom prst="line">
                <a:avLst/>
              </a:prstGeom>
              <a:noFill/>
              <a:ln w="3175">
                <a:solidFill>
                  <a:srgbClr val="000000"/>
                </a:solidFill>
                <a:round/>
                <a:headEnd/>
                <a:tailEnd/>
              </a:ln>
            </p:spPr>
            <p:txBody>
              <a:bodyPr/>
              <a:lstStyle/>
              <a:p>
                <a:endParaRPr lang="fr-FR"/>
              </a:p>
            </p:txBody>
          </p:sp>
          <p:sp>
            <p:nvSpPr>
              <p:cNvPr id="8614" name="Line 422"/>
              <p:cNvSpPr>
                <a:spLocks noChangeShapeType="1"/>
              </p:cNvSpPr>
              <p:nvPr/>
            </p:nvSpPr>
            <p:spPr bwMode="auto">
              <a:xfrm>
                <a:off x="2323" y="3573"/>
                <a:ext cx="1" cy="28"/>
              </a:xfrm>
              <a:prstGeom prst="line">
                <a:avLst/>
              </a:prstGeom>
              <a:noFill/>
              <a:ln w="3175">
                <a:solidFill>
                  <a:srgbClr val="000000"/>
                </a:solidFill>
                <a:round/>
                <a:headEnd/>
                <a:tailEnd/>
              </a:ln>
            </p:spPr>
            <p:txBody>
              <a:bodyPr/>
              <a:lstStyle/>
              <a:p>
                <a:endParaRPr lang="fr-FR"/>
              </a:p>
            </p:txBody>
          </p:sp>
          <p:sp>
            <p:nvSpPr>
              <p:cNvPr id="8615" name="Line 423"/>
              <p:cNvSpPr>
                <a:spLocks noChangeShapeType="1"/>
              </p:cNvSpPr>
              <p:nvPr/>
            </p:nvSpPr>
            <p:spPr bwMode="auto">
              <a:xfrm>
                <a:off x="2343" y="3573"/>
                <a:ext cx="0" cy="28"/>
              </a:xfrm>
              <a:prstGeom prst="line">
                <a:avLst/>
              </a:prstGeom>
              <a:noFill/>
              <a:ln w="3175">
                <a:solidFill>
                  <a:srgbClr val="000000"/>
                </a:solidFill>
                <a:round/>
                <a:headEnd/>
                <a:tailEnd/>
              </a:ln>
            </p:spPr>
            <p:txBody>
              <a:bodyPr/>
              <a:lstStyle/>
              <a:p>
                <a:endParaRPr lang="fr-FR"/>
              </a:p>
            </p:txBody>
          </p:sp>
          <p:sp>
            <p:nvSpPr>
              <p:cNvPr id="8616" name="Line 424"/>
              <p:cNvSpPr>
                <a:spLocks noChangeShapeType="1"/>
              </p:cNvSpPr>
              <p:nvPr/>
            </p:nvSpPr>
            <p:spPr bwMode="auto">
              <a:xfrm>
                <a:off x="2360" y="3573"/>
                <a:ext cx="1" cy="28"/>
              </a:xfrm>
              <a:prstGeom prst="line">
                <a:avLst/>
              </a:prstGeom>
              <a:noFill/>
              <a:ln w="3175">
                <a:solidFill>
                  <a:srgbClr val="000000"/>
                </a:solidFill>
                <a:round/>
                <a:headEnd/>
                <a:tailEnd/>
              </a:ln>
            </p:spPr>
            <p:txBody>
              <a:bodyPr/>
              <a:lstStyle/>
              <a:p>
                <a:endParaRPr lang="fr-FR"/>
              </a:p>
            </p:txBody>
          </p:sp>
          <p:sp>
            <p:nvSpPr>
              <p:cNvPr id="8617" name="Line 425"/>
              <p:cNvSpPr>
                <a:spLocks noChangeShapeType="1"/>
              </p:cNvSpPr>
              <p:nvPr/>
            </p:nvSpPr>
            <p:spPr bwMode="auto">
              <a:xfrm>
                <a:off x="2377" y="3573"/>
                <a:ext cx="1" cy="28"/>
              </a:xfrm>
              <a:prstGeom prst="line">
                <a:avLst/>
              </a:prstGeom>
              <a:noFill/>
              <a:ln w="3175">
                <a:solidFill>
                  <a:srgbClr val="000000"/>
                </a:solidFill>
                <a:round/>
                <a:headEnd/>
                <a:tailEnd/>
              </a:ln>
            </p:spPr>
            <p:txBody>
              <a:bodyPr/>
              <a:lstStyle/>
              <a:p>
                <a:endParaRPr lang="fr-FR"/>
              </a:p>
            </p:txBody>
          </p:sp>
          <p:sp>
            <p:nvSpPr>
              <p:cNvPr id="8618" name="Line 426"/>
              <p:cNvSpPr>
                <a:spLocks noChangeShapeType="1"/>
              </p:cNvSpPr>
              <p:nvPr/>
            </p:nvSpPr>
            <p:spPr bwMode="auto">
              <a:xfrm>
                <a:off x="2395" y="3573"/>
                <a:ext cx="1" cy="28"/>
              </a:xfrm>
              <a:prstGeom prst="line">
                <a:avLst/>
              </a:prstGeom>
              <a:noFill/>
              <a:ln w="3175">
                <a:solidFill>
                  <a:srgbClr val="000000"/>
                </a:solidFill>
                <a:round/>
                <a:headEnd/>
                <a:tailEnd/>
              </a:ln>
            </p:spPr>
            <p:txBody>
              <a:bodyPr/>
              <a:lstStyle/>
              <a:p>
                <a:endParaRPr lang="fr-FR"/>
              </a:p>
            </p:txBody>
          </p:sp>
          <p:sp>
            <p:nvSpPr>
              <p:cNvPr id="8619" name="Line 427"/>
              <p:cNvSpPr>
                <a:spLocks noChangeShapeType="1"/>
              </p:cNvSpPr>
              <p:nvPr/>
            </p:nvSpPr>
            <p:spPr bwMode="auto">
              <a:xfrm>
                <a:off x="2412" y="3573"/>
                <a:ext cx="3" cy="28"/>
              </a:xfrm>
              <a:prstGeom prst="line">
                <a:avLst/>
              </a:prstGeom>
              <a:noFill/>
              <a:ln w="3175">
                <a:solidFill>
                  <a:srgbClr val="000000"/>
                </a:solidFill>
                <a:round/>
                <a:headEnd/>
                <a:tailEnd/>
              </a:ln>
            </p:spPr>
            <p:txBody>
              <a:bodyPr/>
              <a:lstStyle/>
              <a:p>
                <a:endParaRPr lang="fr-FR"/>
              </a:p>
            </p:txBody>
          </p:sp>
          <p:sp>
            <p:nvSpPr>
              <p:cNvPr id="8620" name="Line 428"/>
              <p:cNvSpPr>
                <a:spLocks noChangeShapeType="1"/>
              </p:cNvSpPr>
              <p:nvPr/>
            </p:nvSpPr>
            <p:spPr bwMode="auto">
              <a:xfrm>
                <a:off x="2415" y="3573"/>
                <a:ext cx="1" cy="27"/>
              </a:xfrm>
              <a:prstGeom prst="line">
                <a:avLst/>
              </a:prstGeom>
              <a:noFill/>
              <a:ln w="3175">
                <a:solidFill>
                  <a:srgbClr val="000000"/>
                </a:solidFill>
                <a:round/>
                <a:headEnd/>
                <a:tailEnd/>
              </a:ln>
            </p:spPr>
            <p:txBody>
              <a:bodyPr/>
              <a:lstStyle/>
              <a:p>
                <a:endParaRPr lang="fr-FR"/>
              </a:p>
            </p:txBody>
          </p:sp>
          <p:sp>
            <p:nvSpPr>
              <p:cNvPr id="8621" name="Line 429"/>
              <p:cNvSpPr>
                <a:spLocks noChangeShapeType="1"/>
              </p:cNvSpPr>
              <p:nvPr/>
            </p:nvSpPr>
            <p:spPr bwMode="auto">
              <a:xfrm>
                <a:off x="2431" y="3573"/>
                <a:ext cx="1" cy="27"/>
              </a:xfrm>
              <a:prstGeom prst="line">
                <a:avLst/>
              </a:prstGeom>
              <a:noFill/>
              <a:ln w="3175">
                <a:solidFill>
                  <a:srgbClr val="000000"/>
                </a:solidFill>
                <a:round/>
                <a:headEnd/>
                <a:tailEnd/>
              </a:ln>
            </p:spPr>
            <p:txBody>
              <a:bodyPr/>
              <a:lstStyle/>
              <a:p>
                <a:endParaRPr lang="fr-FR"/>
              </a:p>
            </p:txBody>
          </p:sp>
          <p:sp>
            <p:nvSpPr>
              <p:cNvPr id="8622" name="Line 430"/>
              <p:cNvSpPr>
                <a:spLocks noChangeShapeType="1"/>
              </p:cNvSpPr>
              <p:nvPr/>
            </p:nvSpPr>
            <p:spPr bwMode="auto">
              <a:xfrm>
                <a:off x="2449" y="3573"/>
                <a:ext cx="0" cy="27"/>
              </a:xfrm>
              <a:prstGeom prst="line">
                <a:avLst/>
              </a:prstGeom>
              <a:noFill/>
              <a:ln w="3175">
                <a:solidFill>
                  <a:srgbClr val="000000"/>
                </a:solidFill>
                <a:round/>
                <a:headEnd/>
                <a:tailEnd/>
              </a:ln>
            </p:spPr>
            <p:txBody>
              <a:bodyPr/>
              <a:lstStyle/>
              <a:p>
                <a:endParaRPr lang="fr-FR"/>
              </a:p>
            </p:txBody>
          </p:sp>
          <p:sp>
            <p:nvSpPr>
              <p:cNvPr id="8623" name="Line 431"/>
              <p:cNvSpPr>
                <a:spLocks noChangeShapeType="1"/>
              </p:cNvSpPr>
              <p:nvPr/>
            </p:nvSpPr>
            <p:spPr bwMode="auto">
              <a:xfrm>
                <a:off x="2466" y="3573"/>
                <a:ext cx="1" cy="27"/>
              </a:xfrm>
              <a:prstGeom prst="line">
                <a:avLst/>
              </a:prstGeom>
              <a:noFill/>
              <a:ln w="3175">
                <a:solidFill>
                  <a:srgbClr val="000000"/>
                </a:solidFill>
                <a:round/>
                <a:headEnd/>
                <a:tailEnd/>
              </a:ln>
            </p:spPr>
            <p:txBody>
              <a:bodyPr/>
              <a:lstStyle/>
              <a:p>
                <a:endParaRPr lang="fr-FR"/>
              </a:p>
            </p:txBody>
          </p:sp>
          <p:sp>
            <p:nvSpPr>
              <p:cNvPr id="8624" name="Line 432"/>
              <p:cNvSpPr>
                <a:spLocks noChangeShapeType="1"/>
              </p:cNvSpPr>
              <p:nvPr/>
            </p:nvSpPr>
            <p:spPr bwMode="auto">
              <a:xfrm>
                <a:off x="2484" y="3573"/>
                <a:ext cx="1" cy="27"/>
              </a:xfrm>
              <a:prstGeom prst="line">
                <a:avLst/>
              </a:prstGeom>
              <a:noFill/>
              <a:ln w="3175">
                <a:solidFill>
                  <a:srgbClr val="000000"/>
                </a:solidFill>
                <a:round/>
                <a:headEnd/>
                <a:tailEnd/>
              </a:ln>
            </p:spPr>
            <p:txBody>
              <a:bodyPr/>
              <a:lstStyle/>
              <a:p>
                <a:endParaRPr lang="fr-FR"/>
              </a:p>
            </p:txBody>
          </p:sp>
          <p:sp>
            <p:nvSpPr>
              <p:cNvPr id="8625" name="Line 433"/>
              <p:cNvSpPr>
                <a:spLocks noChangeShapeType="1"/>
              </p:cNvSpPr>
              <p:nvPr/>
            </p:nvSpPr>
            <p:spPr bwMode="auto">
              <a:xfrm>
                <a:off x="2502" y="3573"/>
                <a:ext cx="0" cy="27"/>
              </a:xfrm>
              <a:prstGeom prst="line">
                <a:avLst/>
              </a:prstGeom>
              <a:noFill/>
              <a:ln w="3175">
                <a:solidFill>
                  <a:srgbClr val="000000"/>
                </a:solidFill>
                <a:round/>
                <a:headEnd/>
                <a:tailEnd/>
              </a:ln>
            </p:spPr>
            <p:txBody>
              <a:bodyPr/>
              <a:lstStyle/>
              <a:p>
                <a:endParaRPr lang="fr-FR"/>
              </a:p>
            </p:txBody>
          </p:sp>
          <p:sp>
            <p:nvSpPr>
              <p:cNvPr id="8626" name="Line 434"/>
              <p:cNvSpPr>
                <a:spLocks noChangeShapeType="1"/>
              </p:cNvSpPr>
              <p:nvPr/>
            </p:nvSpPr>
            <p:spPr bwMode="auto">
              <a:xfrm>
                <a:off x="2519" y="3573"/>
                <a:ext cx="1" cy="27"/>
              </a:xfrm>
              <a:prstGeom prst="line">
                <a:avLst/>
              </a:prstGeom>
              <a:noFill/>
              <a:ln w="3175">
                <a:solidFill>
                  <a:srgbClr val="000000"/>
                </a:solidFill>
                <a:round/>
                <a:headEnd/>
                <a:tailEnd/>
              </a:ln>
            </p:spPr>
            <p:txBody>
              <a:bodyPr/>
              <a:lstStyle/>
              <a:p>
                <a:endParaRPr lang="fr-FR"/>
              </a:p>
            </p:txBody>
          </p:sp>
          <p:sp>
            <p:nvSpPr>
              <p:cNvPr id="8627" name="Line 435"/>
              <p:cNvSpPr>
                <a:spLocks noChangeShapeType="1"/>
              </p:cNvSpPr>
              <p:nvPr/>
            </p:nvSpPr>
            <p:spPr bwMode="auto">
              <a:xfrm>
                <a:off x="2538" y="3573"/>
                <a:ext cx="0" cy="27"/>
              </a:xfrm>
              <a:prstGeom prst="line">
                <a:avLst/>
              </a:prstGeom>
              <a:noFill/>
              <a:ln w="3175">
                <a:solidFill>
                  <a:srgbClr val="000000"/>
                </a:solidFill>
                <a:round/>
                <a:headEnd/>
                <a:tailEnd/>
              </a:ln>
            </p:spPr>
            <p:txBody>
              <a:bodyPr/>
              <a:lstStyle/>
              <a:p>
                <a:endParaRPr lang="fr-FR"/>
              </a:p>
            </p:txBody>
          </p:sp>
          <p:sp>
            <p:nvSpPr>
              <p:cNvPr id="8628" name="Line 436"/>
              <p:cNvSpPr>
                <a:spLocks noChangeShapeType="1"/>
              </p:cNvSpPr>
              <p:nvPr/>
            </p:nvSpPr>
            <p:spPr bwMode="auto">
              <a:xfrm>
                <a:off x="2556" y="3573"/>
                <a:ext cx="0" cy="27"/>
              </a:xfrm>
              <a:prstGeom prst="line">
                <a:avLst/>
              </a:prstGeom>
              <a:noFill/>
              <a:ln w="3175">
                <a:solidFill>
                  <a:srgbClr val="000000"/>
                </a:solidFill>
                <a:round/>
                <a:headEnd/>
                <a:tailEnd/>
              </a:ln>
            </p:spPr>
            <p:txBody>
              <a:bodyPr/>
              <a:lstStyle/>
              <a:p>
                <a:endParaRPr lang="fr-FR"/>
              </a:p>
            </p:txBody>
          </p:sp>
          <p:sp>
            <p:nvSpPr>
              <p:cNvPr id="8629" name="Line 437"/>
              <p:cNvSpPr>
                <a:spLocks noChangeShapeType="1"/>
              </p:cNvSpPr>
              <p:nvPr/>
            </p:nvSpPr>
            <p:spPr bwMode="auto">
              <a:xfrm>
                <a:off x="2573" y="3573"/>
                <a:ext cx="1" cy="27"/>
              </a:xfrm>
              <a:prstGeom prst="line">
                <a:avLst/>
              </a:prstGeom>
              <a:noFill/>
              <a:ln w="3175">
                <a:solidFill>
                  <a:srgbClr val="000000"/>
                </a:solidFill>
                <a:round/>
                <a:headEnd/>
                <a:tailEnd/>
              </a:ln>
            </p:spPr>
            <p:txBody>
              <a:bodyPr/>
              <a:lstStyle/>
              <a:p>
                <a:endParaRPr lang="fr-FR"/>
              </a:p>
            </p:txBody>
          </p:sp>
          <p:sp>
            <p:nvSpPr>
              <p:cNvPr id="8630" name="Line 438"/>
              <p:cNvSpPr>
                <a:spLocks noChangeShapeType="1"/>
              </p:cNvSpPr>
              <p:nvPr/>
            </p:nvSpPr>
            <p:spPr bwMode="auto">
              <a:xfrm>
                <a:off x="2590" y="3573"/>
                <a:ext cx="2" cy="27"/>
              </a:xfrm>
              <a:prstGeom prst="line">
                <a:avLst/>
              </a:prstGeom>
              <a:noFill/>
              <a:ln w="3175">
                <a:solidFill>
                  <a:srgbClr val="000000"/>
                </a:solidFill>
                <a:round/>
                <a:headEnd/>
                <a:tailEnd/>
              </a:ln>
            </p:spPr>
            <p:txBody>
              <a:bodyPr/>
              <a:lstStyle/>
              <a:p>
                <a:endParaRPr lang="fr-FR"/>
              </a:p>
            </p:txBody>
          </p:sp>
          <p:sp>
            <p:nvSpPr>
              <p:cNvPr id="8631" name="Line 439"/>
              <p:cNvSpPr>
                <a:spLocks noChangeShapeType="1"/>
              </p:cNvSpPr>
              <p:nvPr/>
            </p:nvSpPr>
            <p:spPr bwMode="auto">
              <a:xfrm>
                <a:off x="2591" y="3573"/>
                <a:ext cx="1" cy="27"/>
              </a:xfrm>
              <a:prstGeom prst="line">
                <a:avLst/>
              </a:prstGeom>
              <a:noFill/>
              <a:ln w="3175">
                <a:solidFill>
                  <a:srgbClr val="000000"/>
                </a:solidFill>
                <a:round/>
                <a:headEnd/>
                <a:tailEnd/>
              </a:ln>
            </p:spPr>
            <p:txBody>
              <a:bodyPr/>
              <a:lstStyle/>
              <a:p>
                <a:endParaRPr lang="fr-FR"/>
              </a:p>
            </p:txBody>
          </p:sp>
          <p:sp>
            <p:nvSpPr>
              <p:cNvPr id="8632" name="Line 440"/>
              <p:cNvSpPr>
                <a:spLocks noChangeShapeType="1"/>
              </p:cNvSpPr>
              <p:nvPr/>
            </p:nvSpPr>
            <p:spPr bwMode="auto">
              <a:xfrm>
                <a:off x="2608" y="3573"/>
                <a:ext cx="0" cy="27"/>
              </a:xfrm>
              <a:prstGeom prst="line">
                <a:avLst/>
              </a:prstGeom>
              <a:noFill/>
              <a:ln w="3175">
                <a:solidFill>
                  <a:srgbClr val="000000"/>
                </a:solidFill>
                <a:round/>
                <a:headEnd/>
                <a:tailEnd/>
              </a:ln>
            </p:spPr>
            <p:txBody>
              <a:bodyPr/>
              <a:lstStyle/>
              <a:p>
                <a:endParaRPr lang="fr-FR"/>
              </a:p>
            </p:txBody>
          </p:sp>
          <p:sp>
            <p:nvSpPr>
              <p:cNvPr id="8633" name="Line 441"/>
              <p:cNvSpPr>
                <a:spLocks noChangeShapeType="1"/>
              </p:cNvSpPr>
              <p:nvPr/>
            </p:nvSpPr>
            <p:spPr bwMode="auto">
              <a:xfrm>
                <a:off x="2625" y="3573"/>
                <a:ext cx="0" cy="27"/>
              </a:xfrm>
              <a:prstGeom prst="line">
                <a:avLst/>
              </a:prstGeom>
              <a:noFill/>
              <a:ln w="3175">
                <a:solidFill>
                  <a:srgbClr val="000000"/>
                </a:solidFill>
                <a:round/>
                <a:headEnd/>
                <a:tailEnd/>
              </a:ln>
            </p:spPr>
            <p:txBody>
              <a:bodyPr/>
              <a:lstStyle/>
              <a:p>
                <a:endParaRPr lang="fr-FR"/>
              </a:p>
            </p:txBody>
          </p:sp>
          <p:sp>
            <p:nvSpPr>
              <p:cNvPr id="8634" name="Line 442"/>
              <p:cNvSpPr>
                <a:spLocks noChangeShapeType="1"/>
              </p:cNvSpPr>
              <p:nvPr/>
            </p:nvSpPr>
            <p:spPr bwMode="auto">
              <a:xfrm>
                <a:off x="2642" y="3573"/>
                <a:ext cx="1" cy="27"/>
              </a:xfrm>
              <a:prstGeom prst="line">
                <a:avLst/>
              </a:prstGeom>
              <a:noFill/>
              <a:ln w="3175">
                <a:solidFill>
                  <a:srgbClr val="000000"/>
                </a:solidFill>
                <a:round/>
                <a:headEnd/>
                <a:tailEnd/>
              </a:ln>
            </p:spPr>
            <p:txBody>
              <a:bodyPr/>
              <a:lstStyle/>
              <a:p>
                <a:endParaRPr lang="fr-FR"/>
              </a:p>
            </p:txBody>
          </p:sp>
          <p:sp>
            <p:nvSpPr>
              <p:cNvPr id="8635" name="Line 443"/>
              <p:cNvSpPr>
                <a:spLocks noChangeShapeType="1"/>
              </p:cNvSpPr>
              <p:nvPr/>
            </p:nvSpPr>
            <p:spPr bwMode="auto">
              <a:xfrm>
                <a:off x="2660" y="3573"/>
                <a:ext cx="0" cy="27"/>
              </a:xfrm>
              <a:prstGeom prst="line">
                <a:avLst/>
              </a:prstGeom>
              <a:noFill/>
              <a:ln w="3175">
                <a:solidFill>
                  <a:srgbClr val="000000"/>
                </a:solidFill>
                <a:round/>
                <a:headEnd/>
                <a:tailEnd/>
              </a:ln>
            </p:spPr>
            <p:txBody>
              <a:bodyPr/>
              <a:lstStyle/>
              <a:p>
                <a:endParaRPr lang="fr-FR"/>
              </a:p>
            </p:txBody>
          </p:sp>
          <p:sp>
            <p:nvSpPr>
              <p:cNvPr id="8636" name="Line 444"/>
              <p:cNvSpPr>
                <a:spLocks noChangeShapeType="1"/>
              </p:cNvSpPr>
              <p:nvPr/>
            </p:nvSpPr>
            <p:spPr bwMode="auto">
              <a:xfrm>
                <a:off x="2677" y="3573"/>
                <a:ext cx="0" cy="27"/>
              </a:xfrm>
              <a:prstGeom prst="line">
                <a:avLst/>
              </a:prstGeom>
              <a:noFill/>
              <a:ln w="3175">
                <a:solidFill>
                  <a:srgbClr val="000000"/>
                </a:solidFill>
                <a:round/>
                <a:headEnd/>
                <a:tailEnd/>
              </a:ln>
            </p:spPr>
            <p:txBody>
              <a:bodyPr/>
              <a:lstStyle/>
              <a:p>
                <a:endParaRPr lang="fr-FR"/>
              </a:p>
            </p:txBody>
          </p:sp>
          <p:sp>
            <p:nvSpPr>
              <p:cNvPr id="8637" name="Line 445"/>
              <p:cNvSpPr>
                <a:spLocks noChangeShapeType="1"/>
              </p:cNvSpPr>
              <p:nvPr/>
            </p:nvSpPr>
            <p:spPr bwMode="auto">
              <a:xfrm>
                <a:off x="2696" y="3573"/>
                <a:ext cx="0" cy="27"/>
              </a:xfrm>
              <a:prstGeom prst="line">
                <a:avLst/>
              </a:prstGeom>
              <a:noFill/>
              <a:ln w="3175">
                <a:solidFill>
                  <a:srgbClr val="000000"/>
                </a:solidFill>
                <a:round/>
                <a:headEnd/>
                <a:tailEnd/>
              </a:ln>
            </p:spPr>
            <p:txBody>
              <a:bodyPr/>
              <a:lstStyle/>
              <a:p>
                <a:endParaRPr lang="fr-FR"/>
              </a:p>
            </p:txBody>
          </p:sp>
          <p:sp>
            <p:nvSpPr>
              <p:cNvPr id="8638" name="Line 446"/>
              <p:cNvSpPr>
                <a:spLocks noChangeShapeType="1"/>
              </p:cNvSpPr>
              <p:nvPr/>
            </p:nvSpPr>
            <p:spPr bwMode="auto">
              <a:xfrm>
                <a:off x="2713" y="3573"/>
                <a:ext cx="1" cy="27"/>
              </a:xfrm>
              <a:prstGeom prst="line">
                <a:avLst/>
              </a:prstGeom>
              <a:noFill/>
              <a:ln w="3175">
                <a:solidFill>
                  <a:srgbClr val="000000"/>
                </a:solidFill>
                <a:round/>
                <a:headEnd/>
                <a:tailEnd/>
              </a:ln>
            </p:spPr>
            <p:txBody>
              <a:bodyPr/>
              <a:lstStyle/>
              <a:p>
                <a:endParaRPr lang="fr-FR"/>
              </a:p>
            </p:txBody>
          </p:sp>
          <p:sp>
            <p:nvSpPr>
              <p:cNvPr id="8639" name="Line 447"/>
              <p:cNvSpPr>
                <a:spLocks noChangeShapeType="1"/>
              </p:cNvSpPr>
              <p:nvPr/>
            </p:nvSpPr>
            <p:spPr bwMode="auto">
              <a:xfrm>
                <a:off x="2730" y="3573"/>
                <a:ext cx="1" cy="27"/>
              </a:xfrm>
              <a:prstGeom prst="line">
                <a:avLst/>
              </a:prstGeom>
              <a:noFill/>
              <a:ln w="3175">
                <a:solidFill>
                  <a:srgbClr val="000000"/>
                </a:solidFill>
                <a:round/>
                <a:headEnd/>
                <a:tailEnd/>
              </a:ln>
            </p:spPr>
            <p:txBody>
              <a:bodyPr/>
              <a:lstStyle/>
              <a:p>
                <a:endParaRPr lang="fr-FR"/>
              </a:p>
            </p:txBody>
          </p:sp>
          <p:sp>
            <p:nvSpPr>
              <p:cNvPr id="8640" name="Line 448"/>
              <p:cNvSpPr>
                <a:spLocks noChangeShapeType="1"/>
              </p:cNvSpPr>
              <p:nvPr/>
            </p:nvSpPr>
            <p:spPr bwMode="auto">
              <a:xfrm>
                <a:off x="2748" y="3573"/>
                <a:ext cx="1" cy="27"/>
              </a:xfrm>
              <a:prstGeom prst="line">
                <a:avLst/>
              </a:prstGeom>
              <a:noFill/>
              <a:ln w="3175">
                <a:solidFill>
                  <a:srgbClr val="000000"/>
                </a:solidFill>
                <a:round/>
                <a:headEnd/>
                <a:tailEnd/>
              </a:ln>
            </p:spPr>
            <p:txBody>
              <a:bodyPr/>
              <a:lstStyle/>
              <a:p>
                <a:endParaRPr lang="fr-FR"/>
              </a:p>
            </p:txBody>
          </p:sp>
          <p:sp>
            <p:nvSpPr>
              <p:cNvPr id="8641" name="Line 449"/>
              <p:cNvSpPr>
                <a:spLocks noChangeShapeType="1"/>
              </p:cNvSpPr>
              <p:nvPr/>
            </p:nvSpPr>
            <p:spPr bwMode="auto">
              <a:xfrm>
                <a:off x="2765" y="3573"/>
                <a:ext cx="3" cy="27"/>
              </a:xfrm>
              <a:prstGeom prst="line">
                <a:avLst/>
              </a:prstGeom>
              <a:noFill/>
              <a:ln w="3175">
                <a:solidFill>
                  <a:srgbClr val="000000"/>
                </a:solidFill>
                <a:round/>
                <a:headEnd/>
                <a:tailEnd/>
              </a:ln>
            </p:spPr>
            <p:txBody>
              <a:bodyPr/>
              <a:lstStyle/>
              <a:p>
                <a:endParaRPr lang="fr-FR"/>
              </a:p>
            </p:txBody>
          </p:sp>
          <p:sp>
            <p:nvSpPr>
              <p:cNvPr id="8642" name="Line 450"/>
              <p:cNvSpPr>
                <a:spLocks noChangeShapeType="1"/>
              </p:cNvSpPr>
              <p:nvPr/>
            </p:nvSpPr>
            <p:spPr bwMode="auto">
              <a:xfrm>
                <a:off x="1709" y="3573"/>
                <a:ext cx="0" cy="49"/>
              </a:xfrm>
              <a:prstGeom prst="line">
                <a:avLst/>
              </a:prstGeom>
              <a:noFill/>
              <a:ln w="6350">
                <a:solidFill>
                  <a:srgbClr val="000000"/>
                </a:solidFill>
                <a:round/>
                <a:headEnd/>
                <a:tailEnd/>
              </a:ln>
            </p:spPr>
            <p:txBody>
              <a:bodyPr/>
              <a:lstStyle/>
              <a:p>
                <a:endParaRPr lang="fr-FR"/>
              </a:p>
            </p:txBody>
          </p:sp>
          <p:sp>
            <p:nvSpPr>
              <p:cNvPr id="8643" name="Line 451"/>
              <p:cNvSpPr>
                <a:spLocks noChangeShapeType="1"/>
              </p:cNvSpPr>
              <p:nvPr/>
            </p:nvSpPr>
            <p:spPr bwMode="auto">
              <a:xfrm>
                <a:off x="1884" y="3573"/>
                <a:ext cx="1" cy="49"/>
              </a:xfrm>
              <a:prstGeom prst="line">
                <a:avLst/>
              </a:prstGeom>
              <a:noFill/>
              <a:ln w="3175">
                <a:solidFill>
                  <a:srgbClr val="000000"/>
                </a:solidFill>
                <a:round/>
                <a:headEnd/>
                <a:tailEnd/>
              </a:ln>
            </p:spPr>
            <p:txBody>
              <a:bodyPr/>
              <a:lstStyle/>
              <a:p>
                <a:endParaRPr lang="fr-FR"/>
              </a:p>
            </p:txBody>
          </p:sp>
          <p:sp>
            <p:nvSpPr>
              <p:cNvPr id="8644" name="Line 452"/>
              <p:cNvSpPr>
                <a:spLocks noChangeShapeType="1"/>
              </p:cNvSpPr>
              <p:nvPr/>
            </p:nvSpPr>
            <p:spPr bwMode="auto">
              <a:xfrm>
                <a:off x="2061" y="3573"/>
                <a:ext cx="0" cy="49"/>
              </a:xfrm>
              <a:prstGeom prst="line">
                <a:avLst/>
              </a:prstGeom>
              <a:noFill/>
              <a:ln w="3175">
                <a:solidFill>
                  <a:srgbClr val="000000"/>
                </a:solidFill>
                <a:round/>
                <a:headEnd/>
                <a:tailEnd/>
              </a:ln>
            </p:spPr>
            <p:txBody>
              <a:bodyPr/>
              <a:lstStyle/>
              <a:p>
                <a:endParaRPr lang="fr-FR"/>
              </a:p>
            </p:txBody>
          </p:sp>
          <p:sp>
            <p:nvSpPr>
              <p:cNvPr id="8645" name="Line 453"/>
              <p:cNvSpPr>
                <a:spLocks noChangeShapeType="1"/>
              </p:cNvSpPr>
              <p:nvPr/>
            </p:nvSpPr>
            <p:spPr bwMode="auto">
              <a:xfrm>
                <a:off x="2238" y="3573"/>
                <a:ext cx="1" cy="49"/>
              </a:xfrm>
              <a:prstGeom prst="line">
                <a:avLst/>
              </a:prstGeom>
              <a:noFill/>
              <a:ln w="3175">
                <a:solidFill>
                  <a:srgbClr val="000000"/>
                </a:solidFill>
                <a:round/>
                <a:headEnd/>
                <a:tailEnd/>
              </a:ln>
            </p:spPr>
            <p:txBody>
              <a:bodyPr/>
              <a:lstStyle/>
              <a:p>
                <a:endParaRPr lang="fr-FR"/>
              </a:p>
            </p:txBody>
          </p:sp>
          <p:sp>
            <p:nvSpPr>
              <p:cNvPr id="8646" name="Line 454"/>
              <p:cNvSpPr>
                <a:spLocks noChangeShapeType="1"/>
              </p:cNvSpPr>
              <p:nvPr/>
            </p:nvSpPr>
            <p:spPr bwMode="auto">
              <a:xfrm>
                <a:off x="2415" y="3573"/>
                <a:ext cx="0" cy="49"/>
              </a:xfrm>
              <a:prstGeom prst="line">
                <a:avLst/>
              </a:prstGeom>
              <a:noFill/>
              <a:ln w="3175">
                <a:solidFill>
                  <a:srgbClr val="000000"/>
                </a:solidFill>
                <a:round/>
                <a:headEnd/>
                <a:tailEnd/>
              </a:ln>
            </p:spPr>
            <p:txBody>
              <a:bodyPr/>
              <a:lstStyle/>
              <a:p>
                <a:endParaRPr lang="fr-FR"/>
              </a:p>
            </p:txBody>
          </p:sp>
          <p:sp>
            <p:nvSpPr>
              <p:cNvPr id="8647" name="Line 455"/>
              <p:cNvSpPr>
                <a:spLocks noChangeShapeType="1"/>
              </p:cNvSpPr>
              <p:nvPr/>
            </p:nvSpPr>
            <p:spPr bwMode="auto">
              <a:xfrm>
                <a:off x="2592" y="3573"/>
                <a:ext cx="1" cy="49"/>
              </a:xfrm>
              <a:prstGeom prst="line">
                <a:avLst/>
              </a:prstGeom>
              <a:noFill/>
              <a:ln w="3175">
                <a:solidFill>
                  <a:srgbClr val="000000"/>
                </a:solidFill>
                <a:round/>
                <a:headEnd/>
                <a:tailEnd/>
              </a:ln>
            </p:spPr>
            <p:txBody>
              <a:bodyPr/>
              <a:lstStyle/>
              <a:p>
                <a:endParaRPr lang="fr-FR"/>
              </a:p>
            </p:txBody>
          </p:sp>
          <p:sp>
            <p:nvSpPr>
              <p:cNvPr id="8648" name="Line 456"/>
              <p:cNvSpPr>
                <a:spLocks noChangeShapeType="1"/>
              </p:cNvSpPr>
              <p:nvPr/>
            </p:nvSpPr>
            <p:spPr bwMode="auto">
              <a:xfrm>
                <a:off x="2769" y="3573"/>
                <a:ext cx="2" cy="49"/>
              </a:xfrm>
              <a:prstGeom prst="line">
                <a:avLst/>
              </a:prstGeom>
              <a:noFill/>
              <a:ln w="3175">
                <a:solidFill>
                  <a:srgbClr val="000000"/>
                </a:solidFill>
                <a:round/>
                <a:headEnd/>
                <a:tailEnd/>
              </a:ln>
            </p:spPr>
            <p:txBody>
              <a:bodyPr/>
              <a:lstStyle/>
              <a:p>
                <a:endParaRPr lang="fr-FR"/>
              </a:p>
            </p:txBody>
          </p:sp>
          <p:sp>
            <p:nvSpPr>
              <p:cNvPr id="8649" name="Line 457"/>
              <p:cNvSpPr>
                <a:spLocks noChangeShapeType="1"/>
              </p:cNvSpPr>
              <p:nvPr/>
            </p:nvSpPr>
            <p:spPr bwMode="auto">
              <a:xfrm>
                <a:off x="1708" y="3572"/>
                <a:ext cx="1299" cy="1"/>
              </a:xfrm>
              <a:prstGeom prst="line">
                <a:avLst/>
              </a:prstGeom>
              <a:noFill/>
              <a:ln w="6350">
                <a:solidFill>
                  <a:srgbClr val="000000"/>
                </a:solidFill>
                <a:round/>
                <a:headEnd/>
                <a:tailEnd type="stealth" w="med" len="med"/>
              </a:ln>
            </p:spPr>
            <p:txBody>
              <a:bodyPr/>
              <a:lstStyle/>
              <a:p>
                <a:endParaRPr lang="fr-FR"/>
              </a:p>
            </p:txBody>
          </p:sp>
          <p:sp>
            <p:nvSpPr>
              <p:cNvPr id="8650" name="Rectangle 458"/>
              <p:cNvSpPr>
                <a:spLocks noChangeArrowheads="1"/>
              </p:cNvSpPr>
              <p:nvPr/>
            </p:nvSpPr>
            <p:spPr bwMode="auto">
              <a:xfrm>
                <a:off x="1770" y="2912"/>
                <a:ext cx="226" cy="7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8651" name="Rectangle 459"/>
              <p:cNvSpPr>
                <a:spLocks noChangeArrowheads="1"/>
              </p:cNvSpPr>
              <p:nvPr/>
            </p:nvSpPr>
            <p:spPr bwMode="auto">
              <a:xfrm>
                <a:off x="1650" y="3505"/>
                <a:ext cx="39" cy="7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14" name="Group 473"/>
              <p:cNvGrpSpPr>
                <a:grpSpLocks/>
              </p:cNvGrpSpPr>
              <p:nvPr/>
            </p:nvGrpSpPr>
            <p:grpSpPr bwMode="auto">
              <a:xfrm>
                <a:off x="1797" y="3048"/>
                <a:ext cx="974" cy="906"/>
                <a:chOff x="5791" y="6899"/>
                <a:chExt cx="1857" cy="1885"/>
              </a:xfrm>
            </p:grpSpPr>
            <p:grpSp>
              <p:nvGrpSpPr>
                <p:cNvPr id="15" name="Group 474"/>
                <p:cNvGrpSpPr>
                  <a:grpSpLocks/>
                </p:cNvGrpSpPr>
                <p:nvPr/>
              </p:nvGrpSpPr>
              <p:grpSpPr bwMode="auto">
                <a:xfrm>
                  <a:off x="6299" y="6904"/>
                  <a:ext cx="338" cy="1871"/>
                  <a:chOff x="6299" y="6904"/>
                  <a:chExt cx="338" cy="1960"/>
                </a:xfrm>
              </p:grpSpPr>
              <p:sp>
                <p:nvSpPr>
                  <p:cNvPr id="8667" name="Line 475"/>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8668" name="Line 476"/>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8669" name="Line 477"/>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16" name="Group 478"/>
                <p:cNvGrpSpPr>
                  <a:grpSpLocks/>
                </p:cNvGrpSpPr>
                <p:nvPr/>
              </p:nvGrpSpPr>
              <p:grpSpPr bwMode="auto">
                <a:xfrm>
                  <a:off x="5791" y="6899"/>
                  <a:ext cx="1857" cy="1885"/>
                  <a:chOff x="5791" y="6899"/>
                  <a:chExt cx="1857" cy="1885"/>
                </a:xfrm>
              </p:grpSpPr>
              <p:grpSp>
                <p:nvGrpSpPr>
                  <p:cNvPr id="17" name="Group 479"/>
                  <p:cNvGrpSpPr>
                    <a:grpSpLocks/>
                  </p:cNvGrpSpPr>
                  <p:nvPr/>
                </p:nvGrpSpPr>
                <p:grpSpPr bwMode="auto">
                  <a:xfrm>
                    <a:off x="5791" y="6902"/>
                    <a:ext cx="338" cy="1864"/>
                    <a:chOff x="5791" y="6902"/>
                    <a:chExt cx="338" cy="1954"/>
                  </a:xfrm>
                </p:grpSpPr>
                <p:sp>
                  <p:nvSpPr>
                    <p:cNvPr id="8672" name="Line 480"/>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8673" name="Line 481"/>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8674" name="Line 482"/>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18" name="Group 483"/>
                  <p:cNvGrpSpPr>
                    <a:grpSpLocks/>
                  </p:cNvGrpSpPr>
                  <p:nvPr/>
                </p:nvGrpSpPr>
                <p:grpSpPr bwMode="auto">
                  <a:xfrm>
                    <a:off x="6799" y="6902"/>
                    <a:ext cx="343" cy="1882"/>
                    <a:chOff x="6799" y="6902"/>
                    <a:chExt cx="343" cy="1959"/>
                  </a:xfrm>
                </p:grpSpPr>
                <p:sp>
                  <p:nvSpPr>
                    <p:cNvPr id="8676" name="Line 484"/>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8677" name="Line 485"/>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8678" name="Line 486"/>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19" name="Group 487"/>
                  <p:cNvGrpSpPr>
                    <a:grpSpLocks/>
                  </p:cNvGrpSpPr>
                  <p:nvPr/>
                </p:nvGrpSpPr>
                <p:grpSpPr bwMode="auto">
                  <a:xfrm>
                    <a:off x="7313" y="6899"/>
                    <a:ext cx="335" cy="1877"/>
                    <a:chOff x="7313" y="6899"/>
                    <a:chExt cx="335" cy="1992"/>
                  </a:xfrm>
                </p:grpSpPr>
                <p:sp>
                  <p:nvSpPr>
                    <p:cNvPr id="8680" name="Line 488"/>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8681" name="Line 489"/>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8682" name="Line 490"/>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nvGrpSpPr>
              <p:cNvPr id="20" name="Group 491"/>
              <p:cNvGrpSpPr>
                <a:grpSpLocks/>
              </p:cNvGrpSpPr>
              <p:nvPr/>
            </p:nvGrpSpPr>
            <p:grpSpPr bwMode="auto">
              <a:xfrm>
                <a:off x="1711" y="3041"/>
                <a:ext cx="1144" cy="841"/>
                <a:chOff x="5933" y="3793"/>
                <a:chExt cx="2181" cy="1619"/>
              </a:xfrm>
            </p:grpSpPr>
            <p:sp>
              <p:nvSpPr>
                <p:cNvPr id="8684" name="Line 492"/>
                <p:cNvSpPr>
                  <a:spLocks noChangeShapeType="1"/>
                </p:cNvSpPr>
                <p:nvPr/>
              </p:nvSpPr>
              <p:spPr bwMode="auto">
                <a:xfrm>
                  <a:off x="5933" y="3793"/>
                  <a:ext cx="158" cy="1"/>
                </a:xfrm>
                <a:prstGeom prst="line">
                  <a:avLst/>
                </a:prstGeom>
                <a:noFill/>
                <a:ln w="19050">
                  <a:solidFill>
                    <a:srgbClr val="00CC00"/>
                  </a:solidFill>
                  <a:round/>
                  <a:headEnd/>
                  <a:tailEnd/>
                </a:ln>
              </p:spPr>
              <p:txBody>
                <a:bodyPr/>
                <a:lstStyle/>
                <a:p>
                  <a:endParaRPr lang="fr-FR"/>
                </a:p>
              </p:txBody>
            </p:sp>
            <p:sp>
              <p:nvSpPr>
                <p:cNvPr id="8685" name="Line 493"/>
                <p:cNvSpPr>
                  <a:spLocks noChangeShapeType="1"/>
                </p:cNvSpPr>
                <p:nvPr/>
              </p:nvSpPr>
              <p:spPr bwMode="auto">
                <a:xfrm>
                  <a:off x="6101" y="4454"/>
                  <a:ext cx="164" cy="1"/>
                </a:xfrm>
                <a:prstGeom prst="line">
                  <a:avLst/>
                </a:prstGeom>
                <a:noFill/>
                <a:ln w="19050">
                  <a:solidFill>
                    <a:srgbClr val="00C200"/>
                  </a:solidFill>
                  <a:round/>
                  <a:headEnd/>
                  <a:tailEnd/>
                </a:ln>
              </p:spPr>
              <p:txBody>
                <a:bodyPr/>
                <a:lstStyle/>
                <a:p>
                  <a:endParaRPr lang="fr-FR"/>
                </a:p>
              </p:txBody>
            </p:sp>
            <p:sp>
              <p:nvSpPr>
                <p:cNvPr id="8686" name="Line 494"/>
                <p:cNvSpPr>
                  <a:spLocks noChangeShapeType="1"/>
                </p:cNvSpPr>
                <p:nvPr/>
              </p:nvSpPr>
              <p:spPr bwMode="auto">
                <a:xfrm>
                  <a:off x="6609" y="4467"/>
                  <a:ext cx="165" cy="1"/>
                </a:xfrm>
                <a:prstGeom prst="line">
                  <a:avLst/>
                </a:prstGeom>
                <a:noFill/>
                <a:ln w="19050">
                  <a:solidFill>
                    <a:srgbClr val="00C200"/>
                  </a:solidFill>
                  <a:round/>
                  <a:headEnd/>
                  <a:tailEnd/>
                </a:ln>
              </p:spPr>
              <p:txBody>
                <a:bodyPr/>
                <a:lstStyle/>
                <a:p>
                  <a:endParaRPr lang="fr-FR"/>
                </a:p>
              </p:txBody>
            </p:sp>
            <p:sp>
              <p:nvSpPr>
                <p:cNvPr id="8687" name="Line 495"/>
                <p:cNvSpPr>
                  <a:spLocks noChangeShapeType="1"/>
                </p:cNvSpPr>
                <p:nvPr/>
              </p:nvSpPr>
              <p:spPr bwMode="auto">
                <a:xfrm>
                  <a:off x="6776" y="4530"/>
                  <a:ext cx="164" cy="1"/>
                </a:xfrm>
                <a:prstGeom prst="line">
                  <a:avLst/>
                </a:prstGeom>
                <a:noFill/>
                <a:ln w="19050">
                  <a:solidFill>
                    <a:srgbClr val="00C200"/>
                  </a:solidFill>
                  <a:round/>
                  <a:headEnd/>
                  <a:tailEnd/>
                </a:ln>
              </p:spPr>
              <p:txBody>
                <a:bodyPr/>
                <a:lstStyle/>
                <a:p>
                  <a:endParaRPr lang="fr-FR"/>
                </a:p>
              </p:txBody>
            </p:sp>
            <p:sp>
              <p:nvSpPr>
                <p:cNvPr id="8688" name="Line 496"/>
                <p:cNvSpPr>
                  <a:spLocks noChangeShapeType="1"/>
                </p:cNvSpPr>
                <p:nvPr/>
              </p:nvSpPr>
              <p:spPr bwMode="auto">
                <a:xfrm>
                  <a:off x="6938" y="4963"/>
                  <a:ext cx="165" cy="1"/>
                </a:xfrm>
                <a:prstGeom prst="line">
                  <a:avLst/>
                </a:prstGeom>
                <a:noFill/>
                <a:ln w="19050">
                  <a:solidFill>
                    <a:srgbClr val="00C200"/>
                  </a:solidFill>
                  <a:round/>
                  <a:headEnd/>
                  <a:tailEnd/>
                </a:ln>
              </p:spPr>
              <p:txBody>
                <a:bodyPr/>
                <a:lstStyle/>
                <a:p>
                  <a:endParaRPr lang="fr-FR"/>
                </a:p>
              </p:txBody>
            </p:sp>
            <p:sp>
              <p:nvSpPr>
                <p:cNvPr id="8689" name="Line 497"/>
                <p:cNvSpPr>
                  <a:spLocks noChangeShapeType="1"/>
                </p:cNvSpPr>
                <p:nvPr/>
              </p:nvSpPr>
              <p:spPr bwMode="auto">
                <a:xfrm>
                  <a:off x="7103" y="4991"/>
                  <a:ext cx="164" cy="1"/>
                </a:xfrm>
                <a:prstGeom prst="line">
                  <a:avLst/>
                </a:prstGeom>
                <a:noFill/>
                <a:ln w="19050">
                  <a:solidFill>
                    <a:srgbClr val="00C200"/>
                  </a:solidFill>
                  <a:round/>
                  <a:headEnd/>
                  <a:tailEnd/>
                </a:ln>
              </p:spPr>
              <p:txBody>
                <a:bodyPr/>
                <a:lstStyle/>
                <a:p>
                  <a:endParaRPr lang="fr-FR"/>
                </a:p>
              </p:txBody>
            </p:sp>
            <p:sp>
              <p:nvSpPr>
                <p:cNvPr id="8690" name="Line 498"/>
                <p:cNvSpPr>
                  <a:spLocks noChangeShapeType="1"/>
                </p:cNvSpPr>
                <p:nvPr/>
              </p:nvSpPr>
              <p:spPr bwMode="auto">
                <a:xfrm>
                  <a:off x="7277" y="4760"/>
                  <a:ext cx="164" cy="1"/>
                </a:xfrm>
                <a:prstGeom prst="line">
                  <a:avLst/>
                </a:prstGeom>
                <a:noFill/>
                <a:ln w="19050">
                  <a:solidFill>
                    <a:srgbClr val="00C200"/>
                  </a:solidFill>
                  <a:round/>
                  <a:headEnd/>
                  <a:tailEnd/>
                </a:ln>
              </p:spPr>
              <p:txBody>
                <a:bodyPr/>
                <a:lstStyle/>
                <a:p>
                  <a:endParaRPr lang="fr-FR"/>
                </a:p>
              </p:txBody>
            </p:sp>
            <p:sp>
              <p:nvSpPr>
                <p:cNvPr id="8691" name="Line 499"/>
                <p:cNvSpPr>
                  <a:spLocks noChangeShapeType="1"/>
                </p:cNvSpPr>
                <p:nvPr/>
              </p:nvSpPr>
              <p:spPr bwMode="auto">
                <a:xfrm>
                  <a:off x="7443" y="4706"/>
                  <a:ext cx="165" cy="1"/>
                </a:xfrm>
                <a:prstGeom prst="line">
                  <a:avLst/>
                </a:prstGeom>
                <a:noFill/>
                <a:ln w="19050">
                  <a:solidFill>
                    <a:srgbClr val="00C200"/>
                  </a:solidFill>
                  <a:round/>
                  <a:headEnd/>
                  <a:tailEnd/>
                </a:ln>
              </p:spPr>
              <p:txBody>
                <a:bodyPr/>
                <a:lstStyle/>
                <a:p>
                  <a:endParaRPr lang="fr-FR"/>
                </a:p>
              </p:txBody>
            </p:sp>
            <p:sp>
              <p:nvSpPr>
                <p:cNvPr id="8692" name="Line 500"/>
                <p:cNvSpPr>
                  <a:spLocks noChangeShapeType="1"/>
                </p:cNvSpPr>
                <p:nvPr/>
              </p:nvSpPr>
              <p:spPr bwMode="auto">
                <a:xfrm>
                  <a:off x="7615" y="4811"/>
                  <a:ext cx="164" cy="1"/>
                </a:xfrm>
                <a:prstGeom prst="line">
                  <a:avLst/>
                </a:prstGeom>
                <a:noFill/>
                <a:ln w="19050">
                  <a:solidFill>
                    <a:srgbClr val="00C200"/>
                  </a:solidFill>
                  <a:round/>
                  <a:headEnd/>
                  <a:tailEnd/>
                </a:ln>
              </p:spPr>
              <p:txBody>
                <a:bodyPr/>
                <a:lstStyle/>
                <a:p>
                  <a:endParaRPr lang="fr-FR"/>
                </a:p>
              </p:txBody>
            </p:sp>
            <p:sp>
              <p:nvSpPr>
                <p:cNvPr id="8693" name="Line 501"/>
                <p:cNvSpPr>
                  <a:spLocks noChangeShapeType="1"/>
                </p:cNvSpPr>
                <p:nvPr/>
              </p:nvSpPr>
              <p:spPr bwMode="auto">
                <a:xfrm>
                  <a:off x="7779" y="4852"/>
                  <a:ext cx="164" cy="1"/>
                </a:xfrm>
                <a:prstGeom prst="line">
                  <a:avLst/>
                </a:prstGeom>
                <a:noFill/>
                <a:ln w="19050">
                  <a:solidFill>
                    <a:srgbClr val="00C200"/>
                  </a:solidFill>
                  <a:round/>
                  <a:headEnd/>
                  <a:tailEnd/>
                </a:ln>
              </p:spPr>
              <p:txBody>
                <a:bodyPr/>
                <a:lstStyle/>
                <a:p>
                  <a:endParaRPr lang="fr-FR"/>
                </a:p>
              </p:txBody>
            </p:sp>
            <p:sp>
              <p:nvSpPr>
                <p:cNvPr id="8694" name="Line 502"/>
                <p:cNvSpPr>
                  <a:spLocks noChangeShapeType="1"/>
                </p:cNvSpPr>
                <p:nvPr/>
              </p:nvSpPr>
              <p:spPr bwMode="auto">
                <a:xfrm>
                  <a:off x="7949" y="4824"/>
                  <a:ext cx="165" cy="1"/>
                </a:xfrm>
                <a:prstGeom prst="line">
                  <a:avLst/>
                </a:prstGeom>
                <a:noFill/>
                <a:ln w="19050">
                  <a:solidFill>
                    <a:srgbClr val="00C200"/>
                  </a:solidFill>
                  <a:round/>
                  <a:headEnd/>
                  <a:tailEnd/>
                </a:ln>
              </p:spPr>
              <p:txBody>
                <a:bodyPr/>
                <a:lstStyle/>
                <a:p>
                  <a:endParaRPr lang="fr-FR"/>
                </a:p>
              </p:txBody>
            </p:sp>
            <p:sp>
              <p:nvSpPr>
                <p:cNvPr id="8695" name="Line 503"/>
                <p:cNvSpPr>
                  <a:spLocks noChangeShapeType="1"/>
                </p:cNvSpPr>
                <p:nvPr/>
              </p:nvSpPr>
              <p:spPr bwMode="auto">
                <a:xfrm>
                  <a:off x="6442" y="5132"/>
                  <a:ext cx="164" cy="1"/>
                </a:xfrm>
                <a:prstGeom prst="line">
                  <a:avLst/>
                </a:prstGeom>
                <a:noFill/>
                <a:ln w="19050">
                  <a:solidFill>
                    <a:srgbClr val="00C200"/>
                  </a:solidFill>
                  <a:round/>
                  <a:headEnd/>
                  <a:tailEnd/>
                </a:ln>
              </p:spPr>
              <p:txBody>
                <a:bodyPr/>
                <a:lstStyle/>
                <a:p>
                  <a:endParaRPr lang="fr-FR"/>
                </a:p>
              </p:txBody>
            </p:sp>
            <p:sp>
              <p:nvSpPr>
                <p:cNvPr id="8696" name="Line 504"/>
                <p:cNvSpPr>
                  <a:spLocks noChangeShapeType="1"/>
                </p:cNvSpPr>
                <p:nvPr/>
              </p:nvSpPr>
              <p:spPr bwMode="auto">
                <a:xfrm>
                  <a:off x="6268" y="5411"/>
                  <a:ext cx="164" cy="1"/>
                </a:xfrm>
                <a:prstGeom prst="line">
                  <a:avLst/>
                </a:prstGeom>
                <a:noFill/>
                <a:ln w="19050">
                  <a:solidFill>
                    <a:srgbClr val="00C200"/>
                  </a:solidFill>
                  <a:round/>
                  <a:headEnd/>
                  <a:tailEnd/>
                </a:ln>
              </p:spPr>
              <p:txBody>
                <a:bodyPr/>
                <a:lstStyle/>
                <a:p>
                  <a:endParaRPr lang="fr-FR"/>
                </a:p>
              </p:txBody>
            </p:sp>
          </p:grpSp>
        </p:grpSp>
      </p:grpSp>
      <p:sp>
        <p:nvSpPr>
          <p:cNvPr id="8711" name="Rectangle 519"/>
          <p:cNvSpPr>
            <a:spLocks noChangeArrowheads="1"/>
          </p:cNvSpPr>
          <p:nvPr/>
        </p:nvSpPr>
        <p:spPr bwMode="auto">
          <a:xfrm>
            <a:off x="4845050" y="6113463"/>
            <a:ext cx="520700"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1</a:t>
            </a:r>
            <a:endParaRPr lang="fr-FR" sz="1000"/>
          </a:p>
        </p:txBody>
      </p:sp>
      <p:sp>
        <p:nvSpPr>
          <p:cNvPr id="8712" name="Rectangle 520"/>
          <p:cNvSpPr>
            <a:spLocks noChangeArrowheads="1"/>
          </p:cNvSpPr>
          <p:nvPr/>
        </p:nvSpPr>
        <p:spPr bwMode="auto">
          <a:xfrm>
            <a:off x="4845050" y="5907088"/>
            <a:ext cx="531813"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2</a:t>
            </a:r>
            <a:endParaRPr lang="fr-FR" sz="1000"/>
          </a:p>
        </p:txBody>
      </p:sp>
      <p:sp>
        <p:nvSpPr>
          <p:cNvPr id="8714" name="Rectangle 522"/>
          <p:cNvSpPr>
            <a:spLocks noChangeArrowheads="1"/>
          </p:cNvSpPr>
          <p:nvPr/>
        </p:nvSpPr>
        <p:spPr bwMode="auto">
          <a:xfrm>
            <a:off x="4845050" y="5708650"/>
            <a:ext cx="550863"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3</a:t>
            </a:r>
            <a:endParaRPr lang="fr-FR" sz="1000"/>
          </a:p>
        </p:txBody>
      </p:sp>
      <p:sp>
        <p:nvSpPr>
          <p:cNvPr id="8715" name="Rectangle 523"/>
          <p:cNvSpPr>
            <a:spLocks noChangeArrowheads="1"/>
          </p:cNvSpPr>
          <p:nvPr/>
        </p:nvSpPr>
        <p:spPr bwMode="auto">
          <a:xfrm>
            <a:off x="4845050" y="5514975"/>
            <a:ext cx="541338"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4</a:t>
            </a:r>
            <a:endParaRPr lang="fr-FR" sz="1000"/>
          </a:p>
        </p:txBody>
      </p:sp>
      <p:sp>
        <p:nvSpPr>
          <p:cNvPr id="8717" name="Rectangle 525"/>
          <p:cNvSpPr>
            <a:spLocks noChangeArrowheads="1"/>
          </p:cNvSpPr>
          <p:nvPr/>
        </p:nvSpPr>
        <p:spPr bwMode="auto">
          <a:xfrm>
            <a:off x="4845050" y="5314950"/>
            <a:ext cx="536575"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5</a:t>
            </a:r>
            <a:endParaRPr lang="fr-FR" sz="1000"/>
          </a:p>
        </p:txBody>
      </p:sp>
      <p:sp>
        <p:nvSpPr>
          <p:cNvPr id="8718" name="Rectangle 526"/>
          <p:cNvSpPr>
            <a:spLocks noChangeArrowheads="1"/>
          </p:cNvSpPr>
          <p:nvPr/>
        </p:nvSpPr>
        <p:spPr bwMode="auto">
          <a:xfrm>
            <a:off x="4845050" y="5122863"/>
            <a:ext cx="536575"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6</a:t>
            </a:r>
            <a:endParaRPr lang="fr-FR" sz="1000"/>
          </a:p>
        </p:txBody>
      </p:sp>
      <p:sp>
        <p:nvSpPr>
          <p:cNvPr id="8720" name="Rectangle 528"/>
          <p:cNvSpPr>
            <a:spLocks noChangeArrowheads="1"/>
          </p:cNvSpPr>
          <p:nvPr/>
        </p:nvSpPr>
        <p:spPr bwMode="auto">
          <a:xfrm>
            <a:off x="4845050" y="4927600"/>
            <a:ext cx="566738"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7</a:t>
            </a:r>
            <a:endParaRPr lang="fr-FR" sz="1000"/>
          </a:p>
        </p:txBody>
      </p:sp>
      <p:sp>
        <p:nvSpPr>
          <p:cNvPr id="8721" name="Rectangle 529"/>
          <p:cNvSpPr>
            <a:spLocks noChangeArrowheads="1"/>
          </p:cNvSpPr>
          <p:nvPr/>
        </p:nvSpPr>
        <p:spPr bwMode="auto">
          <a:xfrm>
            <a:off x="4845050" y="4730750"/>
            <a:ext cx="482600"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8</a:t>
            </a:r>
            <a:endParaRPr lang="fr-FR" sz="1000"/>
          </a:p>
        </p:txBody>
      </p:sp>
      <p:grpSp>
        <p:nvGrpSpPr>
          <p:cNvPr id="21" name="Group 530"/>
          <p:cNvGrpSpPr>
            <a:grpSpLocks/>
          </p:cNvGrpSpPr>
          <p:nvPr/>
        </p:nvGrpSpPr>
        <p:grpSpPr bwMode="auto">
          <a:xfrm>
            <a:off x="5380038" y="4721225"/>
            <a:ext cx="747712" cy="1524000"/>
            <a:chOff x="5637" y="6599"/>
            <a:chExt cx="898" cy="1848"/>
          </a:xfrm>
        </p:grpSpPr>
        <p:sp>
          <p:nvSpPr>
            <p:cNvPr id="8723" name="Line 531"/>
            <p:cNvSpPr>
              <a:spLocks noChangeShapeType="1"/>
            </p:cNvSpPr>
            <p:nvPr/>
          </p:nvSpPr>
          <p:spPr bwMode="auto">
            <a:xfrm>
              <a:off x="5638" y="8347"/>
              <a:ext cx="887" cy="100"/>
            </a:xfrm>
            <a:prstGeom prst="line">
              <a:avLst/>
            </a:prstGeom>
            <a:noFill/>
            <a:ln w="6350">
              <a:solidFill>
                <a:srgbClr val="FF0000"/>
              </a:solidFill>
              <a:round/>
              <a:headEnd/>
              <a:tailEnd type="stealth" w="med" len="med"/>
            </a:ln>
          </p:spPr>
          <p:txBody>
            <a:bodyPr/>
            <a:lstStyle/>
            <a:p>
              <a:endParaRPr lang="fr-FR"/>
            </a:p>
          </p:txBody>
        </p:sp>
        <p:sp>
          <p:nvSpPr>
            <p:cNvPr id="8724" name="Line 532"/>
            <p:cNvSpPr>
              <a:spLocks noChangeShapeType="1"/>
            </p:cNvSpPr>
            <p:nvPr/>
          </p:nvSpPr>
          <p:spPr bwMode="auto">
            <a:xfrm>
              <a:off x="5637" y="8113"/>
              <a:ext cx="898" cy="85"/>
            </a:xfrm>
            <a:prstGeom prst="line">
              <a:avLst/>
            </a:prstGeom>
            <a:noFill/>
            <a:ln w="6350">
              <a:solidFill>
                <a:srgbClr val="FF0000"/>
              </a:solidFill>
              <a:round/>
              <a:headEnd/>
              <a:tailEnd type="stealth" w="med" len="med"/>
            </a:ln>
          </p:spPr>
          <p:txBody>
            <a:bodyPr/>
            <a:lstStyle/>
            <a:p>
              <a:endParaRPr lang="fr-FR"/>
            </a:p>
          </p:txBody>
        </p:sp>
        <p:sp>
          <p:nvSpPr>
            <p:cNvPr id="8725" name="Line 533"/>
            <p:cNvSpPr>
              <a:spLocks noChangeShapeType="1"/>
            </p:cNvSpPr>
            <p:nvPr/>
          </p:nvSpPr>
          <p:spPr bwMode="auto">
            <a:xfrm flipV="1">
              <a:off x="5655" y="6599"/>
              <a:ext cx="880" cy="92"/>
            </a:xfrm>
            <a:prstGeom prst="line">
              <a:avLst/>
            </a:prstGeom>
            <a:noFill/>
            <a:ln w="6350">
              <a:solidFill>
                <a:srgbClr val="FF0000"/>
              </a:solidFill>
              <a:round/>
              <a:headEnd/>
              <a:tailEnd type="stealth" w="med" len="med"/>
            </a:ln>
          </p:spPr>
          <p:txBody>
            <a:bodyPr/>
            <a:lstStyle/>
            <a:p>
              <a:endParaRPr lang="fr-FR"/>
            </a:p>
          </p:txBody>
        </p:sp>
        <p:sp>
          <p:nvSpPr>
            <p:cNvPr id="8726" name="Line 534"/>
            <p:cNvSpPr>
              <a:spLocks noChangeShapeType="1"/>
            </p:cNvSpPr>
            <p:nvPr/>
          </p:nvSpPr>
          <p:spPr bwMode="auto">
            <a:xfrm flipV="1">
              <a:off x="5658" y="6867"/>
              <a:ext cx="873" cy="54"/>
            </a:xfrm>
            <a:prstGeom prst="line">
              <a:avLst/>
            </a:prstGeom>
            <a:noFill/>
            <a:ln w="6350">
              <a:solidFill>
                <a:srgbClr val="FF0000"/>
              </a:solidFill>
              <a:round/>
              <a:headEnd/>
              <a:tailEnd type="stealth" w="med" len="med"/>
            </a:ln>
          </p:spPr>
          <p:txBody>
            <a:bodyPr/>
            <a:lstStyle/>
            <a:p>
              <a:endParaRPr lang="fr-FR"/>
            </a:p>
          </p:txBody>
        </p:sp>
        <p:sp>
          <p:nvSpPr>
            <p:cNvPr id="8727" name="Line 535"/>
            <p:cNvSpPr>
              <a:spLocks noChangeShapeType="1"/>
            </p:cNvSpPr>
            <p:nvPr/>
          </p:nvSpPr>
          <p:spPr bwMode="auto">
            <a:xfrm flipV="1">
              <a:off x="5658" y="7131"/>
              <a:ext cx="873" cy="31"/>
            </a:xfrm>
            <a:prstGeom prst="line">
              <a:avLst/>
            </a:prstGeom>
            <a:noFill/>
            <a:ln w="6350">
              <a:solidFill>
                <a:srgbClr val="FF0000"/>
              </a:solidFill>
              <a:round/>
              <a:headEnd/>
              <a:tailEnd type="stealth" w="med" len="med"/>
            </a:ln>
          </p:spPr>
          <p:txBody>
            <a:bodyPr/>
            <a:lstStyle/>
            <a:p>
              <a:endParaRPr lang="fr-FR"/>
            </a:p>
          </p:txBody>
        </p:sp>
        <p:sp>
          <p:nvSpPr>
            <p:cNvPr id="8728" name="Line 536"/>
            <p:cNvSpPr>
              <a:spLocks noChangeShapeType="1"/>
            </p:cNvSpPr>
            <p:nvPr/>
          </p:nvSpPr>
          <p:spPr bwMode="auto">
            <a:xfrm>
              <a:off x="5651" y="7388"/>
              <a:ext cx="877" cy="4"/>
            </a:xfrm>
            <a:prstGeom prst="line">
              <a:avLst/>
            </a:prstGeom>
            <a:noFill/>
            <a:ln w="6350">
              <a:solidFill>
                <a:srgbClr val="FF0000"/>
              </a:solidFill>
              <a:round/>
              <a:headEnd/>
              <a:tailEnd type="stealth" w="med" len="med"/>
            </a:ln>
          </p:spPr>
          <p:txBody>
            <a:bodyPr/>
            <a:lstStyle/>
            <a:p>
              <a:endParaRPr lang="fr-FR"/>
            </a:p>
          </p:txBody>
        </p:sp>
        <p:sp>
          <p:nvSpPr>
            <p:cNvPr id="8729" name="Line 537"/>
            <p:cNvSpPr>
              <a:spLocks noChangeShapeType="1"/>
            </p:cNvSpPr>
            <p:nvPr/>
          </p:nvSpPr>
          <p:spPr bwMode="auto">
            <a:xfrm>
              <a:off x="5655" y="7618"/>
              <a:ext cx="876" cy="42"/>
            </a:xfrm>
            <a:prstGeom prst="line">
              <a:avLst/>
            </a:prstGeom>
            <a:noFill/>
            <a:ln w="6350">
              <a:solidFill>
                <a:srgbClr val="FF0000"/>
              </a:solidFill>
              <a:round/>
              <a:headEnd/>
              <a:tailEnd type="stealth" w="med" len="med"/>
            </a:ln>
          </p:spPr>
          <p:txBody>
            <a:bodyPr/>
            <a:lstStyle/>
            <a:p>
              <a:endParaRPr lang="fr-FR"/>
            </a:p>
          </p:txBody>
        </p:sp>
        <p:sp>
          <p:nvSpPr>
            <p:cNvPr id="8730" name="Line 538"/>
            <p:cNvSpPr>
              <a:spLocks noChangeShapeType="1"/>
            </p:cNvSpPr>
            <p:nvPr/>
          </p:nvSpPr>
          <p:spPr bwMode="auto">
            <a:xfrm>
              <a:off x="5651" y="7864"/>
              <a:ext cx="877" cy="66"/>
            </a:xfrm>
            <a:prstGeom prst="line">
              <a:avLst/>
            </a:prstGeom>
            <a:noFill/>
            <a:ln w="6350">
              <a:solidFill>
                <a:srgbClr val="FF0000"/>
              </a:solidFill>
              <a:round/>
              <a:headEnd/>
              <a:tailEnd type="stealth" w="med" len="med"/>
            </a:ln>
          </p:spPr>
          <p:txBody>
            <a:bodyPr/>
            <a:lstStyle/>
            <a:p>
              <a:endParaRPr lang="fr-FR"/>
            </a:p>
          </p:txBody>
        </p:sp>
      </p:grpSp>
      <p:sp>
        <p:nvSpPr>
          <p:cNvPr id="8742" name="Line 550"/>
          <p:cNvSpPr>
            <a:spLocks noChangeShapeType="1"/>
          </p:cNvSpPr>
          <p:nvPr/>
        </p:nvSpPr>
        <p:spPr bwMode="auto">
          <a:xfrm>
            <a:off x="2860675" y="5375275"/>
            <a:ext cx="138113" cy="1588"/>
          </a:xfrm>
          <a:prstGeom prst="line">
            <a:avLst/>
          </a:prstGeom>
          <a:noFill/>
          <a:ln w="19050">
            <a:solidFill>
              <a:srgbClr val="00CC00"/>
            </a:solidFill>
            <a:round/>
            <a:headEnd/>
            <a:tailEnd/>
          </a:ln>
        </p:spPr>
        <p:txBody>
          <a:bodyPr/>
          <a:lstStyle/>
          <a:p>
            <a:endParaRPr lang="fr-FR"/>
          </a:p>
        </p:txBody>
      </p:sp>
      <p:sp>
        <p:nvSpPr>
          <p:cNvPr id="8743" name="Line 551"/>
          <p:cNvSpPr>
            <a:spLocks noChangeShapeType="1"/>
          </p:cNvSpPr>
          <p:nvPr/>
        </p:nvSpPr>
        <p:spPr bwMode="auto">
          <a:xfrm flipV="1">
            <a:off x="3282950" y="5383213"/>
            <a:ext cx="120650" cy="0"/>
          </a:xfrm>
          <a:prstGeom prst="line">
            <a:avLst/>
          </a:prstGeom>
          <a:noFill/>
          <a:ln w="19050">
            <a:solidFill>
              <a:srgbClr val="00CC00"/>
            </a:solidFill>
            <a:round/>
            <a:headEnd/>
            <a:tailEnd/>
          </a:ln>
        </p:spPr>
        <p:txBody>
          <a:bodyPr/>
          <a:lstStyle/>
          <a:p>
            <a:endParaRPr lang="fr-FR"/>
          </a:p>
        </p:txBody>
      </p:sp>
      <p:sp>
        <p:nvSpPr>
          <p:cNvPr id="8745" name="Line 553"/>
          <p:cNvSpPr>
            <a:spLocks noChangeShapeType="1"/>
          </p:cNvSpPr>
          <p:nvPr/>
        </p:nvSpPr>
        <p:spPr bwMode="auto">
          <a:xfrm>
            <a:off x="7577138" y="5602288"/>
            <a:ext cx="417512" cy="1587"/>
          </a:xfrm>
          <a:prstGeom prst="line">
            <a:avLst/>
          </a:prstGeom>
          <a:noFill/>
          <a:ln w="19050">
            <a:solidFill>
              <a:srgbClr val="00CC00"/>
            </a:solidFill>
            <a:round/>
            <a:headEnd/>
            <a:tailEnd/>
          </a:ln>
        </p:spPr>
        <p:txBody>
          <a:bodyPr/>
          <a:lstStyle/>
          <a:p>
            <a:endParaRPr lang="fr-FR"/>
          </a:p>
        </p:txBody>
      </p:sp>
      <p:sp>
        <p:nvSpPr>
          <p:cNvPr id="8747" name="Line 555"/>
          <p:cNvSpPr>
            <a:spLocks noChangeShapeType="1"/>
          </p:cNvSpPr>
          <p:nvPr/>
        </p:nvSpPr>
        <p:spPr bwMode="auto">
          <a:xfrm>
            <a:off x="3132138" y="5932488"/>
            <a:ext cx="138112" cy="0"/>
          </a:xfrm>
          <a:prstGeom prst="line">
            <a:avLst/>
          </a:prstGeom>
          <a:noFill/>
          <a:ln w="19050">
            <a:solidFill>
              <a:srgbClr val="00CC00"/>
            </a:solidFill>
            <a:round/>
            <a:headEnd/>
            <a:tailEnd/>
          </a:ln>
        </p:spPr>
        <p:txBody>
          <a:bodyPr/>
          <a:lstStyle/>
          <a:p>
            <a:endParaRPr lang="fr-FR"/>
          </a:p>
        </p:txBody>
      </p:sp>
      <p:sp>
        <p:nvSpPr>
          <p:cNvPr id="8748" name="Line 556"/>
          <p:cNvSpPr>
            <a:spLocks noChangeShapeType="1"/>
          </p:cNvSpPr>
          <p:nvPr/>
        </p:nvSpPr>
        <p:spPr bwMode="auto">
          <a:xfrm>
            <a:off x="2990850" y="6162675"/>
            <a:ext cx="138113" cy="1588"/>
          </a:xfrm>
          <a:prstGeom prst="line">
            <a:avLst/>
          </a:prstGeom>
          <a:noFill/>
          <a:ln w="19050">
            <a:solidFill>
              <a:srgbClr val="00CC00"/>
            </a:solidFill>
            <a:round/>
            <a:headEnd/>
            <a:tailEnd/>
          </a:ln>
        </p:spPr>
        <p:txBody>
          <a:bodyPr/>
          <a:lstStyle/>
          <a:p>
            <a:endParaRPr lang="fr-FR"/>
          </a:p>
        </p:txBody>
      </p:sp>
      <p:sp>
        <p:nvSpPr>
          <p:cNvPr id="8772" name="Rectangle 580"/>
          <p:cNvSpPr>
            <a:spLocks noChangeArrowheads="1"/>
          </p:cNvSpPr>
          <p:nvPr/>
        </p:nvSpPr>
        <p:spPr bwMode="auto">
          <a:xfrm>
            <a:off x="6513513" y="6286500"/>
            <a:ext cx="1890712" cy="79375"/>
          </a:xfrm>
          <a:prstGeom prst="rect">
            <a:avLst/>
          </a:prstGeom>
          <a:solidFill>
            <a:srgbClr val="FFFFFF"/>
          </a:solidFill>
          <a:ln w="6350">
            <a:noFill/>
            <a:miter lim="800000"/>
            <a:headEnd/>
            <a:tailEnd/>
          </a:ln>
        </p:spPr>
        <p:txBody>
          <a:bodyPr/>
          <a:lstStyle/>
          <a:p>
            <a:endParaRPr lang="fr-FR"/>
          </a:p>
        </p:txBody>
      </p:sp>
      <p:sp>
        <p:nvSpPr>
          <p:cNvPr id="8773" name="Rectangle 581"/>
          <p:cNvSpPr>
            <a:spLocks noChangeArrowheads="1"/>
          </p:cNvSpPr>
          <p:nvPr/>
        </p:nvSpPr>
        <p:spPr bwMode="auto">
          <a:xfrm>
            <a:off x="6572250" y="4587875"/>
            <a:ext cx="1716088" cy="71438"/>
          </a:xfrm>
          <a:prstGeom prst="rect">
            <a:avLst/>
          </a:prstGeom>
          <a:solidFill>
            <a:srgbClr val="FFFFFF"/>
          </a:solidFill>
          <a:ln w="6350">
            <a:noFill/>
            <a:miter lim="800000"/>
            <a:headEnd/>
            <a:tailEnd/>
          </a:ln>
        </p:spPr>
        <p:txBody>
          <a:bodyPr/>
          <a:lstStyle/>
          <a:p>
            <a:endParaRPr lang="fr-FR"/>
          </a:p>
        </p:txBody>
      </p:sp>
      <p:sp>
        <p:nvSpPr>
          <p:cNvPr id="8774" name="Text Box 582"/>
          <p:cNvSpPr txBox="1">
            <a:spLocks noChangeArrowheads="1"/>
          </p:cNvSpPr>
          <p:nvPr/>
        </p:nvSpPr>
        <p:spPr bwMode="auto">
          <a:xfrm>
            <a:off x="244475" y="260648"/>
            <a:ext cx="8899525" cy="3209925"/>
          </a:xfrm>
          <a:prstGeom prst="rect">
            <a:avLst/>
          </a:prstGeom>
          <a:noFill/>
          <a:ln w="9525">
            <a:noFill/>
            <a:miter lim="800000"/>
            <a:headEnd/>
            <a:tailEnd/>
          </a:ln>
          <a:effectLst/>
        </p:spPr>
        <p:txBody>
          <a:bodyPr wrap="square">
            <a:spAutoFit/>
          </a:bodyPr>
          <a:lstStyle/>
          <a:p>
            <a:pPr>
              <a:spcAft>
                <a:spcPct val="35000"/>
              </a:spcAft>
            </a:pPr>
            <a:r>
              <a:rPr lang="fr-FR" dirty="0">
                <a:solidFill>
                  <a:srgbClr val="FF0000"/>
                </a:solidFill>
                <a:latin typeface="Comic Sans MS" pitchFamily="66" charset="0"/>
              </a:rPr>
              <a:t>La numérisation</a:t>
            </a:r>
          </a:p>
          <a:p>
            <a:r>
              <a:rPr lang="fr-FR" dirty="0">
                <a:latin typeface="Comic Sans MS" pitchFamily="66" charset="0"/>
              </a:rPr>
              <a:t>La numérisation consiste à découper la courbe en escalier en bandes horizontales et à attribuer à toutes les marches situées dans la même bande, la même valeur </a:t>
            </a:r>
            <a:r>
              <a:rPr lang="fr-FR" b="1" dirty="0">
                <a:latin typeface="Comic Sans MS" pitchFamily="66" charset="0"/>
              </a:rPr>
              <a:t>entière</a:t>
            </a:r>
            <a:r>
              <a:rPr lang="fr-FR" dirty="0">
                <a:latin typeface="Comic Sans MS" pitchFamily="66" charset="0"/>
              </a:rPr>
              <a:t>.</a:t>
            </a:r>
          </a:p>
          <a:p>
            <a:r>
              <a:rPr lang="fr-FR" dirty="0">
                <a:latin typeface="Comic Sans MS" pitchFamily="66" charset="0"/>
              </a:rPr>
              <a:t>Le nombre de bandes horizontales dépend du nombre de bits utilisés</a:t>
            </a:r>
          </a:p>
          <a:p>
            <a:r>
              <a:rPr lang="fr-FR" dirty="0">
                <a:latin typeface="Comic Sans MS" pitchFamily="66" charset="0"/>
              </a:rPr>
              <a:t>	1 bit correspond à deux valeurs : 2</a:t>
            </a:r>
            <a:r>
              <a:rPr lang="fr-FR" baseline="30000" dirty="0">
                <a:latin typeface="Comic Sans MS" pitchFamily="66" charset="0"/>
              </a:rPr>
              <a:t>1</a:t>
            </a:r>
            <a:r>
              <a:rPr lang="fr-FR" dirty="0">
                <a:latin typeface="Comic Sans MS" pitchFamily="66" charset="0"/>
              </a:rPr>
              <a:t> = 2  	valeurs 	0 et 1</a:t>
            </a:r>
          </a:p>
          <a:p>
            <a:r>
              <a:rPr lang="fr-FR" dirty="0">
                <a:latin typeface="Comic Sans MS" pitchFamily="66" charset="0"/>
              </a:rPr>
              <a:t>	2 bits correspondent à 4 valeurs : 2</a:t>
            </a:r>
            <a:r>
              <a:rPr lang="fr-FR" baseline="30000" dirty="0">
                <a:latin typeface="Comic Sans MS" pitchFamily="66" charset="0"/>
              </a:rPr>
              <a:t>2</a:t>
            </a:r>
            <a:r>
              <a:rPr lang="fr-FR" dirty="0">
                <a:latin typeface="Comic Sans MS" pitchFamily="66" charset="0"/>
              </a:rPr>
              <a:t> = 4	valeurs 	00, 01, 10 et 11</a:t>
            </a:r>
          </a:p>
          <a:p>
            <a:r>
              <a:rPr lang="fr-FR" dirty="0">
                <a:latin typeface="Comic Sans MS" pitchFamily="66" charset="0"/>
              </a:rPr>
              <a:t>	3 bits correspondent à 8 valeurs : 2</a:t>
            </a:r>
            <a:r>
              <a:rPr lang="fr-FR" baseline="30000" dirty="0">
                <a:latin typeface="Comic Sans MS" pitchFamily="66" charset="0"/>
              </a:rPr>
              <a:t>3</a:t>
            </a:r>
            <a:r>
              <a:rPr lang="fr-FR" dirty="0">
                <a:latin typeface="Comic Sans MS" pitchFamily="66" charset="0"/>
              </a:rPr>
              <a:t> = 8	valeurs 	000, 001, 010, 011, 	100, 101, 110 et 111</a:t>
            </a:r>
          </a:p>
          <a:p>
            <a:r>
              <a:rPr lang="fr-FR" dirty="0">
                <a:latin typeface="Comic Sans MS" pitchFamily="66" charset="0"/>
              </a:rPr>
              <a:t>	4 bits correspondent à 16 valeurs, 8 bits à 256 valeurs, 16 bits à 65536 	valeurs, 32 bits à plus de 4 milliards de valeurs. </a:t>
            </a:r>
          </a:p>
        </p:txBody>
      </p:sp>
      <p:grpSp>
        <p:nvGrpSpPr>
          <p:cNvPr id="22" name="Group 586"/>
          <p:cNvGrpSpPr>
            <a:grpSpLocks/>
          </p:cNvGrpSpPr>
          <p:nvPr/>
        </p:nvGrpSpPr>
        <p:grpSpPr bwMode="auto">
          <a:xfrm>
            <a:off x="2730500" y="4694238"/>
            <a:ext cx="2536825" cy="1566862"/>
            <a:chOff x="1720" y="2957"/>
            <a:chExt cx="1598" cy="987"/>
          </a:xfrm>
        </p:grpSpPr>
        <p:sp>
          <p:nvSpPr>
            <p:cNvPr id="8779" name="Line 587"/>
            <p:cNvSpPr>
              <a:spLocks noChangeShapeType="1"/>
            </p:cNvSpPr>
            <p:nvPr/>
          </p:nvSpPr>
          <p:spPr bwMode="auto">
            <a:xfrm>
              <a:off x="1720" y="3820"/>
              <a:ext cx="1598" cy="0"/>
            </a:xfrm>
            <a:prstGeom prst="line">
              <a:avLst/>
            </a:prstGeom>
            <a:noFill/>
            <a:ln w="6350">
              <a:solidFill>
                <a:srgbClr val="FF0000"/>
              </a:solidFill>
              <a:prstDash val="dash"/>
              <a:round/>
              <a:headEnd/>
              <a:tailEnd/>
            </a:ln>
          </p:spPr>
          <p:txBody>
            <a:bodyPr/>
            <a:lstStyle/>
            <a:p>
              <a:endParaRPr lang="fr-FR"/>
            </a:p>
          </p:txBody>
        </p:sp>
        <p:sp>
          <p:nvSpPr>
            <p:cNvPr id="8780" name="Line 588"/>
            <p:cNvSpPr>
              <a:spLocks noChangeShapeType="1"/>
            </p:cNvSpPr>
            <p:nvPr/>
          </p:nvSpPr>
          <p:spPr bwMode="auto">
            <a:xfrm>
              <a:off x="1720" y="3697"/>
              <a:ext cx="1598" cy="0"/>
            </a:xfrm>
            <a:prstGeom prst="line">
              <a:avLst/>
            </a:prstGeom>
            <a:noFill/>
            <a:ln w="6350">
              <a:solidFill>
                <a:srgbClr val="FF0000"/>
              </a:solidFill>
              <a:prstDash val="dash"/>
              <a:round/>
              <a:headEnd/>
              <a:tailEnd/>
            </a:ln>
          </p:spPr>
          <p:txBody>
            <a:bodyPr/>
            <a:lstStyle/>
            <a:p>
              <a:endParaRPr lang="fr-FR"/>
            </a:p>
          </p:txBody>
        </p:sp>
        <p:sp>
          <p:nvSpPr>
            <p:cNvPr id="8781" name="Line 589"/>
            <p:cNvSpPr>
              <a:spLocks noChangeShapeType="1"/>
            </p:cNvSpPr>
            <p:nvPr/>
          </p:nvSpPr>
          <p:spPr bwMode="auto">
            <a:xfrm>
              <a:off x="1720" y="3573"/>
              <a:ext cx="1598" cy="1"/>
            </a:xfrm>
            <a:prstGeom prst="line">
              <a:avLst/>
            </a:prstGeom>
            <a:noFill/>
            <a:ln w="6350">
              <a:solidFill>
                <a:srgbClr val="FF0000"/>
              </a:solidFill>
              <a:prstDash val="dash"/>
              <a:round/>
              <a:headEnd/>
              <a:tailEnd/>
            </a:ln>
          </p:spPr>
          <p:txBody>
            <a:bodyPr/>
            <a:lstStyle/>
            <a:p>
              <a:endParaRPr lang="fr-FR"/>
            </a:p>
          </p:txBody>
        </p:sp>
        <p:sp>
          <p:nvSpPr>
            <p:cNvPr id="8782" name="Line 590"/>
            <p:cNvSpPr>
              <a:spLocks noChangeShapeType="1"/>
            </p:cNvSpPr>
            <p:nvPr/>
          </p:nvSpPr>
          <p:spPr bwMode="auto">
            <a:xfrm>
              <a:off x="1720" y="3451"/>
              <a:ext cx="1598" cy="0"/>
            </a:xfrm>
            <a:prstGeom prst="line">
              <a:avLst/>
            </a:prstGeom>
            <a:noFill/>
            <a:ln w="6350">
              <a:solidFill>
                <a:srgbClr val="FF0000"/>
              </a:solidFill>
              <a:prstDash val="dash"/>
              <a:round/>
              <a:headEnd/>
              <a:tailEnd/>
            </a:ln>
          </p:spPr>
          <p:txBody>
            <a:bodyPr/>
            <a:lstStyle/>
            <a:p>
              <a:endParaRPr lang="fr-FR"/>
            </a:p>
          </p:txBody>
        </p:sp>
        <p:sp>
          <p:nvSpPr>
            <p:cNvPr id="8783" name="Line 591"/>
            <p:cNvSpPr>
              <a:spLocks noChangeShapeType="1"/>
            </p:cNvSpPr>
            <p:nvPr/>
          </p:nvSpPr>
          <p:spPr bwMode="auto">
            <a:xfrm>
              <a:off x="1720" y="3326"/>
              <a:ext cx="1598" cy="1"/>
            </a:xfrm>
            <a:prstGeom prst="line">
              <a:avLst/>
            </a:prstGeom>
            <a:noFill/>
            <a:ln w="6350">
              <a:solidFill>
                <a:srgbClr val="FF0000"/>
              </a:solidFill>
              <a:prstDash val="dash"/>
              <a:round/>
              <a:headEnd/>
              <a:tailEnd/>
            </a:ln>
          </p:spPr>
          <p:txBody>
            <a:bodyPr/>
            <a:lstStyle/>
            <a:p>
              <a:endParaRPr lang="fr-FR"/>
            </a:p>
          </p:txBody>
        </p:sp>
        <p:sp>
          <p:nvSpPr>
            <p:cNvPr id="8784" name="Line 592"/>
            <p:cNvSpPr>
              <a:spLocks noChangeShapeType="1"/>
            </p:cNvSpPr>
            <p:nvPr/>
          </p:nvSpPr>
          <p:spPr bwMode="auto">
            <a:xfrm>
              <a:off x="1720" y="3204"/>
              <a:ext cx="1598" cy="0"/>
            </a:xfrm>
            <a:prstGeom prst="line">
              <a:avLst/>
            </a:prstGeom>
            <a:noFill/>
            <a:ln w="6350">
              <a:solidFill>
                <a:srgbClr val="FF0000"/>
              </a:solidFill>
              <a:prstDash val="dash"/>
              <a:round/>
              <a:headEnd/>
              <a:tailEnd/>
            </a:ln>
          </p:spPr>
          <p:txBody>
            <a:bodyPr/>
            <a:lstStyle/>
            <a:p>
              <a:endParaRPr lang="fr-FR"/>
            </a:p>
          </p:txBody>
        </p:sp>
        <p:sp>
          <p:nvSpPr>
            <p:cNvPr id="8785" name="Line 593"/>
            <p:cNvSpPr>
              <a:spLocks noChangeShapeType="1"/>
            </p:cNvSpPr>
            <p:nvPr/>
          </p:nvSpPr>
          <p:spPr bwMode="auto">
            <a:xfrm>
              <a:off x="1720" y="3080"/>
              <a:ext cx="1598" cy="1"/>
            </a:xfrm>
            <a:prstGeom prst="line">
              <a:avLst/>
            </a:prstGeom>
            <a:noFill/>
            <a:ln w="6350">
              <a:solidFill>
                <a:srgbClr val="FF0000"/>
              </a:solidFill>
              <a:prstDash val="dash"/>
              <a:round/>
              <a:headEnd/>
              <a:tailEnd/>
            </a:ln>
          </p:spPr>
          <p:txBody>
            <a:bodyPr/>
            <a:lstStyle/>
            <a:p>
              <a:endParaRPr lang="fr-FR"/>
            </a:p>
          </p:txBody>
        </p:sp>
        <p:sp>
          <p:nvSpPr>
            <p:cNvPr id="8786" name="Line 594"/>
            <p:cNvSpPr>
              <a:spLocks noChangeShapeType="1"/>
            </p:cNvSpPr>
            <p:nvPr/>
          </p:nvSpPr>
          <p:spPr bwMode="auto">
            <a:xfrm>
              <a:off x="1720" y="2957"/>
              <a:ext cx="1598" cy="1"/>
            </a:xfrm>
            <a:prstGeom prst="line">
              <a:avLst/>
            </a:prstGeom>
            <a:noFill/>
            <a:ln w="6350">
              <a:solidFill>
                <a:srgbClr val="FF0000"/>
              </a:solidFill>
              <a:prstDash val="dash"/>
              <a:round/>
              <a:headEnd/>
              <a:tailEnd/>
            </a:ln>
          </p:spPr>
          <p:txBody>
            <a:bodyPr/>
            <a:lstStyle/>
            <a:p>
              <a:endParaRPr lang="fr-FR"/>
            </a:p>
          </p:txBody>
        </p:sp>
        <p:sp>
          <p:nvSpPr>
            <p:cNvPr id="8787" name="Line 595"/>
            <p:cNvSpPr>
              <a:spLocks noChangeShapeType="1"/>
            </p:cNvSpPr>
            <p:nvPr/>
          </p:nvSpPr>
          <p:spPr bwMode="auto">
            <a:xfrm>
              <a:off x="1720" y="3943"/>
              <a:ext cx="1598" cy="1"/>
            </a:xfrm>
            <a:prstGeom prst="line">
              <a:avLst/>
            </a:prstGeom>
            <a:noFill/>
            <a:ln w="6350">
              <a:solidFill>
                <a:srgbClr val="FF0000"/>
              </a:solidFill>
              <a:prstDash val="dash"/>
              <a:round/>
              <a:headEnd/>
              <a:tailEnd/>
            </a:ln>
          </p:spPr>
          <p:txBody>
            <a:bodyPr/>
            <a:lstStyle/>
            <a:p>
              <a:endParaRPr lang="fr-FR"/>
            </a:p>
          </p:txBody>
        </p:sp>
      </p:grpSp>
      <p:sp>
        <p:nvSpPr>
          <p:cNvPr id="8789" name="Text Box 597"/>
          <p:cNvSpPr txBox="1">
            <a:spLocks noChangeArrowheads="1"/>
          </p:cNvSpPr>
          <p:nvPr/>
        </p:nvSpPr>
        <p:spPr bwMode="auto">
          <a:xfrm>
            <a:off x="228600" y="5105400"/>
            <a:ext cx="2193925" cy="1190625"/>
          </a:xfrm>
          <a:prstGeom prst="rect">
            <a:avLst/>
          </a:prstGeom>
          <a:noFill/>
          <a:ln w="9525">
            <a:noFill/>
            <a:miter lim="800000"/>
            <a:headEnd/>
            <a:tailEnd/>
          </a:ln>
          <a:effectLst/>
        </p:spPr>
        <p:txBody>
          <a:bodyPr>
            <a:spAutoFit/>
          </a:bodyPr>
          <a:lstStyle/>
          <a:p>
            <a:pPr>
              <a:spcBef>
                <a:spcPct val="50000"/>
              </a:spcBef>
            </a:pPr>
            <a:r>
              <a:rPr lang="fr-FR">
                <a:latin typeface="Comic Sans MS" pitchFamily="66" charset="0"/>
              </a:rPr>
              <a:t>Numérisons cette courbe en escalier sur 3 bits donc 8 valeurs.</a:t>
            </a:r>
          </a:p>
        </p:txBody>
      </p:sp>
      <p:sp>
        <p:nvSpPr>
          <p:cNvPr id="8808" name="Line 616"/>
          <p:cNvSpPr>
            <a:spLocks noChangeShapeType="1"/>
          </p:cNvSpPr>
          <p:nvPr/>
        </p:nvSpPr>
        <p:spPr bwMode="auto">
          <a:xfrm>
            <a:off x="7294563" y="5821363"/>
            <a:ext cx="280987" cy="1587"/>
          </a:xfrm>
          <a:prstGeom prst="line">
            <a:avLst/>
          </a:prstGeom>
          <a:noFill/>
          <a:ln w="19050">
            <a:solidFill>
              <a:srgbClr val="00CC00"/>
            </a:solidFill>
            <a:round/>
            <a:headEnd/>
            <a:tailEnd/>
          </a:ln>
        </p:spPr>
        <p:txBody>
          <a:bodyPr/>
          <a:lstStyle/>
          <a:p>
            <a:endParaRPr lang="fr-FR"/>
          </a:p>
        </p:txBody>
      </p:sp>
      <p:sp>
        <p:nvSpPr>
          <p:cNvPr id="8809" name="Line 617"/>
          <p:cNvSpPr>
            <a:spLocks noChangeShapeType="1"/>
          </p:cNvSpPr>
          <p:nvPr/>
        </p:nvSpPr>
        <p:spPr bwMode="auto">
          <a:xfrm>
            <a:off x="7977188" y="5821363"/>
            <a:ext cx="295275" cy="1587"/>
          </a:xfrm>
          <a:prstGeom prst="line">
            <a:avLst/>
          </a:prstGeom>
          <a:noFill/>
          <a:ln w="19050">
            <a:solidFill>
              <a:srgbClr val="00CC00"/>
            </a:solidFill>
            <a:round/>
            <a:headEnd/>
            <a:tailEnd/>
          </a:ln>
        </p:spPr>
        <p:txBody>
          <a:bodyPr/>
          <a:lstStyle/>
          <a:p>
            <a:endParaRPr lang="fr-FR"/>
          </a:p>
        </p:txBody>
      </p:sp>
      <p:sp>
        <p:nvSpPr>
          <p:cNvPr id="8849" name="Line 657"/>
          <p:cNvSpPr>
            <a:spLocks noChangeShapeType="1"/>
          </p:cNvSpPr>
          <p:nvPr/>
        </p:nvSpPr>
        <p:spPr bwMode="auto">
          <a:xfrm flipV="1">
            <a:off x="3429000" y="5434013"/>
            <a:ext cx="120650" cy="0"/>
          </a:xfrm>
          <a:prstGeom prst="line">
            <a:avLst/>
          </a:prstGeom>
          <a:noFill/>
          <a:ln w="19050">
            <a:solidFill>
              <a:srgbClr val="00CC00"/>
            </a:solidFill>
            <a:round/>
            <a:headEnd/>
            <a:tailEnd/>
          </a:ln>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74">
                                            <p:txEl>
                                              <p:pRg st="0" end="0"/>
                                            </p:txEl>
                                          </p:spTgt>
                                        </p:tgtEl>
                                        <p:attrNameLst>
                                          <p:attrName>style.visibility</p:attrName>
                                        </p:attrNameLst>
                                      </p:cBhvr>
                                      <p:to>
                                        <p:strVal val="visible"/>
                                      </p:to>
                                    </p:set>
                                    <p:animEffect transition="in" filter="fade">
                                      <p:cBhvr>
                                        <p:cTn id="7" dur="2000"/>
                                        <p:tgtEl>
                                          <p:spTgt spid="8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74">
                                            <p:txEl>
                                              <p:pRg st="1" end="1"/>
                                            </p:txEl>
                                          </p:spTgt>
                                        </p:tgtEl>
                                        <p:attrNameLst>
                                          <p:attrName>style.visibility</p:attrName>
                                        </p:attrNameLst>
                                      </p:cBhvr>
                                      <p:to>
                                        <p:strVal val="visible"/>
                                      </p:to>
                                    </p:set>
                                    <p:animEffect transition="in" filter="fade">
                                      <p:cBhvr>
                                        <p:cTn id="12" dur="2000"/>
                                        <p:tgtEl>
                                          <p:spTgt spid="87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74">
                                            <p:txEl>
                                              <p:pRg st="2" end="2"/>
                                            </p:txEl>
                                          </p:spTgt>
                                        </p:tgtEl>
                                        <p:attrNameLst>
                                          <p:attrName>style.visibility</p:attrName>
                                        </p:attrNameLst>
                                      </p:cBhvr>
                                      <p:to>
                                        <p:strVal val="visible"/>
                                      </p:to>
                                    </p:set>
                                    <p:animEffect transition="in" filter="fade">
                                      <p:cBhvr>
                                        <p:cTn id="22" dur="2000"/>
                                        <p:tgtEl>
                                          <p:spTgt spid="877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774">
                                            <p:txEl>
                                              <p:pRg st="3" end="3"/>
                                            </p:txEl>
                                          </p:spTgt>
                                        </p:tgtEl>
                                        <p:attrNameLst>
                                          <p:attrName>style.visibility</p:attrName>
                                        </p:attrNameLst>
                                      </p:cBhvr>
                                      <p:to>
                                        <p:strVal val="visible"/>
                                      </p:to>
                                    </p:set>
                                    <p:animEffect transition="in" filter="fade">
                                      <p:cBhvr>
                                        <p:cTn id="25" dur="2000"/>
                                        <p:tgtEl>
                                          <p:spTgt spid="877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774">
                                            <p:txEl>
                                              <p:pRg st="4" end="4"/>
                                            </p:txEl>
                                          </p:spTgt>
                                        </p:tgtEl>
                                        <p:attrNameLst>
                                          <p:attrName>style.visibility</p:attrName>
                                        </p:attrNameLst>
                                      </p:cBhvr>
                                      <p:to>
                                        <p:strVal val="visible"/>
                                      </p:to>
                                    </p:set>
                                    <p:animEffect transition="in" filter="fade">
                                      <p:cBhvr>
                                        <p:cTn id="28" dur="2000"/>
                                        <p:tgtEl>
                                          <p:spTgt spid="877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774">
                                            <p:txEl>
                                              <p:pRg st="5" end="5"/>
                                            </p:txEl>
                                          </p:spTgt>
                                        </p:tgtEl>
                                        <p:attrNameLst>
                                          <p:attrName>style.visibility</p:attrName>
                                        </p:attrNameLst>
                                      </p:cBhvr>
                                      <p:to>
                                        <p:strVal val="visible"/>
                                      </p:to>
                                    </p:set>
                                    <p:animEffect transition="in" filter="fade">
                                      <p:cBhvr>
                                        <p:cTn id="31" dur="2000"/>
                                        <p:tgtEl>
                                          <p:spTgt spid="877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774">
                                            <p:txEl>
                                              <p:pRg st="6" end="6"/>
                                            </p:txEl>
                                          </p:spTgt>
                                        </p:tgtEl>
                                        <p:attrNameLst>
                                          <p:attrName>style.visibility</p:attrName>
                                        </p:attrNameLst>
                                      </p:cBhvr>
                                      <p:to>
                                        <p:strVal val="visible"/>
                                      </p:to>
                                    </p:set>
                                    <p:animEffect transition="in" filter="fade">
                                      <p:cBhvr>
                                        <p:cTn id="34" dur="2000"/>
                                        <p:tgtEl>
                                          <p:spTgt spid="877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789"/>
                                        </p:tgtEl>
                                        <p:attrNameLst>
                                          <p:attrName>style.visibility</p:attrName>
                                        </p:attrNameLst>
                                      </p:cBhvr>
                                      <p:to>
                                        <p:strVal val="visible"/>
                                      </p:to>
                                    </p:set>
                                    <p:animEffect transition="in" filter="fade">
                                      <p:cBhvr>
                                        <p:cTn id="39" dur="2000"/>
                                        <p:tgtEl>
                                          <p:spTgt spid="878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 presetClass="entr" presetSubtype="0" fill="hold" grpId="0" nodeType="withEffect">
                                  <p:stCondLst>
                                    <p:cond delay="2500"/>
                                  </p:stCondLst>
                                  <p:childTnLst>
                                    <p:set>
                                      <p:cBhvr>
                                        <p:cTn id="46" dur="1" fill="hold">
                                          <p:stCondLst>
                                            <p:cond delay="0"/>
                                          </p:stCondLst>
                                        </p:cTn>
                                        <p:tgtEl>
                                          <p:spTgt spid="8711"/>
                                        </p:tgtEl>
                                        <p:attrNameLst>
                                          <p:attrName>style.visibility</p:attrName>
                                        </p:attrNameLst>
                                      </p:cBhvr>
                                      <p:to>
                                        <p:strVal val="visible"/>
                                      </p:to>
                                    </p:set>
                                  </p:childTnLst>
                                </p:cTn>
                              </p:par>
                              <p:par>
                                <p:cTn id="47" presetID="1" presetClass="entr" presetSubtype="0" fill="hold" grpId="0" nodeType="withEffect">
                                  <p:stCondLst>
                                    <p:cond delay="3000"/>
                                  </p:stCondLst>
                                  <p:childTnLst>
                                    <p:set>
                                      <p:cBhvr>
                                        <p:cTn id="48" dur="1" fill="hold">
                                          <p:stCondLst>
                                            <p:cond delay="0"/>
                                          </p:stCondLst>
                                        </p:cTn>
                                        <p:tgtEl>
                                          <p:spTgt spid="8712"/>
                                        </p:tgtEl>
                                        <p:attrNameLst>
                                          <p:attrName>style.visibility</p:attrName>
                                        </p:attrNameLst>
                                      </p:cBhvr>
                                      <p:to>
                                        <p:strVal val="visible"/>
                                      </p:to>
                                    </p:set>
                                  </p:childTnLst>
                                </p:cTn>
                              </p:par>
                              <p:par>
                                <p:cTn id="49" presetID="1" presetClass="entr" presetSubtype="0" fill="hold" grpId="0" nodeType="withEffect">
                                  <p:stCondLst>
                                    <p:cond delay="3500"/>
                                  </p:stCondLst>
                                  <p:childTnLst>
                                    <p:set>
                                      <p:cBhvr>
                                        <p:cTn id="50" dur="1" fill="hold">
                                          <p:stCondLst>
                                            <p:cond delay="0"/>
                                          </p:stCondLst>
                                        </p:cTn>
                                        <p:tgtEl>
                                          <p:spTgt spid="8714"/>
                                        </p:tgtEl>
                                        <p:attrNameLst>
                                          <p:attrName>style.visibility</p:attrName>
                                        </p:attrNameLst>
                                      </p:cBhvr>
                                      <p:to>
                                        <p:strVal val="visible"/>
                                      </p:to>
                                    </p:set>
                                  </p:childTnLst>
                                </p:cTn>
                              </p:par>
                              <p:par>
                                <p:cTn id="51" presetID="1" presetClass="entr" presetSubtype="0" fill="hold" grpId="0" nodeType="withEffect">
                                  <p:stCondLst>
                                    <p:cond delay="4000"/>
                                  </p:stCondLst>
                                  <p:childTnLst>
                                    <p:set>
                                      <p:cBhvr>
                                        <p:cTn id="52" dur="1" fill="hold">
                                          <p:stCondLst>
                                            <p:cond delay="0"/>
                                          </p:stCondLst>
                                        </p:cTn>
                                        <p:tgtEl>
                                          <p:spTgt spid="8715"/>
                                        </p:tgtEl>
                                        <p:attrNameLst>
                                          <p:attrName>style.visibility</p:attrName>
                                        </p:attrNameLst>
                                      </p:cBhvr>
                                      <p:to>
                                        <p:strVal val="visible"/>
                                      </p:to>
                                    </p:set>
                                  </p:childTnLst>
                                </p:cTn>
                              </p:par>
                              <p:par>
                                <p:cTn id="53" presetID="1" presetClass="entr" presetSubtype="0" fill="hold" grpId="0" nodeType="withEffect">
                                  <p:stCondLst>
                                    <p:cond delay="4500"/>
                                  </p:stCondLst>
                                  <p:childTnLst>
                                    <p:set>
                                      <p:cBhvr>
                                        <p:cTn id="54" dur="1" fill="hold">
                                          <p:stCondLst>
                                            <p:cond delay="0"/>
                                          </p:stCondLst>
                                        </p:cTn>
                                        <p:tgtEl>
                                          <p:spTgt spid="8717"/>
                                        </p:tgtEl>
                                        <p:attrNameLst>
                                          <p:attrName>style.visibility</p:attrName>
                                        </p:attrNameLst>
                                      </p:cBhvr>
                                      <p:to>
                                        <p:strVal val="visible"/>
                                      </p:to>
                                    </p:set>
                                  </p:childTnLst>
                                </p:cTn>
                              </p:par>
                              <p:par>
                                <p:cTn id="55" presetID="1" presetClass="entr" presetSubtype="0" fill="hold" grpId="0" nodeType="withEffect">
                                  <p:stCondLst>
                                    <p:cond delay="5000"/>
                                  </p:stCondLst>
                                  <p:childTnLst>
                                    <p:set>
                                      <p:cBhvr>
                                        <p:cTn id="56" dur="1" fill="hold">
                                          <p:stCondLst>
                                            <p:cond delay="0"/>
                                          </p:stCondLst>
                                        </p:cTn>
                                        <p:tgtEl>
                                          <p:spTgt spid="8718"/>
                                        </p:tgtEl>
                                        <p:attrNameLst>
                                          <p:attrName>style.visibility</p:attrName>
                                        </p:attrNameLst>
                                      </p:cBhvr>
                                      <p:to>
                                        <p:strVal val="visible"/>
                                      </p:to>
                                    </p:set>
                                  </p:childTnLst>
                                </p:cTn>
                              </p:par>
                              <p:par>
                                <p:cTn id="57" presetID="1" presetClass="entr" presetSubtype="0" fill="hold" grpId="0" nodeType="withEffect">
                                  <p:stCondLst>
                                    <p:cond delay="5500"/>
                                  </p:stCondLst>
                                  <p:childTnLst>
                                    <p:set>
                                      <p:cBhvr>
                                        <p:cTn id="58" dur="1" fill="hold">
                                          <p:stCondLst>
                                            <p:cond delay="0"/>
                                          </p:stCondLst>
                                        </p:cTn>
                                        <p:tgtEl>
                                          <p:spTgt spid="8720"/>
                                        </p:tgtEl>
                                        <p:attrNameLst>
                                          <p:attrName>style.visibility</p:attrName>
                                        </p:attrNameLst>
                                      </p:cBhvr>
                                      <p:to>
                                        <p:strVal val="visible"/>
                                      </p:to>
                                    </p:set>
                                  </p:childTnLst>
                                </p:cTn>
                              </p:par>
                              <p:par>
                                <p:cTn id="59" presetID="1" presetClass="entr" presetSubtype="0" fill="hold" grpId="0" nodeType="withEffect">
                                  <p:stCondLst>
                                    <p:cond delay="6000"/>
                                  </p:stCondLst>
                                  <p:childTnLst>
                                    <p:set>
                                      <p:cBhvr>
                                        <p:cTn id="60" dur="1" fill="hold">
                                          <p:stCondLst>
                                            <p:cond delay="0"/>
                                          </p:stCondLst>
                                        </p:cTn>
                                        <p:tgtEl>
                                          <p:spTgt spid="87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2000"/>
                                        <p:tgtEl>
                                          <p:spTgt spid="21"/>
                                        </p:tgtEl>
                                      </p:cBhvr>
                                    </p:animEffect>
                                  </p:childTnLst>
                                </p:cTn>
                              </p:par>
                              <p:par>
                                <p:cTn id="66" presetID="10" presetClass="entr" presetSubtype="0" fill="hold" nodeType="withEffect">
                                  <p:stCondLst>
                                    <p:cond delay="250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2000"/>
                                        <p:tgtEl>
                                          <p:spTgt spid="5"/>
                                        </p:tgtEl>
                                      </p:cBhvr>
                                    </p:animEffect>
                                  </p:childTnLst>
                                </p:cTn>
                              </p:par>
                              <p:par>
                                <p:cTn id="69" presetID="10" presetClass="entr" presetSubtype="0" fill="hold" nodeType="withEffect">
                                  <p:stCondLst>
                                    <p:cond delay="50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20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807"/>
                                        </p:tgtEl>
                                        <p:attrNameLst>
                                          <p:attrName>style.visibility</p:attrName>
                                        </p:attrNameLst>
                                      </p:cBhvr>
                                      <p:to>
                                        <p:strVal val="visible"/>
                                      </p:to>
                                    </p:set>
                                  </p:childTnLst>
                                </p:cTn>
                              </p:par>
                              <p:par>
                                <p:cTn id="76" presetID="0" presetClass="path" presetSubtype="0" accel="50000" decel="50000" fill="hold" grpId="1" nodeType="withEffect">
                                  <p:stCondLst>
                                    <p:cond delay="1000"/>
                                  </p:stCondLst>
                                  <p:childTnLst>
                                    <p:animMotion origin="layout" path="M -0.00069 -0.00116 C 0.03281 -0.01713 0.06632 -0.03311 0.09931 -0.04098 C 0.13229 -0.04885 0.15816 -0.04723 0.19722 -0.04838 C 0.23629 -0.04954 0.30139 -0.04769 0.33403 -0.04746 C 0.36667 -0.04723 0.38073 -0.05278 0.39306 -0.04746 C 0.40538 -0.04213 0.4059 -0.02223 0.40833 -0.01598 " pathEditMode="relative" ptsTypes="aaaaaA">
                                      <p:cBhvr>
                                        <p:cTn id="77" dur="2000" fill="hold"/>
                                        <p:tgtEl>
                                          <p:spTgt spid="8807"/>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742"/>
                                        </p:tgtEl>
                                        <p:attrNameLst>
                                          <p:attrName>style.visibility</p:attrName>
                                        </p:attrNameLst>
                                      </p:cBhvr>
                                      <p:to>
                                        <p:strVal val="visible"/>
                                      </p:to>
                                    </p:set>
                                  </p:childTnLst>
                                </p:cTn>
                              </p:par>
                            </p:childTnLst>
                          </p:cTn>
                        </p:par>
                        <p:par>
                          <p:cTn id="82" fill="hold">
                            <p:stCondLst>
                              <p:cond delay="0"/>
                            </p:stCondLst>
                            <p:childTnLst>
                              <p:par>
                                <p:cTn id="83" presetID="0" presetClass="path" presetSubtype="0" accel="50000" decel="50000" fill="hold" grpId="1" nodeType="afterEffect">
                                  <p:stCondLst>
                                    <p:cond delay="1000"/>
                                  </p:stCondLst>
                                  <p:childTnLst>
                                    <p:animMotion origin="layout" path="M -0.00017 -0.00139 C 0.00591 -0.01227 0.01198 -0.02292 0.03941 -0.0301 C 0.06684 -0.03727 0.12257 -0.04422 0.16441 -0.04491 C 0.20625 -0.04561 0.25018 -0.04236 0.2908 -0.03473 C 0.33143 -0.02709 0.38889 -0.00486 0.40816 0.00046 " pathEditMode="relative" ptsTypes="aaaaA">
                                      <p:cBhvr>
                                        <p:cTn id="84" dur="2000" fill="hold"/>
                                        <p:tgtEl>
                                          <p:spTgt spid="8742"/>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748"/>
                                        </p:tgtEl>
                                        <p:attrNameLst>
                                          <p:attrName>style.visibility</p:attrName>
                                        </p:attrNameLst>
                                      </p:cBhvr>
                                      <p:to>
                                        <p:strVal val="visible"/>
                                      </p:to>
                                    </p:set>
                                  </p:childTnLst>
                                </p:cTn>
                              </p:par>
                              <p:par>
                                <p:cTn id="89" presetID="0" presetClass="path" presetSubtype="0" accel="50000" decel="50000" fill="hold" grpId="1" nodeType="withEffect">
                                  <p:stCondLst>
                                    <p:cond delay="1000"/>
                                  </p:stCondLst>
                                  <p:childTnLst>
                                    <p:animMotion origin="layout" path="M -0.00122 -0.00046 C 1.38889E-6 0.00671 0.00139 0.01389 0.01684 0.02176 C 0.03229 0.02963 0.05139 0.0412 0.09114 0.04676 C 0.1309 0.05232 0.20833 0.05509 0.25573 0.05509 C 0.30312 0.05509 0.34965 0.05347 0.37517 0.04676 C 0.40069 0.04005 0.40417 0.01806 0.4092 0.01435 " pathEditMode="relative" ptsTypes="aaaaaA">
                                      <p:cBhvr>
                                        <p:cTn id="90" dur="2000" fill="hold"/>
                                        <p:tgtEl>
                                          <p:spTgt spid="8748"/>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747"/>
                                        </p:tgtEl>
                                        <p:attrNameLst>
                                          <p:attrName>style.visibility</p:attrName>
                                        </p:attrNameLst>
                                      </p:cBhvr>
                                      <p:to>
                                        <p:strVal val="visible"/>
                                      </p:to>
                                    </p:set>
                                  </p:childTnLst>
                                </p:cTn>
                              </p:par>
                              <p:par>
                                <p:cTn id="95" presetID="0" presetClass="path" presetSubtype="0" accel="50000" decel="50000" fill="hold" grpId="1" nodeType="withEffect">
                                  <p:stCondLst>
                                    <p:cond delay="1000"/>
                                  </p:stCondLst>
                                  <p:childTnLst>
                                    <p:animMotion origin="layout" path="M 0.0 -0.00024 C 0.0066 0.0199 0.01319 0.04027 0.05069 0.05162 C 0.08819 0.06296 0.17726 0.06574 0.225 0.06828 C 0.27274 0.07083 0.31476 0.06898 0.3375 0.06736 C 0.36024 0.06574 0.34913 0.06666 0.36111 0.0581 C 0.37309 0.04953 0.40122 0.02361 0.40903 0.01643 " pathEditMode="relative" ptsTypes="aaaaaA">
                                      <p:cBhvr>
                                        <p:cTn id="96" dur="2000" fill="hold"/>
                                        <p:tgtEl>
                                          <p:spTgt spid="8747"/>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743"/>
                                        </p:tgtEl>
                                        <p:attrNameLst>
                                          <p:attrName>style.visibility</p:attrName>
                                        </p:attrNameLst>
                                      </p:cBhvr>
                                      <p:to>
                                        <p:strVal val="visible"/>
                                      </p:to>
                                    </p:set>
                                  </p:childTnLst>
                                </p:cTn>
                              </p:par>
                              <p:par>
                                <p:cTn id="101" presetID="0" presetClass="path" presetSubtype="0" accel="50000" decel="50000" fill="hold" grpId="1" nodeType="withEffect">
                                  <p:stCondLst>
                                    <p:cond delay="1000"/>
                                  </p:stCondLst>
                                  <p:childTnLst>
                                    <p:animMotion origin="layout" path="M -0.00034 0.00024 C 0.01355 -0.0125 0.02761 -0.025 0.04966 -0.02662 C 0.07171 -0.02824 0.09566 -0.01203 0.1316 -0.00995 C 0.16754 -0.00787 0.23577 -0.01851 0.26563 -0.01365 C 0.29549 -0.00879 0.29237 0.01389 0.31077 0.01968 C 0.32917 0.02547 0.35973 0.025 0.37605 0.02153 C 0.39237 0.01806 0.40435 0.00186 0.40869 -0.00069 " pathEditMode="relative" ptsTypes="aaaaaaA">
                                      <p:cBhvr>
                                        <p:cTn id="102" dur="2000" fill="hold"/>
                                        <p:tgtEl>
                                          <p:spTgt spid="8743"/>
                                        </p:tgtEl>
                                        <p:attrNameLst>
                                          <p:attrName>ppt_x</p:attrName>
                                          <p:attrName>ppt_y</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849"/>
                                        </p:tgtEl>
                                        <p:attrNameLst>
                                          <p:attrName>style.visibility</p:attrName>
                                        </p:attrNameLst>
                                      </p:cBhvr>
                                      <p:to>
                                        <p:strVal val="visible"/>
                                      </p:to>
                                    </p:set>
                                  </p:childTnLst>
                                </p:cTn>
                              </p:par>
                              <p:par>
                                <p:cTn id="107" presetID="0" presetClass="path" presetSubtype="0" accel="50000" decel="50000" fill="hold" grpId="1" nodeType="withEffect">
                                  <p:stCondLst>
                                    <p:cond delay="1000"/>
                                  </p:stCondLst>
                                  <p:childTnLst>
                                    <p:animMotion origin="layout" path="M 0.00104 0.00023 C 0.01128 -0.00833 0.02153 -0.01667 0.04618 -0.01458 C 0.07083 -0.0125 0.11475 0.00787 0.14896 0.01227 C 0.18316 0.01667 0.22968 0.00718 0.25173 0.01227 C 0.27378 0.01736 0.2618 0.0375 0.2809 0.04283 C 0.3 0.04815 0.34514 0.05232 0.36632 0.04375 C 0.3875 0.03519 0.40104 0.0007 0.40798 -0.0081 " pathEditMode="relative" ptsTypes="aaaaaaA">
                                      <p:cBhvr>
                                        <p:cTn id="108" dur="2000" fill="hold"/>
                                        <p:tgtEl>
                                          <p:spTgt spid="8849"/>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80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7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 grpId="0" animBg="1"/>
      <p:bldP spid="8807" grpId="1" animBg="1"/>
      <p:bldP spid="8711" grpId="0"/>
      <p:bldP spid="8712" grpId="0"/>
      <p:bldP spid="8714" grpId="0"/>
      <p:bldP spid="8715" grpId="0"/>
      <p:bldP spid="8717" grpId="0"/>
      <p:bldP spid="8718" grpId="0"/>
      <p:bldP spid="8720" grpId="0"/>
      <p:bldP spid="8721" grpId="0"/>
      <p:bldP spid="8742" grpId="0" animBg="1"/>
      <p:bldP spid="8742" grpId="1" animBg="1"/>
      <p:bldP spid="8743" grpId="0" animBg="1"/>
      <p:bldP spid="8743" grpId="1" animBg="1"/>
      <p:bldP spid="8745" grpId="0" animBg="1"/>
      <p:bldP spid="8747" grpId="0" animBg="1"/>
      <p:bldP spid="8747" grpId="1" animBg="1"/>
      <p:bldP spid="8748" grpId="0" animBg="1"/>
      <p:bldP spid="8748" grpId="1" animBg="1"/>
      <p:bldP spid="8789" grpId="0"/>
      <p:bldP spid="8808" grpId="0" animBg="1"/>
      <p:bldP spid="8809" grpId="0" animBg="1"/>
      <p:bldP spid="8849" grpId="0" animBg="1"/>
      <p:bldP spid="884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0" y="1281113"/>
            <a:ext cx="2339975" cy="1187450"/>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411413" y="1281113"/>
            <a:ext cx="2160587" cy="1201737"/>
          </a:xfrm>
          <a:prstGeom prst="rect">
            <a:avLst/>
          </a:prstGeom>
          <a:noFill/>
          <a:ln w="9525">
            <a:noFill/>
            <a:miter lim="800000"/>
            <a:headEnd/>
            <a:tailEnd/>
          </a:ln>
        </p:spPr>
      </p:pic>
      <p:pic>
        <p:nvPicPr>
          <p:cNvPr id="96260" name="Picture 4"/>
          <p:cNvPicPr>
            <a:picLocks noGrp="1" noChangeAspect="1" noChangeArrowheads="1"/>
          </p:cNvPicPr>
          <p:nvPr>
            <p:ph type="body" idx="1"/>
          </p:nvPr>
        </p:nvPicPr>
        <p:blipFill>
          <a:blip r:embed="rId4" cstate="print"/>
          <a:srcRect/>
          <a:stretch>
            <a:fillRect/>
          </a:stretch>
        </p:blipFill>
        <p:spPr>
          <a:xfrm>
            <a:off x="4643438" y="1281113"/>
            <a:ext cx="2160587" cy="1174750"/>
          </a:xfrm>
          <a:noFill/>
        </p:spPr>
      </p:pic>
      <p:grpSp>
        <p:nvGrpSpPr>
          <p:cNvPr id="2" name="Groupe 7"/>
          <p:cNvGrpSpPr>
            <a:grpSpLocks/>
          </p:cNvGrpSpPr>
          <p:nvPr/>
        </p:nvGrpSpPr>
        <p:grpSpPr bwMode="auto">
          <a:xfrm>
            <a:off x="323850" y="188640"/>
            <a:ext cx="8569325" cy="647973"/>
            <a:chOff x="977148" y="2538532"/>
            <a:chExt cx="6542646" cy="1115153"/>
          </a:xfrm>
        </p:grpSpPr>
        <p:sp>
          <p:nvSpPr>
            <p:cNvPr id="9" name="Rectangle à coins arrondis 8"/>
            <p:cNvSpPr/>
            <p:nvPr/>
          </p:nvSpPr>
          <p:spPr>
            <a:xfrm>
              <a:off x="977148" y="2539002"/>
              <a:ext cx="6542646" cy="1114683"/>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9"/>
            <p:cNvSpPr/>
            <p:nvPr/>
          </p:nvSpPr>
          <p:spPr>
            <a:xfrm>
              <a:off x="3011082" y="2538532"/>
              <a:ext cx="2056186" cy="1049113"/>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3200" b="1" dirty="0"/>
                <a:t>Si on résume</a:t>
              </a:r>
              <a:endParaRPr lang="fr-FR" sz="3200" dirty="0"/>
            </a:p>
          </p:txBody>
        </p:sp>
      </p:grpSp>
      <p:sp>
        <p:nvSpPr>
          <p:cNvPr id="96268" name="Text Box 12"/>
          <p:cNvSpPr txBox="1">
            <a:spLocks noChangeArrowheads="1"/>
          </p:cNvSpPr>
          <p:nvPr/>
        </p:nvSpPr>
        <p:spPr bwMode="auto">
          <a:xfrm>
            <a:off x="251520" y="2708275"/>
            <a:ext cx="6804918" cy="825500"/>
          </a:xfrm>
          <a:prstGeom prst="rect">
            <a:avLst/>
          </a:prstGeom>
          <a:noFill/>
          <a:ln w="9525">
            <a:noFill/>
            <a:miter lim="800000"/>
            <a:headEnd/>
            <a:tailEnd/>
          </a:ln>
        </p:spPr>
        <p:txBody>
          <a:bodyPr wrap="square">
            <a:spAutoFit/>
          </a:bodyPr>
          <a:lstStyle/>
          <a:p>
            <a:r>
              <a:rPr lang="fr-FR" sz="1600" b="1" u="sng" dirty="0">
                <a:latin typeface="Calibri" pitchFamily="34" charset="0"/>
              </a:rPr>
              <a:t>1ère étape : </a:t>
            </a:r>
            <a:r>
              <a:rPr lang="fr-FR" sz="1600" b="1" u="sng" dirty="0">
                <a:solidFill>
                  <a:schemeClr val="hlink"/>
                </a:solidFill>
                <a:latin typeface="Calibri" pitchFamily="34" charset="0"/>
              </a:rPr>
              <a:t>l’échantillonnage </a:t>
            </a:r>
            <a:endParaRPr lang="fr-FR" sz="1600" u="sng" dirty="0">
              <a:solidFill>
                <a:schemeClr val="hlink"/>
              </a:solidFill>
              <a:latin typeface="Calibri" pitchFamily="34" charset="0"/>
            </a:endParaRPr>
          </a:p>
          <a:p>
            <a:r>
              <a:rPr lang="fr-FR" sz="1600" dirty="0">
                <a:latin typeface="Calibri" pitchFamily="34" charset="0"/>
              </a:rPr>
              <a:t>On prélève des échantillons à intervalle régulier Te. </a:t>
            </a:r>
          </a:p>
          <a:p>
            <a:r>
              <a:rPr lang="fr-FR" sz="1600" dirty="0">
                <a:latin typeface="Calibri" pitchFamily="34" charset="0"/>
              </a:rPr>
              <a:t>Te : période d’échantillonnage. </a:t>
            </a:r>
            <a:r>
              <a:rPr lang="fr-FR" sz="1600" dirty="0" err="1">
                <a:latin typeface="Calibri" pitchFamily="34" charset="0"/>
              </a:rPr>
              <a:t>fe</a:t>
            </a:r>
            <a:r>
              <a:rPr lang="fr-FR" sz="1600" dirty="0">
                <a:latin typeface="Calibri" pitchFamily="34" charset="0"/>
              </a:rPr>
              <a:t>= 1 / Te : fréquence d’échantillonnage. </a:t>
            </a:r>
          </a:p>
        </p:txBody>
      </p:sp>
      <p:sp>
        <p:nvSpPr>
          <p:cNvPr id="96269" name="Text Box 13"/>
          <p:cNvSpPr txBox="1">
            <a:spLocks noChangeArrowheads="1"/>
          </p:cNvSpPr>
          <p:nvPr/>
        </p:nvSpPr>
        <p:spPr bwMode="auto">
          <a:xfrm>
            <a:off x="251520" y="3501008"/>
            <a:ext cx="6552505" cy="825500"/>
          </a:xfrm>
          <a:prstGeom prst="rect">
            <a:avLst/>
          </a:prstGeom>
          <a:noFill/>
          <a:ln w="9525">
            <a:noFill/>
            <a:miter lim="800000"/>
            <a:headEnd/>
            <a:tailEnd/>
          </a:ln>
        </p:spPr>
        <p:txBody>
          <a:bodyPr wrap="square">
            <a:spAutoFit/>
          </a:bodyPr>
          <a:lstStyle/>
          <a:p>
            <a:r>
              <a:rPr lang="fr-FR" sz="1600" b="1" u="sng" dirty="0">
                <a:latin typeface="Calibri" pitchFamily="34" charset="0"/>
              </a:rPr>
              <a:t>2ème étape : </a:t>
            </a:r>
            <a:r>
              <a:rPr lang="fr-FR" sz="1600" b="1" u="sng" dirty="0">
                <a:solidFill>
                  <a:srgbClr val="FF0000"/>
                </a:solidFill>
                <a:latin typeface="Calibri" pitchFamily="34" charset="0"/>
              </a:rPr>
              <a:t>le blocage</a:t>
            </a:r>
            <a:r>
              <a:rPr lang="fr-FR" sz="1600" b="1" dirty="0">
                <a:latin typeface="Calibri" pitchFamily="34" charset="0"/>
              </a:rPr>
              <a:t> </a:t>
            </a:r>
            <a:endParaRPr lang="fr-FR" sz="1600" dirty="0">
              <a:latin typeface="Calibri" pitchFamily="34" charset="0"/>
            </a:endParaRPr>
          </a:p>
          <a:p>
            <a:r>
              <a:rPr lang="fr-FR" sz="1600" dirty="0">
                <a:latin typeface="Calibri" pitchFamily="34" charset="0"/>
              </a:rPr>
              <a:t>La conversion n’est pas instantanée.  Il faut donc bloquer l’échantillon pendant toute la période d’échantillonnage.</a:t>
            </a:r>
          </a:p>
        </p:txBody>
      </p:sp>
      <p:sp>
        <p:nvSpPr>
          <p:cNvPr id="96270" name="Text Box 14"/>
          <p:cNvSpPr txBox="1">
            <a:spLocks noChangeArrowheads="1"/>
          </p:cNvSpPr>
          <p:nvPr/>
        </p:nvSpPr>
        <p:spPr bwMode="auto">
          <a:xfrm>
            <a:off x="251520" y="4221089"/>
            <a:ext cx="8424168" cy="1846659"/>
          </a:xfrm>
          <a:prstGeom prst="rect">
            <a:avLst/>
          </a:prstGeom>
          <a:noFill/>
          <a:ln w="9525">
            <a:noFill/>
            <a:miter lim="800000"/>
            <a:headEnd/>
            <a:tailEnd/>
          </a:ln>
        </p:spPr>
        <p:txBody>
          <a:bodyPr wrap="square">
            <a:spAutoFit/>
          </a:bodyPr>
          <a:lstStyle/>
          <a:p>
            <a:r>
              <a:rPr lang="fr-FR" sz="1600" b="1" u="sng" dirty="0">
                <a:latin typeface="Calibri" pitchFamily="34" charset="0"/>
              </a:rPr>
              <a:t>3ème étape : </a:t>
            </a:r>
            <a:r>
              <a:rPr lang="fr-FR" sz="1600" b="1" u="sng" dirty="0">
                <a:solidFill>
                  <a:srgbClr val="00CC00"/>
                </a:solidFill>
                <a:latin typeface="Calibri" pitchFamily="34" charset="0"/>
              </a:rPr>
              <a:t>la conversion</a:t>
            </a:r>
            <a:r>
              <a:rPr lang="fr-FR" sz="1600" b="1" u="sng" dirty="0">
                <a:latin typeface="Calibri" pitchFamily="34" charset="0"/>
              </a:rPr>
              <a:t>  </a:t>
            </a:r>
            <a:r>
              <a:rPr lang="fr-FR" sz="1600" dirty="0"/>
              <a:t> </a:t>
            </a:r>
            <a:endParaRPr lang="fr-FR" sz="1600" u="sng" dirty="0">
              <a:latin typeface="Calibri" pitchFamily="34" charset="0"/>
            </a:endParaRPr>
          </a:p>
          <a:p>
            <a:r>
              <a:rPr lang="fr-FR" sz="1600" dirty="0">
                <a:latin typeface="Calibri" pitchFamily="34" charset="0"/>
              </a:rPr>
              <a:t>Il faut ensuite convertir chaque échantillon (niveau de tension) en un nombre. </a:t>
            </a:r>
          </a:p>
          <a:p>
            <a:r>
              <a:rPr lang="fr-FR" sz="1600" dirty="0">
                <a:latin typeface="Calibri" pitchFamily="34" charset="0"/>
              </a:rPr>
              <a:t>Le signal numérique est représenté par une séquence de nombre notée {</a:t>
            </a:r>
            <a:r>
              <a:rPr lang="fr-FR" sz="1600" dirty="0" err="1">
                <a:latin typeface="Calibri" pitchFamily="34" charset="0"/>
              </a:rPr>
              <a:t>xn</a:t>
            </a:r>
            <a:r>
              <a:rPr lang="fr-FR" sz="1600" dirty="0">
                <a:latin typeface="Calibri" pitchFamily="34" charset="0"/>
              </a:rPr>
              <a:t>}. </a:t>
            </a:r>
          </a:p>
          <a:p>
            <a:r>
              <a:rPr lang="fr-FR" sz="1600" dirty="0">
                <a:latin typeface="Calibri" pitchFamily="34" charset="0"/>
              </a:rPr>
              <a:t>{</a:t>
            </a:r>
            <a:r>
              <a:rPr lang="fr-FR" sz="1600" dirty="0" err="1">
                <a:latin typeface="Calibri" pitchFamily="34" charset="0"/>
              </a:rPr>
              <a:t>xn</a:t>
            </a:r>
            <a:r>
              <a:rPr lang="fr-FR" sz="1600" dirty="0">
                <a:latin typeface="Calibri" pitchFamily="34" charset="0"/>
              </a:rPr>
              <a:t>}= { 0 17 33 38 34 23 15 11 17 30…} </a:t>
            </a:r>
          </a:p>
          <a:p>
            <a:r>
              <a:rPr lang="fr-FR" sz="1600" dirty="0">
                <a:latin typeface="Calibri" pitchFamily="34" charset="0"/>
              </a:rPr>
              <a:t>{</a:t>
            </a:r>
            <a:r>
              <a:rPr lang="fr-FR" sz="1600" dirty="0" err="1">
                <a:latin typeface="Calibri" pitchFamily="34" charset="0"/>
              </a:rPr>
              <a:t>xn</a:t>
            </a:r>
            <a:r>
              <a:rPr lang="fr-FR" sz="1600" dirty="0">
                <a:latin typeface="Calibri" pitchFamily="34" charset="0"/>
              </a:rPr>
              <a:t>}= { 00000000 00010001 00100001 001001110 …}</a:t>
            </a:r>
          </a:p>
          <a:p>
            <a:endParaRPr lang="fr-FR" sz="1600" dirty="0">
              <a:latin typeface="Calibri" pitchFamily="34" charset="0"/>
            </a:endParaRPr>
          </a:p>
          <a:p>
            <a:pPr algn="ctr"/>
            <a:endParaRPr lang="fr-FR" dirty="0">
              <a:latin typeface="Calibri" pitchFamily="34" charset="0"/>
            </a:endParaRPr>
          </a:p>
        </p:txBody>
      </p:sp>
      <p:pic>
        <p:nvPicPr>
          <p:cNvPr id="96271" name="Picture 15"/>
          <p:cNvPicPr>
            <a:picLocks noChangeAspect="1" noChangeArrowheads="1"/>
          </p:cNvPicPr>
          <p:nvPr/>
        </p:nvPicPr>
        <p:blipFill>
          <a:blip r:embed="rId6" cstate="print"/>
          <a:srcRect/>
          <a:stretch>
            <a:fillRect/>
          </a:stretch>
        </p:blipFill>
        <p:spPr bwMode="auto">
          <a:xfrm>
            <a:off x="6838950" y="1054100"/>
            <a:ext cx="2305050" cy="2590800"/>
          </a:xfrm>
          <a:prstGeom prst="rect">
            <a:avLst/>
          </a:prstGeom>
          <a:noFill/>
          <a:ln w="9525">
            <a:noFill/>
            <a:miter lim="800000"/>
            <a:headEnd/>
            <a:tailEnd/>
          </a:ln>
        </p:spPr>
      </p:pic>
      <p:sp>
        <p:nvSpPr>
          <p:cNvPr id="12" name="Rectangle 11"/>
          <p:cNvSpPr/>
          <p:nvPr/>
        </p:nvSpPr>
        <p:spPr>
          <a:xfrm>
            <a:off x="251520" y="5805264"/>
            <a:ext cx="7488832" cy="369332"/>
          </a:xfrm>
          <a:prstGeom prst="rect">
            <a:avLst/>
          </a:prstGeom>
        </p:spPr>
        <p:txBody>
          <a:bodyPr wrap="square">
            <a:spAutoFit/>
          </a:bodyPr>
          <a:lstStyle/>
          <a:p>
            <a:pPr algn="ctr"/>
            <a:r>
              <a:rPr lang="fr-FR" dirty="0">
                <a:latin typeface="Calibri" pitchFamily="34" charset="0"/>
              </a:rPr>
              <a:t>Ces trois étapes sont réalisées chaque fois qu’il s’écoule une période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7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7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270">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70">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7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8" grpId="0"/>
      <p:bldP spid="96269" grpId="0"/>
      <p:bldP spid="96270"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7"/>
          <p:cNvGrpSpPr>
            <a:grpSpLocks/>
          </p:cNvGrpSpPr>
          <p:nvPr/>
        </p:nvGrpSpPr>
        <p:grpSpPr bwMode="auto">
          <a:xfrm>
            <a:off x="323850" y="260351"/>
            <a:ext cx="8569325" cy="648369"/>
            <a:chOff x="977148" y="2539002"/>
            <a:chExt cx="6542646" cy="1114683"/>
          </a:xfrm>
        </p:grpSpPr>
        <p:sp>
          <p:nvSpPr>
            <p:cNvPr id="9" name="Rectangle à coins arrondis 8"/>
            <p:cNvSpPr/>
            <p:nvPr/>
          </p:nvSpPr>
          <p:spPr>
            <a:xfrm>
              <a:off x="977148" y="2539002"/>
              <a:ext cx="6542646" cy="1114683"/>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9"/>
            <p:cNvSpPr/>
            <p:nvPr/>
          </p:nvSpPr>
          <p:spPr>
            <a:xfrm>
              <a:off x="1141836" y="2539513"/>
              <a:ext cx="6344457" cy="687200"/>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2400" b="1" dirty="0"/>
                <a:t>Différence entre signal échantillonné et signal quantifié</a:t>
              </a:r>
              <a:endParaRPr lang="fr-FR" sz="2400" dirty="0"/>
            </a:p>
          </p:txBody>
        </p:sp>
      </p:grpSp>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p:pic>
        <p:nvPicPr>
          <p:cNvPr id="1026" name="Picture 2">
            <a:hlinkClick r:id="rId3" action="ppaction://hlinkfile"/>
          </p:cNvPr>
          <p:cNvPicPr>
            <a:picLocks noChangeAspect="1" noChangeArrowheads="1"/>
          </p:cNvPicPr>
          <p:nvPr/>
        </p:nvPicPr>
        <p:blipFill>
          <a:blip r:embed="rId4" cstate="print"/>
          <a:srcRect l="3248" t="9921" r="8563" b="8031"/>
          <a:stretch>
            <a:fillRect/>
          </a:stretch>
        </p:blipFill>
        <p:spPr bwMode="auto">
          <a:xfrm>
            <a:off x="179512" y="1052736"/>
            <a:ext cx="8677472" cy="5477648"/>
          </a:xfrm>
          <a:prstGeom prst="rect">
            <a:avLst/>
          </a:prstGeom>
          <a:noFill/>
          <a:ln w="9525">
            <a:noFill/>
            <a:miter lim="800000"/>
            <a:headEnd/>
            <a:tailEnd/>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E056F9-5CE0-40C6-B7B2-A9F557997628}"/>
              </a:ext>
            </a:extLst>
          </p:cNvPr>
          <p:cNvSpPr/>
          <p:nvPr/>
        </p:nvSpPr>
        <p:spPr>
          <a:xfrm>
            <a:off x="899592" y="291713"/>
            <a:ext cx="7931224" cy="1815882"/>
          </a:xfrm>
          <a:prstGeom prst="rect">
            <a:avLst/>
          </a:prstGeom>
        </p:spPr>
        <p:txBody>
          <a:bodyPr wrap="square">
            <a:spAutoFit/>
          </a:bodyPr>
          <a:lstStyle/>
          <a:p>
            <a:r>
              <a:rPr lang="fr-FR" sz="2800" b="1" dirty="0"/>
              <a:t>Limitation en longueur d’onde</a:t>
            </a:r>
            <a:br>
              <a:rPr lang="fr-FR" sz="2800" dirty="0"/>
            </a:br>
            <a:r>
              <a:rPr lang="fr-FR" sz="2800" dirty="0"/>
              <a:t>longueur d’onde comprise entre 380 et 780 nm.</a:t>
            </a:r>
            <a:br>
              <a:rPr lang="fr-FR" sz="2800" dirty="0"/>
            </a:br>
            <a:endParaRPr lang="fr-FR" sz="2800" dirty="0"/>
          </a:p>
          <a:p>
            <a:endParaRPr lang="fr-FR" sz="2800" dirty="0"/>
          </a:p>
        </p:txBody>
      </p:sp>
      <p:pic>
        <p:nvPicPr>
          <p:cNvPr id="4" name="Image 3">
            <a:extLst>
              <a:ext uri="{FF2B5EF4-FFF2-40B4-BE49-F238E27FC236}">
                <a16:creationId xmlns:a16="http://schemas.microsoft.com/office/drawing/2014/main" id="{D33BCE4E-D598-4F13-B956-AF91A2881A30}"/>
              </a:ext>
            </a:extLst>
          </p:cNvPr>
          <p:cNvPicPr>
            <a:picLocks noChangeAspect="1"/>
          </p:cNvPicPr>
          <p:nvPr/>
        </p:nvPicPr>
        <p:blipFill>
          <a:blip r:embed="rId2"/>
          <a:stretch>
            <a:fillRect/>
          </a:stretch>
        </p:blipFill>
        <p:spPr>
          <a:xfrm>
            <a:off x="1166812" y="1484784"/>
            <a:ext cx="6810375" cy="4377853"/>
          </a:xfrm>
          <a:prstGeom prst="rect">
            <a:avLst/>
          </a:prstGeom>
        </p:spPr>
      </p:pic>
    </p:spTree>
    <p:extLst>
      <p:ext uri="{BB962C8B-B14F-4D97-AF65-F5344CB8AC3E}">
        <p14:creationId xmlns:p14="http://schemas.microsoft.com/office/powerpoint/2010/main" val="41087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1" name="Text Box 201"/>
          <p:cNvSpPr txBox="1">
            <a:spLocks noChangeArrowheads="1"/>
          </p:cNvSpPr>
          <p:nvPr/>
        </p:nvSpPr>
        <p:spPr bwMode="auto">
          <a:xfrm>
            <a:off x="251520" y="260648"/>
            <a:ext cx="8534400" cy="1739900"/>
          </a:xfrm>
          <a:prstGeom prst="rect">
            <a:avLst/>
          </a:prstGeom>
          <a:noFill/>
          <a:ln w="9525">
            <a:noFill/>
            <a:miter lim="800000"/>
            <a:headEnd/>
            <a:tailEnd/>
          </a:ln>
          <a:effectLst/>
        </p:spPr>
        <p:txBody>
          <a:bodyPr>
            <a:spAutoFit/>
          </a:bodyPr>
          <a:lstStyle/>
          <a:p>
            <a:r>
              <a:rPr lang="fr-FR" dirty="0">
                <a:solidFill>
                  <a:srgbClr val="0000FF"/>
                </a:solidFill>
                <a:latin typeface="Comic Sans MS" pitchFamily="66" charset="0"/>
              </a:rPr>
              <a:t>Remarques :</a:t>
            </a:r>
            <a:r>
              <a:rPr lang="fr-FR" dirty="0">
                <a:latin typeface="Comic Sans MS" pitchFamily="66" charset="0"/>
              </a:rPr>
              <a:t> La conversion analogique-numérique entraîne une perte de données puisque :</a:t>
            </a:r>
          </a:p>
          <a:p>
            <a:r>
              <a:rPr lang="fr-FR" dirty="0">
                <a:latin typeface="Comic Sans MS" pitchFamily="66" charset="0"/>
              </a:rPr>
              <a:t>- Au cours d’une période d’échantillonnage, la tension reste bloquée à sa valeur en début de période alors que la tension réelle varie.</a:t>
            </a:r>
          </a:p>
          <a:p>
            <a:r>
              <a:rPr lang="fr-FR" dirty="0">
                <a:latin typeface="Comic Sans MS" pitchFamily="66" charset="0"/>
              </a:rPr>
              <a:t>- Au cours de la numérisation, on attribue la même valeur à toutes les tensions bloquées contenues dans la même bande.</a:t>
            </a:r>
          </a:p>
        </p:txBody>
      </p:sp>
      <p:sp>
        <p:nvSpPr>
          <p:cNvPr id="20682" name="Text Box 202"/>
          <p:cNvSpPr txBox="1">
            <a:spLocks noChangeArrowheads="1"/>
          </p:cNvSpPr>
          <p:nvPr/>
        </p:nvSpPr>
        <p:spPr bwMode="auto">
          <a:xfrm>
            <a:off x="179512" y="2348880"/>
            <a:ext cx="8639175" cy="3209925"/>
          </a:xfrm>
          <a:prstGeom prst="rect">
            <a:avLst/>
          </a:prstGeom>
          <a:noFill/>
          <a:ln w="9525">
            <a:noFill/>
            <a:miter lim="800000"/>
            <a:headEnd/>
            <a:tailEnd/>
          </a:ln>
          <a:effectLst/>
        </p:spPr>
        <p:txBody>
          <a:bodyPr>
            <a:spAutoFit/>
          </a:bodyPr>
          <a:lstStyle/>
          <a:p>
            <a:pPr>
              <a:spcBef>
                <a:spcPct val="50000"/>
              </a:spcBef>
              <a:spcAft>
                <a:spcPct val="35000"/>
              </a:spcAft>
            </a:pPr>
            <a:r>
              <a:rPr lang="fr-FR" dirty="0">
                <a:solidFill>
                  <a:srgbClr val="FF0000"/>
                </a:solidFill>
                <a:latin typeface="Comic Sans MS" pitchFamily="66" charset="0"/>
              </a:rPr>
              <a:t>Conversion numérique-analogique</a:t>
            </a:r>
          </a:p>
          <a:p>
            <a:r>
              <a:rPr lang="fr-FR" dirty="0">
                <a:latin typeface="Comic Sans MS" pitchFamily="66" charset="0"/>
              </a:rPr>
              <a:t>Quand on convertit un signal analogique en signal numérique, on fait correspondre à une tension qui varie de façon continue, une suite de nombres entiers écrits en binaire. Convertir cette suite de nombres en un signal analogique ne consiste pas à retrouver la courbe initiale car </a:t>
            </a:r>
            <a:r>
              <a:rPr lang="fr-FR" b="1" dirty="0">
                <a:latin typeface="Comic Sans MS" pitchFamily="66" charset="0"/>
              </a:rPr>
              <a:t>les données perdues par la numérisation ne peuvent pas être retrouvées</a:t>
            </a:r>
            <a:r>
              <a:rPr lang="fr-FR" dirty="0">
                <a:latin typeface="Comic Sans MS" pitchFamily="66" charset="0"/>
              </a:rPr>
              <a:t> mais à faire correspondre à chaque nombre une tension d'autant plus élevée que ce nombre est grand. Il faut donc construire une échelle de tension formée d'échelons régulièrement espacés entre la valeur 0 V et une valeur U.</a:t>
            </a:r>
          </a:p>
          <a:p>
            <a:r>
              <a:rPr lang="fr-FR" dirty="0">
                <a:latin typeface="Comic Sans MS" pitchFamily="66" charset="0"/>
              </a:rPr>
              <a:t>Dans le cas d'un signal numérisé sur 3 bits, cette échelle de tension doit comporter 8 valeurs.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681">
                                            <p:txEl>
                                              <p:pRg st="0" end="0"/>
                                            </p:txEl>
                                          </p:spTgt>
                                        </p:tgtEl>
                                        <p:attrNameLst>
                                          <p:attrName>style.visibility</p:attrName>
                                        </p:attrNameLst>
                                      </p:cBhvr>
                                      <p:to>
                                        <p:strVal val="visible"/>
                                      </p:to>
                                    </p:set>
                                    <p:animEffect transition="in" filter="fade">
                                      <p:cBhvr>
                                        <p:cTn id="7" dur="2000"/>
                                        <p:tgtEl>
                                          <p:spTgt spid="206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1">
                                            <p:txEl>
                                              <p:pRg st="1" end="1"/>
                                            </p:txEl>
                                          </p:spTgt>
                                        </p:tgtEl>
                                        <p:attrNameLst>
                                          <p:attrName>style.visibility</p:attrName>
                                        </p:attrNameLst>
                                      </p:cBhvr>
                                      <p:to>
                                        <p:strVal val="visible"/>
                                      </p:to>
                                    </p:set>
                                    <p:animEffect transition="in" filter="fade">
                                      <p:cBhvr>
                                        <p:cTn id="12" dur="2000"/>
                                        <p:tgtEl>
                                          <p:spTgt spid="206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81">
                                            <p:txEl>
                                              <p:pRg st="2" end="2"/>
                                            </p:txEl>
                                          </p:spTgt>
                                        </p:tgtEl>
                                        <p:attrNameLst>
                                          <p:attrName>style.visibility</p:attrName>
                                        </p:attrNameLst>
                                      </p:cBhvr>
                                      <p:to>
                                        <p:strVal val="visible"/>
                                      </p:to>
                                    </p:set>
                                    <p:animEffect transition="in" filter="fade">
                                      <p:cBhvr>
                                        <p:cTn id="17" dur="2000"/>
                                        <p:tgtEl>
                                          <p:spTgt spid="206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82">
                                            <p:txEl>
                                              <p:pRg st="0" end="0"/>
                                            </p:txEl>
                                          </p:spTgt>
                                        </p:tgtEl>
                                        <p:attrNameLst>
                                          <p:attrName>style.visibility</p:attrName>
                                        </p:attrNameLst>
                                      </p:cBhvr>
                                      <p:to>
                                        <p:strVal val="visible"/>
                                      </p:to>
                                    </p:set>
                                    <p:animEffect transition="in" filter="fade">
                                      <p:cBhvr>
                                        <p:cTn id="22" dur="2000"/>
                                        <p:tgtEl>
                                          <p:spTgt spid="206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82">
                                            <p:txEl>
                                              <p:pRg st="1" end="1"/>
                                            </p:txEl>
                                          </p:spTgt>
                                        </p:tgtEl>
                                        <p:attrNameLst>
                                          <p:attrName>style.visibility</p:attrName>
                                        </p:attrNameLst>
                                      </p:cBhvr>
                                      <p:to>
                                        <p:strVal val="visible"/>
                                      </p:to>
                                    </p:set>
                                    <p:animEffect transition="in" filter="fade">
                                      <p:cBhvr>
                                        <p:cTn id="27" dur="2000"/>
                                        <p:tgtEl>
                                          <p:spTgt spid="20682">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682">
                                            <p:txEl>
                                              <p:pRg st="2" end="2"/>
                                            </p:txEl>
                                          </p:spTgt>
                                        </p:tgtEl>
                                        <p:attrNameLst>
                                          <p:attrName>style.visibility</p:attrName>
                                        </p:attrNameLst>
                                      </p:cBhvr>
                                      <p:to>
                                        <p:strVal val="visible"/>
                                      </p:to>
                                    </p:set>
                                    <p:animEffect transition="in" filter="fade">
                                      <p:cBhvr>
                                        <p:cTn id="30" dur="2000"/>
                                        <p:tgtEl>
                                          <p:spTgt spid="20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Rectangle 1029"/>
          <p:cNvSpPr>
            <a:spLocks noGrp="1" noChangeArrowheads="1"/>
          </p:cNvSpPr>
          <p:nvPr>
            <p:ph type="title"/>
          </p:nvPr>
        </p:nvSpPr>
        <p:spPr>
          <a:xfrm>
            <a:off x="990600" y="228600"/>
            <a:ext cx="6553200" cy="457200"/>
          </a:xfrm>
          <a:solidFill>
            <a:srgbClr val="9999FF"/>
          </a:solidFill>
          <a:ln/>
        </p:spPr>
        <p:txBody>
          <a:bodyPr/>
          <a:lstStyle/>
          <a:p>
            <a:r>
              <a:rPr lang="fr-FR" sz="1600" dirty="0">
                <a:solidFill>
                  <a:schemeClr val="tx1"/>
                </a:solidFill>
                <a:effectLst/>
              </a:rPr>
              <a:t>1/  Chaine de numérisation: Exemple d'un enregistrement sonore </a:t>
            </a:r>
          </a:p>
        </p:txBody>
      </p:sp>
      <p:sp>
        <p:nvSpPr>
          <p:cNvPr id="58387" name="Text Box 1043"/>
          <p:cNvSpPr txBox="1">
            <a:spLocks noChangeArrowheads="1"/>
          </p:cNvSpPr>
          <p:nvPr/>
        </p:nvSpPr>
        <p:spPr bwMode="auto">
          <a:xfrm>
            <a:off x="1331640" y="1524000"/>
            <a:ext cx="1335360"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Analogique</a:t>
            </a:r>
          </a:p>
        </p:txBody>
      </p:sp>
      <p:sp>
        <p:nvSpPr>
          <p:cNvPr id="58388" name="Text Box 1044"/>
          <p:cNvSpPr txBox="1">
            <a:spLocks noChangeArrowheads="1"/>
          </p:cNvSpPr>
          <p:nvPr/>
        </p:nvSpPr>
        <p:spPr bwMode="auto">
          <a:xfrm>
            <a:off x="3347864" y="1524000"/>
            <a:ext cx="1452736"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Numérique</a:t>
            </a:r>
          </a:p>
        </p:txBody>
      </p:sp>
      <p:sp>
        <p:nvSpPr>
          <p:cNvPr id="58389" name="Text Box 1045"/>
          <p:cNvSpPr txBox="1">
            <a:spLocks noChangeArrowheads="1"/>
          </p:cNvSpPr>
          <p:nvPr/>
        </p:nvSpPr>
        <p:spPr bwMode="auto">
          <a:xfrm>
            <a:off x="5796136" y="1524000"/>
            <a:ext cx="1214264"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Analogique</a:t>
            </a:r>
          </a:p>
        </p:txBody>
      </p:sp>
      <p:graphicFrame>
        <p:nvGraphicFramePr>
          <p:cNvPr id="58391" name="Object 1047"/>
          <p:cNvGraphicFramePr>
            <a:graphicFrameLocks noChangeAspect="1"/>
          </p:cNvGraphicFramePr>
          <p:nvPr/>
        </p:nvGraphicFramePr>
        <p:xfrm>
          <a:off x="1371600" y="1828800"/>
          <a:ext cx="5638800" cy="2640013"/>
        </p:xfrm>
        <a:graphic>
          <a:graphicData uri="http://schemas.openxmlformats.org/presentationml/2006/ole">
            <mc:AlternateContent xmlns:mc="http://schemas.openxmlformats.org/markup-compatibility/2006">
              <mc:Choice xmlns:v="urn:schemas-microsoft-com:vml" Requires="v">
                <p:oleObj spid="_x0000_s1111" name="Designworks" r:id="rId4" imgW="4655160" imgH="2179080" progId="">
                  <p:embed/>
                </p:oleObj>
              </mc:Choice>
              <mc:Fallback>
                <p:oleObj name="Designworks" r:id="rId4" imgW="4655160" imgH="2179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828800"/>
                        <a:ext cx="5638800" cy="26400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92" name="Text Box 1048"/>
          <p:cNvSpPr txBox="1">
            <a:spLocks noChangeArrowheads="1"/>
          </p:cNvSpPr>
          <p:nvPr/>
        </p:nvSpPr>
        <p:spPr bwMode="auto">
          <a:xfrm>
            <a:off x="2654300" y="2590800"/>
            <a:ext cx="685800" cy="336550"/>
          </a:xfrm>
          <a:prstGeom prst="rect">
            <a:avLst/>
          </a:prstGeom>
          <a:solidFill>
            <a:srgbClr val="CCFFCC"/>
          </a:solidFill>
          <a:ln w="9525">
            <a:noFill/>
            <a:miter lim="800000"/>
            <a:headEnd/>
            <a:tailEnd/>
          </a:ln>
          <a:effectLst/>
        </p:spPr>
        <p:txBody>
          <a:bodyPr lIns="54000" tIns="46800" rIns="54000" bIns="46800">
            <a:spAutoFit/>
          </a:bodyPr>
          <a:lstStyle/>
          <a:p>
            <a:pPr algn="ctr"/>
            <a:r>
              <a:rPr lang="fr-FR"/>
              <a:t>CAN</a:t>
            </a:r>
          </a:p>
        </p:txBody>
      </p:sp>
      <p:sp>
        <p:nvSpPr>
          <p:cNvPr id="58393" name="Text Box 1049"/>
          <p:cNvSpPr txBox="1">
            <a:spLocks noChangeArrowheads="1"/>
          </p:cNvSpPr>
          <p:nvPr/>
        </p:nvSpPr>
        <p:spPr bwMode="auto">
          <a:xfrm>
            <a:off x="5118100" y="2590800"/>
            <a:ext cx="660400" cy="336550"/>
          </a:xfrm>
          <a:prstGeom prst="rect">
            <a:avLst/>
          </a:prstGeom>
          <a:solidFill>
            <a:srgbClr val="CCFFCC"/>
          </a:solidFill>
          <a:ln w="9525">
            <a:noFill/>
            <a:miter lim="800000"/>
            <a:headEnd/>
            <a:tailEnd/>
          </a:ln>
          <a:effectLst/>
        </p:spPr>
        <p:txBody>
          <a:bodyPr lIns="54000" tIns="46800" rIns="54000" bIns="46800">
            <a:spAutoFit/>
          </a:bodyPr>
          <a:lstStyle/>
          <a:p>
            <a:pPr algn="ctr"/>
            <a:r>
              <a:rPr lang="fr-FR"/>
              <a:t>CNA</a:t>
            </a:r>
          </a:p>
        </p:txBody>
      </p:sp>
      <p:grpSp>
        <p:nvGrpSpPr>
          <p:cNvPr id="2" name="Group 1055"/>
          <p:cNvGrpSpPr>
            <a:grpSpLocks/>
          </p:cNvGrpSpPr>
          <p:nvPr/>
        </p:nvGrpSpPr>
        <p:grpSpPr bwMode="auto">
          <a:xfrm>
            <a:off x="457200" y="5029200"/>
            <a:ext cx="7848600" cy="1192213"/>
            <a:chOff x="288" y="3168"/>
            <a:chExt cx="4944" cy="751"/>
          </a:xfrm>
        </p:grpSpPr>
        <p:sp>
          <p:nvSpPr>
            <p:cNvPr id="58394" name="Text Box 1050"/>
            <p:cNvSpPr txBox="1">
              <a:spLocks noChangeArrowheads="1"/>
            </p:cNvSpPr>
            <p:nvPr/>
          </p:nvSpPr>
          <p:spPr bwMode="auto">
            <a:xfrm>
              <a:off x="288" y="3168"/>
              <a:ext cx="4944" cy="751"/>
            </a:xfrm>
            <a:prstGeom prst="rect">
              <a:avLst/>
            </a:prstGeom>
            <a:noFill/>
            <a:ln w="9525">
              <a:noFill/>
              <a:miter lim="800000"/>
              <a:headEnd/>
              <a:tailEnd/>
            </a:ln>
            <a:effectLst/>
          </p:spPr>
          <p:txBody>
            <a:bodyPr lIns="54000" tIns="46800" rIns="54000" bIns="46800">
              <a:spAutoFit/>
            </a:bodyPr>
            <a:lstStyle/>
            <a:p>
              <a:pPr algn="ctr"/>
              <a:r>
                <a:rPr lang="fr-FR">
                  <a:solidFill>
                    <a:srgbClr val="FF0000"/>
                  </a:solidFill>
                </a:rPr>
                <a:t>C</a:t>
              </a:r>
              <a:r>
                <a:rPr lang="fr-FR"/>
                <a:t>onvertisseur </a:t>
              </a:r>
              <a:r>
                <a:rPr lang="fr-FR">
                  <a:solidFill>
                    <a:srgbClr val="FF0000"/>
                  </a:solidFill>
                </a:rPr>
                <a:t>A</a:t>
              </a:r>
              <a:r>
                <a:rPr lang="fr-FR"/>
                <a:t>nalogique </a:t>
              </a:r>
              <a:r>
                <a:rPr lang="fr-FR">
                  <a:solidFill>
                    <a:srgbClr val="FF0000"/>
                  </a:solidFill>
                </a:rPr>
                <a:t>N</a:t>
              </a:r>
              <a:r>
                <a:rPr lang="fr-FR"/>
                <a:t>umérique : </a:t>
              </a:r>
              <a:r>
                <a:rPr lang="fr-FR">
                  <a:solidFill>
                    <a:srgbClr val="FF0000"/>
                  </a:solidFill>
                </a:rPr>
                <a:t>A</a:t>
              </a:r>
              <a:r>
                <a:rPr lang="fr-FR"/>
                <a:t>nalog to </a:t>
              </a:r>
              <a:r>
                <a:rPr lang="fr-FR">
                  <a:solidFill>
                    <a:srgbClr val="FF0000"/>
                  </a:solidFill>
                </a:rPr>
                <a:t>D</a:t>
              </a:r>
              <a:r>
                <a:rPr lang="fr-FR"/>
                <a:t>igital </a:t>
              </a:r>
              <a:r>
                <a:rPr lang="fr-FR">
                  <a:solidFill>
                    <a:srgbClr val="FF0000"/>
                  </a:solidFill>
                </a:rPr>
                <a:t>C</a:t>
              </a:r>
              <a:r>
                <a:rPr lang="fr-FR"/>
                <a:t>onverter</a:t>
              </a:r>
              <a:br>
                <a:rPr lang="fr-FR"/>
              </a:br>
              <a:r>
                <a:rPr lang="fr-FR"/>
                <a:t>CAN : ADC</a:t>
              </a:r>
            </a:p>
            <a:p>
              <a:pPr algn="ctr"/>
              <a:r>
                <a:rPr lang="fr-FR">
                  <a:solidFill>
                    <a:srgbClr val="FF0000"/>
                  </a:solidFill>
                </a:rPr>
                <a:t>C</a:t>
              </a:r>
              <a:r>
                <a:rPr lang="fr-FR"/>
                <a:t>onvertisseur </a:t>
              </a:r>
              <a:r>
                <a:rPr lang="fr-FR">
                  <a:solidFill>
                    <a:srgbClr val="FF0000"/>
                  </a:solidFill>
                </a:rPr>
                <a:t>N</a:t>
              </a:r>
              <a:r>
                <a:rPr lang="fr-FR"/>
                <a:t>umérique </a:t>
              </a:r>
              <a:r>
                <a:rPr lang="fr-FR">
                  <a:solidFill>
                    <a:srgbClr val="FF0000"/>
                  </a:solidFill>
                </a:rPr>
                <a:t>A</a:t>
              </a:r>
              <a:r>
                <a:rPr lang="fr-FR"/>
                <a:t>nalogique : </a:t>
              </a:r>
              <a:r>
                <a:rPr lang="fr-FR">
                  <a:solidFill>
                    <a:srgbClr val="FF0000"/>
                  </a:solidFill>
                </a:rPr>
                <a:t>D</a:t>
              </a:r>
              <a:r>
                <a:rPr lang="fr-FR"/>
                <a:t>igital to </a:t>
              </a:r>
              <a:r>
                <a:rPr lang="fr-FR">
                  <a:solidFill>
                    <a:srgbClr val="FF0000"/>
                  </a:solidFill>
                </a:rPr>
                <a:t>A</a:t>
              </a:r>
              <a:r>
                <a:rPr lang="fr-FR"/>
                <a:t>nalog </a:t>
              </a:r>
              <a:r>
                <a:rPr lang="fr-FR">
                  <a:solidFill>
                    <a:srgbClr val="FF0000"/>
                  </a:solidFill>
                </a:rPr>
                <a:t>C</a:t>
              </a:r>
              <a:r>
                <a:rPr lang="fr-FR"/>
                <a:t>onverter</a:t>
              </a:r>
              <a:br>
                <a:rPr lang="fr-FR"/>
              </a:br>
              <a:r>
                <a:rPr lang="fr-FR"/>
                <a:t>CNA : DAC</a:t>
              </a:r>
            </a:p>
          </p:txBody>
        </p:sp>
        <p:graphicFrame>
          <p:nvGraphicFramePr>
            <p:cNvPr id="58395" name="Object 1051"/>
            <p:cNvGraphicFramePr>
              <a:graphicFrameLocks noChangeAspect="1"/>
            </p:cNvGraphicFramePr>
            <p:nvPr/>
          </p:nvGraphicFramePr>
          <p:xfrm>
            <a:off x="2256" y="3376"/>
            <a:ext cx="114" cy="90"/>
          </p:xfrm>
          <a:graphic>
            <a:graphicData uri="http://schemas.openxmlformats.org/presentationml/2006/ole">
              <mc:AlternateContent xmlns:mc="http://schemas.openxmlformats.org/markup-compatibility/2006">
                <mc:Choice xmlns:v="urn:schemas-microsoft-com:vml" Requires="v">
                  <p:oleObj spid="_x0000_s1112" name="Image" r:id="rId6" imgW="181096" imgH="142933" progId="">
                    <p:embed/>
                  </p:oleObj>
                </mc:Choice>
                <mc:Fallback>
                  <p:oleObj name="Image" r:id="rId6" imgW="181096" imgH="142933"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3376"/>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6" name="Object 1052"/>
            <p:cNvGraphicFramePr>
              <a:graphicFrameLocks noChangeAspect="1"/>
            </p:cNvGraphicFramePr>
            <p:nvPr/>
          </p:nvGraphicFramePr>
          <p:xfrm>
            <a:off x="2256" y="3760"/>
            <a:ext cx="114" cy="90"/>
          </p:xfrm>
          <a:graphic>
            <a:graphicData uri="http://schemas.openxmlformats.org/presentationml/2006/ole">
              <mc:AlternateContent xmlns:mc="http://schemas.openxmlformats.org/markup-compatibility/2006">
                <mc:Choice xmlns:v="urn:schemas-microsoft-com:vml" Requires="v">
                  <p:oleObj spid="_x0000_s1113" name="Image" r:id="rId8" imgW="181096" imgH="142933" progId="">
                    <p:embed/>
                  </p:oleObj>
                </mc:Choice>
                <mc:Fallback>
                  <p:oleObj name="Image" r:id="rId8" imgW="181096" imgH="142933"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3760"/>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7" name="Object 1053"/>
            <p:cNvGraphicFramePr>
              <a:graphicFrameLocks noChangeAspect="1"/>
            </p:cNvGraphicFramePr>
            <p:nvPr/>
          </p:nvGraphicFramePr>
          <p:xfrm>
            <a:off x="3144" y="3376"/>
            <a:ext cx="114" cy="90"/>
          </p:xfrm>
          <a:graphic>
            <a:graphicData uri="http://schemas.openxmlformats.org/presentationml/2006/ole">
              <mc:AlternateContent xmlns:mc="http://schemas.openxmlformats.org/markup-compatibility/2006">
                <mc:Choice xmlns:v="urn:schemas-microsoft-com:vml" Requires="v">
                  <p:oleObj spid="_x0000_s1114" name="Image" r:id="rId9" imgW="181096" imgH="142933" progId="">
                    <p:embed/>
                  </p:oleObj>
                </mc:Choice>
                <mc:Fallback>
                  <p:oleObj name="Image" r:id="rId9" imgW="181096" imgH="142933"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4" y="3376"/>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8" name="Object 1054"/>
            <p:cNvGraphicFramePr>
              <a:graphicFrameLocks noChangeAspect="1"/>
            </p:cNvGraphicFramePr>
            <p:nvPr/>
          </p:nvGraphicFramePr>
          <p:xfrm>
            <a:off x="3150" y="3768"/>
            <a:ext cx="114" cy="90"/>
          </p:xfrm>
          <a:graphic>
            <a:graphicData uri="http://schemas.openxmlformats.org/presentationml/2006/ole">
              <mc:AlternateContent xmlns:mc="http://schemas.openxmlformats.org/markup-compatibility/2006">
                <mc:Choice xmlns:v="urn:schemas-microsoft-com:vml" Requires="v">
                  <p:oleObj spid="_x0000_s1115" name="Image" r:id="rId11" imgW="181096" imgH="142933" progId="">
                    <p:embed/>
                  </p:oleObj>
                </mc:Choice>
                <mc:Fallback>
                  <p:oleObj name="Image" r:id="rId11" imgW="181096" imgH="142933"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0" y="3768"/>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p:cTn id="7" dur="500" fill="hold"/>
                                        <p:tgtEl>
                                          <p:spTgt spid="58373"/>
                                        </p:tgtEl>
                                        <p:attrNameLst>
                                          <p:attrName>ppt_w</p:attrName>
                                        </p:attrNameLst>
                                      </p:cBhvr>
                                      <p:tavLst>
                                        <p:tav tm="0">
                                          <p:val>
                                            <p:fltVal val="0"/>
                                          </p:val>
                                        </p:tav>
                                        <p:tav tm="100000">
                                          <p:val>
                                            <p:strVal val="#ppt_w"/>
                                          </p:val>
                                        </p:tav>
                                      </p:tavLst>
                                    </p:anim>
                                    <p:anim calcmode="lin" valueType="num">
                                      <p:cBhvr>
                                        <p:cTn id="8" dur="500" fill="hold"/>
                                        <p:tgtEl>
                                          <p:spTgt spid="5837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83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3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3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autoUpdateAnimBg="0"/>
      <p:bldP spid="58387" grpId="0" animBg="1" autoUpdateAnimBg="0"/>
      <p:bldP spid="58388" grpId="0" animBg="1" autoUpdateAnimBg="0"/>
      <p:bldP spid="58389" grpId="0" animBg="1" autoUpdateAnimBg="0"/>
      <p:bldP spid="58392" grpId="0" animBg="1" autoUpdateAnimBg="0"/>
      <p:bldP spid="5839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8" name="Rectangle 6"/>
          <p:cNvSpPr>
            <a:spLocks noGrp="1" noChangeArrowheads="1"/>
          </p:cNvSpPr>
          <p:nvPr>
            <p:ph type="title"/>
          </p:nvPr>
        </p:nvSpPr>
        <p:spPr>
          <a:xfrm>
            <a:off x="990600" y="228600"/>
            <a:ext cx="6553200" cy="457200"/>
          </a:xfrm>
          <a:solidFill>
            <a:srgbClr val="9999FF"/>
          </a:solidFill>
          <a:ln/>
        </p:spPr>
        <p:txBody>
          <a:bodyPr/>
          <a:lstStyle/>
          <a:p>
            <a:r>
              <a:rPr lang="fr-FR" sz="1600">
                <a:solidFill>
                  <a:schemeClr val="tx1"/>
                </a:solidFill>
                <a:effectLst/>
              </a:rPr>
              <a:t>1.a/  Convertisseur Analogique Numérique</a:t>
            </a:r>
          </a:p>
        </p:txBody>
      </p:sp>
      <p:sp>
        <p:nvSpPr>
          <p:cNvPr id="3080" name="Text Box 8"/>
          <p:cNvSpPr txBox="1">
            <a:spLocks noChangeArrowheads="1"/>
          </p:cNvSpPr>
          <p:nvPr/>
        </p:nvSpPr>
        <p:spPr bwMode="auto">
          <a:xfrm>
            <a:off x="1143000" y="1600200"/>
            <a:ext cx="1905000" cy="825500"/>
          </a:xfrm>
          <a:prstGeom prst="rect">
            <a:avLst/>
          </a:prstGeom>
          <a:noFill/>
          <a:ln w="9525">
            <a:noFill/>
            <a:miter lim="800000"/>
            <a:headEnd/>
            <a:tailEnd/>
          </a:ln>
          <a:effectLst/>
        </p:spPr>
        <p:txBody>
          <a:bodyPr lIns="91434" tIns="45717" rIns="91434" bIns="45717">
            <a:spAutoFit/>
          </a:bodyPr>
          <a:lstStyle/>
          <a:p>
            <a:pPr>
              <a:buClr>
                <a:schemeClr val="accent2"/>
              </a:buClr>
              <a:buFontTx/>
              <a:buChar char="•"/>
            </a:pPr>
            <a:r>
              <a:rPr lang="fr-FR"/>
              <a:t>  Exemple d'un </a:t>
            </a:r>
            <a:br>
              <a:rPr lang="fr-FR"/>
            </a:br>
            <a:r>
              <a:rPr lang="fr-FR"/>
              <a:t>   CAN 3 bits</a:t>
            </a:r>
            <a:br>
              <a:rPr lang="fr-FR"/>
            </a:br>
            <a:r>
              <a:rPr lang="fr-FR"/>
              <a:t>  ( n = 3 )</a:t>
            </a:r>
            <a:endParaRPr lang="fr-FR" baseline="-25000"/>
          </a:p>
        </p:txBody>
      </p:sp>
      <p:graphicFrame>
        <p:nvGraphicFramePr>
          <p:cNvPr id="3081" name="Object 9"/>
          <p:cNvGraphicFramePr>
            <a:graphicFrameLocks noChangeAspect="1"/>
          </p:cNvGraphicFramePr>
          <p:nvPr/>
        </p:nvGraphicFramePr>
        <p:xfrm>
          <a:off x="3346450" y="1339850"/>
          <a:ext cx="4333875" cy="1708150"/>
        </p:xfrm>
        <a:graphic>
          <a:graphicData uri="http://schemas.openxmlformats.org/presentationml/2006/ole">
            <mc:AlternateContent xmlns:mc="http://schemas.openxmlformats.org/markup-compatibility/2006">
              <mc:Choice xmlns:v="urn:schemas-microsoft-com:vml" Requires="v">
                <p:oleObj spid="_x0000_s2101" name="Designworks" r:id="rId4" imgW="4378320" imgH="1725480" progId="">
                  <p:embed/>
                </p:oleObj>
              </mc:Choice>
              <mc:Fallback>
                <p:oleObj name="Designworks" r:id="rId4" imgW="4378320" imgH="1725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1339850"/>
                        <a:ext cx="433387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0"/>
          <p:cNvGraphicFramePr>
            <a:graphicFrameLocks noChangeAspect="1"/>
          </p:cNvGraphicFramePr>
          <p:nvPr/>
        </p:nvGraphicFramePr>
        <p:xfrm>
          <a:off x="2586038" y="2819400"/>
          <a:ext cx="4884737" cy="3243263"/>
        </p:xfrm>
        <a:graphic>
          <a:graphicData uri="http://schemas.openxmlformats.org/presentationml/2006/ole">
            <mc:AlternateContent xmlns:mc="http://schemas.openxmlformats.org/markup-compatibility/2006">
              <mc:Choice xmlns:v="urn:schemas-microsoft-com:vml" Requires="v">
                <p:oleObj spid="_x0000_s2102" name="Designworks" r:id="rId6" imgW="4944960" imgH="3283560" progId="">
                  <p:embed/>
                </p:oleObj>
              </mc:Choice>
              <mc:Fallback>
                <p:oleObj name="Designworks" r:id="rId6" imgW="4944960" imgH="32835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8" y="2819400"/>
                        <a:ext cx="4884737"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3275013" y="5867400"/>
            <a:ext cx="2667000" cy="350838"/>
            <a:chOff x="1728" y="3696"/>
            <a:chExt cx="1680" cy="221"/>
          </a:xfrm>
        </p:grpSpPr>
        <p:sp>
          <p:nvSpPr>
            <p:cNvPr id="3084" name="Line 12"/>
            <p:cNvSpPr>
              <a:spLocks noChangeShapeType="1"/>
            </p:cNvSpPr>
            <p:nvPr/>
          </p:nvSpPr>
          <p:spPr bwMode="auto">
            <a:xfrm>
              <a:off x="1728" y="3696"/>
              <a:ext cx="1680" cy="0"/>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3085" name="Text Box 13"/>
            <p:cNvSpPr txBox="1">
              <a:spLocks noChangeArrowheads="1"/>
            </p:cNvSpPr>
            <p:nvPr/>
          </p:nvSpPr>
          <p:spPr bwMode="auto">
            <a:xfrm>
              <a:off x="1824" y="3744"/>
              <a:ext cx="1200" cy="173"/>
            </a:xfrm>
            <a:prstGeom prst="rect">
              <a:avLst/>
            </a:prstGeom>
            <a:solidFill>
              <a:srgbClr val="FFFF99"/>
            </a:solidFill>
            <a:ln w="9525">
              <a:noFill/>
              <a:miter lim="800000"/>
              <a:headEnd/>
              <a:tailEnd/>
            </a:ln>
            <a:effectLst/>
          </p:spPr>
          <p:txBody>
            <a:bodyPr lIns="91434" tIns="45717" rIns="91434" bIns="45717">
              <a:spAutoFit/>
            </a:bodyPr>
            <a:lstStyle/>
            <a:p>
              <a:r>
                <a:rPr lang="fr-FR" sz="1200"/>
                <a:t>Une infinité de valeurs</a:t>
              </a:r>
            </a:p>
          </p:txBody>
        </p:sp>
      </p:grpSp>
      <p:grpSp>
        <p:nvGrpSpPr>
          <p:cNvPr id="3" name="Group 14"/>
          <p:cNvGrpSpPr>
            <a:grpSpLocks/>
          </p:cNvGrpSpPr>
          <p:nvPr/>
        </p:nvGrpSpPr>
        <p:grpSpPr bwMode="auto">
          <a:xfrm>
            <a:off x="2435225" y="3657600"/>
            <a:ext cx="382588" cy="1828800"/>
            <a:chOff x="1199" y="2304"/>
            <a:chExt cx="241" cy="1152"/>
          </a:xfrm>
        </p:grpSpPr>
        <p:sp>
          <p:nvSpPr>
            <p:cNvPr id="3087" name="Line 15"/>
            <p:cNvSpPr>
              <a:spLocks noChangeShapeType="1"/>
            </p:cNvSpPr>
            <p:nvPr/>
          </p:nvSpPr>
          <p:spPr bwMode="auto">
            <a:xfrm flipV="1">
              <a:off x="1440" y="2304"/>
              <a:ext cx="0" cy="1152"/>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3088" name="Text Box 16"/>
            <p:cNvSpPr txBox="1">
              <a:spLocks noChangeArrowheads="1"/>
            </p:cNvSpPr>
            <p:nvPr/>
          </p:nvSpPr>
          <p:spPr bwMode="auto">
            <a:xfrm rot="-5400000">
              <a:off x="1022" y="2765"/>
              <a:ext cx="528" cy="173"/>
            </a:xfrm>
            <a:prstGeom prst="rect">
              <a:avLst/>
            </a:prstGeom>
            <a:solidFill>
              <a:srgbClr val="FFFF99"/>
            </a:solidFill>
            <a:ln w="9525">
              <a:noFill/>
              <a:miter lim="800000"/>
              <a:headEnd/>
              <a:tailEnd/>
            </a:ln>
            <a:effectLst/>
          </p:spPr>
          <p:txBody>
            <a:bodyPr lIns="91434" tIns="45717" rIns="91434" bIns="45717">
              <a:spAutoFit/>
            </a:bodyPr>
            <a:lstStyle/>
            <a:p>
              <a:r>
                <a:rPr lang="fr-FR" sz="1200"/>
                <a:t>8 valeurs</a:t>
              </a:r>
            </a:p>
          </p:txBody>
        </p:sp>
      </p:grpSp>
      <p:graphicFrame>
        <p:nvGraphicFramePr>
          <p:cNvPr id="3089" name="Object 17"/>
          <p:cNvGraphicFramePr>
            <a:graphicFrameLocks noChangeAspect="1"/>
          </p:cNvGraphicFramePr>
          <p:nvPr/>
        </p:nvGraphicFramePr>
        <p:xfrm>
          <a:off x="3265488" y="3562350"/>
          <a:ext cx="2678112" cy="1936750"/>
        </p:xfrm>
        <a:graphic>
          <a:graphicData uri="http://schemas.openxmlformats.org/presentationml/2006/ole">
            <mc:AlternateContent xmlns:mc="http://schemas.openxmlformats.org/markup-compatibility/2006">
              <mc:Choice xmlns:v="urn:schemas-microsoft-com:vml" Requires="v">
                <p:oleObj spid="_x0000_s2103" name="Designworks" r:id="rId8" imgW="2755080" imgH="1936800" progId="">
                  <p:embed/>
                </p:oleObj>
              </mc:Choice>
              <mc:Fallback>
                <p:oleObj name="Designworks" r:id="rId8" imgW="2755080" imgH="19368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488" y="3562350"/>
                        <a:ext cx="2678112"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AutoShape 18"/>
          <p:cNvSpPr>
            <a:spLocks/>
          </p:cNvSpPr>
          <p:nvPr/>
        </p:nvSpPr>
        <p:spPr bwMode="auto">
          <a:xfrm>
            <a:off x="5868145" y="3975100"/>
            <a:ext cx="2285256" cy="905364"/>
          </a:xfrm>
          <a:prstGeom prst="borderCallout3">
            <a:avLst>
              <a:gd name="adj1" fmla="val 10028"/>
              <a:gd name="adj2" fmla="val -3426"/>
              <a:gd name="adj3" fmla="val 10028"/>
              <a:gd name="adj4" fmla="val -22468"/>
              <a:gd name="adj5" fmla="val 10028"/>
              <a:gd name="adj6" fmla="val -22468"/>
              <a:gd name="adj7" fmla="val -5153"/>
              <a:gd name="adj8" fmla="val -20542"/>
            </a:avLst>
          </a:prstGeom>
          <a:noFill/>
          <a:ln w="9525">
            <a:solidFill>
              <a:schemeClr val="tx1"/>
            </a:solidFill>
            <a:miter lim="800000"/>
            <a:headEnd/>
            <a:tailEnd type="triangle" w="med" len="med"/>
          </a:ln>
          <a:effectLst/>
        </p:spPr>
        <p:txBody>
          <a:bodyPr wrap="square" lIns="91434" tIns="82795" rIns="91434" bIns="45717">
            <a:spAutoFit/>
          </a:bodyPr>
          <a:lstStyle/>
          <a:p>
            <a:pPr>
              <a:lnSpc>
                <a:spcPct val="80000"/>
              </a:lnSpc>
            </a:pPr>
            <a:r>
              <a:rPr lang="fr-FR"/>
              <a:t>Résolution analogique</a:t>
            </a:r>
          </a:p>
          <a:p>
            <a:r>
              <a:rPr lang="fr-FR"/>
              <a:t>r = 5/8 = 0.625V</a:t>
            </a:r>
            <a:br>
              <a:rPr lang="fr-FR"/>
            </a:br>
            <a:r>
              <a:rPr lang="fr-FR"/>
              <a:t>r = U</a:t>
            </a:r>
            <a:r>
              <a:rPr lang="fr-FR" baseline="-25000"/>
              <a:t>PE</a:t>
            </a:r>
            <a:r>
              <a:rPr lang="fr-FR"/>
              <a:t>/2</a:t>
            </a:r>
            <a:r>
              <a:rPr lang="fr-FR" baseline="30000"/>
              <a:t>n</a:t>
            </a:r>
          </a:p>
        </p:txBody>
      </p:sp>
      <p:sp>
        <p:nvSpPr>
          <p:cNvPr id="3091" name="Text Box 19"/>
          <p:cNvSpPr txBox="1">
            <a:spLocks noChangeArrowheads="1"/>
          </p:cNvSpPr>
          <p:nvPr/>
        </p:nvSpPr>
        <p:spPr bwMode="auto">
          <a:xfrm>
            <a:off x="457200" y="2971800"/>
            <a:ext cx="1676400" cy="2696040"/>
          </a:xfrm>
          <a:prstGeom prst="rect">
            <a:avLst/>
          </a:prstGeom>
          <a:noFill/>
          <a:ln w="9525">
            <a:solidFill>
              <a:schemeClr val="tx1"/>
            </a:solidFill>
            <a:miter lim="800000"/>
            <a:headEnd/>
            <a:tailEnd/>
          </a:ln>
          <a:effectLst/>
        </p:spPr>
        <p:txBody>
          <a:bodyPr wrap="square" lIns="91434" tIns="118793" rIns="91434" bIns="45717">
            <a:spAutoFit/>
          </a:bodyPr>
          <a:lstStyle/>
          <a:p>
            <a:pPr algn="ctr">
              <a:lnSpc>
                <a:spcPct val="80000"/>
              </a:lnSpc>
            </a:pPr>
            <a:r>
              <a:rPr lang="fr-FR" sz="4800" dirty="0">
                <a:sym typeface="Wingdings" pitchFamily="2" charset="2"/>
              </a:rPr>
              <a:t></a:t>
            </a:r>
            <a:endParaRPr lang="fr-FR" sz="4800" dirty="0"/>
          </a:p>
          <a:p>
            <a:pPr algn="ctr">
              <a:spcBef>
                <a:spcPct val="0"/>
              </a:spcBef>
            </a:pPr>
            <a:r>
              <a:rPr lang="fr-FR" dirty="0"/>
              <a:t>La conversion Analogique-Numérique introduit toujours une erreur de quantification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p:cTn id="7" dur="500" fill="hold"/>
                                        <p:tgtEl>
                                          <p:spTgt spid="3078"/>
                                        </p:tgtEl>
                                        <p:attrNameLst>
                                          <p:attrName>ppt_w</p:attrName>
                                        </p:attrNameLst>
                                      </p:cBhvr>
                                      <p:tavLst>
                                        <p:tav tm="0">
                                          <p:val>
                                            <p:fltVal val="0"/>
                                          </p:val>
                                        </p:tav>
                                        <p:tav tm="100000">
                                          <p:val>
                                            <p:strVal val="#ppt_w"/>
                                          </p:val>
                                        </p:tav>
                                      </p:tavLst>
                                    </p:anim>
                                    <p:anim calcmode="lin" valueType="num">
                                      <p:cBhvr>
                                        <p:cTn id="8" dur="500" fill="hold"/>
                                        <p:tgtEl>
                                          <p:spTgt spid="30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80"/>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0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0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89"/>
                                        </p:tgtEl>
                                        <p:attrNameLst>
                                          <p:attrName>style.visibility</p:attrName>
                                        </p:attrNameLst>
                                      </p:cBhvr>
                                      <p:to>
                                        <p:strVal val="visible"/>
                                      </p:to>
                                    </p:set>
                                    <p:animEffect transition="in" filter="wipe(left)">
                                      <p:cBhvr>
                                        <p:cTn id="32" dur="500"/>
                                        <p:tgtEl>
                                          <p:spTgt spid="308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090"/>
                                        </p:tgtEl>
                                        <p:attrNameLst>
                                          <p:attrName>style.visibility</p:attrName>
                                        </p:attrNameLst>
                                      </p:cBhvr>
                                      <p:to>
                                        <p:strVal val="visible"/>
                                      </p:to>
                                    </p:set>
                                    <p:anim calcmode="lin" valueType="num">
                                      <p:cBhvr additive="base">
                                        <p:cTn id="37" dur="500" fill="hold"/>
                                        <p:tgtEl>
                                          <p:spTgt spid="3090"/>
                                        </p:tgtEl>
                                        <p:attrNameLst>
                                          <p:attrName>ppt_x</p:attrName>
                                        </p:attrNameLst>
                                      </p:cBhvr>
                                      <p:tavLst>
                                        <p:tav tm="0">
                                          <p:val>
                                            <p:strVal val="1+#ppt_w/2"/>
                                          </p:val>
                                        </p:tav>
                                        <p:tav tm="100000">
                                          <p:val>
                                            <p:strVal val="#ppt_x"/>
                                          </p:val>
                                        </p:tav>
                                      </p:tavLst>
                                    </p:anim>
                                    <p:anim calcmode="lin" valueType="num">
                                      <p:cBhvr additive="base">
                                        <p:cTn id="38" dur="500" fill="hold"/>
                                        <p:tgtEl>
                                          <p:spTgt spid="309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091"/>
                                        </p:tgtEl>
                                        <p:attrNameLst>
                                          <p:attrName>style.visibility</p:attrName>
                                        </p:attrNameLst>
                                      </p:cBhvr>
                                      <p:to>
                                        <p:strVal val="visible"/>
                                      </p:to>
                                    </p:set>
                                    <p:animEffect transition="in" filter="wipe(up)">
                                      <p:cBhvr>
                                        <p:cTn id="43" dur="500"/>
                                        <p:tgtEl>
                                          <p:spTgt spid="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P spid="3080" grpId="0" autoUpdateAnimBg="0"/>
      <p:bldP spid="3090" grpId="0" animBg="1" autoUpdateAnimBg="0"/>
      <p:bldP spid="309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68325" y="1143000"/>
          <a:ext cx="3546475" cy="1836738"/>
        </p:xfrm>
        <a:graphic>
          <a:graphicData uri="http://schemas.openxmlformats.org/presentationml/2006/ole">
            <mc:AlternateContent xmlns:mc="http://schemas.openxmlformats.org/markup-compatibility/2006">
              <mc:Choice xmlns:v="urn:schemas-microsoft-com:vml" Requires="v">
                <p:oleObj spid="_x0000_s3108" name="Designworks" r:id="rId4" imgW="3546000" imgH="1837080" progId="">
                  <p:embed/>
                </p:oleObj>
              </mc:Choice>
              <mc:Fallback>
                <p:oleObj name="Designworks" r:id="rId4" imgW="3546000" imgH="1837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1143000"/>
                        <a:ext cx="3546475"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566738" y="1143000"/>
          <a:ext cx="3548062" cy="2328863"/>
        </p:xfrm>
        <a:graphic>
          <a:graphicData uri="http://schemas.openxmlformats.org/presentationml/2006/ole">
            <mc:AlternateContent xmlns:mc="http://schemas.openxmlformats.org/markup-compatibility/2006">
              <mc:Choice xmlns:v="urn:schemas-microsoft-com:vml" Requires="v">
                <p:oleObj spid="_x0000_s3109" name="Designworks" r:id="rId6" imgW="3547800" imgH="2328840" progId="">
                  <p:embed/>
                </p:oleObj>
              </mc:Choice>
              <mc:Fallback>
                <p:oleObj name="Designworks" r:id="rId6" imgW="3547800" imgH="23288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1143000"/>
                        <a:ext cx="3548062"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8"/>
          <p:cNvSpPr>
            <a:spLocks noGrp="1" noChangeArrowheads="1"/>
          </p:cNvSpPr>
          <p:nvPr>
            <p:ph type="title"/>
          </p:nvPr>
        </p:nvSpPr>
        <p:spPr>
          <a:xfrm>
            <a:off x="1371600" y="322263"/>
            <a:ext cx="5867400" cy="346075"/>
          </a:xfrm>
          <a:solidFill>
            <a:srgbClr val="9999FF"/>
          </a:solidFill>
          <a:ln/>
        </p:spPr>
        <p:txBody>
          <a:bodyPr>
            <a:spAutoFit/>
          </a:bodyPr>
          <a:lstStyle/>
          <a:p>
            <a:r>
              <a:rPr lang="fr-FR" sz="1600" dirty="0">
                <a:solidFill>
                  <a:schemeClr val="tx1"/>
                </a:solidFill>
                <a:effectLst/>
              </a:rPr>
              <a:t>1/  Convertir une tension variable</a:t>
            </a:r>
          </a:p>
        </p:txBody>
      </p:sp>
      <p:sp>
        <p:nvSpPr>
          <p:cNvPr id="8201" name="Text Box 9"/>
          <p:cNvSpPr txBox="1">
            <a:spLocks noChangeArrowheads="1"/>
          </p:cNvSpPr>
          <p:nvPr/>
        </p:nvSpPr>
        <p:spPr bwMode="auto">
          <a:xfrm>
            <a:off x="4419600" y="914400"/>
            <a:ext cx="4038600" cy="1314450"/>
          </a:xfrm>
          <a:prstGeom prst="rect">
            <a:avLst/>
          </a:prstGeom>
          <a:noFill/>
          <a:ln w="9525">
            <a:noFill/>
            <a:miter lim="800000"/>
            <a:headEnd/>
            <a:tailEnd/>
          </a:ln>
          <a:effectLst/>
        </p:spPr>
        <p:txBody>
          <a:bodyPr lIns="91434" tIns="45717" rIns="91434" bIns="45717">
            <a:spAutoFit/>
          </a:bodyPr>
          <a:lstStyle/>
          <a:p>
            <a:r>
              <a:rPr lang="fr-FR"/>
              <a:t>En amont du CAN se trouve un échantillonneur-bloqueur qui prélève régulièrement une valeur de Ue et bloque cette valeur jusqu'à l'échantillon suivant. ( mémoire analogique )</a:t>
            </a:r>
          </a:p>
        </p:txBody>
      </p:sp>
      <p:grpSp>
        <p:nvGrpSpPr>
          <p:cNvPr id="2" name="Group 11"/>
          <p:cNvGrpSpPr>
            <a:grpSpLocks/>
          </p:cNvGrpSpPr>
          <p:nvPr/>
        </p:nvGrpSpPr>
        <p:grpSpPr bwMode="auto">
          <a:xfrm>
            <a:off x="762000" y="1295400"/>
            <a:ext cx="2819400" cy="304800"/>
            <a:chOff x="528" y="2640"/>
            <a:chExt cx="1776" cy="192"/>
          </a:xfrm>
        </p:grpSpPr>
        <p:sp>
          <p:nvSpPr>
            <p:cNvPr id="8204" name="Line 12"/>
            <p:cNvSpPr>
              <a:spLocks noChangeShapeType="1"/>
            </p:cNvSpPr>
            <p:nvPr/>
          </p:nvSpPr>
          <p:spPr bwMode="auto">
            <a:xfrm>
              <a:off x="528" y="2832"/>
              <a:ext cx="1776" cy="0"/>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8205" name="Text Box 13"/>
            <p:cNvSpPr txBox="1">
              <a:spLocks noChangeArrowheads="1"/>
            </p:cNvSpPr>
            <p:nvPr/>
          </p:nvSpPr>
          <p:spPr bwMode="auto">
            <a:xfrm>
              <a:off x="816" y="2640"/>
              <a:ext cx="1200" cy="173"/>
            </a:xfrm>
            <a:prstGeom prst="rect">
              <a:avLst/>
            </a:prstGeom>
            <a:solidFill>
              <a:srgbClr val="FFFF99"/>
            </a:solidFill>
            <a:ln w="9525">
              <a:noFill/>
              <a:miter lim="800000"/>
              <a:headEnd/>
              <a:tailEnd/>
            </a:ln>
            <a:effectLst/>
          </p:spPr>
          <p:txBody>
            <a:bodyPr lIns="91434" tIns="45717" rIns="91434" bIns="45717">
              <a:spAutoFit/>
            </a:bodyPr>
            <a:lstStyle/>
            <a:p>
              <a:r>
                <a:rPr lang="fr-FR" sz="1200"/>
                <a:t>Une infinité de valeurs</a:t>
              </a:r>
            </a:p>
          </p:txBody>
        </p:sp>
      </p:grpSp>
      <p:sp>
        <p:nvSpPr>
          <p:cNvPr id="8206" name="AutoShape 14"/>
          <p:cNvSpPr>
            <a:spLocks/>
          </p:cNvSpPr>
          <p:nvPr/>
        </p:nvSpPr>
        <p:spPr bwMode="auto">
          <a:xfrm>
            <a:off x="4437063" y="2667000"/>
            <a:ext cx="3352800" cy="835025"/>
          </a:xfrm>
          <a:prstGeom prst="borderCallout2">
            <a:avLst>
              <a:gd name="adj1" fmla="val 13690"/>
              <a:gd name="adj2" fmla="val -2273"/>
              <a:gd name="adj3" fmla="val 13690"/>
              <a:gd name="adj4" fmla="val -10889"/>
              <a:gd name="adj5" fmla="val -39162"/>
              <a:gd name="adj6" fmla="val -27792"/>
            </a:avLst>
          </a:prstGeom>
          <a:solidFill>
            <a:srgbClr val="FFFF99"/>
          </a:solidFill>
          <a:ln w="9525">
            <a:solidFill>
              <a:schemeClr val="tx1"/>
            </a:solidFill>
            <a:miter lim="800000"/>
            <a:headEnd/>
            <a:tailEnd type="triangle" w="med" len="med"/>
          </a:ln>
          <a:effectLst/>
        </p:spPr>
        <p:txBody>
          <a:bodyPr lIns="91434" tIns="45717" rIns="91434" bIns="45717">
            <a:spAutoFit/>
          </a:bodyPr>
          <a:lstStyle/>
          <a:p>
            <a:pPr>
              <a:spcBef>
                <a:spcPct val="0"/>
              </a:spcBef>
            </a:pPr>
            <a:r>
              <a:rPr lang="fr-FR"/>
              <a:t>Tension d'entrée du CAN</a:t>
            </a:r>
            <a:br>
              <a:rPr lang="fr-FR"/>
            </a:br>
            <a:r>
              <a:rPr lang="fr-FR"/>
              <a:t>le temps de conversion doit être inférieur à Te</a:t>
            </a:r>
            <a:r>
              <a:rPr lang="fr-FR" sz="1400"/>
              <a:t> </a:t>
            </a:r>
          </a:p>
        </p:txBody>
      </p:sp>
      <p:sp>
        <p:nvSpPr>
          <p:cNvPr id="8207" name="AutoShape 15"/>
          <p:cNvSpPr>
            <a:spLocks/>
          </p:cNvSpPr>
          <p:nvPr/>
        </p:nvSpPr>
        <p:spPr bwMode="auto">
          <a:xfrm>
            <a:off x="3276600" y="3733800"/>
            <a:ext cx="3352800" cy="590550"/>
          </a:xfrm>
          <a:prstGeom prst="borderCallout2">
            <a:avLst>
              <a:gd name="adj1" fmla="val 19356"/>
              <a:gd name="adj2" fmla="val -2273"/>
              <a:gd name="adj3" fmla="val 19356"/>
              <a:gd name="adj4" fmla="val -7338"/>
              <a:gd name="adj5" fmla="val -42741"/>
              <a:gd name="adj6" fmla="val -14014"/>
            </a:avLst>
          </a:prstGeom>
          <a:solidFill>
            <a:srgbClr val="FFFF99"/>
          </a:solidFill>
          <a:ln w="9525">
            <a:solidFill>
              <a:schemeClr val="tx1"/>
            </a:solidFill>
            <a:miter lim="800000"/>
            <a:headEnd/>
            <a:tailEnd type="triangle" w="med" len="med"/>
          </a:ln>
          <a:effectLst/>
        </p:spPr>
        <p:txBody>
          <a:bodyPr lIns="91434" tIns="45717" rIns="91434" bIns="45717">
            <a:spAutoFit/>
          </a:bodyPr>
          <a:lstStyle/>
          <a:p>
            <a:pPr>
              <a:spcBef>
                <a:spcPct val="0"/>
              </a:spcBef>
            </a:pPr>
            <a:r>
              <a:rPr lang="fr-FR"/>
              <a:t>Commande de l'échantillonneur</a:t>
            </a:r>
            <a:br>
              <a:rPr lang="fr-FR"/>
            </a:br>
            <a:r>
              <a:rPr lang="fr-FR"/>
              <a:t>Période Te , Fréquence Fe = 1/Te</a:t>
            </a:r>
          </a:p>
        </p:txBody>
      </p:sp>
      <p:sp>
        <p:nvSpPr>
          <p:cNvPr id="8209" name="Text Box 17"/>
          <p:cNvSpPr txBox="1">
            <a:spLocks noChangeArrowheads="1"/>
          </p:cNvSpPr>
          <p:nvPr/>
        </p:nvSpPr>
        <p:spPr bwMode="auto">
          <a:xfrm>
            <a:off x="685800" y="4572000"/>
            <a:ext cx="7467600" cy="1479503"/>
          </a:xfrm>
          <a:prstGeom prst="rect">
            <a:avLst/>
          </a:prstGeom>
          <a:noFill/>
          <a:ln w="9525">
            <a:noFill/>
            <a:miter lim="800000"/>
            <a:headEnd/>
            <a:tailEnd/>
          </a:ln>
          <a:effectLst/>
        </p:spPr>
        <p:txBody>
          <a:bodyPr wrap="square" lIns="89994" tIns="46797" rIns="89994" bIns="46797">
            <a:spAutoFit/>
          </a:bodyPr>
          <a:lstStyle/>
          <a:p>
            <a:r>
              <a:rPr lang="fr-FR" dirty="0"/>
              <a:t>La conversion analogique numérique implique une double quantification :</a:t>
            </a:r>
          </a:p>
          <a:p>
            <a:br>
              <a:rPr lang="fr-FR" dirty="0"/>
            </a:br>
            <a:r>
              <a:rPr lang="fr-FR" dirty="0"/>
              <a:t>quantification temporelle :	 échantillonnage  </a:t>
            </a:r>
          </a:p>
          <a:p>
            <a:br>
              <a:rPr lang="fr-FR" dirty="0"/>
            </a:br>
            <a:r>
              <a:rPr lang="fr-FR" dirty="0"/>
              <a:t>quantification en amplitude:	 résolution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p:cTn id="7" dur="500" fill="hold"/>
                                        <p:tgtEl>
                                          <p:spTgt spid="8200"/>
                                        </p:tgtEl>
                                        <p:attrNameLst>
                                          <p:attrName>ppt_w</p:attrName>
                                        </p:attrNameLst>
                                      </p:cBhvr>
                                      <p:tavLst>
                                        <p:tav tm="0">
                                          <p:val>
                                            <p:fltVal val="0"/>
                                          </p:val>
                                        </p:tav>
                                        <p:tav tm="100000">
                                          <p:val>
                                            <p:strVal val="#ppt_w"/>
                                          </p:val>
                                        </p:tav>
                                      </p:tavLst>
                                    </p:anim>
                                    <p:anim calcmode="lin" valueType="num">
                                      <p:cBhvr>
                                        <p:cTn id="8" dur="500" fill="hold"/>
                                        <p:tgtEl>
                                          <p:spTgt spid="82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2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5"/>
                                        </p:tgtEl>
                                        <p:attrNameLst>
                                          <p:attrName>style.visibility</p:attrName>
                                        </p:attrNameLst>
                                      </p:cBhvr>
                                      <p:to>
                                        <p:strVal val="visible"/>
                                      </p:to>
                                    </p:set>
                                    <p:animEffect transition="in" filter="wipe(left)">
                                      <p:cBhvr>
                                        <p:cTn id="26" dur="500"/>
                                        <p:tgtEl>
                                          <p:spTgt spid="8195"/>
                                        </p:tgtEl>
                                      </p:cBhvr>
                                    </p:animEffect>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8207"/>
                                        </p:tgtEl>
                                        <p:attrNameLst>
                                          <p:attrName>style.visibility</p:attrName>
                                        </p:attrNameLst>
                                      </p:cBhvr>
                                      <p:to>
                                        <p:strVal val="visible"/>
                                      </p:to>
                                    </p:set>
                                    <p:anim calcmode="lin" valueType="num">
                                      <p:cBhvr additive="base">
                                        <p:cTn id="30" dur="500" fill="hold"/>
                                        <p:tgtEl>
                                          <p:spTgt spid="8207"/>
                                        </p:tgtEl>
                                        <p:attrNameLst>
                                          <p:attrName>ppt_x</p:attrName>
                                        </p:attrNameLst>
                                      </p:cBhvr>
                                      <p:tavLst>
                                        <p:tav tm="0">
                                          <p:val>
                                            <p:strVal val="1+#ppt_w/2"/>
                                          </p:val>
                                        </p:tav>
                                        <p:tav tm="100000">
                                          <p:val>
                                            <p:strVal val="#ppt_x"/>
                                          </p:val>
                                        </p:tav>
                                      </p:tavLst>
                                    </p:anim>
                                    <p:anim calcmode="lin" valueType="num">
                                      <p:cBhvr additive="base">
                                        <p:cTn id="31" dur="500" fill="hold"/>
                                        <p:tgtEl>
                                          <p:spTgt spid="820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206"/>
                                        </p:tgtEl>
                                        <p:attrNameLst>
                                          <p:attrName>style.visibility</p:attrName>
                                        </p:attrNameLst>
                                      </p:cBhvr>
                                      <p:to>
                                        <p:strVal val="visible"/>
                                      </p:to>
                                    </p:set>
                                    <p:anim calcmode="lin" valueType="num">
                                      <p:cBhvr additive="base">
                                        <p:cTn id="36" dur="500" fill="hold"/>
                                        <p:tgtEl>
                                          <p:spTgt spid="8206"/>
                                        </p:tgtEl>
                                        <p:attrNameLst>
                                          <p:attrName>ppt_x</p:attrName>
                                        </p:attrNameLst>
                                      </p:cBhvr>
                                      <p:tavLst>
                                        <p:tav tm="0">
                                          <p:val>
                                            <p:strVal val="1+#ppt_w/2"/>
                                          </p:val>
                                        </p:tav>
                                        <p:tav tm="100000">
                                          <p:val>
                                            <p:strVal val="#ppt_x"/>
                                          </p:val>
                                        </p:tav>
                                      </p:tavLst>
                                    </p:anim>
                                    <p:anim calcmode="lin" valueType="num">
                                      <p:cBhvr additive="base">
                                        <p:cTn id="37"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8209"/>
                                        </p:tgtEl>
                                        <p:attrNameLst>
                                          <p:attrName>style.visibility</p:attrName>
                                        </p:attrNameLst>
                                      </p:cBhvr>
                                      <p:to>
                                        <p:strVal val="visible"/>
                                      </p:to>
                                    </p:set>
                                    <p:anim calcmode="lin" valueType="num">
                                      <p:cBhvr>
                                        <p:cTn id="42" dur="500" fill="hold"/>
                                        <p:tgtEl>
                                          <p:spTgt spid="8209"/>
                                        </p:tgtEl>
                                        <p:attrNameLst>
                                          <p:attrName>ppt_w</p:attrName>
                                        </p:attrNameLst>
                                      </p:cBhvr>
                                      <p:tavLst>
                                        <p:tav tm="0">
                                          <p:val>
                                            <p:fltVal val="0"/>
                                          </p:val>
                                        </p:tav>
                                        <p:tav tm="100000">
                                          <p:val>
                                            <p:strVal val="#ppt_w"/>
                                          </p:val>
                                        </p:tav>
                                      </p:tavLst>
                                    </p:anim>
                                    <p:anim calcmode="lin" valueType="num">
                                      <p:cBhvr>
                                        <p:cTn id="43" dur="500" fill="hold"/>
                                        <p:tgtEl>
                                          <p:spTgt spid="82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autoUpdateAnimBg="0"/>
      <p:bldP spid="8201" grpId="0" build="p" autoUpdateAnimBg="0"/>
      <p:bldP spid="8206" grpId="0" animBg="1" autoUpdateAnimBg="0"/>
      <p:bldP spid="8207" grpId="0" animBg="1" autoUpdateAnimBg="0"/>
      <p:bldP spid="820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1029"/>
          <p:cNvSpPr>
            <a:spLocks noGrp="1" noChangeArrowheads="1"/>
          </p:cNvSpPr>
          <p:nvPr>
            <p:ph type="title"/>
          </p:nvPr>
        </p:nvSpPr>
        <p:spPr>
          <a:xfrm>
            <a:off x="1066800" y="355600"/>
            <a:ext cx="6616700" cy="346075"/>
          </a:xfrm>
          <a:solidFill>
            <a:srgbClr val="9999FF"/>
          </a:solidFill>
          <a:ln/>
        </p:spPr>
        <p:txBody>
          <a:bodyPr>
            <a:spAutoFit/>
          </a:bodyPr>
          <a:lstStyle/>
          <a:p>
            <a:r>
              <a:rPr lang="fr-FR" sz="1600">
                <a:solidFill>
                  <a:schemeClr val="tx1"/>
                </a:solidFill>
                <a:effectLst/>
              </a:rPr>
              <a:t>1.e/  Repliement du spectre ( Aliasing )</a:t>
            </a:r>
          </a:p>
        </p:txBody>
      </p:sp>
      <p:sp>
        <p:nvSpPr>
          <p:cNvPr id="50182" name="Text Box 1030"/>
          <p:cNvSpPr txBox="1">
            <a:spLocks noChangeArrowheads="1"/>
          </p:cNvSpPr>
          <p:nvPr/>
        </p:nvSpPr>
        <p:spPr bwMode="auto">
          <a:xfrm>
            <a:off x="762000" y="1066800"/>
            <a:ext cx="7162800" cy="581025"/>
          </a:xfrm>
          <a:prstGeom prst="rect">
            <a:avLst/>
          </a:prstGeom>
          <a:noFill/>
          <a:ln w="9525">
            <a:noFill/>
            <a:miter lim="800000"/>
            <a:headEnd/>
            <a:tailEnd/>
          </a:ln>
          <a:effectLst/>
        </p:spPr>
        <p:txBody>
          <a:bodyPr lIns="91434" tIns="45717" rIns="91434" bIns="45717">
            <a:spAutoFit/>
          </a:bodyPr>
          <a:lstStyle/>
          <a:p>
            <a:pPr defTabSz="228600"/>
            <a:r>
              <a:rPr lang="fr-FR"/>
              <a:t>Exemple avec un signal sinusoïdal de période T échantillonné à  Te= 1.25 T					 																					Fe= 0.8 F</a:t>
            </a:r>
          </a:p>
        </p:txBody>
      </p:sp>
      <p:grpSp>
        <p:nvGrpSpPr>
          <p:cNvPr id="2" name="Group 1031"/>
          <p:cNvGrpSpPr>
            <a:grpSpLocks/>
          </p:cNvGrpSpPr>
          <p:nvPr/>
        </p:nvGrpSpPr>
        <p:grpSpPr bwMode="auto">
          <a:xfrm>
            <a:off x="533400" y="1447800"/>
            <a:ext cx="5670550" cy="2484438"/>
            <a:chOff x="336" y="1008"/>
            <a:chExt cx="3572" cy="1565"/>
          </a:xfrm>
        </p:grpSpPr>
        <p:graphicFrame>
          <p:nvGraphicFramePr>
            <p:cNvPr id="50184" name="Object 1032"/>
            <p:cNvGraphicFramePr>
              <a:graphicFrameLocks noChangeAspect="1"/>
            </p:cNvGraphicFramePr>
            <p:nvPr/>
          </p:nvGraphicFramePr>
          <p:xfrm>
            <a:off x="336" y="1056"/>
            <a:ext cx="3572" cy="1418"/>
          </p:xfrm>
          <a:graphic>
            <a:graphicData uri="http://schemas.openxmlformats.org/presentationml/2006/ole">
              <mc:AlternateContent xmlns:mc="http://schemas.openxmlformats.org/markup-compatibility/2006">
                <mc:Choice xmlns:v="urn:schemas-microsoft-com:vml" Requires="v">
                  <p:oleObj spid="_x0000_s4183" name="Designworks" r:id="rId4" imgW="5671080" imgH="2251080" progId="">
                    <p:embed/>
                  </p:oleObj>
                </mc:Choice>
                <mc:Fallback>
                  <p:oleObj name="Designworks" r:id="rId4" imgW="5671080" imgH="225108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056"/>
                          <a:ext cx="3572" cy="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33"/>
            <p:cNvGrpSpPr>
              <a:grpSpLocks/>
            </p:cNvGrpSpPr>
            <p:nvPr/>
          </p:nvGrpSpPr>
          <p:grpSpPr bwMode="auto">
            <a:xfrm>
              <a:off x="624" y="1008"/>
              <a:ext cx="624" cy="173"/>
              <a:chOff x="624" y="1008"/>
              <a:chExt cx="624" cy="173"/>
            </a:xfrm>
          </p:grpSpPr>
          <p:sp>
            <p:nvSpPr>
              <p:cNvPr id="50186" name="Line 1034"/>
              <p:cNvSpPr>
                <a:spLocks noChangeShapeType="1"/>
              </p:cNvSpPr>
              <p:nvPr/>
            </p:nvSpPr>
            <p:spPr bwMode="auto">
              <a:xfrm>
                <a:off x="624" y="1152"/>
                <a:ext cx="624" cy="0"/>
              </a:xfrm>
              <a:prstGeom prst="line">
                <a:avLst/>
              </a:prstGeom>
              <a:noFill/>
              <a:ln w="9525">
                <a:solidFill>
                  <a:srgbClr val="FF0000"/>
                </a:solidFill>
                <a:round/>
                <a:headEnd type="triangle" w="med" len="med"/>
                <a:tailEnd type="triangle" w="med" len="med"/>
              </a:ln>
              <a:effectLst/>
            </p:spPr>
            <p:txBody>
              <a:bodyPr lIns="91428" tIns="45714" rIns="91428" bIns="45714">
                <a:spAutoFit/>
              </a:bodyPr>
              <a:lstStyle/>
              <a:p>
                <a:endParaRPr lang="fr-FR"/>
              </a:p>
            </p:txBody>
          </p:sp>
          <p:sp>
            <p:nvSpPr>
              <p:cNvPr id="50187" name="Text Box 1035"/>
              <p:cNvSpPr txBox="1">
                <a:spLocks noChangeArrowheads="1"/>
              </p:cNvSpPr>
              <p:nvPr/>
            </p:nvSpPr>
            <p:spPr bwMode="auto">
              <a:xfrm>
                <a:off x="816" y="1008"/>
                <a:ext cx="192" cy="173"/>
              </a:xfrm>
              <a:prstGeom prst="rect">
                <a:avLst/>
              </a:prstGeom>
              <a:noFill/>
              <a:ln w="9525">
                <a:noFill/>
                <a:miter lim="800000"/>
                <a:headEnd/>
                <a:tailEnd/>
              </a:ln>
              <a:effectLst/>
            </p:spPr>
            <p:txBody>
              <a:bodyPr lIns="91428" tIns="45714" rIns="91428" bIns="45714">
                <a:spAutoFit/>
              </a:bodyPr>
              <a:lstStyle/>
              <a:p>
                <a:r>
                  <a:rPr lang="fr-FR" sz="1200"/>
                  <a:t>T</a:t>
                </a:r>
              </a:p>
            </p:txBody>
          </p:sp>
        </p:grpSp>
        <p:grpSp>
          <p:nvGrpSpPr>
            <p:cNvPr id="4" name="Group 1036"/>
            <p:cNvGrpSpPr>
              <a:grpSpLocks/>
            </p:cNvGrpSpPr>
            <p:nvPr/>
          </p:nvGrpSpPr>
          <p:grpSpPr bwMode="auto">
            <a:xfrm>
              <a:off x="480" y="2400"/>
              <a:ext cx="720" cy="173"/>
              <a:chOff x="480" y="2400"/>
              <a:chExt cx="720" cy="173"/>
            </a:xfrm>
          </p:grpSpPr>
          <p:sp>
            <p:nvSpPr>
              <p:cNvPr id="50189" name="Line 1037"/>
              <p:cNvSpPr>
                <a:spLocks noChangeShapeType="1"/>
              </p:cNvSpPr>
              <p:nvPr/>
            </p:nvSpPr>
            <p:spPr bwMode="auto">
              <a:xfrm>
                <a:off x="480" y="2544"/>
                <a:ext cx="720" cy="0"/>
              </a:xfrm>
              <a:prstGeom prst="line">
                <a:avLst/>
              </a:prstGeom>
              <a:noFill/>
              <a:ln w="9525">
                <a:solidFill>
                  <a:srgbClr val="FF0000"/>
                </a:solidFill>
                <a:round/>
                <a:headEnd type="triangle" w="med" len="med"/>
                <a:tailEnd type="triangle" w="med" len="med"/>
              </a:ln>
              <a:effectLst/>
            </p:spPr>
            <p:txBody>
              <a:bodyPr lIns="91428" tIns="45714" rIns="91428" bIns="45714">
                <a:spAutoFit/>
              </a:bodyPr>
              <a:lstStyle/>
              <a:p>
                <a:endParaRPr lang="fr-FR"/>
              </a:p>
            </p:txBody>
          </p:sp>
          <p:sp>
            <p:nvSpPr>
              <p:cNvPr id="50190" name="Text Box 1038"/>
              <p:cNvSpPr txBox="1">
                <a:spLocks noChangeArrowheads="1"/>
              </p:cNvSpPr>
              <p:nvPr/>
            </p:nvSpPr>
            <p:spPr bwMode="auto">
              <a:xfrm>
                <a:off x="624" y="2400"/>
                <a:ext cx="576" cy="173"/>
              </a:xfrm>
              <a:prstGeom prst="rect">
                <a:avLst/>
              </a:prstGeom>
              <a:noFill/>
              <a:ln w="9525">
                <a:noFill/>
                <a:miter lim="800000"/>
                <a:headEnd/>
                <a:tailEnd/>
              </a:ln>
              <a:effectLst/>
            </p:spPr>
            <p:txBody>
              <a:bodyPr lIns="91428" tIns="45714" rIns="91428" bIns="45714">
                <a:spAutoFit/>
              </a:bodyPr>
              <a:lstStyle/>
              <a:p>
                <a:r>
                  <a:rPr lang="fr-FR" sz="1200"/>
                  <a:t>Te=1.25 T</a:t>
                </a:r>
              </a:p>
            </p:txBody>
          </p:sp>
        </p:grpSp>
      </p:grpSp>
      <p:graphicFrame>
        <p:nvGraphicFramePr>
          <p:cNvPr id="50191" name="Object 1039"/>
          <p:cNvGraphicFramePr>
            <a:graphicFrameLocks noChangeAspect="1"/>
          </p:cNvGraphicFramePr>
          <p:nvPr/>
        </p:nvGraphicFramePr>
        <p:xfrm>
          <a:off x="534988" y="1524000"/>
          <a:ext cx="5672137" cy="2252663"/>
        </p:xfrm>
        <a:graphic>
          <a:graphicData uri="http://schemas.openxmlformats.org/presentationml/2006/ole">
            <mc:AlternateContent xmlns:mc="http://schemas.openxmlformats.org/markup-compatibility/2006">
              <mc:Choice xmlns:v="urn:schemas-microsoft-com:vml" Requires="v">
                <p:oleObj spid="_x0000_s4184" name="Designworks" r:id="rId6" imgW="5672880" imgH="2253240" progId="">
                  <p:embed/>
                </p:oleObj>
              </mc:Choice>
              <mc:Fallback>
                <p:oleObj name="Designworks" r:id="rId6" imgW="5672880" imgH="225324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988" y="1524000"/>
                        <a:ext cx="5672137"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2" name="Object 1040"/>
          <p:cNvGraphicFramePr>
            <a:graphicFrameLocks noChangeAspect="1"/>
          </p:cNvGraphicFramePr>
          <p:nvPr/>
        </p:nvGraphicFramePr>
        <p:xfrm>
          <a:off x="534988" y="1524000"/>
          <a:ext cx="5673725" cy="2254250"/>
        </p:xfrm>
        <a:graphic>
          <a:graphicData uri="http://schemas.openxmlformats.org/presentationml/2006/ole">
            <mc:AlternateContent xmlns:mc="http://schemas.openxmlformats.org/markup-compatibility/2006">
              <mc:Choice xmlns:v="urn:schemas-microsoft-com:vml" Requires="v">
                <p:oleObj spid="_x0000_s4185" name="Designworks" r:id="rId8" imgW="5673960" imgH="2253960" progId="">
                  <p:embed/>
                </p:oleObj>
              </mc:Choice>
              <mc:Fallback>
                <p:oleObj name="Designworks" r:id="rId8" imgW="5673960" imgH="225396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988" y="1524000"/>
                        <a:ext cx="5673725"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041"/>
          <p:cNvGrpSpPr>
            <a:grpSpLocks/>
          </p:cNvGrpSpPr>
          <p:nvPr/>
        </p:nvGrpSpPr>
        <p:grpSpPr bwMode="auto">
          <a:xfrm>
            <a:off x="4648200" y="1905000"/>
            <a:ext cx="3276600" cy="1066800"/>
            <a:chOff x="2928" y="1296"/>
            <a:chExt cx="2064" cy="672"/>
          </a:xfrm>
        </p:grpSpPr>
        <p:sp>
          <p:nvSpPr>
            <p:cNvPr id="50194" name="Rectangle 1042"/>
            <p:cNvSpPr>
              <a:spLocks noChangeArrowheads="1"/>
            </p:cNvSpPr>
            <p:nvPr/>
          </p:nvSpPr>
          <p:spPr bwMode="auto">
            <a:xfrm>
              <a:off x="4128" y="1296"/>
              <a:ext cx="864" cy="526"/>
            </a:xfrm>
            <a:prstGeom prst="rect">
              <a:avLst/>
            </a:prstGeom>
            <a:solidFill>
              <a:srgbClr val="FFFF99"/>
            </a:solidFill>
            <a:ln w="9525">
              <a:solidFill>
                <a:schemeClr val="tx1"/>
              </a:solidFill>
              <a:miter lim="800000"/>
              <a:headEnd/>
              <a:tailEnd/>
            </a:ln>
            <a:effectLst/>
          </p:spPr>
          <p:txBody>
            <a:bodyPr lIns="91434" tIns="45717" rIns="91434" bIns="45717">
              <a:spAutoFit/>
            </a:bodyPr>
            <a:lstStyle/>
            <a:p>
              <a:r>
                <a:rPr lang="fr-FR"/>
                <a:t>T' = 5 T</a:t>
              </a:r>
              <a:br>
                <a:rPr lang="fr-FR"/>
              </a:br>
              <a:r>
                <a:rPr lang="fr-FR"/>
                <a:t>F' = 0.2 F</a:t>
              </a:r>
              <a:br>
                <a:rPr lang="fr-FR"/>
              </a:br>
              <a:r>
                <a:rPr lang="fr-FR"/>
                <a:t>F' = F - Fe</a:t>
              </a:r>
            </a:p>
          </p:txBody>
        </p:sp>
        <p:cxnSp>
          <p:nvCxnSpPr>
            <p:cNvPr id="50195" name="AutoShape 1043"/>
            <p:cNvCxnSpPr>
              <a:cxnSpLocks noChangeShapeType="1"/>
              <a:stCxn id="50194" idx="2"/>
              <a:endCxn id="50196" idx="2"/>
            </p:cNvCxnSpPr>
            <p:nvPr/>
          </p:nvCxnSpPr>
          <p:spPr bwMode="auto">
            <a:xfrm rot="5400000">
              <a:off x="3695" y="1103"/>
              <a:ext cx="146" cy="1584"/>
            </a:xfrm>
            <a:prstGeom prst="bentConnector3">
              <a:avLst>
                <a:gd name="adj1" fmla="val 198630"/>
              </a:avLst>
            </a:prstGeom>
            <a:noFill/>
            <a:ln w="9525">
              <a:solidFill>
                <a:schemeClr val="tx1"/>
              </a:solidFill>
              <a:miter lim="800000"/>
              <a:headEnd/>
              <a:tailEnd type="triangle" w="med" len="med"/>
            </a:ln>
            <a:effectLst/>
          </p:spPr>
        </p:cxnSp>
        <p:sp>
          <p:nvSpPr>
            <p:cNvPr id="50196" name="Rectangle 1044"/>
            <p:cNvSpPr>
              <a:spLocks noChangeArrowheads="1"/>
            </p:cNvSpPr>
            <p:nvPr/>
          </p:nvSpPr>
          <p:spPr bwMode="auto">
            <a:xfrm>
              <a:off x="2928" y="1872"/>
              <a:ext cx="96" cy="96"/>
            </a:xfrm>
            <a:prstGeom prst="rect">
              <a:avLst/>
            </a:prstGeom>
            <a:noFill/>
            <a:ln w="9525">
              <a:noFill/>
              <a:miter lim="800000"/>
              <a:headEnd/>
              <a:tailEnd/>
            </a:ln>
            <a:effectLst/>
          </p:spPr>
          <p:txBody>
            <a:bodyPr lIns="91434" tIns="45717" rIns="91434" bIns="45717">
              <a:spAutoFit/>
            </a:bodyPr>
            <a:lstStyle/>
            <a:p>
              <a:endParaRPr lang="fr-FR"/>
            </a:p>
          </p:txBody>
        </p:sp>
      </p:grpSp>
      <p:grpSp>
        <p:nvGrpSpPr>
          <p:cNvPr id="6" name="Group 1057"/>
          <p:cNvGrpSpPr>
            <a:grpSpLocks/>
          </p:cNvGrpSpPr>
          <p:nvPr/>
        </p:nvGrpSpPr>
        <p:grpSpPr bwMode="auto">
          <a:xfrm>
            <a:off x="304800" y="4343400"/>
            <a:ext cx="4953000" cy="2332038"/>
            <a:chOff x="192" y="4339"/>
            <a:chExt cx="3120" cy="1469"/>
          </a:xfrm>
        </p:grpSpPr>
        <p:graphicFrame>
          <p:nvGraphicFramePr>
            <p:cNvPr id="50198" name="Object 1046"/>
            <p:cNvGraphicFramePr>
              <a:graphicFrameLocks noChangeAspect="1"/>
            </p:cNvGraphicFramePr>
            <p:nvPr/>
          </p:nvGraphicFramePr>
          <p:xfrm>
            <a:off x="432" y="4619"/>
            <a:ext cx="2666" cy="687"/>
          </p:xfrm>
          <a:graphic>
            <a:graphicData uri="http://schemas.openxmlformats.org/presentationml/2006/ole">
              <mc:AlternateContent xmlns:mc="http://schemas.openxmlformats.org/markup-compatibility/2006">
                <mc:Choice xmlns:v="urn:schemas-microsoft-com:vml" Requires="v">
                  <p:oleObj spid="_x0000_s4186" name="Designworks" r:id="rId10" imgW="4232880" imgH="1090800" progId="">
                    <p:embed/>
                  </p:oleObj>
                </mc:Choice>
                <mc:Fallback>
                  <p:oleObj name="Designworks" r:id="rId10" imgW="4232880" imgH="10908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4619"/>
                          <a:ext cx="2666" cy="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9" name="AutoShape 1047"/>
            <p:cNvSpPr>
              <a:spLocks/>
            </p:cNvSpPr>
            <p:nvPr/>
          </p:nvSpPr>
          <p:spPr bwMode="auto">
            <a:xfrm>
              <a:off x="192" y="4339"/>
              <a:ext cx="1096" cy="332"/>
            </a:xfrm>
            <a:prstGeom prst="borderCallout2">
              <a:avLst>
                <a:gd name="adj1" fmla="val 21685"/>
                <a:gd name="adj2" fmla="val 104380"/>
                <a:gd name="adj3" fmla="val 21685"/>
                <a:gd name="adj4" fmla="val 110949"/>
                <a:gd name="adj5" fmla="val 143074"/>
                <a:gd name="adj6" fmla="val 118250"/>
              </a:avLst>
            </a:prstGeom>
            <a:solidFill>
              <a:srgbClr val="FFFF99"/>
            </a:solidFill>
            <a:ln w="9525">
              <a:solidFill>
                <a:schemeClr val="tx1"/>
              </a:solidFill>
              <a:miter lim="800000"/>
              <a:headEnd/>
              <a:tailEnd type="triangle" w="med" len="med"/>
            </a:ln>
            <a:effectLst/>
          </p:spPr>
          <p:txBody>
            <a:bodyPr lIns="91410" tIns="45706" rIns="91410" bIns="45706">
              <a:spAutoFit/>
            </a:bodyPr>
            <a:lstStyle/>
            <a:p>
              <a:pPr>
                <a:spcBef>
                  <a:spcPct val="0"/>
                </a:spcBef>
              </a:pPr>
              <a:r>
                <a:rPr lang="fr-FR" sz="1400"/>
                <a:t>Spectre du signal à échantillonner</a:t>
              </a:r>
            </a:p>
          </p:txBody>
        </p:sp>
        <p:sp>
          <p:nvSpPr>
            <p:cNvPr id="50200" name="Text Box 1048"/>
            <p:cNvSpPr txBox="1">
              <a:spLocks noChangeArrowheads="1"/>
            </p:cNvSpPr>
            <p:nvPr/>
          </p:nvSpPr>
          <p:spPr bwMode="auto">
            <a:xfrm>
              <a:off x="3120" y="5147"/>
              <a:ext cx="192" cy="212"/>
            </a:xfrm>
            <a:prstGeom prst="rect">
              <a:avLst/>
            </a:prstGeom>
            <a:noFill/>
            <a:ln w="9525">
              <a:noFill/>
              <a:miter lim="800000"/>
              <a:headEnd/>
              <a:tailEnd/>
            </a:ln>
            <a:effectLst/>
          </p:spPr>
          <p:txBody>
            <a:bodyPr lIns="91410" tIns="45706" rIns="91410" bIns="45706">
              <a:spAutoFit/>
            </a:bodyPr>
            <a:lstStyle/>
            <a:p>
              <a:r>
                <a:rPr lang="fr-FR"/>
                <a:t>F</a:t>
              </a:r>
            </a:p>
          </p:txBody>
        </p:sp>
        <p:sp>
          <p:nvSpPr>
            <p:cNvPr id="50201" name="Text Box 1049"/>
            <p:cNvSpPr txBox="1">
              <a:spLocks noChangeArrowheads="1"/>
            </p:cNvSpPr>
            <p:nvPr/>
          </p:nvSpPr>
          <p:spPr bwMode="auto">
            <a:xfrm rot="5357548">
              <a:off x="2165" y="5421"/>
              <a:ext cx="373" cy="212"/>
            </a:xfrm>
            <a:prstGeom prst="rect">
              <a:avLst/>
            </a:prstGeom>
            <a:noFill/>
            <a:ln w="9525">
              <a:noFill/>
              <a:miter lim="800000"/>
              <a:headEnd/>
              <a:tailEnd/>
            </a:ln>
            <a:effectLst/>
          </p:spPr>
          <p:txBody>
            <a:bodyPr lIns="91410" tIns="45706" rIns="91410" bIns="45706">
              <a:spAutoFit/>
            </a:bodyPr>
            <a:lstStyle/>
            <a:p>
              <a:r>
                <a:rPr lang="fr-FR"/>
                <a:t>Fe</a:t>
              </a:r>
            </a:p>
          </p:txBody>
        </p:sp>
        <p:sp>
          <p:nvSpPr>
            <p:cNvPr id="50202" name="Text Box 1050"/>
            <p:cNvSpPr txBox="1">
              <a:spLocks noChangeArrowheads="1"/>
            </p:cNvSpPr>
            <p:nvPr/>
          </p:nvSpPr>
          <p:spPr bwMode="auto">
            <a:xfrm rot="5357548">
              <a:off x="1777" y="5466"/>
              <a:ext cx="472" cy="212"/>
            </a:xfrm>
            <a:prstGeom prst="rect">
              <a:avLst/>
            </a:prstGeom>
            <a:noFill/>
            <a:ln w="9525">
              <a:noFill/>
              <a:miter lim="800000"/>
              <a:headEnd/>
              <a:tailEnd/>
            </a:ln>
            <a:effectLst/>
          </p:spPr>
          <p:txBody>
            <a:bodyPr lIns="91410" tIns="45706" rIns="91410" bIns="45706">
              <a:spAutoFit/>
            </a:bodyPr>
            <a:lstStyle/>
            <a:p>
              <a:r>
                <a:rPr lang="fr-FR"/>
                <a:t>Fe/2</a:t>
              </a:r>
            </a:p>
          </p:txBody>
        </p:sp>
        <p:sp>
          <p:nvSpPr>
            <p:cNvPr id="50203" name="Text Box 1051"/>
            <p:cNvSpPr txBox="1">
              <a:spLocks noChangeArrowheads="1"/>
            </p:cNvSpPr>
            <p:nvPr/>
          </p:nvSpPr>
          <p:spPr bwMode="auto">
            <a:xfrm rot="5357548">
              <a:off x="786" y="5444"/>
              <a:ext cx="423" cy="212"/>
            </a:xfrm>
            <a:prstGeom prst="rect">
              <a:avLst/>
            </a:prstGeom>
            <a:noFill/>
            <a:ln w="9525">
              <a:noFill/>
              <a:miter lim="800000"/>
              <a:headEnd/>
              <a:tailEnd/>
            </a:ln>
            <a:effectLst/>
          </p:spPr>
          <p:txBody>
            <a:bodyPr lIns="91410" tIns="45706" rIns="91410" bIns="45706">
              <a:spAutoFit/>
            </a:bodyPr>
            <a:lstStyle/>
            <a:p>
              <a:r>
                <a:rPr lang="fr-FR"/>
                <a:t>-Fe</a:t>
              </a:r>
            </a:p>
          </p:txBody>
        </p:sp>
      </p:grpSp>
      <p:graphicFrame>
        <p:nvGraphicFramePr>
          <p:cNvPr id="50204" name="Object 1052"/>
          <p:cNvGraphicFramePr>
            <a:graphicFrameLocks noChangeAspect="1"/>
          </p:cNvGraphicFramePr>
          <p:nvPr/>
        </p:nvGraphicFramePr>
        <p:xfrm>
          <a:off x="687388" y="4784725"/>
          <a:ext cx="4235450" cy="1092200"/>
        </p:xfrm>
        <a:graphic>
          <a:graphicData uri="http://schemas.openxmlformats.org/presentationml/2006/ole">
            <mc:AlternateContent xmlns:mc="http://schemas.openxmlformats.org/markup-compatibility/2006">
              <mc:Choice xmlns:v="urn:schemas-microsoft-com:vml" Requires="v">
                <p:oleObj spid="_x0000_s4187" name="Designworks" r:id="rId12" imgW="4234680" imgH="1092600" progId="">
                  <p:embed/>
                </p:oleObj>
              </mc:Choice>
              <mc:Fallback>
                <p:oleObj name="Designworks" r:id="rId12" imgW="4234680" imgH="1092600" progId="">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388" y="4784725"/>
                        <a:ext cx="423545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5" name="AutoShape 1053"/>
          <p:cNvSpPr>
            <a:spLocks/>
          </p:cNvSpPr>
          <p:nvPr/>
        </p:nvSpPr>
        <p:spPr bwMode="auto">
          <a:xfrm>
            <a:off x="3581400" y="4416425"/>
            <a:ext cx="1371600" cy="522288"/>
          </a:xfrm>
          <a:prstGeom prst="borderCallout2">
            <a:avLst>
              <a:gd name="adj1" fmla="val 19148"/>
              <a:gd name="adj2" fmla="val -5556"/>
              <a:gd name="adj3" fmla="val 19148"/>
              <a:gd name="adj4" fmla="val -26389"/>
              <a:gd name="adj5" fmla="val 106079"/>
              <a:gd name="adj6" fmla="val -26968"/>
            </a:avLst>
          </a:prstGeom>
          <a:solidFill>
            <a:srgbClr val="FFFF99"/>
          </a:solidFill>
          <a:ln w="9525">
            <a:solidFill>
              <a:schemeClr val="tx1"/>
            </a:solidFill>
            <a:miter lim="800000"/>
            <a:headEnd/>
            <a:tailEnd type="triangle" w="med" len="med"/>
          </a:ln>
          <a:effectLst/>
        </p:spPr>
        <p:txBody>
          <a:bodyPr lIns="89994" tIns="46797" rIns="89994" bIns="46797"/>
          <a:lstStyle/>
          <a:p>
            <a:pPr>
              <a:spcBef>
                <a:spcPct val="0"/>
              </a:spcBef>
            </a:pPr>
            <a:r>
              <a:rPr lang="fr-FR" sz="1400"/>
              <a:t>Repliement du spectre</a:t>
            </a:r>
          </a:p>
        </p:txBody>
      </p:sp>
      <p:sp>
        <p:nvSpPr>
          <p:cNvPr id="50206" name="Text Box 1054"/>
          <p:cNvSpPr txBox="1">
            <a:spLocks noChangeArrowheads="1"/>
          </p:cNvSpPr>
          <p:nvPr/>
        </p:nvSpPr>
        <p:spPr bwMode="auto">
          <a:xfrm>
            <a:off x="5334000" y="5489575"/>
            <a:ext cx="3124200" cy="835025"/>
          </a:xfrm>
          <a:prstGeom prst="rect">
            <a:avLst/>
          </a:prstGeom>
          <a:noFill/>
          <a:ln w="9525">
            <a:solidFill>
              <a:schemeClr val="tx1"/>
            </a:solidFill>
            <a:miter lim="800000"/>
            <a:headEnd/>
            <a:tailEnd/>
          </a:ln>
          <a:effectLst/>
        </p:spPr>
        <p:txBody>
          <a:bodyPr lIns="91434" tIns="45717" rIns="91434" bIns="45717">
            <a:spAutoFit/>
          </a:bodyPr>
          <a:lstStyle/>
          <a:p>
            <a:r>
              <a:rPr lang="fr-FR"/>
              <a:t>À l'entrée d'un CAN il faut un filtre passe bas qui coupe à </a:t>
            </a:r>
            <a:br>
              <a:rPr lang="fr-FR"/>
            </a:br>
            <a:r>
              <a:rPr lang="fr-FR"/>
              <a:t>Fc = Fe/2</a:t>
            </a:r>
          </a:p>
        </p:txBody>
      </p:sp>
      <p:sp>
        <p:nvSpPr>
          <p:cNvPr id="50207" name="Text Box 1055"/>
          <p:cNvSpPr txBox="1">
            <a:spLocks noChangeArrowheads="1"/>
          </p:cNvSpPr>
          <p:nvPr/>
        </p:nvSpPr>
        <p:spPr bwMode="auto">
          <a:xfrm>
            <a:off x="5334000" y="3962400"/>
            <a:ext cx="3124200" cy="1470025"/>
          </a:xfrm>
          <a:prstGeom prst="rect">
            <a:avLst/>
          </a:prstGeom>
          <a:noFill/>
          <a:ln w="9525">
            <a:solidFill>
              <a:schemeClr val="tx1"/>
            </a:solidFill>
            <a:miter lim="800000"/>
            <a:headEnd/>
            <a:tailEnd/>
          </a:ln>
          <a:effectLst/>
        </p:spPr>
        <p:txBody>
          <a:bodyPr lIns="91434" tIns="45717" rIns="91434" bIns="45717">
            <a:spAutoFit/>
          </a:bodyPr>
          <a:lstStyle/>
          <a:p>
            <a:r>
              <a:rPr lang="fr-FR"/>
              <a:t>Théorème de SHANNON :</a:t>
            </a:r>
            <a:br>
              <a:rPr lang="fr-FR"/>
            </a:br>
            <a:r>
              <a:rPr lang="fr-FR" sz="1400"/>
              <a:t>( Critère de Nyquist )</a:t>
            </a:r>
            <a:r>
              <a:rPr lang="fr-FR"/>
              <a:t> </a:t>
            </a:r>
          </a:p>
          <a:p>
            <a:pPr algn="ctr">
              <a:lnSpc>
                <a:spcPct val="60000"/>
              </a:lnSpc>
            </a:pPr>
            <a:r>
              <a:rPr lang="fr-FR"/>
              <a:t>Fe &gt; 2 . Fmax</a:t>
            </a:r>
          </a:p>
          <a:p>
            <a:r>
              <a:rPr lang="fr-FR"/>
              <a:t>Fmax : fréquence supérieure du spectre de 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p:cTn id="7" dur="500" fill="hold"/>
                                        <p:tgtEl>
                                          <p:spTgt spid="50181"/>
                                        </p:tgtEl>
                                        <p:attrNameLst>
                                          <p:attrName>ppt_w</p:attrName>
                                        </p:attrNameLst>
                                      </p:cBhvr>
                                      <p:tavLst>
                                        <p:tav tm="0">
                                          <p:val>
                                            <p:fltVal val="0"/>
                                          </p:val>
                                        </p:tav>
                                        <p:tav tm="100000">
                                          <p:val>
                                            <p:strVal val="#ppt_w"/>
                                          </p:val>
                                        </p:tav>
                                      </p:tavLst>
                                    </p:anim>
                                    <p:anim calcmode="lin" valueType="num">
                                      <p:cBhvr>
                                        <p:cTn id="8" dur="500" fill="hold"/>
                                        <p:tgtEl>
                                          <p:spTgt spid="501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182">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191"/>
                                        </p:tgtEl>
                                        <p:attrNameLst>
                                          <p:attrName>style.visibility</p:attrName>
                                        </p:attrNameLst>
                                      </p:cBhvr>
                                      <p:to>
                                        <p:strVal val="visible"/>
                                      </p:to>
                                    </p:set>
                                    <p:animEffect transition="in" filter="wipe(left)">
                                      <p:cBhvr>
                                        <p:cTn id="21" dur="500"/>
                                        <p:tgtEl>
                                          <p:spTgt spid="501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92"/>
                                        </p:tgtEl>
                                        <p:attrNameLst>
                                          <p:attrName>style.visibility</p:attrName>
                                        </p:attrNameLst>
                                      </p:cBhvr>
                                      <p:to>
                                        <p:strVal val="visible"/>
                                      </p:to>
                                    </p:set>
                                    <p:animEffect transition="in" filter="wipe(left)">
                                      <p:cBhvr>
                                        <p:cTn id="26" dur="500"/>
                                        <p:tgtEl>
                                          <p:spTgt spid="5019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502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0205"/>
                                        </p:tgtEl>
                                        <p:attrNameLst>
                                          <p:attrName>style.visibility</p:attrName>
                                        </p:attrNameLst>
                                      </p:cBhvr>
                                      <p:to>
                                        <p:strVal val="visible"/>
                                      </p:to>
                                    </p:set>
                                    <p:anim calcmode="lin" valueType="num">
                                      <p:cBhvr additive="base">
                                        <p:cTn id="45" dur="500" fill="hold"/>
                                        <p:tgtEl>
                                          <p:spTgt spid="50205"/>
                                        </p:tgtEl>
                                        <p:attrNameLst>
                                          <p:attrName>ppt_x</p:attrName>
                                        </p:attrNameLst>
                                      </p:cBhvr>
                                      <p:tavLst>
                                        <p:tav tm="0">
                                          <p:val>
                                            <p:strVal val="1+#ppt_w/2"/>
                                          </p:val>
                                        </p:tav>
                                        <p:tav tm="100000">
                                          <p:val>
                                            <p:strVal val="#ppt_x"/>
                                          </p:val>
                                        </p:tav>
                                      </p:tavLst>
                                    </p:anim>
                                    <p:anim calcmode="lin" valueType="num">
                                      <p:cBhvr additive="base">
                                        <p:cTn id="46" dur="500" fill="hold"/>
                                        <p:tgtEl>
                                          <p:spTgt spid="5020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50207"/>
                                        </p:tgtEl>
                                        <p:attrNameLst>
                                          <p:attrName>style.visibility</p:attrName>
                                        </p:attrNameLst>
                                      </p:cBhvr>
                                      <p:to>
                                        <p:strVal val="visible"/>
                                      </p:to>
                                    </p:set>
                                    <p:anim calcmode="lin" valueType="num">
                                      <p:cBhvr>
                                        <p:cTn id="51" dur="500" fill="hold"/>
                                        <p:tgtEl>
                                          <p:spTgt spid="50207"/>
                                        </p:tgtEl>
                                        <p:attrNameLst>
                                          <p:attrName>ppt_w</p:attrName>
                                        </p:attrNameLst>
                                      </p:cBhvr>
                                      <p:tavLst>
                                        <p:tav tm="0">
                                          <p:val>
                                            <p:fltVal val="0"/>
                                          </p:val>
                                        </p:tav>
                                        <p:tav tm="100000">
                                          <p:val>
                                            <p:strVal val="#ppt_w"/>
                                          </p:val>
                                        </p:tav>
                                      </p:tavLst>
                                    </p:anim>
                                    <p:anim calcmode="lin" valueType="num">
                                      <p:cBhvr>
                                        <p:cTn id="52" dur="500" fill="hold"/>
                                        <p:tgtEl>
                                          <p:spTgt spid="50207"/>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50206"/>
                                        </p:tgtEl>
                                        <p:attrNameLst>
                                          <p:attrName>style.visibility</p:attrName>
                                        </p:attrNameLst>
                                      </p:cBhvr>
                                      <p:to>
                                        <p:strVal val="visible"/>
                                      </p:to>
                                    </p:set>
                                    <p:anim calcmode="lin" valueType="num">
                                      <p:cBhvr>
                                        <p:cTn id="57" dur="500" fill="hold"/>
                                        <p:tgtEl>
                                          <p:spTgt spid="50206"/>
                                        </p:tgtEl>
                                        <p:attrNameLst>
                                          <p:attrName>ppt_w</p:attrName>
                                        </p:attrNameLst>
                                      </p:cBhvr>
                                      <p:tavLst>
                                        <p:tav tm="0">
                                          <p:val>
                                            <p:fltVal val="0"/>
                                          </p:val>
                                        </p:tav>
                                        <p:tav tm="100000">
                                          <p:val>
                                            <p:strVal val="#ppt_w"/>
                                          </p:val>
                                        </p:tav>
                                      </p:tavLst>
                                    </p:anim>
                                    <p:anim calcmode="lin" valueType="num">
                                      <p:cBhvr>
                                        <p:cTn id="58" dur="500" fill="hold"/>
                                        <p:tgtEl>
                                          <p:spTgt spid="502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autoUpdateAnimBg="0"/>
      <p:bldP spid="50182" grpId="0" build="p" autoUpdateAnimBg="0"/>
      <p:bldP spid="50205" grpId="0" animBg="1" autoUpdateAnimBg="0"/>
      <p:bldP spid="50206" grpId="0" animBg="1" autoUpdateAnimBg="0"/>
      <p:bldP spid="5020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9" name="Rectangle 5"/>
          <p:cNvSpPr>
            <a:spLocks noGrp="1" noChangeArrowheads="1"/>
          </p:cNvSpPr>
          <p:nvPr>
            <p:ph type="title"/>
          </p:nvPr>
        </p:nvSpPr>
        <p:spPr>
          <a:xfrm>
            <a:off x="1066800" y="355600"/>
            <a:ext cx="6616700" cy="346075"/>
          </a:xfrm>
          <a:solidFill>
            <a:srgbClr val="9999FF"/>
          </a:solidFill>
          <a:ln/>
        </p:spPr>
        <p:txBody>
          <a:bodyPr>
            <a:spAutoFit/>
          </a:bodyPr>
          <a:lstStyle/>
          <a:p>
            <a:r>
              <a:rPr lang="fr-FR" sz="1600">
                <a:solidFill>
                  <a:schemeClr val="tx1"/>
                </a:solidFill>
                <a:effectLst/>
              </a:rPr>
              <a:t>1.f/  Pour résumer…</a:t>
            </a:r>
          </a:p>
        </p:txBody>
      </p:sp>
      <p:graphicFrame>
        <p:nvGraphicFramePr>
          <p:cNvPr id="52256" name="Object 32"/>
          <p:cNvGraphicFramePr>
            <a:graphicFrameLocks noChangeAspect="1"/>
          </p:cNvGraphicFramePr>
          <p:nvPr/>
        </p:nvGraphicFramePr>
        <p:xfrm>
          <a:off x="1828800" y="2133600"/>
          <a:ext cx="4840288" cy="1328738"/>
        </p:xfrm>
        <a:graphic>
          <a:graphicData uri="http://schemas.openxmlformats.org/presentationml/2006/ole">
            <mc:AlternateContent xmlns:mc="http://schemas.openxmlformats.org/markup-compatibility/2006">
              <mc:Choice xmlns:v="urn:schemas-microsoft-com:vml" Requires="v">
                <p:oleObj spid="_x0000_s5139" name="Designworks" r:id="rId4" imgW="4839840" imgH="1329480" progId="">
                  <p:embed/>
                </p:oleObj>
              </mc:Choice>
              <mc:Fallback>
                <p:oleObj name="Designworks" r:id="rId4" imgW="4839840" imgH="1329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133600"/>
                        <a:ext cx="4840288" cy="1328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7" name="AutoShape 33"/>
          <p:cNvSpPr>
            <a:spLocks/>
          </p:cNvSpPr>
          <p:nvPr/>
        </p:nvSpPr>
        <p:spPr bwMode="auto">
          <a:xfrm>
            <a:off x="381000" y="1295400"/>
            <a:ext cx="1816100" cy="590550"/>
          </a:xfrm>
          <a:prstGeom prst="borderCallout2">
            <a:avLst>
              <a:gd name="adj1" fmla="val 19356"/>
              <a:gd name="adj2" fmla="val 104194"/>
              <a:gd name="adj3" fmla="val 19356"/>
              <a:gd name="adj4" fmla="val 115384"/>
              <a:gd name="adj5" fmla="val 126074"/>
              <a:gd name="adj6" fmla="val 126574"/>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Filtre Passe Bas</a:t>
            </a:r>
          </a:p>
          <a:p>
            <a:pPr algn="ctr">
              <a:lnSpc>
                <a:spcPct val="50000"/>
              </a:lnSpc>
            </a:pPr>
            <a:r>
              <a:rPr lang="fr-FR"/>
              <a:t>( anti aliasing )</a:t>
            </a:r>
          </a:p>
        </p:txBody>
      </p:sp>
      <p:sp>
        <p:nvSpPr>
          <p:cNvPr id="52258" name="AutoShape 34"/>
          <p:cNvSpPr>
            <a:spLocks/>
          </p:cNvSpPr>
          <p:nvPr/>
        </p:nvSpPr>
        <p:spPr bwMode="auto">
          <a:xfrm>
            <a:off x="1524000" y="3810000"/>
            <a:ext cx="1435100" cy="346075"/>
          </a:xfrm>
          <a:prstGeom prst="borderCallout2">
            <a:avLst>
              <a:gd name="adj1" fmla="val 33028"/>
              <a:gd name="adj2" fmla="val 105310"/>
              <a:gd name="adj3" fmla="val 33028"/>
              <a:gd name="adj4" fmla="val 120134"/>
              <a:gd name="adj5" fmla="val -76606"/>
              <a:gd name="adj6" fmla="val 128319"/>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Multiplexeur</a:t>
            </a:r>
          </a:p>
        </p:txBody>
      </p:sp>
      <p:sp>
        <p:nvSpPr>
          <p:cNvPr id="52259" name="AutoShape 35"/>
          <p:cNvSpPr>
            <a:spLocks/>
          </p:cNvSpPr>
          <p:nvPr/>
        </p:nvSpPr>
        <p:spPr bwMode="auto">
          <a:xfrm>
            <a:off x="4800600" y="1295400"/>
            <a:ext cx="1600200" cy="590550"/>
          </a:xfrm>
          <a:prstGeom prst="borderCallout2">
            <a:avLst>
              <a:gd name="adj1" fmla="val 19356"/>
              <a:gd name="adj2" fmla="val -4764"/>
              <a:gd name="adj3" fmla="val 19356"/>
              <a:gd name="adj4" fmla="val -14287"/>
              <a:gd name="adj5" fmla="val 121773"/>
              <a:gd name="adj6" fmla="val -23810"/>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Échantillonneur</a:t>
            </a:r>
            <a:br>
              <a:rPr lang="fr-FR"/>
            </a:br>
            <a:r>
              <a:rPr lang="fr-FR"/>
              <a:t>Bloqueur</a:t>
            </a:r>
          </a:p>
        </p:txBody>
      </p:sp>
      <p:sp>
        <p:nvSpPr>
          <p:cNvPr id="52260" name="AutoShape 36"/>
          <p:cNvSpPr>
            <a:spLocks/>
          </p:cNvSpPr>
          <p:nvPr/>
        </p:nvSpPr>
        <p:spPr bwMode="auto">
          <a:xfrm>
            <a:off x="5943600" y="3733800"/>
            <a:ext cx="685800" cy="346075"/>
          </a:xfrm>
          <a:prstGeom prst="borderCallout2">
            <a:avLst>
              <a:gd name="adj1" fmla="val 33028"/>
              <a:gd name="adj2" fmla="val -11111"/>
              <a:gd name="adj3" fmla="val 33028"/>
              <a:gd name="adj4" fmla="val -43287"/>
              <a:gd name="adj5" fmla="val -58255"/>
              <a:gd name="adj6" fmla="val -61111"/>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CAN</a:t>
            </a:r>
          </a:p>
        </p:txBody>
      </p:sp>
      <p:sp>
        <p:nvSpPr>
          <p:cNvPr id="52261" name="AutoShape 37"/>
          <p:cNvSpPr>
            <a:spLocks/>
          </p:cNvSpPr>
          <p:nvPr/>
        </p:nvSpPr>
        <p:spPr bwMode="auto">
          <a:xfrm>
            <a:off x="6934200" y="2438400"/>
            <a:ext cx="1485900" cy="835025"/>
          </a:xfrm>
          <a:prstGeom prst="borderCallout2">
            <a:avLst>
              <a:gd name="adj1" fmla="val 13690"/>
              <a:gd name="adj2" fmla="val -5130"/>
              <a:gd name="adj3" fmla="val 13690"/>
              <a:gd name="adj4" fmla="val -22222"/>
              <a:gd name="adj5" fmla="val 22245"/>
              <a:gd name="adj6" fmla="val -32477"/>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Sortie parallèle ou série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500" fill="hold"/>
                                        <p:tgtEl>
                                          <p:spTgt spid="52229"/>
                                        </p:tgtEl>
                                        <p:attrNameLst>
                                          <p:attrName>ppt_w</p:attrName>
                                        </p:attrNameLst>
                                      </p:cBhvr>
                                      <p:tavLst>
                                        <p:tav tm="0">
                                          <p:val>
                                            <p:fltVal val="0"/>
                                          </p:val>
                                        </p:tav>
                                        <p:tav tm="100000">
                                          <p:val>
                                            <p:strVal val="#ppt_w"/>
                                          </p:val>
                                        </p:tav>
                                      </p:tavLst>
                                    </p:anim>
                                    <p:anim calcmode="lin" valueType="num">
                                      <p:cBhvr>
                                        <p:cTn id="8" dur="500" fill="hold"/>
                                        <p:tgtEl>
                                          <p:spTgt spid="522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22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2257"/>
                                        </p:tgtEl>
                                        <p:attrNameLst>
                                          <p:attrName>style.visibility</p:attrName>
                                        </p:attrNameLst>
                                      </p:cBhvr>
                                      <p:to>
                                        <p:strVal val="visible"/>
                                      </p:to>
                                    </p:set>
                                    <p:anim calcmode="lin" valueType="num">
                                      <p:cBhvr additive="base">
                                        <p:cTn id="17" dur="500" fill="hold"/>
                                        <p:tgtEl>
                                          <p:spTgt spid="52257"/>
                                        </p:tgtEl>
                                        <p:attrNameLst>
                                          <p:attrName>ppt_x</p:attrName>
                                        </p:attrNameLst>
                                      </p:cBhvr>
                                      <p:tavLst>
                                        <p:tav tm="0">
                                          <p:val>
                                            <p:strVal val="0-#ppt_w/2"/>
                                          </p:val>
                                        </p:tav>
                                        <p:tav tm="100000">
                                          <p:val>
                                            <p:strVal val="#ppt_x"/>
                                          </p:val>
                                        </p:tav>
                                      </p:tavLst>
                                    </p:anim>
                                    <p:anim calcmode="lin" valueType="num">
                                      <p:cBhvr additive="base">
                                        <p:cTn id="18"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258"/>
                                        </p:tgtEl>
                                        <p:attrNameLst>
                                          <p:attrName>style.visibility</p:attrName>
                                        </p:attrNameLst>
                                      </p:cBhvr>
                                      <p:to>
                                        <p:strVal val="visible"/>
                                      </p:to>
                                    </p:set>
                                    <p:anim calcmode="lin" valueType="num">
                                      <p:cBhvr additive="base">
                                        <p:cTn id="23" dur="500" fill="hold"/>
                                        <p:tgtEl>
                                          <p:spTgt spid="52258"/>
                                        </p:tgtEl>
                                        <p:attrNameLst>
                                          <p:attrName>ppt_x</p:attrName>
                                        </p:attrNameLst>
                                      </p:cBhvr>
                                      <p:tavLst>
                                        <p:tav tm="0">
                                          <p:val>
                                            <p:strVal val="0-#ppt_w/2"/>
                                          </p:val>
                                        </p:tav>
                                        <p:tav tm="100000">
                                          <p:val>
                                            <p:strVal val="#ppt_x"/>
                                          </p:val>
                                        </p:tav>
                                      </p:tavLst>
                                    </p:anim>
                                    <p:anim calcmode="lin" valueType="num">
                                      <p:cBhvr additive="base">
                                        <p:cTn id="24" dur="500" fill="hold"/>
                                        <p:tgtEl>
                                          <p:spTgt spid="5225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2259"/>
                                        </p:tgtEl>
                                        <p:attrNameLst>
                                          <p:attrName>style.visibility</p:attrName>
                                        </p:attrNameLst>
                                      </p:cBhvr>
                                      <p:to>
                                        <p:strVal val="visible"/>
                                      </p:to>
                                    </p:set>
                                    <p:anim calcmode="lin" valueType="num">
                                      <p:cBhvr additive="base">
                                        <p:cTn id="29" dur="500" fill="hold"/>
                                        <p:tgtEl>
                                          <p:spTgt spid="52259"/>
                                        </p:tgtEl>
                                        <p:attrNameLst>
                                          <p:attrName>ppt_x</p:attrName>
                                        </p:attrNameLst>
                                      </p:cBhvr>
                                      <p:tavLst>
                                        <p:tav tm="0">
                                          <p:val>
                                            <p:strVal val="1+#ppt_w/2"/>
                                          </p:val>
                                        </p:tav>
                                        <p:tav tm="100000">
                                          <p:val>
                                            <p:strVal val="#ppt_x"/>
                                          </p:val>
                                        </p:tav>
                                      </p:tavLst>
                                    </p:anim>
                                    <p:anim calcmode="lin" valueType="num">
                                      <p:cBhvr additive="base">
                                        <p:cTn id="30"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2260"/>
                                        </p:tgtEl>
                                        <p:attrNameLst>
                                          <p:attrName>style.visibility</p:attrName>
                                        </p:attrNameLst>
                                      </p:cBhvr>
                                      <p:to>
                                        <p:strVal val="visible"/>
                                      </p:to>
                                    </p:set>
                                    <p:anim calcmode="lin" valueType="num">
                                      <p:cBhvr additive="base">
                                        <p:cTn id="35" dur="500" fill="hold"/>
                                        <p:tgtEl>
                                          <p:spTgt spid="52260"/>
                                        </p:tgtEl>
                                        <p:attrNameLst>
                                          <p:attrName>ppt_x</p:attrName>
                                        </p:attrNameLst>
                                      </p:cBhvr>
                                      <p:tavLst>
                                        <p:tav tm="0">
                                          <p:val>
                                            <p:strVal val="1+#ppt_w/2"/>
                                          </p:val>
                                        </p:tav>
                                        <p:tav tm="100000">
                                          <p:val>
                                            <p:strVal val="#ppt_x"/>
                                          </p:val>
                                        </p:tav>
                                      </p:tavLst>
                                    </p:anim>
                                    <p:anim calcmode="lin" valueType="num">
                                      <p:cBhvr additive="base">
                                        <p:cTn id="36" dur="500" fill="hold"/>
                                        <p:tgtEl>
                                          <p:spTgt spid="5226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261"/>
                                        </p:tgtEl>
                                        <p:attrNameLst>
                                          <p:attrName>style.visibility</p:attrName>
                                        </p:attrNameLst>
                                      </p:cBhvr>
                                      <p:to>
                                        <p:strVal val="visible"/>
                                      </p:to>
                                    </p:set>
                                    <p:anim calcmode="lin" valueType="num">
                                      <p:cBhvr additive="base">
                                        <p:cTn id="41" dur="500" fill="hold"/>
                                        <p:tgtEl>
                                          <p:spTgt spid="52261"/>
                                        </p:tgtEl>
                                        <p:attrNameLst>
                                          <p:attrName>ppt_x</p:attrName>
                                        </p:attrNameLst>
                                      </p:cBhvr>
                                      <p:tavLst>
                                        <p:tav tm="0">
                                          <p:val>
                                            <p:strVal val="1+#ppt_w/2"/>
                                          </p:val>
                                        </p:tav>
                                        <p:tav tm="100000">
                                          <p:val>
                                            <p:strVal val="#ppt_x"/>
                                          </p:val>
                                        </p:tav>
                                      </p:tavLst>
                                    </p:anim>
                                    <p:anim calcmode="lin" valueType="num">
                                      <p:cBhvr additive="base">
                                        <p:cTn id="42" dur="500" fill="hold"/>
                                        <p:tgtEl>
                                          <p:spTgt spid="52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autoUpdateAnimBg="0"/>
      <p:bldP spid="52257" grpId="0" animBg="1" autoUpdateAnimBg="0"/>
      <p:bldP spid="52258" grpId="0" animBg="1" autoUpdateAnimBg="0"/>
      <p:bldP spid="52259" grpId="0" animBg="1" autoUpdateAnimBg="0"/>
      <p:bldP spid="52260" grpId="0" animBg="1" autoUpdateAnimBg="0"/>
      <p:bldP spid="5226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1600200" y="474663"/>
            <a:ext cx="5562600" cy="346075"/>
          </a:xfrm>
          <a:solidFill>
            <a:srgbClr val="9999FF"/>
          </a:solidFill>
          <a:ln/>
        </p:spPr>
        <p:txBody>
          <a:bodyPr>
            <a:spAutoFit/>
          </a:bodyPr>
          <a:lstStyle/>
          <a:p>
            <a:r>
              <a:rPr lang="fr-FR" sz="1600">
                <a:solidFill>
                  <a:schemeClr val="tx1"/>
                </a:solidFill>
                <a:effectLst/>
              </a:rPr>
              <a:t>2.a/ Technologie des CAN</a:t>
            </a:r>
          </a:p>
        </p:txBody>
      </p:sp>
      <p:grpSp>
        <p:nvGrpSpPr>
          <p:cNvPr id="2" name="Group 61"/>
          <p:cNvGrpSpPr>
            <a:grpSpLocks/>
          </p:cNvGrpSpPr>
          <p:nvPr/>
        </p:nvGrpSpPr>
        <p:grpSpPr bwMode="auto">
          <a:xfrm>
            <a:off x="609600" y="1371600"/>
            <a:ext cx="7162800" cy="712788"/>
            <a:chOff x="384" y="864"/>
            <a:chExt cx="4512" cy="449"/>
          </a:xfrm>
        </p:grpSpPr>
        <p:grpSp>
          <p:nvGrpSpPr>
            <p:cNvPr id="3" name="Group 40"/>
            <p:cNvGrpSpPr>
              <a:grpSpLocks/>
            </p:cNvGrpSpPr>
            <p:nvPr/>
          </p:nvGrpSpPr>
          <p:grpSpPr bwMode="auto">
            <a:xfrm>
              <a:off x="384" y="864"/>
              <a:ext cx="4512" cy="449"/>
              <a:chOff x="384" y="864"/>
              <a:chExt cx="4512" cy="449"/>
            </a:xfrm>
          </p:grpSpPr>
          <p:sp>
            <p:nvSpPr>
              <p:cNvPr id="12308" name="Rectangle 20"/>
              <p:cNvSpPr>
                <a:spLocks noChangeArrowheads="1"/>
              </p:cNvSpPr>
              <p:nvPr/>
            </p:nvSpPr>
            <p:spPr bwMode="auto">
              <a:xfrm>
                <a:off x="3168" y="864"/>
                <a:ext cx="1728"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Exemple d'utilisation</a:t>
                </a:r>
              </a:p>
            </p:txBody>
          </p:sp>
          <p:sp>
            <p:nvSpPr>
              <p:cNvPr id="12309" name="Rectangle 21"/>
              <p:cNvSpPr>
                <a:spLocks noChangeArrowheads="1"/>
              </p:cNvSpPr>
              <p:nvPr/>
            </p:nvSpPr>
            <p:spPr bwMode="auto">
              <a:xfrm>
                <a:off x="1916" y="864"/>
                <a:ext cx="1252"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Temps de conversion</a:t>
                </a:r>
              </a:p>
            </p:txBody>
          </p:sp>
          <p:sp>
            <p:nvSpPr>
              <p:cNvPr id="12310" name="Rectangle 22"/>
              <p:cNvSpPr>
                <a:spLocks noChangeArrowheads="1"/>
              </p:cNvSpPr>
              <p:nvPr/>
            </p:nvSpPr>
            <p:spPr bwMode="auto">
              <a:xfrm>
                <a:off x="384" y="864"/>
                <a:ext cx="1532"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Technologie</a:t>
                </a:r>
              </a:p>
            </p:txBody>
          </p:sp>
          <p:sp>
            <p:nvSpPr>
              <p:cNvPr id="12311" name="Line 23"/>
              <p:cNvSpPr>
                <a:spLocks noChangeShapeType="1"/>
              </p:cNvSpPr>
              <p:nvPr/>
            </p:nvSpPr>
            <p:spPr bwMode="auto">
              <a:xfrm>
                <a:off x="384" y="864"/>
                <a:ext cx="4512" cy="0"/>
              </a:xfrm>
              <a:prstGeom prst="line">
                <a:avLst/>
              </a:prstGeom>
              <a:noFill/>
              <a:ln w="28575" cap="sq">
                <a:solidFill>
                  <a:schemeClr val="tx1"/>
                </a:solidFill>
                <a:round/>
                <a:headEnd/>
                <a:tailEnd/>
              </a:ln>
              <a:effectLst/>
            </p:spPr>
            <p:txBody>
              <a:bodyPr/>
              <a:lstStyle/>
              <a:p>
                <a:endParaRPr lang="fr-FR"/>
              </a:p>
            </p:txBody>
          </p:sp>
          <p:sp>
            <p:nvSpPr>
              <p:cNvPr id="12312" name="Line 24"/>
              <p:cNvSpPr>
                <a:spLocks noChangeShapeType="1"/>
              </p:cNvSpPr>
              <p:nvPr/>
            </p:nvSpPr>
            <p:spPr bwMode="auto">
              <a:xfrm>
                <a:off x="384" y="1313"/>
                <a:ext cx="4512" cy="0"/>
              </a:xfrm>
              <a:prstGeom prst="line">
                <a:avLst/>
              </a:prstGeom>
              <a:noFill/>
              <a:ln w="12700">
                <a:solidFill>
                  <a:schemeClr val="tx1"/>
                </a:solidFill>
                <a:round/>
                <a:headEnd/>
                <a:tailEnd/>
              </a:ln>
              <a:effectLst/>
            </p:spPr>
            <p:txBody>
              <a:bodyPr/>
              <a:lstStyle/>
              <a:p>
                <a:endParaRPr lang="fr-FR"/>
              </a:p>
            </p:txBody>
          </p:sp>
        </p:grpSp>
        <p:sp>
          <p:nvSpPr>
            <p:cNvPr id="12317" name="Line 29"/>
            <p:cNvSpPr>
              <a:spLocks noChangeShapeType="1"/>
            </p:cNvSpPr>
            <p:nvPr/>
          </p:nvSpPr>
          <p:spPr bwMode="auto">
            <a:xfrm>
              <a:off x="384" y="864"/>
              <a:ext cx="0" cy="432"/>
            </a:xfrm>
            <a:prstGeom prst="line">
              <a:avLst/>
            </a:prstGeom>
            <a:noFill/>
            <a:ln w="28575" cap="sq">
              <a:solidFill>
                <a:schemeClr val="tx1"/>
              </a:solidFill>
              <a:round/>
              <a:headEnd/>
              <a:tailEnd/>
            </a:ln>
            <a:effectLst/>
          </p:spPr>
          <p:txBody>
            <a:bodyPr/>
            <a:lstStyle/>
            <a:p>
              <a:endParaRPr lang="fr-FR"/>
            </a:p>
          </p:txBody>
        </p:sp>
        <p:sp>
          <p:nvSpPr>
            <p:cNvPr id="12318" name="Line 30"/>
            <p:cNvSpPr>
              <a:spLocks noChangeShapeType="1"/>
            </p:cNvSpPr>
            <p:nvPr/>
          </p:nvSpPr>
          <p:spPr bwMode="auto">
            <a:xfrm>
              <a:off x="1920" y="864"/>
              <a:ext cx="0" cy="432"/>
            </a:xfrm>
            <a:prstGeom prst="line">
              <a:avLst/>
            </a:prstGeom>
            <a:noFill/>
            <a:ln w="12700">
              <a:solidFill>
                <a:schemeClr val="tx1"/>
              </a:solidFill>
              <a:round/>
              <a:headEnd/>
              <a:tailEnd/>
            </a:ln>
            <a:effectLst/>
          </p:spPr>
          <p:txBody>
            <a:bodyPr/>
            <a:lstStyle/>
            <a:p>
              <a:endParaRPr lang="fr-FR"/>
            </a:p>
          </p:txBody>
        </p:sp>
        <p:sp>
          <p:nvSpPr>
            <p:cNvPr id="12319" name="Line 31"/>
            <p:cNvSpPr>
              <a:spLocks noChangeShapeType="1"/>
            </p:cNvSpPr>
            <p:nvPr/>
          </p:nvSpPr>
          <p:spPr bwMode="auto">
            <a:xfrm>
              <a:off x="3168" y="864"/>
              <a:ext cx="0" cy="432"/>
            </a:xfrm>
            <a:prstGeom prst="line">
              <a:avLst/>
            </a:prstGeom>
            <a:noFill/>
            <a:ln w="12700">
              <a:solidFill>
                <a:schemeClr val="tx1"/>
              </a:solidFill>
              <a:round/>
              <a:headEnd/>
              <a:tailEnd/>
            </a:ln>
            <a:effectLst/>
          </p:spPr>
          <p:txBody>
            <a:bodyPr/>
            <a:lstStyle/>
            <a:p>
              <a:endParaRPr lang="fr-FR"/>
            </a:p>
          </p:txBody>
        </p:sp>
        <p:sp>
          <p:nvSpPr>
            <p:cNvPr id="12320" name="Line 32"/>
            <p:cNvSpPr>
              <a:spLocks noChangeShapeType="1"/>
            </p:cNvSpPr>
            <p:nvPr/>
          </p:nvSpPr>
          <p:spPr bwMode="auto">
            <a:xfrm>
              <a:off x="4896" y="864"/>
              <a:ext cx="0" cy="432"/>
            </a:xfrm>
            <a:prstGeom prst="line">
              <a:avLst/>
            </a:prstGeom>
            <a:noFill/>
            <a:ln w="28575" cap="sq">
              <a:solidFill>
                <a:schemeClr val="tx1"/>
              </a:solidFill>
              <a:round/>
              <a:headEnd/>
              <a:tailEnd/>
            </a:ln>
            <a:effectLst/>
          </p:spPr>
          <p:txBody>
            <a:bodyPr/>
            <a:lstStyle/>
            <a:p>
              <a:endParaRPr lang="fr-FR"/>
            </a:p>
          </p:txBody>
        </p:sp>
      </p:grpSp>
      <p:grpSp>
        <p:nvGrpSpPr>
          <p:cNvPr id="4" name="Group 62"/>
          <p:cNvGrpSpPr>
            <a:grpSpLocks/>
          </p:cNvGrpSpPr>
          <p:nvPr/>
        </p:nvGrpSpPr>
        <p:grpSpPr bwMode="auto">
          <a:xfrm>
            <a:off x="609600" y="2057400"/>
            <a:ext cx="7162800" cy="457200"/>
            <a:chOff x="384" y="1296"/>
            <a:chExt cx="4512" cy="288"/>
          </a:xfrm>
        </p:grpSpPr>
        <p:grpSp>
          <p:nvGrpSpPr>
            <p:cNvPr id="5" name="Group 41"/>
            <p:cNvGrpSpPr>
              <a:grpSpLocks/>
            </p:cNvGrpSpPr>
            <p:nvPr/>
          </p:nvGrpSpPr>
          <p:grpSpPr bwMode="auto">
            <a:xfrm>
              <a:off x="384" y="1313"/>
              <a:ext cx="4512" cy="264"/>
              <a:chOff x="384" y="1313"/>
              <a:chExt cx="4512" cy="264"/>
            </a:xfrm>
          </p:grpSpPr>
          <p:sp>
            <p:nvSpPr>
              <p:cNvPr id="12305" name="Rectangle 17"/>
              <p:cNvSpPr>
                <a:spLocks noChangeArrowheads="1"/>
              </p:cNvSpPr>
              <p:nvPr/>
            </p:nvSpPr>
            <p:spPr bwMode="auto">
              <a:xfrm>
                <a:off x="3168" y="1313"/>
                <a:ext cx="1728"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Mesure sans précision</a:t>
                </a:r>
              </a:p>
            </p:txBody>
          </p:sp>
          <p:sp>
            <p:nvSpPr>
              <p:cNvPr id="12306" name="Rectangle 18"/>
              <p:cNvSpPr>
                <a:spLocks noChangeArrowheads="1"/>
              </p:cNvSpPr>
              <p:nvPr/>
            </p:nvSpPr>
            <p:spPr bwMode="auto">
              <a:xfrm>
                <a:off x="1916" y="1313"/>
                <a:ext cx="1252"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Lent ( ms )</a:t>
                </a:r>
              </a:p>
            </p:txBody>
          </p:sp>
          <p:sp>
            <p:nvSpPr>
              <p:cNvPr id="12307" name="Rectangle 19"/>
              <p:cNvSpPr>
                <a:spLocks noChangeArrowheads="1"/>
              </p:cNvSpPr>
              <p:nvPr/>
            </p:nvSpPr>
            <p:spPr bwMode="auto">
              <a:xfrm>
                <a:off x="384" y="1313"/>
                <a:ext cx="1532"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Simple rampe</a:t>
                </a:r>
              </a:p>
            </p:txBody>
          </p:sp>
          <p:sp>
            <p:nvSpPr>
              <p:cNvPr id="12313" name="Line 25"/>
              <p:cNvSpPr>
                <a:spLocks noChangeShapeType="1"/>
              </p:cNvSpPr>
              <p:nvPr/>
            </p:nvSpPr>
            <p:spPr bwMode="auto">
              <a:xfrm>
                <a:off x="384" y="1577"/>
                <a:ext cx="4512" cy="0"/>
              </a:xfrm>
              <a:prstGeom prst="line">
                <a:avLst/>
              </a:prstGeom>
              <a:noFill/>
              <a:ln w="12700">
                <a:solidFill>
                  <a:schemeClr val="tx1"/>
                </a:solidFill>
                <a:round/>
                <a:headEnd/>
                <a:tailEnd/>
              </a:ln>
              <a:effectLst/>
            </p:spPr>
            <p:txBody>
              <a:bodyPr/>
              <a:lstStyle/>
              <a:p>
                <a:endParaRPr lang="fr-FR"/>
              </a:p>
            </p:txBody>
          </p:sp>
        </p:grpSp>
        <p:sp>
          <p:nvSpPr>
            <p:cNvPr id="12333" name="Line 45"/>
            <p:cNvSpPr>
              <a:spLocks noChangeShapeType="1"/>
            </p:cNvSpPr>
            <p:nvPr/>
          </p:nvSpPr>
          <p:spPr bwMode="auto">
            <a:xfrm>
              <a:off x="384" y="1296"/>
              <a:ext cx="0" cy="288"/>
            </a:xfrm>
            <a:prstGeom prst="line">
              <a:avLst/>
            </a:prstGeom>
            <a:noFill/>
            <a:ln w="28575" cap="sq">
              <a:solidFill>
                <a:schemeClr val="tx1"/>
              </a:solidFill>
              <a:round/>
              <a:headEnd/>
              <a:tailEnd/>
            </a:ln>
            <a:effectLst/>
          </p:spPr>
          <p:txBody>
            <a:bodyPr/>
            <a:lstStyle/>
            <a:p>
              <a:endParaRPr lang="fr-FR"/>
            </a:p>
          </p:txBody>
        </p:sp>
        <p:sp>
          <p:nvSpPr>
            <p:cNvPr id="12337" name="Line 49"/>
            <p:cNvSpPr>
              <a:spLocks noChangeShapeType="1"/>
            </p:cNvSpPr>
            <p:nvPr/>
          </p:nvSpPr>
          <p:spPr bwMode="auto">
            <a:xfrm>
              <a:off x="1920" y="1296"/>
              <a:ext cx="0" cy="288"/>
            </a:xfrm>
            <a:prstGeom prst="line">
              <a:avLst/>
            </a:prstGeom>
            <a:noFill/>
            <a:ln w="12700">
              <a:solidFill>
                <a:schemeClr val="tx1"/>
              </a:solidFill>
              <a:round/>
              <a:headEnd/>
              <a:tailEnd/>
            </a:ln>
            <a:effectLst/>
          </p:spPr>
          <p:txBody>
            <a:bodyPr/>
            <a:lstStyle/>
            <a:p>
              <a:endParaRPr lang="fr-FR"/>
            </a:p>
          </p:txBody>
        </p:sp>
        <p:sp>
          <p:nvSpPr>
            <p:cNvPr id="12341" name="Line 53"/>
            <p:cNvSpPr>
              <a:spLocks noChangeShapeType="1"/>
            </p:cNvSpPr>
            <p:nvPr/>
          </p:nvSpPr>
          <p:spPr bwMode="auto">
            <a:xfrm>
              <a:off x="3168" y="1296"/>
              <a:ext cx="0" cy="288"/>
            </a:xfrm>
            <a:prstGeom prst="line">
              <a:avLst/>
            </a:prstGeom>
            <a:noFill/>
            <a:ln w="12700">
              <a:solidFill>
                <a:schemeClr val="tx1"/>
              </a:solidFill>
              <a:round/>
              <a:headEnd/>
              <a:tailEnd/>
            </a:ln>
            <a:effectLst/>
          </p:spPr>
          <p:txBody>
            <a:bodyPr/>
            <a:lstStyle/>
            <a:p>
              <a:endParaRPr lang="fr-FR"/>
            </a:p>
          </p:txBody>
        </p:sp>
        <p:sp>
          <p:nvSpPr>
            <p:cNvPr id="12345" name="Line 57"/>
            <p:cNvSpPr>
              <a:spLocks noChangeShapeType="1"/>
            </p:cNvSpPr>
            <p:nvPr/>
          </p:nvSpPr>
          <p:spPr bwMode="auto">
            <a:xfrm>
              <a:off x="4896" y="1296"/>
              <a:ext cx="0" cy="288"/>
            </a:xfrm>
            <a:prstGeom prst="line">
              <a:avLst/>
            </a:prstGeom>
            <a:noFill/>
            <a:ln w="28575" cap="sq">
              <a:solidFill>
                <a:schemeClr val="tx1"/>
              </a:solidFill>
              <a:round/>
              <a:headEnd/>
              <a:tailEnd/>
            </a:ln>
            <a:effectLst/>
          </p:spPr>
          <p:txBody>
            <a:bodyPr/>
            <a:lstStyle/>
            <a:p>
              <a:endParaRPr lang="fr-FR"/>
            </a:p>
          </p:txBody>
        </p:sp>
      </p:grpSp>
      <p:grpSp>
        <p:nvGrpSpPr>
          <p:cNvPr id="6" name="Group 63"/>
          <p:cNvGrpSpPr>
            <a:grpSpLocks/>
          </p:cNvGrpSpPr>
          <p:nvPr/>
        </p:nvGrpSpPr>
        <p:grpSpPr bwMode="auto">
          <a:xfrm>
            <a:off x="609600" y="2503488"/>
            <a:ext cx="7162800" cy="544512"/>
            <a:chOff x="384" y="1577"/>
            <a:chExt cx="4512" cy="343"/>
          </a:xfrm>
        </p:grpSpPr>
        <p:grpSp>
          <p:nvGrpSpPr>
            <p:cNvPr id="7" name="Group 42"/>
            <p:cNvGrpSpPr>
              <a:grpSpLocks/>
            </p:cNvGrpSpPr>
            <p:nvPr/>
          </p:nvGrpSpPr>
          <p:grpSpPr bwMode="auto">
            <a:xfrm>
              <a:off x="384" y="1577"/>
              <a:ext cx="4512" cy="325"/>
              <a:chOff x="384" y="1577"/>
              <a:chExt cx="4512" cy="325"/>
            </a:xfrm>
          </p:grpSpPr>
          <p:sp>
            <p:nvSpPr>
              <p:cNvPr id="12302" name="Rectangle 14"/>
              <p:cNvSpPr>
                <a:spLocks noChangeArrowheads="1"/>
              </p:cNvSpPr>
              <p:nvPr/>
            </p:nvSpPr>
            <p:spPr bwMode="auto">
              <a:xfrm>
                <a:off x="3168" y="1577"/>
                <a:ext cx="1728"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Multimètre</a:t>
                </a:r>
              </a:p>
            </p:txBody>
          </p:sp>
          <p:sp>
            <p:nvSpPr>
              <p:cNvPr id="12303" name="Rectangle 15"/>
              <p:cNvSpPr>
                <a:spLocks noChangeArrowheads="1"/>
              </p:cNvSpPr>
              <p:nvPr/>
            </p:nvSpPr>
            <p:spPr bwMode="auto">
              <a:xfrm>
                <a:off x="1916" y="1577"/>
                <a:ext cx="1252"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Lent ( ms )</a:t>
                </a:r>
              </a:p>
            </p:txBody>
          </p:sp>
          <p:sp>
            <p:nvSpPr>
              <p:cNvPr id="12304" name="Rectangle 16"/>
              <p:cNvSpPr>
                <a:spLocks noChangeArrowheads="1"/>
              </p:cNvSpPr>
              <p:nvPr/>
            </p:nvSpPr>
            <p:spPr bwMode="auto">
              <a:xfrm>
                <a:off x="384" y="1577"/>
                <a:ext cx="1532"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Double rampe</a:t>
                </a:r>
                <a:br>
                  <a:rPr lang="fr-FR" sz="1400"/>
                </a:br>
                <a:r>
                  <a:rPr lang="fr-FR" sz="1400"/>
                  <a:t>Multi rampe</a:t>
                </a:r>
              </a:p>
            </p:txBody>
          </p:sp>
          <p:sp>
            <p:nvSpPr>
              <p:cNvPr id="12314" name="Line 26"/>
              <p:cNvSpPr>
                <a:spLocks noChangeShapeType="1"/>
              </p:cNvSpPr>
              <p:nvPr/>
            </p:nvSpPr>
            <p:spPr bwMode="auto">
              <a:xfrm>
                <a:off x="384" y="1902"/>
                <a:ext cx="4512" cy="0"/>
              </a:xfrm>
              <a:prstGeom prst="line">
                <a:avLst/>
              </a:prstGeom>
              <a:noFill/>
              <a:ln w="12700">
                <a:solidFill>
                  <a:schemeClr val="tx1"/>
                </a:solidFill>
                <a:round/>
                <a:headEnd/>
                <a:tailEnd/>
              </a:ln>
              <a:effectLst/>
            </p:spPr>
            <p:txBody>
              <a:bodyPr/>
              <a:lstStyle/>
              <a:p>
                <a:endParaRPr lang="fr-FR"/>
              </a:p>
            </p:txBody>
          </p:sp>
        </p:grpSp>
        <p:sp>
          <p:nvSpPr>
            <p:cNvPr id="12334" name="Line 46"/>
            <p:cNvSpPr>
              <a:spLocks noChangeShapeType="1"/>
            </p:cNvSpPr>
            <p:nvPr/>
          </p:nvSpPr>
          <p:spPr bwMode="auto">
            <a:xfrm>
              <a:off x="384" y="1584"/>
              <a:ext cx="0" cy="336"/>
            </a:xfrm>
            <a:prstGeom prst="line">
              <a:avLst/>
            </a:prstGeom>
            <a:noFill/>
            <a:ln w="28575" cap="sq">
              <a:solidFill>
                <a:schemeClr val="tx1"/>
              </a:solidFill>
              <a:round/>
              <a:headEnd/>
              <a:tailEnd/>
            </a:ln>
            <a:effectLst/>
          </p:spPr>
          <p:txBody>
            <a:bodyPr/>
            <a:lstStyle/>
            <a:p>
              <a:endParaRPr lang="fr-FR"/>
            </a:p>
          </p:txBody>
        </p:sp>
        <p:sp>
          <p:nvSpPr>
            <p:cNvPr id="12338" name="Line 50"/>
            <p:cNvSpPr>
              <a:spLocks noChangeShapeType="1"/>
            </p:cNvSpPr>
            <p:nvPr/>
          </p:nvSpPr>
          <p:spPr bwMode="auto">
            <a:xfrm>
              <a:off x="1920" y="1584"/>
              <a:ext cx="0" cy="336"/>
            </a:xfrm>
            <a:prstGeom prst="line">
              <a:avLst/>
            </a:prstGeom>
            <a:noFill/>
            <a:ln w="12700">
              <a:solidFill>
                <a:schemeClr val="tx1"/>
              </a:solidFill>
              <a:round/>
              <a:headEnd/>
              <a:tailEnd/>
            </a:ln>
            <a:effectLst/>
          </p:spPr>
          <p:txBody>
            <a:bodyPr/>
            <a:lstStyle/>
            <a:p>
              <a:endParaRPr lang="fr-FR"/>
            </a:p>
          </p:txBody>
        </p:sp>
        <p:sp>
          <p:nvSpPr>
            <p:cNvPr id="12342" name="Line 54"/>
            <p:cNvSpPr>
              <a:spLocks noChangeShapeType="1"/>
            </p:cNvSpPr>
            <p:nvPr/>
          </p:nvSpPr>
          <p:spPr bwMode="auto">
            <a:xfrm>
              <a:off x="3168" y="1584"/>
              <a:ext cx="0" cy="336"/>
            </a:xfrm>
            <a:prstGeom prst="line">
              <a:avLst/>
            </a:prstGeom>
            <a:noFill/>
            <a:ln w="12700">
              <a:solidFill>
                <a:schemeClr val="tx1"/>
              </a:solidFill>
              <a:round/>
              <a:headEnd/>
              <a:tailEnd/>
            </a:ln>
            <a:effectLst/>
          </p:spPr>
          <p:txBody>
            <a:bodyPr/>
            <a:lstStyle/>
            <a:p>
              <a:endParaRPr lang="fr-FR"/>
            </a:p>
          </p:txBody>
        </p:sp>
        <p:sp>
          <p:nvSpPr>
            <p:cNvPr id="12346" name="Line 58"/>
            <p:cNvSpPr>
              <a:spLocks noChangeShapeType="1"/>
            </p:cNvSpPr>
            <p:nvPr/>
          </p:nvSpPr>
          <p:spPr bwMode="auto">
            <a:xfrm>
              <a:off x="4896" y="1584"/>
              <a:ext cx="0" cy="336"/>
            </a:xfrm>
            <a:prstGeom prst="line">
              <a:avLst/>
            </a:prstGeom>
            <a:noFill/>
            <a:ln w="28575" cap="sq">
              <a:solidFill>
                <a:schemeClr val="tx1"/>
              </a:solidFill>
              <a:round/>
              <a:headEnd/>
              <a:tailEnd/>
            </a:ln>
            <a:effectLst/>
          </p:spPr>
          <p:txBody>
            <a:bodyPr/>
            <a:lstStyle/>
            <a:p>
              <a:endParaRPr lang="fr-FR"/>
            </a:p>
          </p:txBody>
        </p:sp>
      </p:grpSp>
      <p:grpSp>
        <p:nvGrpSpPr>
          <p:cNvPr id="8" name="Group 64"/>
          <p:cNvGrpSpPr>
            <a:grpSpLocks/>
          </p:cNvGrpSpPr>
          <p:nvPr/>
        </p:nvGrpSpPr>
        <p:grpSpPr bwMode="auto">
          <a:xfrm>
            <a:off x="609600" y="3019425"/>
            <a:ext cx="7162800" cy="561975"/>
            <a:chOff x="384" y="1902"/>
            <a:chExt cx="4512" cy="354"/>
          </a:xfrm>
        </p:grpSpPr>
        <p:grpSp>
          <p:nvGrpSpPr>
            <p:cNvPr id="9" name="Group 43"/>
            <p:cNvGrpSpPr>
              <a:grpSpLocks/>
            </p:cNvGrpSpPr>
            <p:nvPr/>
          </p:nvGrpSpPr>
          <p:grpSpPr bwMode="auto">
            <a:xfrm>
              <a:off x="384" y="1902"/>
              <a:ext cx="4512" cy="338"/>
              <a:chOff x="384" y="1902"/>
              <a:chExt cx="4512" cy="338"/>
            </a:xfrm>
          </p:grpSpPr>
          <p:sp>
            <p:nvSpPr>
              <p:cNvPr id="12299" name="Rectangle 11"/>
              <p:cNvSpPr>
                <a:spLocks noChangeArrowheads="1"/>
              </p:cNvSpPr>
              <p:nvPr/>
            </p:nvSpPr>
            <p:spPr bwMode="auto">
              <a:xfrm>
                <a:off x="3168" y="1902"/>
                <a:ext cx="1728"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Acquisition son</a:t>
                </a:r>
              </a:p>
            </p:txBody>
          </p:sp>
          <p:sp>
            <p:nvSpPr>
              <p:cNvPr id="12300" name="Rectangle 12"/>
              <p:cNvSpPr>
                <a:spLocks noChangeArrowheads="1"/>
              </p:cNvSpPr>
              <p:nvPr/>
            </p:nvSpPr>
            <p:spPr bwMode="auto">
              <a:xfrm>
                <a:off x="1916" y="1902"/>
                <a:ext cx="1252"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sym typeface="Symbol" pitchFamily="18" charset="2"/>
                  </a:rPr>
                  <a:t>Rapide ( s )</a:t>
                </a:r>
                <a:endParaRPr lang="fr-FR" sz="1400"/>
              </a:p>
            </p:txBody>
          </p:sp>
          <p:sp>
            <p:nvSpPr>
              <p:cNvPr id="12301" name="Rectangle 13"/>
              <p:cNvSpPr>
                <a:spLocks noChangeArrowheads="1"/>
              </p:cNvSpPr>
              <p:nvPr/>
            </p:nvSpPr>
            <p:spPr bwMode="auto">
              <a:xfrm>
                <a:off x="384" y="1902"/>
                <a:ext cx="1532"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Approximations successives</a:t>
                </a:r>
              </a:p>
            </p:txBody>
          </p:sp>
          <p:sp>
            <p:nvSpPr>
              <p:cNvPr id="12315" name="Line 27"/>
              <p:cNvSpPr>
                <a:spLocks noChangeShapeType="1"/>
              </p:cNvSpPr>
              <p:nvPr/>
            </p:nvSpPr>
            <p:spPr bwMode="auto">
              <a:xfrm>
                <a:off x="384" y="2240"/>
                <a:ext cx="4512" cy="0"/>
              </a:xfrm>
              <a:prstGeom prst="line">
                <a:avLst/>
              </a:prstGeom>
              <a:noFill/>
              <a:ln w="12700">
                <a:solidFill>
                  <a:schemeClr val="tx1"/>
                </a:solidFill>
                <a:round/>
                <a:headEnd/>
                <a:tailEnd/>
              </a:ln>
              <a:effectLst/>
            </p:spPr>
            <p:txBody>
              <a:bodyPr/>
              <a:lstStyle/>
              <a:p>
                <a:endParaRPr lang="fr-FR"/>
              </a:p>
            </p:txBody>
          </p:sp>
        </p:grpSp>
        <p:sp>
          <p:nvSpPr>
            <p:cNvPr id="12335" name="Line 47"/>
            <p:cNvSpPr>
              <a:spLocks noChangeShapeType="1"/>
            </p:cNvSpPr>
            <p:nvPr/>
          </p:nvSpPr>
          <p:spPr bwMode="auto">
            <a:xfrm>
              <a:off x="384" y="1920"/>
              <a:ext cx="0" cy="336"/>
            </a:xfrm>
            <a:prstGeom prst="line">
              <a:avLst/>
            </a:prstGeom>
            <a:noFill/>
            <a:ln w="28575" cap="sq">
              <a:solidFill>
                <a:schemeClr val="tx1"/>
              </a:solidFill>
              <a:round/>
              <a:headEnd/>
              <a:tailEnd/>
            </a:ln>
            <a:effectLst/>
          </p:spPr>
          <p:txBody>
            <a:bodyPr/>
            <a:lstStyle/>
            <a:p>
              <a:endParaRPr lang="fr-FR"/>
            </a:p>
          </p:txBody>
        </p:sp>
        <p:sp>
          <p:nvSpPr>
            <p:cNvPr id="12339" name="Line 51"/>
            <p:cNvSpPr>
              <a:spLocks noChangeShapeType="1"/>
            </p:cNvSpPr>
            <p:nvPr/>
          </p:nvSpPr>
          <p:spPr bwMode="auto">
            <a:xfrm>
              <a:off x="1920" y="1920"/>
              <a:ext cx="0" cy="336"/>
            </a:xfrm>
            <a:prstGeom prst="line">
              <a:avLst/>
            </a:prstGeom>
            <a:noFill/>
            <a:ln w="12700">
              <a:solidFill>
                <a:schemeClr val="tx1"/>
              </a:solidFill>
              <a:round/>
              <a:headEnd/>
              <a:tailEnd/>
            </a:ln>
            <a:effectLst/>
          </p:spPr>
          <p:txBody>
            <a:bodyPr/>
            <a:lstStyle/>
            <a:p>
              <a:endParaRPr lang="fr-FR"/>
            </a:p>
          </p:txBody>
        </p:sp>
        <p:sp>
          <p:nvSpPr>
            <p:cNvPr id="12343" name="Line 55"/>
            <p:cNvSpPr>
              <a:spLocks noChangeShapeType="1"/>
            </p:cNvSpPr>
            <p:nvPr/>
          </p:nvSpPr>
          <p:spPr bwMode="auto">
            <a:xfrm>
              <a:off x="3168" y="1920"/>
              <a:ext cx="0" cy="336"/>
            </a:xfrm>
            <a:prstGeom prst="line">
              <a:avLst/>
            </a:prstGeom>
            <a:noFill/>
            <a:ln w="12700">
              <a:solidFill>
                <a:schemeClr val="tx1"/>
              </a:solidFill>
              <a:round/>
              <a:headEnd/>
              <a:tailEnd/>
            </a:ln>
            <a:effectLst/>
          </p:spPr>
          <p:txBody>
            <a:bodyPr/>
            <a:lstStyle/>
            <a:p>
              <a:endParaRPr lang="fr-FR"/>
            </a:p>
          </p:txBody>
        </p:sp>
        <p:sp>
          <p:nvSpPr>
            <p:cNvPr id="12347" name="Line 59"/>
            <p:cNvSpPr>
              <a:spLocks noChangeShapeType="1"/>
            </p:cNvSpPr>
            <p:nvPr/>
          </p:nvSpPr>
          <p:spPr bwMode="auto">
            <a:xfrm>
              <a:off x="4896" y="1920"/>
              <a:ext cx="0" cy="336"/>
            </a:xfrm>
            <a:prstGeom prst="line">
              <a:avLst/>
            </a:prstGeom>
            <a:noFill/>
            <a:ln w="28575" cap="sq">
              <a:solidFill>
                <a:schemeClr val="tx1"/>
              </a:solidFill>
              <a:round/>
              <a:headEnd/>
              <a:tailEnd/>
            </a:ln>
            <a:effectLst/>
          </p:spPr>
          <p:txBody>
            <a:bodyPr/>
            <a:lstStyle/>
            <a:p>
              <a:endParaRPr lang="fr-FR"/>
            </a:p>
          </p:txBody>
        </p:sp>
      </p:grpSp>
      <p:grpSp>
        <p:nvGrpSpPr>
          <p:cNvPr id="10" name="Group 65"/>
          <p:cNvGrpSpPr>
            <a:grpSpLocks/>
          </p:cNvGrpSpPr>
          <p:nvPr/>
        </p:nvGrpSpPr>
        <p:grpSpPr bwMode="auto">
          <a:xfrm>
            <a:off x="609600" y="3556000"/>
            <a:ext cx="7162800" cy="581025"/>
            <a:chOff x="384" y="2240"/>
            <a:chExt cx="4512" cy="366"/>
          </a:xfrm>
        </p:grpSpPr>
        <p:grpSp>
          <p:nvGrpSpPr>
            <p:cNvPr id="11" name="Group 44"/>
            <p:cNvGrpSpPr>
              <a:grpSpLocks/>
            </p:cNvGrpSpPr>
            <p:nvPr/>
          </p:nvGrpSpPr>
          <p:grpSpPr bwMode="auto">
            <a:xfrm>
              <a:off x="384" y="2240"/>
              <a:ext cx="4512" cy="366"/>
              <a:chOff x="384" y="2240"/>
              <a:chExt cx="4512" cy="366"/>
            </a:xfrm>
          </p:grpSpPr>
          <p:sp>
            <p:nvSpPr>
              <p:cNvPr id="12296" name="Rectangle 8"/>
              <p:cNvSpPr>
                <a:spLocks noChangeArrowheads="1"/>
              </p:cNvSpPr>
              <p:nvPr/>
            </p:nvSpPr>
            <p:spPr bwMode="auto">
              <a:xfrm>
                <a:off x="3168" y="2240"/>
                <a:ext cx="1728"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Acquisition vidéo</a:t>
                </a:r>
              </a:p>
              <a:p>
                <a:pPr algn="ctr">
                  <a:spcBef>
                    <a:spcPct val="20000"/>
                  </a:spcBef>
                  <a:buClr>
                    <a:schemeClr val="accent2"/>
                  </a:buClr>
                </a:pPr>
                <a:r>
                  <a:rPr lang="fr-FR" sz="1400"/>
                  <a:t>Oscilloscope numérique</a:t>
                </a:r>
              </a:p>
            </p:txBody>
          </p:sp>
          <p:sp>
            <p:nvSpPr>
              <p:cNvPr id="12297" name="Rectangle 9"/>
              <p:cNvSpPr>
                <a:spLocks noChangeArrowheads="1"/>
              </p:cNvSpPr>
              <p:nvPr/>
            </p:nvSpPr>
            <p:spPr bwMode="auto">
              <a:xfrm>
                <a:off x="1916" y="2240"/>
                <a:ext cx="1252"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sym typeface="Symbol" pitchFamily="18" charset="2"/>
                  </a:rPr>
                  <a:t>Très rapide ( ns )</a:t>
                </a:r>
              </a:p>
            </p:txBody>
          </p:sp>
          <p:sp>
            <p:nvSpPr>
              <p:cNvPr id="12298" name="Rectangle 10"/>
              <p:cNvSpPr>
                <a:spLocks noChangeArrowheads="1"/>
              </p:cNvSpPr>
              <p:nvPr/>
            </p:nvSpPr>
            <p:spPr bwMode="auto">
              <a:xfrm>
                <a:off x="384" y="2240"/>
                <a:ext cx="1532"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Flash </a:t>
                </a:r>
                <a:br>
                  <a:rPr lang="fr-FR" sz="1400"/>
                </a:br>
                <a:r>
                  <a:rPr lang="fr-FR" sz="1400"/>
                  <a:t>( ou CAN parallèle )</a:t>
                </a:r>
              </a:p>
            </p:txBody>
          </p:sp>
          <p:sp>
            <p:nvSpPr>
              <p:cNvPr id="12316" name="Line 28"/>
              <p:cNvSpPr>
                <a:spLocks noChangeShapeType="1"/>
              </p:cNvSpPr>
              <p:nvPr/>
            </p:nvSpPr>
            <p:spPr bwMode="auto">
              <a:xfrm>
                <a:off x="384" y="2606"/>
                <a:ext cx="4512" cy="0"/>
              </a:xfrm>
              <a:prstGeom prst="line">
                <a:avLst/>
              </a:prstGeom>
              <a:noFill/>
              <a:ln w="28575" cap="sq">
                <a:solidFill>
                  <a:schemeClr val="tx1"/>
                </a:solidFill>
                <a:round/>
                <a:headEnd/>
                <a:tailEnd/>
              </a:ln>
              <a:effectLst/>
            </p:spPr>
            <p:txBody>
              <a:bodyPr/>
              <a:lstStyle/>
              <a:p>
                <a:endParaRPr lang="fr-FR"/>
              </a:p>
            </p:txBody>
          </p:sp>
        </p:grpSp>
        <p:sp>
          <p:nvSpPr>
            <p:cNvPr id="12336" name="Line 48"/>
            <p:cNvSpPr>
              <a:spLocks noChangeShapeType="1"/>
            </p:cNvSpPr>
            <p:nvPr/>
          </p:nvSpPr>
          <p:spPr bwMode="auto">
            <a:xfrm>
              <a:off x="384" y="2256"/>
              <a:ext cx="0" cy="336"/>
            </a:xfrm>
            <a:prstGeom prst="line">
              <a:avLst/>
            </a:prstGeom>
            <a:noFill/>
            <a:ln w="28575" cap="sq">
              <a:solidFill>
                <a:schemeClr val="tx1"/>
              </a:solidFill>
              <a:round/>
              <a:headEnd/>
              <a:tailEnd/>
            </a:ln>
            <a:effectLst/>
          </p:spPr>
          <p:txBody>
            <a:bodyPr/>
            <a:lstStyle/>
            <a:p>
              <a:endParaRPr lang="fr-FR"/>
            </a:p>
          </p:txBody>
        </p:sp>
        <p:sp>
          <p:nvSpPr>
            <p:cNvPr id="12340" name="Line 52"/>
            <p:cNvSpPr>
              <a:spLocks noChangeShapeType="1"/>
            </p:cNvSpPr>
            <p:nvPr/>
          </p:nvSpPr>
          <p:spPr bwMode="auto">
            <a:xfrm>
              <a:off x="1920" y="2256"/>
              <a:ext cx="0" cy="336"/>
            </a:xfrm>
            <a:prstGeom prst="line">
              <a:avLst/>
            </a:prstGeom>
            <a:noFill/>
            <a:ln w="12700">
              <a:solidFill>
                <a:schemeClr val="tx1"/>
              </a:solidFill>
              <a:round/>
              <a:headEnd/>
              <a:tailEnd/>
            </a:ln>
            <a:effectLst/>
          </p:spPr>
          <p:txBody>
            <a:bodyPr/>
            <a:lstStyle/>
            <a:p>
              <a:endParaRPr lang="fr-FR"/>
            </a:p>
          </p:txBody>
        </p:sp>
        <p:sp>
          <p:nvSpPr>
            <p:cNvPr id="12344" name="Line 56"/>
            <p:cNvSpPr>
              <a:spLocks noChangeShapeType="1"/>
            </p:cNvSpPr>
            <p:nvPr/>
          </p:nvSpPr>
          <p:spPr bwMode="auto">
            <a:xfrm>
              <a:off x="3168" y="2256"/>
              <a:ext cx="0" cy="336"/>
            </a:xfrm>
            <a:prstGeom prst="line">
              <a:avLst/>
            </a:prstGeom>
            <a:noFill/>
            <a:ln w="12700">
              <a:solidFill>
                <a:schemeClr val="tx1"/>
              </a:solidFill>
              <a:round/>
              <a:headEnd/>
              <a:tailEnd/>
            </a:ln>
            <a:effectLst/>
          </p:spPr>
          <p:txBody>
            <a:bodyPr/>
            <a:lstStyle/>
            <a:p>
              <a:endParaRPr lang="fr-FR"/>
            </a:p>
          </p:txBody>
        </p:sp>
        <p:sp>
          <p:nvSpPr>
            <p:cNvPr id="12348" name="Line 60"/>
            <p:cNvSpPr>
              <a:spLocks noChangeShapeType="1"/>
            </p:cNvSpPr>
            <p:nvPr/>
          </p:nvSpPr>
          <p:spPr bwMode="auto">
            <a:xfrm>
              <a:off x="4896" y="2256"/>
              <a:ext cx="0" cy="336"/>
            </a:xfrm>
            <a:prstGeom prst="line">
              <a:avLst/>
            </a:prstGeom>
            <a:noFill/>
            <a:ln w="28575" cap="sq">
              <a:solidFill>
                <a:schemeClr val="tx1"/>
              </a:solidFill>
              <a:round/>
              <a:headEnd/>
              <a:tailEnd/>
            </a:ln>
            <a:effectLst/>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1680" name="Object 2048"/>
          <p:cNvGraphicFramePr>
            <a:graphicFrameLocks noChangeAspect="1"/>
          </p:cNvGraphicFramePr>
          <p:nvPr/>
        </p:nvGraphicFramePr>
        <p:xfrm>
          <a:off x="4519613" y="3144838"/>
          <a:ext cx="4321175" cy="3332162"/>
        </p:xfrm>
        <a:graphic>
          <a:graphicData uri="http://schemas.openxmlformats.org/presentationml/2006/ole">
            <mc:AlternateContent xmlns:mc="http://schemas.openxmlformats.org/markup-compatibility/2006">
              <mc:Choice xmlns:v="urn:schemas-microsoft-com:vml" Requires="v">
                <p:oleObj spid="_x0000_s10310" name="Designworks" r:id="rId4" imgW="4321440" imgH="3332160" progId="">
                  <p:embed/>
                </p:oleObj>
              </mc:Choice>
              <mc:Fallback>
                <p:oleObj name="Designworks" r:id="rId4" imgW="4321440" imgH="33321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613" y="3144838"/>
                        <a:ext cx="4321175" cy="33321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1029"/>
          <p:cNvSpPr>
            <a:spLocks noGrp="1" noChangeArrowheads="1"/>
          </p:cNvSpPr>
          <p:nvPr>
            <p:ph type="title"/>
          </p:nvPr>
        </p:nvSpPr>
        <p:spPr>
          <a:xfrm>
            <a:off x="990600" y="228600"/>
            <a:ext cx="6553200" cy="533400"/>
          </a:xfrm>
          <a:solidFill>
            <a:srgbClr val="9999FF"/>
          </a:solidFill>
          <a:ln/>
        </p:spPr>
        <p:txBody>
          <a:bodyPr/>
          <a:lstStyle/>
          <a:p>
            <a:r>
              <a:rPr lang="fr-FR" sz="1600">
                <a:solidFill>
                  <a:schemeClr val="tx1"/>
                </a:solidFill>
                <a:effectLst/>
              </a:rPr>
              <a:t>3.a/  Convertisseur Numérique Analogique</a:t>
            </a:r>
          </a:p>
        </p:txBody>
      </p:sp>
      <p:sp>
        <p:nvSpPr>
          <p:cNvPr id="24607" name="Text Box 1055"/>
          <p:cNvSpPr txBox="1">
            <a:spLocks noChangeArrowheads="1"/>
          </p:cNvSpPr>
          <p:nvPr/>
        </p:nvSpPr>
        <p:spPr bwMode="auto">
          <a:xfrm>
            <a:off x="914400" y="1277938"/>
            <a:ext cx="1905000" cy="825500"/>
          </a:xfrm>
          <a:prstGeom prst="rect">
            <a:avLst/>
          </a:prstGeom>
          <a:noFill/>
          <a:ln w="9525">
            <a:noFill/>
            <a:miter lim="800000"/>
            <a:headEnd/>
            <a:tailEnd/>
          </a:ln>
          <a:effectLst/>
        </p:spPr>
        <p:txBody>
          <a:bodyPr lIns="91434" tIns="45717" rIns="91434" bIns="45717">
            <a:spAutoFit/>
          </a:bodyPr>
          <a:lstStyle/>
          <a:p>
            <a:pPr>
              <a:buClr>
                <a:schemeClr val="accent2"/>
              </a:buClr>
              <a:buFontTx/>
              <a:buChar char="•"/>
            </a:pPr>
            <a:r>
              <a:rPr lang="fr-FR"/>
              <a:t>  Exemple d'un </a:t>
            </a:r>
            <a:br>
              <a:rPr lang="fr-FR"/>
            </a:br>
            <a:r>
              <a:rPr lang="fr-FR"/>
              <a:t>   CNA 3 bits</a:t>
            </a:r>
            <a:br>
              <a:rPr lang="fr-FR"/>
            </a:br>
            <a:r>
              <a:rPr lang="fr-FR"/>
              <a:t>   ( n = 3 )</a:t>
            </a:r>
            <a:endParaRPr lang="fr-FR" baseline="-25000"/>
          </a:p>
        </p:txBody>
      </p:sp>
      <p:sp>
        <p:nvSpPr>
          <p:cNvPr id="24617" name="Text Box 1065"/>
          <p:cNvSpPr txBox="1">
            <a:spLocks noChangeArrowheads="1"/>
          </p:cNvSpPr>
          <p:nvPr/>
        </p:nvSpPr>
        <p:spPr bwMode="auto">
          <a:xfrm>
            <a:off x="609600" y="3505200"/>
            <a:ext cx="2286000" cy="2151063"/>
          </a:xfrm>
          <a:prstGeom prst="rect">
            <a:avLst/>
          </a:prstGeom>
          <a:noFill/>
          <a:ln w="9525">
            <a:solidFill>
              <a:schemeClr val="tx1"/>
            </a:solidFill>
            <a:miter lim="800000"/>
            <a:headEnd/>
            <a:tailEnd/>
          </a:ln>
          <a:effectLst/>
        </p:spPr>
        <p:txBody>
          <a:bodyPr lIns="91434" tIns="118793" rIns="91434" bIns="45717">
            <a:spAutoFit/>
          </a:bodyPr>
          <a:lstStyle/>
          <a:p>
            <a:pPr algn="ctr">
              <a:lnSpc>
                <a:spcPct val="80000"/>
              </a:lnSpc>
            </a:pPr>
            <a:r>
              <a:rPr lang="fr-FR" sz="4800">
                <a:sym typeface="Wingdings" pitchFamily="2" charset="2"/>
              </a:rPr>
              <a:t></a:t>
            </a:r>
            <a:endParaRPr lang="fr-FR" sz="4800"/>
          </a:p>
          <a:p>
            <a:pPr algn="ctr">
              <a:spcBef>
                <a:spcPct val="0"/>
              </a:spcBef>
            </a:pPr>
            <a:r>
              <a:rPr lang="fr-FR"/>
              <a:t>Us ne peut pas prendre n'importe quelle valeur :</a:t>
            </a:r>
            <a:br>
              <a:rPr lang="fr-FR"/>
            </a:br>
            <a:endParaRPr lang="fr-FR"/>
          </a:p>
          <a:p>
            <a:pPr algn="ctr">
              <a:spcBef>
                <a:spcPct val="0"/>
              </a:spcBef>
            </a:pPr>
            <a:r>
              <a:rPr lang="fr-FR"/>
              <a:t>Us = r . N</a:t>
            </a:r>
          </a:p>
          <a:p>
            <a:pPr algn="ctr">
              <a:spcBef>
                <a:spcPct val="0"/>
              </a:spcBef>
            </a:pPr>
            <a:endParaRPr lang="fr-FR" baseline="30000"/>
          </a:p>
        </p:txBody>
      </p:sp>
      <p:graphicFrame>
        <p:nvGraphicFramePr>
          <p:cNvPr id="71681" name="Object 2049"/>
          <p:cNvGraphicFramePr>
            <a:graphicFrameLocks noChangeAspect="1"/>
          </p:cNvGraphicFramePr>
          <p:nvPr/>
        </p:nvGraphicFramePr>
        <p:xfrm>
          <a:off x="3352800" y="1049338"/>
          <a:ext cx="3035300" cy="1708150"/>
        </p:xfrm>
        <a:graphic>
          <a:graphicData uri="http://schemas.openxmlformats.org/presentationml/2006/ole">
            <mc:AlternateContent xmlns:mc="http://schemas.openxmlformats.org/markup-compatibility/2006">
              <mc:Choice xmlns:v="urn:schemas-microsoft-com:vml" Requires="v">
                <p:oleObj spid="_x0000_s10311" name="Designworks" r:id="rId6" imgW="3034800" imgH="1708920" progId="">
                  <p:embed/>
                </p:oleObj>
              </mc:Choice>
              <mc:Fallback>
                <p:oleObj name="Designworks" r:id="rId6" imgW="3034800" imgH="17089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049338"/>
                        <a:ext cx="3035300" cy="1708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76"/>
          <p:cNvGrpSpPr>
            <a:grpSpLocks/>
          </p:cNvGrpSpPr>
          <p:nvPr/>
        </p:nvGrpSpPr>
        <p:grpSpPr bwMode="auto">
          <a:xfrm>
            <a:off x="3276600" y="3146425"/>
            <a:ext cx="5538788" cy="3330575"/>
            <a:chOff x="2064" y="1982"/>
            <a:chExt cx="3489" cy="2098"/>
          </a:xfrm>
        </p:grpSpPr>
        <p:graphicFrame>
          <p:nvGraphicFramePr>
            <p:cNvPr id="71683" name="Object 2051"/>
            <p:cNvGraphicFramePr>
              <a:graphicFrameLocks noChangeAspect="1"/>
            </p:cNvGraphicFramePr>
            <p:nvPr/>
          </p:nvGraphicFramePr>
          <p:xfrm>
            <a:off x="2832" y="1982"/>
            <a:ext cx="2721" cy="2098"/>
          </p:xfrm>
          <a:graphic>
            <a:graphicData uri="http://schemas.openxmlformats.org/presentationml/2006/ole">
              <mc:AlternateContent xmlns:mc="http://schemas.openxmlformats.org/markup-compatibility/2006">
                <mc:Choice xmlns:v="urn:schemas-microsoft-com:vml" Requires="v">
                  <p:oleObj spid="_x0000_s10312" name="Designworks" r:id="rId8" imgW="4321440" imgH="3331080" progId="">
                    <p:embed/>
                  </p:oleObj>
                </mc:Choice>
                <mc:Fallback>
                  <p:oleObj name="Designworks" r:id="rId8" imgW="4321440" imgH="333108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 y="1982"/>
                          <a:ext cx="2721" cy="20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16" name="AutoShape 1064"/>
            <p:cNvSpPr>
              <a:spLocks/>
            </p:cNvSpPr>
            <p:nvPr/>
          </p:nvSpPr>
          <p:spPr bwMode="auto">
            <a:xfrm>
              <a:off x="2064" y="2640"/>
              <a:ext cx="768" cy="533"/>
            </a:xfrm>
            <a:prstGeom prst="borderCallout2">
              <a:avLst>
                <a:gd name="adj1" fmla="val 17560"/>
                <a:gd name="adj2" fmla="val 106250"/>
                <a:gd name="adj3" fmla="val 17560"/>
                <a:gd name="adj4" fmla="val 118880"/>
                <a:gd name="adj5" fmla="val 36829"/>
                <a:gd name="adj6" fmla="val 136981"/>
              </a:avLst>
            </a:prstGeom>
            <a:solidFill>
              <a:srgbClr val="FFFF99"/>
            </a:solidFill>
            <a:ln w="9525">
              <a:solidFill>
                <a:schemeClr val="tx1"/>
              </a:solidFill>
              <a:miter lim="800000"/>
              <a:headEnd/>
              <a:tailEnd type="triangle" w="med" len="med"/>
            </a:ln>
            <a:effectLst/>
          </p:spPr>
          <p:txBody>
            <a:bodyPr lIns="91434" tIns="82795" rIns="91434" bIns="45717">
              <a:spAutoFit/>
            </a:bodyPr>
            <a:lstStyle/>
            <a:p>
              <a:pPr>
                <a:lnSpc>
                  <a:spcPct val="80000"/>
                </a:lnSpc>
              </a:pPr>
              <a:r>
                <a:rPr lang="fr-FR"/>
                <a:t>Résolution</a:t>
              </a:r>
              <a:br>
                <a:rPr lang="fr-FR"/>
              </a:br>
              <a:r>
                <a:rPr lang="fr-FR"/>
                <a:t>analogique</a:t>
              </a:r>
            </a:p>
            <a:p>
              <a:pPr>
                <a:lnSpc>
                  <a:spcPct val="80000"/>
                </a:lnSpc>
              </a:pPr>
              <a:r>
                <a:rPr lang="fr-FR"/>
                <a:t>r = 1V</a:t>
              </a:r>
            </a:p>
          </p:txBody>
        </p:sp>
      </p:grpSp>
      <p:graphicFrame>
        <p:nvGraphicFramePr>
          <p:cNvPr id="71682" name="Object 2050"/>
          <p:cNvGraphicFramePr>
            <a:graphicFrameLocks noChangeAspect="1"/>
          </p:cNvGraphicFramePr>
          <p:nvPr/>
        </p:nvGraphicFramePr>
        <p:xfrm>
          <a:off x="4516438" y="3144838"/>
          <a:ext cx="4322762" cy="3332162"/>
        </p:xfrm>
        <a:graphic>
          <a:graphicData uri="http://schemas.openxmlformats.org/presentationml/2006/ole">
            <mc:AlternateContent xmlns:mc="http://schemas.openxmlformats.org/markup-compatibility/2006">
              <mc:Choice xmlns:v="urn:schemas-microsoft-com:vml" Requires="v">
                <p:oleObj spid="_x0000_s10313" name="Designworks" r:id="rId10" imgW="4323240" imgH="3332880" progId="">
                  <p:embed/>
                </p:oleObj>
              </mc:Choice>
              <mc:Fallback>
                <p:oleObj name="Designworks" r:id="rId10" imgW="4323240" imgH="333288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6438" y="3144838"/>
                        <a:ext cx="4322762" cy="33321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p:cTn id="7" dur="500" fill="hold"/>
                                        <p:tgtEl>
                                          <p:spTgt spid="24581"/>
                                        </p:tgtEl>
                                        <p:attrNameLst>
                                          <p:attrName>ppt_w</p:attrName>
                                        </p:attrNameLst>
                                      </p:cBhvr>
                                      <p:tavLst>
                                        <p:tav tm="0">
                                          <p:val>
                                            <p:fltVal val="0"/>
                                          </p:val>
                                        </p:tav>
                                        <p:tav tm="100000">
                                          <p:val>
                                            <p:strVal val="#ppt_w"/>
                                          </p:val>
                                        </p:tav>
                                      </p:tavLst>
                                    </p:anim>
                                    <p:anim calcmode="lin" valueType="num">
                                      <p:cBhvr>
                                        <p:cTn id="8" dur="500" fill="hold"/>
                                        <p:tgtEl>
                                          <p:spTgt spid="245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60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716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716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1682"/>
                                        </p:tgtEl>
                                        <p:attrNameLst>
                                          <p:attrName>style.visibility</p:attrName>
                                        </p:attrNameLst>
                                      </p:cBhvr>
                                      <p:to>
                                        <p:strVal val="visible"/>
                                      </p:to>
                                    </p:set>
                                    <p:animEffect transition="in" filter="wipe(left)">
                                      <p:cBhvr>
                                        <p:cTn id="24" dur="500"/>
                                        <p:tgtEl>
                                          <p:spTgt spid="7168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4617"/>
                                        </p:tgtEl>
                                        <p:attrNameLst>
                                          <p:attrName>style.visibility</p:attrName>
                                        </p:attrNameLst>
                                      </p:cBhvr>
                                      <p:to>
                                        <p:strVal val="visible"/>
                                      </p:to>
                                    </p:set>
                                    <p:animEffect transition="in" filter="wipe(up)">
                                      <p:cBhvr>
                                        <p:cTn id="34" dur="500"/>
                                        <p:tgtEl>
                                          <p:spTgt spid="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autoUpdateAnimBg="0"/>
      <p:bldP spid="24607" grpId="0" autoUpdateAnimBg="0"/>
      <p:bldP spid="2461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1029"/>
          <p:cNvSpPr>
            <a:spLocks noGrp="1" noChangeArrowheads="1"/>
          </p:cNvSpPr>
          <p:nvPr>
            <p:ph type="title"/>
          </p:nvPr>
        </p:nvSpPr>
        <p:spPr>
          <a:xfrm>
            <a:off x="990600" y="228600"/>
            <a:ext cx="6553200" cy="533400"/>
          </a:xfrm>
          <a:solidFill>
            <a:srgbClr val="9999FF"/>
          </a:solidFill>
          <a:ln/>
        </p:spPr>
        <p:txBody>
          <a:bodyPr/>
          <a:lstStyle/>
          <a:p>
            <a:r>
              <a:rPr lang="fr-FR" sz="1600">
                <a:solidFill>
                  <a:schemeClr val="tx1"/>
                </a:solidFill>
                <a:effectLst/>
              </a:rPr>
              <a:t>3.e/  Restitution d'un signal échantillonné </a:t>
            </a:r>
          </a:p>
        </p:txBody>
      </p:sp>
      <p:sp>
        <p:nvSpPr>
          <p:cNvPr id="65548" name="Text Box 1036"/>
          <p:cNvSpPr txBox="1">
            <a:spLocks noChangeArrowheads="1"/>
          </p:cNvSpPr>
          <p:nvPr/>
        </p:nvSpPr>
        <p:spPr bwMode="auto">
          <a:xfrm>
            <a:off x="1066800" y="990600"/>
            <a:ext cx="6248400" cy="581025"/>
          </a:xfrm>
          <a:prstGeom prst="rect">
            <a:avLst/>
          </a:prstGeom>
          <a:noFill/>
          <a:ln w="9525">
            <a:noFill/>
            <a:miter lim="800000"/>
            <a:headEnd/>
            <a:tailEnd/>
          </a:ln>
          <a:effectLst/>
        </p:spPr>
        <p:txBody>
          <a:bodyPr lIns="54000" tIns="46800" rIns="54000" bIns="46800">
            <a:spAutoFit/>
          </a:bodyPr>
          <a:lstStyle/>
          <a:p>
            <a:r>
              <a:rPr lang="fr-FR"/>
              <a:t>La séquence des nombres Ni est présentée à l'entrée du CNA à la fréquence Fe.</a:t>
            </a:r>
          </a:p>
        </p:txBody>
      </p:sp>
      <p:graphicFrame>
        <p:nvGraphicFramePr>
          <p:cNvPr id="72704" name="Object 1024"/>
          <p:cNvGraphicFramePr>
            <a:graphicFrameLocks noChangeAspect="1"/>
          </p:cNvGraphicFramePr>
          <p:nvPr/>
        </p:nvGraphicFramePr>
        <p:xfrm>
          <a:off x="2794000" y="3632200"/>
          <a:ext cx="2844800" cy="1854200"/>
        </p:xfrm>
        <a:graphic>
          <a:graphicData uri="http://schemas.openxmlformats.org/presentationml/2006/ole">
            <mc:AlternateContent xmlns:mc="http://schemas.openxmlformats.org/markup-compatibility/2006">
              <mc:Choice xmlns:v="urn:schemas-microsoft-com:vml" Requires="v">
                <p:oleObj spid="_x0000_s14406" name="Designworks" r:id="rId4" imgW="2604960" imgH="1698120" progId="">
                  <p:embed/>
                </p:oleObj>
              </mc:Choice>
              <mc:Fallback>
                <p:oleObj name="Designworks" r:id="rId4" imgW="2604960" imgH="16981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00" y="3632200"/>
                        <a:ext cx="2844800" cy="1854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 name="Object 1025"/>
          <p:cNvGraphicFramePr>
            <a:graphicFrameLocks noChangeAspect="1"/>
          </p:cNvGraphicFramePr>
          <p:nvPr/>
        </p:nvGraphicFramePr>
        <p:xfrm>
          <a:off x="3200400" y="4013200"/>
          <a:ext cx="1219200" cy="990600"/>
        </p:xfrm>
        <a:graphic>
          <a:graphicData uri="http://schemas.openxmlformats.org/presentationml/2006/ole">
            <mc:AlternateContent xmlns:mc="http://schemas.openxmlformats.org/markup-compatibility/2006">
              <mc:Choice xmlns:v="urn:schemas-microsoft-com:vml" Requires="v">
                <p:oleObj spid="_x0000_s14407" name="Designworks" r:id="rId6" imgW="1009440" imgH="739800" progId="">
                  <p:embed/>
                </p:oleObj>
              </mc:Choice>
              <mc:Fallback>
                <p:oleObj name="Designworks" r:id="rId6" imgW="1009440" imgH="7398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013200"/>
                        <a:ext cx="1219200" cy="990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3" name="AutoShape 1041"/>
          <p:cNvSpPr>
            <a:spLocks/>
          </p:cNvSpPr>
          <p:nvPr/>
        </p:nvSpPr>
        <p:spPr bwMode="auto">
          <a:xfrm>
            <a:off x="4953000" y="3581400"/>
            <a:ext cx="1981200" cy="609600"/>
          </a:xfrm>
          <a:prstGeom prst="borderCallout2">
            <a:avLst>
              <a:gd name="adj1" fmla="val 18750"/>
              <a:gd name="adj2" fmla="val -3847"/>
              <a:gd name="adj3" fmla="val 18750"/>
              <a:gd name="adj4" fmla="val -17870"/>
              <a:gd name="adj5" fmla="val 64583"/>
              <a:gd name="adj6" fmla="val -26681"/>
            </a:avLst>
          </a:prstGeom>
          <a:solidFill>
            <a:srgbClr val="FFFF99"/>
          </a:solidFill>
          <a:ln w="9525">
            <a:solidFill>
              <a:schemeClr val="tx1"/>
            </a:solidFill>
            <a:miter lim="800000"/>
            <a:headEnd/>
            <a:tailEnd type="triangle" w="med" len="med"/>
          </a:ln>
          <a:effectLst/>
        </p:spPr>
        <p:txBody>
          <a:bodyPr lIns="54000" tIns="46800" rIns="54000" bIns="46800"/>
          <a:lstStyle/>
          <a:p>
            <a:pPr algn="ctr"/>
            <a:r>
              <a:rPr lang="fr-FR"/>
              <a:t>Amélioration par un filtre passe bas</a:t>
            </a:r>
          </a:p>
        </p:txBody>
      </p:sp>
      <p:graphicFrame>
        <p:nvGraphicFramePr>
          <p:cNvPr id="72706" name="Object 1026"/>
          <p:cNvGraphicFramePr>
            <a:graphicFrameLocks noChangeAspect="1"/>
          </p:cNvGraphicFramePr>
          <p:nvPr/>
        </p:nvGraphicFramePr>
        <p:xfrm>
          <a:off x="1143000" y="1905000"/>
          <a:ext cx="3990975" cy="1447800"/>
        </p:xfrm>
        <a:graphic>
          <a:graphicData uri="http://schemas.openxmlformats.org/presentationml/2006/ole">
            <mc:AlternateContent xmlns:mc="http://schemas.openxmlformats.org/markup-compatibility/2006">
              <mc:Choice xmlns:v="urn:schemas-microsoft-com:vml" Requires="v">
                <p:oleObj spid="_x0000_s14408" name="Designworks" r:id="rId8" imgW="2966400" imgH="1089000" progId="">
                  <p:embed/>
                </p:oleObj>
              </mc:Choice>
              <mc:Fallback>
                <p:oleObj name="Designworks" r:id="rId8" imgW="2966400" imgH="10890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905000"/>
                        <a:ext cx="3990975" cy="1447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7" name="Object 1027"/>
          <p:cNvGraphicFramePr>
            <a:graphicFrameLocks noChangeAspect="1"/>
          </p:cNvGraphicFramePr>
          <p:nvPr/>
        </p:nvGraphicFramePr>
        <p:xfrm>
          <a:off x="4322763" y="1905000"/>
          <a:ext cx="2687637" cy="974725"/>
        </p:xfrm>
        <a:graphic>
          <a:graphicData uri="http://schemas.openxmlformats.org/presentationml/2006/ole">
            <mc:AlternateContent xmlns:mc="http://schemas.openxmlformats.org/markup-compatibility/2006">
              <mc:Choice xmlns:v="urn:schemas-microsoft-com:vml" Requires="v">
                <p:oleObj spid="_x0000_s14409" name="Designworks" r:id="rId10" imgW="1998720" imgH="734400" progId="">
                  <p:embed/>
                </p:oleObj>
              </mc:Choice>
              <mc:Fallback>
                <p:oleObj name="Designworks" r:id="rId10" imgW="1998720" imgH="7344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2763" y="1905000"/>
                        <a:ext cx="2687637" cy="974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6" name="Text Box 1044"/>
          <p:cNvSpPr txBox="1">
            <a:spLocks noChangeArrowheads="1"/>
          </p:cNvSpPr>
          <p:nvPr/>
        </p:nvSpPr>
        <p:spPr bwMode="auto">
          <a:xfrm>
            <a:off x="1295400" y="5819775"/>
            <a:ext cx="6248400" cy="581025"/>
          </a:xfrm>
          <a:prstGeom prst="rect">
            <a:avLst/>
          </a:prstGeom>
          <a:noFill/>
          <a:ln w="9525">
            <a:noFill/>
            <a:miter lim="800000"/>
            <a:headEnd/>
            <a:tailEnd/>
          </a:ln>
          <a:effectLst/>
        </p:spPr>
        <p:txBody>
          <a:bodyPr lIns="54000" tIns="46800" rIns="54000" bIns="46800">
            <a:spAutoFit/>
          </a:bodyPr>
          <a:lstStyle/>
          <a:p>
            <a:r>
              <a:rPr lang="fr-FR"/>
              <a:t>On peut aussi rajouter des valeurs intermédiaires de N </a:t>
            </a:r>
            <a:br>
              <a:rPr lang="fr-FR"/>
            </a:br>
            <a:r>
              <a:rPr lang="fr-FR"/>
              <a:t>par un calcul d'interpolation.</a:t>
            </a:r>
          </a:p>
        </p:txBody>
      </p:sp>
      <p:sp>
        <p:nvSpPr>
          <p:cNvPr id="65557" name="AutoShape 1045"/>
          <p:cNvSpPr>
            <a:spLocks/>
          </p:cNvSpPr>
          <p:nvPr/>
        </p:nvSpPr>
        <p:spPr bwMode="auto">
          <a:xfrm>
            <a:off x="533400" y="3124200"/>
            <a:ext cx="2400300" cy="838200"/>
          </a:xfrm>
          <a:prstGeom prst="borderCallout2">
            <a:avLst>
              <a:gd name="adj1" fmla="val 13634"/>
              <a:gd name="adj2" fmla="val 103176"/>
              <a:gd name="adj3" fmla="val 13634"/>
              <a:gd name="adj4" fmla="val 124472"/>
              <a:gd name="adj5" fmla="val 125759"/>
              <a:gd name="adj6" fmla="val 146560"/>
            </a:avLst>
          </a:prstGeom>
          <a:solidFill>
            <a:srgbClr val="FFFF99"/>
          </a:solidFill>
          <a:ln w="9525">
            <a:solidFill>
              <a:schemeClr val="tx1"/>
            </a:solidFill>
            <a:miter lim="800000"/>
            <a:headEnd/>
            <a:tailEnd type="triangle" w="med" len="med"/>
          </a:ln>
          <a:effectLst/>
        </p:spPr>
        <p:txBody>
          <a:bodyPr lIns="54000" tIns="46800" rIns="54000" bIns="46800"/>
          <a:lstStyle/>
          <a:p>
            <a:pPr algn="ctr"/>
            <a:r>
              <a:rPr lang="fr-FR"/>
              <a:t>Toutes les Te secondes</a:t>
            </a:r>
            <a:br>
              <a:rPr lang="fr-FR"/>
            </a:br>
            <a:r>
              <a:rPr lang="fr-FR"/>
              <a:t>Us présente une</a:t>
            </a:r>
            <a:br>
              <a:rPr lang="fr-FR"/>
            </a:br>
            <a:r>
              <a:rPr lang="fr-FR"/>
              <a:t>marche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500" fill="hold"/>
                                        <p:tgtEl>
                                          <p:spTgt spid="65541"/>
                                        </p:tgtEl>
                                        <p:attrNameLst>
                                          <p:attrName>ppt_w</p:attrName>
                                        </p:attrNameLst>
                                      </p:cBhvr>
                                      <p:tavLst>
                                        <p:tav tm="0">
                                          <p:val>
                                            <p:fltVal val="0"/>
                                          </p:val>
                                        </p:tav>
                                        <p:tav tm="100000">
                                          <p:val>
                                            <p:strVal val="#ppt_w"/>
                                          </p:val>
                                        </p:tav>
                                      </p:tavLst>
                                    </p:anim>
                                    <p:anim calcmode="lin" valueType="num">
                                      <p:cBhvr>
                                        <p:cTn id="8" dur="500" fill="hold"/>
                                        <p:tgtEl>
                                          <p:spTgt spid="655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554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727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727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557"/>
                                        </p:tgtEl>
                                        <p:attrNameLst>
                                          <p:attrName>style.visibility</p:attrName>
                                        </p:attrNameLst>
                                      </p:cBhvr>
                                      <p:to>
                                        <p:strVal val="visible"/>
                                      </p:to>
                                    </p:set>
                                    <p:anim calcmode="lin" valueType="num">
                                      <p:cBhvr additive="base">
                                        <p:cTn id="24" dur="500" fill="hold"/>
                                        <p:tgtEl>
                                          <p:spTgt spid="65557"/>
                                        </p:tgtEl>
                                        <p:attrNameLst>
                                          <p:attrName>ppt_x</p:attrName>
                                        </p:attrNameLst>
                                      </p:cBhvr>
                                      <p:tavLst>
                                        <p:tav tm="0">
                                          <p:val>
                                            <p:strVal val="0-#ppt_w/2"/>
                                          </p:val>
                                        </p:tav>
                                        <p:tav tm="100000">
                                          <p:val>
                                            <p:strVal val="#ppt_x"/>
                                          </p:val>
                                        </p:tav>
                                      </p:tavLst>
                                    </p:anim>
                                    <p:anim calcmode="lin" valueType="num">
                                      <p:cBhvr additive="base">
                                        <p:cTn id="25" dur="500" fill="hold"/>
                                        <p:tgtEl>
                                          <p:spTgt spid="6555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72707"/>
                                        </p:tgtEl>
                                        <p:attrNameLst>
                                          <p:attrName>style.visibility</p:attrName>
                                        </p:attrNameLst>
                                      </p:cBhvr>
                                      <p:to>
                                        <p:strVal val="visible"/>
                                      </p:to>
                                    </p:set>
                                    <p:anim calcmode="lin" valueType="num">
                                      <p:cBhvr additive="base">
                                        <p:cTn id="30" dur="500" fill="hold"/>
                                        <p:tgtEl>
                                          <p:spTgt spid="72707"/>
                                        </p:tgtEl>
                                        <p:attrNameLst>
                                          <p:attrName>ppt_x</p:attrName>
                                        </p:attrNameLst>
                                      </p:cBhvr>
                                      <p:tavLst>
                                        <p:tav tm="0">
                                          <p:val>
                                            <p:strVal val="1+#ppt_w/2"/>
                                          </p:val>
                                        </p:tav>
                                        <p:tav tm="100000">
                                          <p:val>
                                            <p:strVal val="#ppt_x"/>
                                          </p:val>
                                        </p:tav>
                                      </p:tavLst>
                                    </p:anim>
                                    <p:anim calcmode="lin" valueType="num">
                                      <p:cBhvr additive="base">
                                        <p:cTn id="31" dur="500" fill="hold"/>
                                        <p:tgtEl>
                                          <p:spTgt spid="72707"/>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2705"/>
                                        </p:tgtEl>
                                        <p:attrNameLst>
                                          <p:attrName>style.visibility</p:attrName>
                                        </p:attrNameLst>
                                      </p:cBhvr>
                                      <p:to>
                                        <p:strVal val="visible"/>
                                      </p:to>
                                    </p:set>
                                    <p:animEffect transition="in" filter="wipe(left)">
                                      <p:cBhvr>
                                        <p:cTn id="35" dur="500"/>
                                        <p:tgtEl>
                                          <p:spTgt spid="7270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65553"/>
                                        </p:tgtEl>
                                        <p:attrNameLst>
                                          <p:attrName>style.visibility</p:attrName>
                                        </p:attrNameLst>
                                      </p:cBhvr>
                                      <p:to>
                                        <p:strVal val="visible"/>
                                      </p:to>
                                    </p:set>
                                    <p:animEffect transition="in" filter="wipe(left)">
                                      <p:cBhvr>
                                        <p:cTn id="39" dur="500"/>
                                        <p:tgtEl>
                                          <p:spTgt spid="6555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5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P spid="65548" grpId="0" autoUpdateAnimBg="0"/>
      <p:bldP spid="65553" grpId="0" animBg="1" autoUpdateAnimBg="0"/>
      <p:bldP spid="65556" grpId="0" autoUpdateAnimBg="0"/>
      <p:bldP spid="6555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Echelle des ondes E.M</a:t>
            </a:r>
          </a:p>
        </p:txBody>
      </p:sp>
      <p:pic>
        <p:nvPicPr>
          <p:cNvPr id="4" name="Espace réservé du contenu 3" descr="spectreelectromagnetique.png"/>
          <p:cNvPicPr>
            <a:picLocks noGrp="1" noChangeAspect="1"/>
          </p:cNvPicPr>
          <p:nvPr>
            <p:ph idx="1"/>
          </p:nvPr>
        </p:nvPicPr>
        <p:blipFill>
          <a:blip r:embed="rId2" cstate="print"/>
          <a:stretch>
            <a:fillRect/>
          </a:stretch>
        </p:blipFill>
        <p:spPr>
          <a:xfrm>
            <a:off x="467544" y="1723135"/>
            <a:ext cx="8064896" cy="39114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927121-CB06-42F6-ADA4-EDFD8C9FDD64}"/>
              </a:ext>
            </a:extLst>
          </p:cNvPr>
          <p:cNvSpPr/>
          <p:nvPr/>
        </p:nvSpPr>
        <p:spPr>
          <a:xfrm>
            <a:off x="755576" y="620688"/>
            <a:ext cx="8075240" cy="4893647"/>
          </a:xfrm>
          <a:prstGeom prst="rect">
            <a:avLst/>
          </a:prstGeom>
        </p:spPr>
        <p:txBody>
          <a:bodyPr wrap="square">
            <a:spAutoFit/>
          </a:bodyPr>
          <a:lstStyle/>
          <a:p>
            <a:r>
              <a:rPr lang="fr-FR" sz="3600" b="1" dirty="0"/>
              <a:t>Limitation en intensité lumineuse (lux)</a:t>
            </a:r>
            <a:br>
              <a:rPr lang="fr-FR" sz="3600" b="1" dirty="0"/>
            </a:br>
            <a:r>
              <a:rPr lang="fr-FR" sz="2800" dirty="0"/>
              <a:t>L'</a:t>
            </a:r>
            <a:r>
              <a:rPr lang="fr-FR" sz="2800" dirty="0" err="1"/>
              <a:t>oeil</a:t>
            </a:r>
            <a:r>
              <a:rPr lang="fr-FR" sz="2800" dirty="0"/>
              <a:t> peut s'adapter à une lumière allant de 0,001 lux à 10000 lux, un rapport de 1 pour 10 millions, plus de </a:t>
            </a:r>
            <a:r>
              <a:rPr lang="fr-FR" sz="2800" b="1" dirty="0"/>
              <a:t>23EV</a:t>
            </a:r>
            <a:r>
              <a:rPr lang="fr-FR" sz="2800" dirty="0"/>
              <a:t> </a:t>
            </a:r>
          </a:p>
          <a:p>
            <a:endParaRPr lang="fr-FR" sz="2800" dirty="0"/>
          </a:p>
          <a:p>
            <a:endParaRPr lang="fr-FR" sz="2800" dirty="0"/>
          </a:p>
          <a:p>
            <a:r>
              <a:rPr lang="fr-FR" dirty="0"/>
              <a:t>le niveau de lumière d'une scène est notée en </a:t>
            </a:r>
            <a:r>
              <a:rPr lang="fr-FR" b="1" dirty="0"/>
              <a:t>EV ("</a:t>
            </a:r>
            <a:r>
              <a:rPr lang="fr-FR" b="1" dirty="0" err="1"/>
              <a:t>exposure</a:t>
            </a:r>
            <a:r>
              <a:rPr lang="fr-FR" b="1" dirty="0"/>
              <a:t> value" en anglais) </a:t>
            </a:r>
            <a:r>
              <a:rPr lang="fr-FR" dirty="0"/>
              <a:t>ou </a:t>
            </a:r>
            <a:r>
              <a:rPr lang="fr-FR" b="1" dirty="0"/>
              <a:t>IL (indice de lumination)</a:t>
            </a:r>
            <a:r>
              <a:rPr lang="fr-FR" dirty="0"/>
              <a:t> en français. </a:t>
            </a:r>
          </a:p>
          <a:p>
            <a:r>
              <a:rPr lang="fr-FR" dirty="0"/>
              <a:t>Le référent de</a:t>
            </a:r>
            <a:r>
              <a:rPr lang="fr-FR" b="1" dirty="0"/>
              <a:t> zéro EV</a:t>
            </a:r>
            <a:r>
              <a:rPr lang="fr-FR" dirty="0"/>
              <a:t> définit la quantité de lumière reçue à une ouverture de f/1, à un temps d'exposition de 1s, à 100 ISO.</a:t>
            </a:r>
          </a:p>
          <a:p>
            <a:r>
              <a:rPr lang="fr-FR" dirty="0"/>
              <a:t>A chaque fois que l'on divise par deux la quantité de lumière reçue (en fermant le </a:t>
            </a:r>
            <a:r>
              <a:rPr lang="fr-FR" dirty="0" err="1"/>
              <a:t>diaph</a:t>
            </a:r>
            <a:r>
              <a:rPr lang="fr-FR" dirty="0"/>
              <a:t> ou en augmentant la vitesse), la valeur de EV augmente de 1.</a:t>
            </a:r>
            <a:br>
              <a:rPr lang="fr-FR" sz="2800" dirty="0"/>
            </a:br>
            <a:endParaRPr lang="fr-FR" sz="2800" dirty="0"/>
          </a:p>
        </p:txBody>
      </p:sp>
    </p:spTree>
    <p:extLst>
      <p:ext uri="{BB962C8B-B14F-4D97-AF65-F5344CB8AC3E}">
        <p14:creationId xmlns:p14="http://schemas.microsoft.com/office/powerpoint/2010/main" val="155854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52097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539552" y="260649"/>
            <a:ext cx="8208912" cy="792087"/>
          </a:xfrm>
        </p:spPr>
        <p:txBody>
          <a:bodyPr>
            <a:noAutofit/>
          </a:bodyPr>
          <a:lstStyle/>
          <a:p>
            <a:r>
              <a:rPr lang="fr-FR" sz="3600" dirty="0"/>
              <a:t>Transformation du son en signal électrique</a:t>
            </a:r>
          </a:p>
        </p:txBody>
      </p:sp>
      <p:sp>
        <p:nvSpPr>
          <p:cNvPr id="4" name="Sous-titre 3"/>
          <p:cNvSpPr>
            <a:spLocks noGrp="1"/>
          </p:cNvSpPr>
          <p:nvPr>
            <p:ph type="subTitle" idx="1"/>
          </p:nvPr>
        </p:nvSpPr>
        <p:spPr>
          <a:xfrm>
            <a:off x="323528" y="1196752"/>
            <a:ext cx="7992888" cy="5112568"/>
          </a:xfrm>
        </p:spPr>
        <p:txBody>
          <a:bodyPr>
            <a:normAutofit/>
          </a:bodyPr>
          <a:lstStyle/>
          <a:p>
            <a:r>
              <a:rPr lang="fr-FR" sz="2200" dirty="0">
                <a:solidFill>
                  <a:schemeClr val="tx1"/>
                </a:solidFill>
              </a:rPr>
              <a:t>Un transducteur, le microphone.</a:t>
            </a:r>
          </a:p>
          <a:p>
            <a:endParaRPr lang="fr-FR" sz="2200" dirty="0">
              <a:solidFill>
                <a:schemeClr val="tx1"/>
              </a:solidFill>
            </a:endParaRPr>
          </a:p>
          <a:p>
            <a:endParaRPr lang="fr-FR" sz="2200" dirty="0">
              <a:solidFill>
                <a:schemeClr val="tx1"/>
              </a:solidFill>
            </a:endParaRPr>
          </a:p>
          <a:p>
            <a:pPr algn="l"/>
            <a:r>
              <a:rPr lang="fr-FR" sz="2000" dirty="0">
                <a:solidFill>
                  <a:schemeClr val="tx1"/>
                </a:solidFill>
              </a:rPr>
              <a:t>Variation de pression sonore       </a:t>
            </a:r>
            <a:r>
              <a:rPr lang="fr-FR" sz="2200" dirty="0">
                <a:solidFill>
                  <a:schemeClr val="tx1"/>
                </a:solidFill>
              </a:rPr>
              <a:t>Microphone       </a:t>
            </a:r>
            <a:r>
              <a:rPr lang="fr-FR" sz="2000" dirty="0">
                <a:solidFill>
                  <a:schemeClr val="tx1"/>
                </a:solidFill>
              </a:rPr>
              <a:t>Signal électrique</a:t>
            </a:r>
          </a:p>
          <a:p>
            <a:pPr algn="l"/>
            <a:endParaRPr lang="fr-FR" sz="2000" dirty="0">
              <a:solidFill>
                <a:schemeClr val="tx1"/>
              </a:solidFill>
            </a:endParaRPr>
          </a:p>
          <a:p>
            <a:pPr algn="l"/>
            <a:endParaRPr lang="fr-FR" sz="2000" dirty="0">
              <a:solidFill>
                <a:schemeClr val="tx1"/>
              </a:solidFill>
            </a:endParaRPr>
          </a:p>
          <a:p>
            <a:pPr algn="l"/>
            <a:r>
              <a:rPr lang="fr-FR" sz="2400" dirty="0">
                <a:solidFill>
                  <a:schemeClr val="tx1"/>
                </a:solidFill>
              </a:rPr>
              <a:t>Le signal électrique est </a:t>
            </a:r>
            <a:r>
              <a:rPr lang="fr-FR" sz="2400" b="1" dirty="0">
                <a:solidFill>
                  <a:schemeClr val="tx1"/>
                </a:solidFill>
              </a:rPr>
              <a:t>analogique</a:t>
            </a:r>
            <a:r>
              <a:rPr lang="fr-FR" sz="2400" dirty="0">
                <a:solidFill>
                  <a:schemeClr val="tx1"/>
                </a:solidFill>
              </a:rPr>
              <a:t> à la variation de pression.</a:t>
            </a:r>
          </a:p>
          <a:p>
            <a:pPr algn="l"/>
            <a:endParaRPr lang="fr-FR" sz="2000" dirty="0">
              <a:solidFill>
                <a:schemeClr val="tx1"/>
              </a:solidFill>
            </a:endParaRPr>
          </a:p>
          <a:p>
            <a:pPr algn="l"/>
            <a:endParaRPr lang="fr-FR" sz="2000" dirty="0">
              <a:solidFill>
                <a:schemeClr val="tx1"/>
              </a:solidFill>
            </a:endParaRPr>
          </a:p>
          <a:p>
            <a:pPr algn="l"/>
            <a:endParaRPr lang="fr-FR" sz="2000" dirty="0">
              <a:solidFill>
                <a:schemeClr val="tx1"/>
              </a:solidFill>
            </a:endParaRPr>
          </a:p>
        </p:txBody>
      </p:sp>
      <p:sp>
        <p:nvSpPr>
          <p:cNvPr id="5" name="Rectangle 4"/>
          <p:cNvSpPr/>
          <p:nvPr/>
        </p:nvSpPr>
        <p:spPr>
          <a:xfrm>
            <a:off x="3491880" y="2060848"/>
            <a:ext cx="1800200"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23528" y="2204864"/>
            <a:ext cx="3168352"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5364088" y="2132856"/>
            <a:ext cx="2520280" cy="10801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67544" y="260649"/>
            <a:ext cx="8352928" cy="792087"/>
          </a:xfrm>
        </p:spPr>
        <p:txBody>
          <a:bodyPr>
            <a:noAutofit/>
          </a:bodyPr>
          <a:lstStyle/>
          <a:p>
            <a:r>
              <a:rPr lang="fr-FR" sz="3200" dirty="0"/>
              <a:t>Transformation de la lumière en signal électrique</a:t>
            </a:r>
          </a:p>
        </p:txBody>
      </p:sp>
      <p:sp>
        <p:nvSpPr>
          <p:cNvPr id="4" name="Sous-titre 3"/>
          <p:cNvSpPr>
            <a:spLocks noGrp="1"/>
          </p:cNvSpPr>
          <p:nvPr>
            <p:ph type="subTitle" idx="1"/>
          </p:nvPr>
        </p:nvSpPr>
        <p:spPr>
          <a:xfrm>
            <a:off x="323528" y="1196752"/>
            <a:ext cx="8640960" cy="5112568"/>
          </a:xfrm>
        </p:spPr>
        <p:txBody>
          <a:bodyPr>
            <a:normAutofit/>
          </a:bodyPr>
          <a:lstStyle/>
          <a:p>
            <a:r>
              <a:rPr lang="fr-FR" sz="2200" dirty="0">
                <a:solidFill>
                  <a:schemeClr val="tx1"/>
                </a:solidFill>
              </a:rPr>
              <a:t>Un transducteur, la photodiode ou le photo transistor</a:t>
            </a:r>
          </a:p>
          <a:p>
            <a:endParaRPr lang="fr-FR" sz="2200" dirty="0">
              <a:solidFill>
                <a:schemeClr val="tx1"/>
              </a:solidFill>
            </a:endParaRPr>
          </a:p>
          <a:p>
            <a:endParaRPr lang="fr-FR" sz="2200" dirty="0">
              <a:solidFill>
                <a:schemeClr val="tx1"/>
              </a:solidFill>
            </a:endParaRPr>
          </a:p>
          <a:p>
            <a:pPr algn="l"/>
            <a:r>
              <a:rPr lang="fr-FR" sz="2000" dirty="0">
                <a:solidFill>
                  <a:schemeClr val="tx1"/>
                </a:solidFill>
              </a:rPr>
              <a:t>Variation de l’intensité lumineuse     </a:t>
            </a:r>
            <a:r>
              <a:rPr lang="fr-FR" sz="2400" dirty="0">
                <a:solidFill>
                  <a:schemeClr val="tx1"/>
                </a:solidFill>
              </a:rPr>
              <a:t>photodiode</a:t>
            </a:r>
            <a:r>
              <a:rPr lang="fr-FR" sz="2200" dirty="0">
                <a:solidFill>
                  <a:schemeClr val="tx1"/>
                </a:solidFill>
              </a:rPr>
              <a:t>       </a:t>
            </a:r>
            <a:r>
              <a:rPr lang="fr-FR" sz="2000" dirty="0">
                <a:solidFill>
                  <a:schemeClr val="tx1"/>
                </a:solidFill>
              </a:rPr>
              <a:t>Signal électrique</a:t>
            </a:r>
          </a:p>
          <a:p>
            <a:pPr algn="l"/>
            <a:endParaRPr lang="fr-FR" sz="2000" dirty="0">
              <a:solidFill>
                <a:schemeClr val="tx1"/>
              </a:solidFill>
            </a:endParaRPr>
          </a:p>
          <a:p>
            <a:pPr algn="l"/>
            <a:endParaRPr lang="fr-FR" sz="2000" dirty="0">
              <a:solidFill>
                <a:schemeClr val="tx1"/>
              </a:solidFill>
            </a:endParaRPr>
          </a:p>
          <a:p>
            <a:pPr algn="l"/>
            <a:r>
              <a:rPr lang="fr-FR" sz="2200" dirty="0">
                <a:solidFill>
                  <a:schemeClr val="tx1"/>
                </a:solidFill>
              </a:rPr>
              <a:t>Le signal électrique est </a:t>
            </a:r>
            <a:r>
              <a:rPr lang="fr-FR" sz="2200" b="1" dirty="0">
                <a:solidFill>
                  <a:schemeClr val="tx1"/>
                </a:solidFill>
              </a:rPr>
              <a:t>analogique</a:t>
            </a:r>
            <a:r>
              <a:rPr lang="fr-FR" sz="2200" dirty="0">
                <a:solidFill>
                  <a:schemeClr val="tx1"/>
                </a:solidFill>
              </a:rPr>
              <a:t> à la variation de l’intensité lumineuse .</a:t>
            </a:r>
          </a:p>
          <a:p>
            <a:pPr algn="l"/>
            <a:endParaRPr lang="fr-FR" sz="2000" dirty="0">
              <a:solidFill>
                <a:schemeClr val="tx1"/>
              </a:solidFill>
            </a:endParaRPr>
          </a:p>
          <a:p>
            <a:pPr algn="l"/>
            <a:endParaRPr lang="fr-FR" sz="2000" dirty="0">
              <a:solidFill>
                <a:schemeClr val="tx1"/>
              </a:solidFill>
            </a:endParaRPr>
          </a:p>
          <a:p>
            <a:pPr algn="l"/>
            <a:endParaRPr lang="fr-FR" sz="2000" dirty="0">
              <a:solidFill>
                <a:schemeClr val="tx1"/>
              </a:solidFill>
            </a:endParaRPr>
          </a:p>
        </p:txBody>
      </p:sp>
      <p:grpSp>
        <p:nvGrpSpPr>
          <p:cNvPr id="8" name="Groupe 7"/>
          <p:cNvGrpSpPr/>
          <p:nvPr/>
        </p:nvGrpSpPr>
        <p:grpSpPr>
          <a:xfrm>
            <a:off x="323528" y="2060848"/>
            <a:ext cx="7776864" cy="1224136"/>
            <a:chOff x="323528" y="2060848"/>
            <a:chExt cx="7776864" cy="1224136"/>
          </a:xfrm>
        </p:grpSpPr>
        <p:sp>
          <p:nvSpPr>
            <p:cNvPr id="5" name="Rectangle 4"/>
            <p:cNvSpPr/>
            <p:nvPr/>
          </p:nvSpPr>
          <p:spPr>
            <a:xfrm>
              <a:off x="3995936" y="2060848"/>
              <a:ext cx="1800200"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23528" y="2204864"/>
              <a:ext cx="3672408"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5868144" y="2060848"/>
              <a:ext cx="2232248" cy="115212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et comment le binaire?</a:t>
            </a:r>
          </a:p>
        </p:txBody>
      </p:sp>
      <p:sp>
        <p:nvSpPr>
          <p:cNvPr id="3" name="Espace réservé du contenu 2"/>
          <p:cNvSpPr>
            <a:spLocks noGrp="1"/>
          </p:cNvSpPr>
          <p:nvPr>
            <p:ph idx="1"/>
          </p:nvPr>
        </p:nvSpPr>
        <p:spPr>
          <a:xfrm>
            <a:off x="457200" y="1340768"/>
            <a:ext cx="8229600" cy="4785395"/>
          </a:xfrm>
        </p:spPr>
        <p:txBody>
          <a:bodyPr>
            <a:normAutofit fontScale="70000" lnSpcReduction="20000"/>
          </a:bodyPr>
          <a:lstStyle/>
          <a:p>
            <a:r>
              <a:rPr lang="fr-FR" dirty="0"/>
              <a:t>Les machines qui traitent l’information sont construites à base de systèmes physiques élémentaires qui peuvent être dans deux états facilement identifiables.</a:t>
            </a:r>
          </a:p>
          <a:p>
            <a:pPr lvl="2"/>
            <a:r>
              <a:rPr lang="fr-FR" sz="3200" dirty="0"/>
              <a:t>Lampe allumée, éteinte;</a:t>
            </a:r>
          </a:p>
          <a:p>
            <a:pPr lvl="2"/>
            <a:r>
              <a:rPr lang="fr-FR" sz="3200" dirty="0"/>
              <a:t>Bascule électronique à l’état haut, l’état bas.</a:t>
            </a:r>
          </a:p>
          <a:p>
            <a:pPr algn="ctr"/>
            <a:r>
              <a:rPr lang="fr-FR" sz="3800" b="1" dirty="0"/>
              <a:t>C’est</a:t>
            </a:r>
            <a:r>
              <a:rPr lang="fr-FR" dirty="0"/>
              <a:t> </a:t>
            </a:r>
            <a:r>
              <a:rPr lang="fr-FR" sz="3800" b="1" dirty="0"/>
              <a:t>binaire</a:t>
            </a:r>
            <a:r>
              <a:rPr lang="fr-FR" dirty="0"/>
              <a:t>. </a:t>
            </a:r>
          </a:p>
          <a:p>
            <a:r>
              <a:rPr lang="fr-FR" dirty="0"/>
              <a:t>Chaque systèmes physiques élémentaires mémorise une information élémentaire: un bit.</a:t>
            </a:r>
          </a:p>
          <a:p>
            <a:r>
              <a:rPr lang="fr-FR" dirty="0"/>
              <a:t>L’association, la combinaison d’un grand nombre d’informations élémentaires permet de stocker et de traiter des informations complexes(texte, son, image).</a:t>
            </a:r>
          </a:p>
          <a:p>
            <a:r>
              <a:rPr lang="fr-FR" dirty="0"/>
              <a:t>Le binaire permet d’éviter la perte d’informations.</a:t>
            </a:r>
          </a:p>
          <a:p>
            <a:endParaRPr lang="fr-FR" dirty="0"/>
          </a:p>
          <a:p>
            <a:pPr>
              <a:buNone/>
            </a:pPr>
            <a:r>
              <a:rPr lang="fr-FR" dirty="0"/>
              <a:t> </a:t>
            </a:r>
          </a:p>
          <a:p>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2200" dirty="0"/>
              <a:t>Traduire le signal électrique analogique en signal numérique binaire qui  puisse être traité par la machine: le CAN.</a:t>
            </a:r>
          </a:p>
        </p:txBody>
      </p:sp>
      <p:sp>
        <p:nvSpPr>
          <p:cNvPr id="5" name="Espace réservé du contenu 4"/>
          <p:cNvSpPr>
            <a:spLocks noGrp="1"/>
          </p:cNvSpPr>
          <p:nvPr>
            <p:ph idx="1"/>
          </p:nvPr>
        </p:nvSpPr>
        <p:spPr>
          <a:xfrm>
            <a:off x="457200" y="1196752"/>
            <a:ext cx="8229600" cy="4929411"/>
          </a:xfrm>
        </p:spPr>
        <p:txBody>
          <a:bodyPr>
            <a:normAutofit/>
          </a:bodyPr>
          <a:lstStyle/>
          <a:p>
            <a:pPr>
              <a:buNone/>
            </a:pPr>
            <a:endParaRPr lang="fr-FR" sz="2000" dirty="0"/>
          </a:p>
          <a:p>
            <a:pPr>
              <a:buNone/>
            </a:pPr>
            <a:r>
              <a:rPr lang="fr-FR" sz="2000" dirty="0"/>
              <a:t>Signal électrique analogique          </a:t>
            </a:r>
            <a:r>
              <a:rPr lang="fr-FR" sz="4000" dirty="0"/>
              <a:t> CAN    </a:t>
            </a:r>
            <a:r>
              <a:rPr lang="fr-FR" sz="2000" dirty="0"/>
              <a:t>Signal électrique numérique</a:t>
            </a:r>
          </a:p>
          <a:p>
            <a:endParaRPr lang="fr-FR" sz="2000" dirty="0"/>
          </a:p>
          <a:p>
            <a:endParaRPr lang="fr-FR" sz="2000" dirty="0"/>
          </a:p>
          <a:p>
            <a:r>
              <a:rPr lang="fr-FR" sz="2000" dirty="0"/>
              <a:t>Le signal électrique analogique peut prendre une infinité de valeurs.</a:t>
            </a:r>
          </a:p>
          <a:p>
            <a:r>
              <a:rPr lang="fr-FR" sz="2000" dirty="0"/>
              <a:t>Le signal électrique numérique codé en binaire ne peut prendre qu’un nombre fini de valeurs.</a:t>
            </a:r>
          </a:p>
          <a:p>
            <a:pPr lvl="1"/>
            <a:endParaRPr lang="fr-FR" sz="2000" dirty="0"/>
          </a:p>
          <a:p>
            <a:pPr lvl="1"/>
            <a:endParaRPr lang="fr-FR" sz="2000" dirty="0"/>
          </a:p>
        </p:txBody>
      </p:sp>
      <p:grpSp>
        <p:nvGrpSpPr>
          <p:cNvPr id="11" name="Groupe 10"/>
          <p:cNvGrpSpPr/>
          <p:nvPr/>
        </p:nvGrpSpPr>
        <p:grpSpPr>
          <a:xfrm>
            <a:off x="467544" y="1484784"/>
            <a:ext cx="8064896" cy="1224136"/>
            <a:chOff x="467544" y="3645024"/>
            <a:chExt cx="8064896" cy="1224136"/>
          </a:xfrm>
        </p:grpSpPr>
        <p:sp>
          <p:nvSpPr>
            <p:cNvPr id="7" name="Rectangle 6"/>
            <p:cNvSpPr/>
            <p:nvPr/>
          </p:nvSpPr>
          <p:spPr>
            <a:xfrm>
              <a:off x="3995936" y="3645024"/>
              <a:ext cx="129614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467544" y="3789040"/>
              <a:ext cx="3384376"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5436096" y="3717032"/>
              <a:ext cx="3096344" cy="10801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 name="Groupe 11"/>
          <p:cNvGrpSpPr/>
          <p:nvPr/>
        </p:nvGrpSpPr>
        <p:grpSpPr>
          <a:xfrm>
            <a:off x="755576" y="4149080"/>
            <a:ext cx="7847831" cy="2520081"/>
            <a:chOff x="755650" y="4005263"/>
            <a:chExt cx="7847831" cy="2520081"/>
          </a:xfrm>
        </p:grpSpPr>
        <p:pic>
          <p:nvPicPr>
            <p:cNvPr id="13" name="Picture 9"/>
            <p:cNvPicPr>
              <a:picLocks noChangeAspect="1" noChangeArrowheads="1"/>
            </p:cNvPicPr>
            <p:nvPr/>
          </p:nvPicPr>
          <p:blipFill>
            <a:blip r:embed="rId2" cstate="print">
              <a:grayscl/>
              <a:lum bright="-9000" contrast="13000"/>
            </a:blip>
            <a:srcRect/>
            <a:stretch>
              <a:fillRect/>
            </a:stretch>
          </p:blipFill>
          <p:spPr bwMode="auto">
            <a:xfrm>
              <a:off x="755650" y="4005263"/>
              <a:ext cx="3714750" cy="2520081"/>
            </a:xfrm>
            <a:prstGeom prst="rect">
              <a:avLst/>
            </a:prstGeom>
            <a:noFill/>
            <a:ln w="9525">
              <a:noFill/>
              <a:miter lim="800000"/>
              <a:headEnd/>
              <a:tailEnd/>
            </a:ln>
          </p:spPr>
        </p:pic>
        <p:pic>
          <p:nvPicPr>
            <p:cNvPr id="14" name="Picture 11"/>
            <p:cNvPicPr>
              <a:picLocks noChangeAspect="1" noChangeArrowheads="1"/>
            </p:cNvPicPr>
            <p:nvPr/>
          </p:nvPicPr>
          <p:blipFill>
            <a:blip r:embed="rId3" cstate="print">
              <a:grayscl/>
              <a:lum bright="-9000" contrast="9000"/>
            </a:blip>
            <a:srcRect/>
            <a:stretch>
              <a:fillRect/>
            </a:stretch>
          </p:blipFill>
          <p:spPr bwMode="auto">
            <a:xfrm>
              <a:off x="5076056" y="4221088"/>
              <a:ext cx="3527425" cy="2303463"/>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2504</Words>
  <Application>Microsoft Office PowerPoint</Application>
  <PresentationFormat>Affichage à l'écran (4:3)</PresentationFormat>
  <Paragraphs>325</Paragraphs>
  <Slides>28</Slides>
  <Notes>9</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28</vt:i4>
      </vt:variant>
    </vt:vector>
  </HeadingPairs>
  <TitlesOfParts>
    <vt:vector size="35" baseType="lpstr">
      <vt:lpstr>Arial</vt:lpstr>
      <vt:lpstr>Calibri</vt:lpstr>
      <vt:lpstr>Cambria Math</vt:lpstr>
      <vt:lpstr>Comic Sans MS</vt:lpstr>
      <vt:lpstr>Thème Office</vt:lpstr>
      <vt:lpstr>Designworks</vt:lpstr>
      <vt:lpstr>Image</vt:lpstr>
      <vt:lpstr>La lumière  Trois modèles: Le rayon lumineux          à l’échelle macroscopique   L’onde électromagnétique         à l’échelle microscopique   Le photon.          à l’échelle atomique       </vt:lpstr>
      <vt:lpstr>Présentation PowerPoint</vt:lpstr>
      <vt:lpstr>Echelle des ondes E.M</vt:lpstr>
      <vt:lpstr>Présentation PowerPoint</vt:lpstr>
      <vt:lpstr>Présentation PowerPoint</vt:lpstr>
      <vt:lpstr>Transformation du son en signal électrique</vt:lpstr>
      <vt:lpstr>Transformation de la lumière en signal électrique</vt:lpstr>
      <vt:lpstr>Pourquoi et comment le binaire?</vt:lpstr>
      <vt:lpstr>Traduire le signal électrique analogique en signal numérique binaire qui  puisse être traité par la machine: le CAN.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1/  Chaine de numérisation: Exemple d'un enregistrement sonore </vt:lpstr>
      <vt:lpstr>1.a/  Convertisseur Analogique Numérique</vt:lpstr>
      <vt:lpstr>1/  Convertir une tension variable</vt:lpstr>
      <vt:lpstr>1.e/  Repliement du spectre ( Aliasing )</vt:lpstr>
      <vt:lpstr>1.f/  Pour résumer…</vt:lpstr>
      <vt:lpstr>2.a/ Technologie des CAN</vt:lpstr>
      <vt:lpstr>3.a/  Convertisseur Numérique Analogique</vt:lpstr>
      <vt:lpstr>3.e/  Restitution d'un signal échantillonné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portablejean</dc:creator>
  <cp:lastModifiedBy>Julien Lay</cp:lastModifiedBy>
  <cp:revision>77</cp:revision>
  <dcterms:created xsi:type="dcterms:W3CDTF">2014-05-19T19:11:01Z</dcterms:created>
  <dcterms:modified xsi:type="dcterms:W3CDTF">2020-11-05T09:12:36Z</dcterms:modified>
</cp:coreProperties>
</file>