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4" r:id="rId5"/>
    <p:sldId id="275" r:id="rId6"/>
    <p:sldId id="270" r:id="rId7"/>
    <p:sldId id="276" r:id="rId8"/>
    <p:sldId id="271" r:id="rId9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9900"/>
    <a:srgbClr val="669900"/>
    <a:srgbClr val="006600"/>
    <a:srgbClr val="DDDDDD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38" autoAdjust="0"/>
  </p:normalViewPr>
  <p:slideViewPr>
    <p:cSldViewPr snapToObjects="1">
      <p:cViewPr varScale="1">
        <p:scale>
          <a:sx n="80" d="100"/>
          <a:sy n="80" d="100"/>
        </p:scale>
        <p:origin x="108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 de passe en clair mais transmis entre les serveurs web et SGBD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mysql:host</a:t>
            </a:r>
            <a:r>
              <a:rPr lang="fr-FR" dirty="0"/>
              <a:t>=webmmi.iut-tlse3.fr;dbname=</a:t>
            </a:r>
            <a:r>
              <a:rPr lang="fr-FR" dirty="0" err="1"/>
              <a:t>login_iut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mysql:host</a:t>
            </a:r>
            <a:r>
              <a:rPr lang="fr-FR" dirty="0"/>
              <a:t>=127.0.0.1;dbname=</a:t>
            </a:r>
            <a:r>
              <a:rPr lang="fr-FR" dirty="0" err="1"/>
              <a:t>login_iut</a:t>
            </a:r>
            <a:endParaRPr lang="fr-FR" dirty="0"/>
          </a:p>
          <a:p>
            <a:r>
              <a:rPr lang="fr-FR" dirty="0" err="1"/>
              <a:t>oci:host</a:t>
            </a:r>
            <a:r>
              <a:rPr lang="fr-FR" dirty="0"/>
              <a:t>=</a:t>
            </a:r>
            <a:r>
              <a:rPr lang="fr-FR" dirty="0" err="1"/>
              <a:t>localhost;dbname</a:t>
            </a:r>
            <a:r>
              <a:rPr lang="fr-FR" dirty="0"/>
              <a:t>=</a:t>
            </a:r>
            <a:r>
              <a:rPr lang="fr-FR" dirty="0" err="1"/>
              <a:t>login_iut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mysql:host</a:t>
            </a:r>
            <a:r>
              <a:rPr lang="fr-FR" dirty="0"/>
              <a:t>=127.0.0.1;dbname=</a:t>
            </a:r>
            <a:r>
              <a:rPr lang="fr-FR" dirty="0" err="1"/>
              <a:t>wordpress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46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87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? variable </a:t>
            </a:r>
            <a:r>
              <a:rPr lang="fr-FR" dirty="0" err="1"/>
              <a:t>sql</a:t>
            </a:r>
            <a:endParaRPr lang="fr-FR" dirty="0"/>
          </a:p>
          <a:p>
            <a:r>
              <a:rPr lang="fr-FR" dirty="0" err="1"/>
              <a:t>BindParam</a:t>
            </a:r>
            <a:r>
              <a:rPr lang="fr-FR" dirty="0"/>
              <a:t>… vérif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0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6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84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5</a:t>
            </a:r>
            <a:br>
              <a:rPr lang="fr-FR" dirty="0"/>
            </a:br>
            <a:r>
              <a:rPr lang="fr-FR" dirty="0"/>
              <a:t>Interfaçage Base de Données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Abstraction de BD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buNone/>
            </a:pPr>
            <a:r>
              <a:rPr lang="fr-FR" dirty="0" err="1">
                <a:cs typeface="Arial" pitchFamily="34" charset="0"/>
              </a:rPr>
              <a:t>P</a:t>
            </a:r>
            <a:r>
              <a:rPr lang="fr-FR" b="0" dirty="0" err="1">
                <a:cs typeface="Arial" pitchFamily="34" charset="0"/>
              </a:rPr>
              <a:t>hp</a:t>
            </a:r>
            <a:r>
              <a:rPr lang="fr-FR" b="0" dirty="0">
                <a:cs typeface="Arial" pitchFamily="34" charset="0"/>
              </a:rPr>
              <a:t> </a:t>
            </a:r>
            <a:r>
              <a:rPr lang="fr-FR" dirty="0">
                <a:cs typeface="Arial" pitchFamily="34" charset="0"/>
              </a:rPr>
              <a:t>D</a:t>
            </a:r>
            <a:r>
              <a:rPr lang="fr-FR" b="0" dirty="0">
                <a:cs typeface="Arial" pitchFamily="34" charset="0"/>
              </a:rPr>
              <a:t>ata </a:t>
            </a:r>
            <a:r>
              <a:rPr lang="fr-FR" dirty="0">
                <a:cs typeface="Arial" pitchFamily="34" charset="0"/>
              </a:rPr>
              <a:t>O</a:t>
            </a:r>
            <a:r>
              <a:rPr lang="fr-FR" b="0" dirty="0">
                <a:cs typeface="Arial" pitchFamily="34" charset="0"/>
              </a:rPr>
              <a:t>bjets</a:t>
            </a:r>
          </a:p>
          <a:p>
            <a:r>
              <a:rPr lang="fr-FR" b="0" dirty="0">
                <a:cs typeface="Arial" pitchFamily="34" charset="0"/>
              </a:rPr>
              <a:t>Abstraction de SGBD</a:t>
            </a:r>
          </a:p>
          <a:p>
            <a:r>
              <a:rPr lang="fr-FR" b="0" dirty="0">
                <a:cs typeface="Arial" pitchFamily="34" charset="0"/>
              </a:rPr>
              <a:t>Syntaxe objet</a:t>
            </a:r>
          </a:p>
          <a:p>
            <a:pPr lvl="1"/>
            <a:r>
              <a:rPr lang="fr-FR" dirty="0"/>
              <a:t>En BD Relationnelle : Ligne</a:t>
            </a:r>
          </a:p>
          <a:p>
            <a:pPr lvl="1"/>
            <a:r>
              <a:rPr lang="fr-FR" b="0" dirty="0">
                <a:cs typeface="Arial" pitchFamily="34" charset="0"/>
              </a:rPr>
              <a:t>Dans un langage de programmation comme PHP : Objet (ou Tableau)</a:t>
            </a:r>
          </a:p>
          <a:p>
            <a:pPr marL="457200" lvl="1" indent="0">
              <a:buNone/>
            </a:pPr>
            <a:r>
              <a:rPr lang="fr-FR" dirty="0"/>
              <a:t>= Object – Relationnel Mapping</a:t>
            </a:r>
            <a:endParaRPr lang="fr-FR" b="0" dirty="0">
              <a:cs typeface="Arial" pitchFamily="34" charset="0"/>
            </a:endParaRPr>
          </a:p>
          <a:p>
            <a:r>
              <a:rPr lang="fr-FR" b="0" dirty="0">
                <a:cs typeface="Arial" pitchFamily="34" charset="0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320203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2. Connexion au SGBD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003232" cy="4708525"/>
          </a:xfrm>
        </p:spPr>
        <p:txBody>
          <a:bodyPr/>
          <a:lstStyle/>
          <a:p>
            <a:pPr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$bd =</a:t>
            </a:r>
          </a:p>
          <a:p>
            <a:pPr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0" dirty="0" err="1">
                <a:latin typeface="Courier New" pitchFamily="49" charset="0"/>
                <a:cs typeface="Courier New" pitchFamily="49" charset="0"/>
              </a:rPr>
              <a:t>PDO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sz="2400" b="0" i="1" dirty="0" err="1">
                <a:latin typeface="Courier New" pitchFamily="49" charset="0"/>
                <a:cs typeface="Courier New" pitchFamily="49" charset="0"/>
              </a:rPr>
              <a:t>type_BD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:host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400" b="0" i="1" dirty="0" err="1">
                <a:latin typeface="Courier New" pitchFamily="49" charset="0"/>
                <a:cs typeface="Courier New" pitchFamily="49" charset="0"/>
              </a:rPr>
              <a:t>ip_serveur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;dbname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400" b="0" i="1" dirty="0" err="1">
                <a:latin typeface="Courier New" pitchFamily="49" charset="0"/>
                <a:cs typeface="Courier New" pitchFamily="49" charset="0"/>
              </a:rPr>
              <a:t>nom_base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b="0" i="1" dirty="0">
                <a:latin typeface="Courier New" pitchFamily="49" charset="0"/>
                <a:cs typeface="Courier New" pitchFamily="49" charset="0"/>
              </a:rPr>
              <a:t>login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fr-FR" b="0" i="1" dirty="0" err="1">
                <a:latin typeface="Courier New" pitchFamily="49" charset="0"/>
                <a:cs typeface="Courier New" pitchFamily="49" charset="0"/>
              </a:rPr>
              <a:t>mot_de_passe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endParaRPr lang="fr-FR" b="0" dirty="0"/>
          </a:p>
        </p:txBody>
      </p:sp>
      <p:sp>
        <p:nvSpPr>
          <p:cNvPr id="10" name="Légende : encadrée à une bordure 9">
            <a:extLst>
              <a:ext uri="{FF2B5EF4-FFF2-40B4-BE49-F238E27FC236}">
                <a16:creationId xmlns:a16="http://schemas.microsoft.com/office/drawing/2014/main" id="{2FD1DF78-DF7A-4465-BA30-D874F531DE34}"/>
              </a:ext>
            </a:extLst>
          </p:cNvPr>
          <p:cNvSpPr/>
          <p:nvPr/>
        </p:nvSpPr>
        <p:spPr bwMode="auto">
          <a:xfrm>
            <a:off x="500678" y="4854044"/>
            <a:ext cx="1635676" cy="1035486"/>
          </a:xfrm>
          <a:prstGeom prst="accentCallout1">
            <a:avLst>
              <a:gd name="adj1" fmla="val 18750"/>
              <a:gd name="adj2" fmla="val -8333"/>
              <a:gd name="adj3" fmla="val -295917"/>
              <a:gd name="adj4" fmla="val 203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FR" sz="2000" b="0" dirty="0">
                <a:latin typeface="Arial" panose="020B0604020202020204" pitchFamily="34" charset="0"/>
                <a:cs typeface="Arial" panose="020B0604020202020204" pitchFamily="34" charset="0"/>
              </a:rPr>
              <a:t>variable contenant la connexion</a:t>
            </a:r>
          </a:p>
        </p:txBody>
      </p:sp>
      <p:sp>
        <p:nvSpPr>
          <p:cNvPr id="11" name="Légende : encadrée à une bordure 10">
            <a:extLst>
              <a:ext uri="{FF2B5EF4-FFF2-40B4-BE49-F238E27FC236}">
                <a16:creationId xmlns:a16="http://schemas.microsoft.com/office/drawing/2014/main" id="{9C759A5D-F03A-4AC8-AD26-4122756D4E41}"/>
              </a:ext>
            </a:extLst>
          </p:cNvPr>
          <p:cNvSpPr/>
          <p:nvPr/>
        </p:nvSpPr>
        <p:spPr bwMode="auto">
          <a:xfrm>
            <a:off x="6480212" y="3320420"/>
            <a:ext cx="1440160" cy="792088"/>
          </a:xfrm>
          <a:prstGeom prst="accentCallout1">
            <a:avLst>
              <a:gd name="adj1" fmla="val 18750"/>
              <a:gd name="adj2" fmla="val -8333"/>
              <a:gd name="adj3" fmla="val -53448"/>
              <a:gd name="adj4" fmla="val -1073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sz="2000" b="0" dirty="0">
                <a:latin typeface="Arial" panose="020B0604020202020204" pitchFamily="34" charset="0"/>
                <a:cs typeface="Arial" panose="020B0604020202020204" pitchFamily="34" charset="0"/>
              </a:rPr>
              <a:t>chaîne de connexion</a:t>
            </a:r>
          </a:p>
        </p:txBody>
      </p:sp>
      <p:sp>
        <p:nvSpPr>
          <p:cNvPr id="14" name="Légende : encadrée à une bordure 13">
            <a:extLst>
              <a:ext uri="{FF2B5EF4-FFF2-40B4-BE49-F238E27FC236}">
                <a16:creationId xmlns:a16="http://schemas.microsoft.com/office/drawing/2014/main" id="{64C251B9-EF84-4672-8E11-74ABB38ED8D6}"/>
              </a:ext>
            </a:extLst>
          </p:cNvPr>
          <p:cNvSpPr/>
          <p:nvPr/>
        </p:nvSpPr>
        <p:spPr bwMode="auto">
          <a:xfrm>
            <a:off x="4856494" y="4755787"/>
            <a:ext cx="1019562" cy="1370375"/>
          </a:xfrm>
          <a:prstGeom prst="accentCallout1">
            <a:avLst>
              <a:gd name="adj1" fmla="val 18750"/>
              <a:gd name="adj2" fmla="val -8333"/>
              <a:gd name="adj3" fmla="val -61789"/>
              <a:gd name="adj4" fmla="val -2531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sz="2000" b="0" dirty="0">
                <a:latin typeface="Arial" panose="020B0604020202020204" pitchFamily="34" charset="0"/>
                <a:cs typeface="Arial" panose="020B0604020202020204" pitchFamily="34" charset="0"/>
              </a:rPr>
              <a:t>mot de passe accès SGBD</a:t>
            </a:r>
          </a:p>
        </p:txBody>
      </p:sp>
      <p:sp>
        <p:nvSpPr>
          <p:cNvPr id="15" name="Légende : encadrée à une bordure 14">
            <a:extLst>
              <a:ext uri="{FF2B5EF4-FFF2-40B4-BE49-F238E27FC236}">
                <a16:creationId xmlns:a16="http://schemas.microsoft.com/office/drawing/2014/main" id="{0FCAA42C-B93A-401D-9104-80FE10C3B9EF}"/>
              </a:ext>
            </a:extLst>
          </p:cNvPr>
          <p:cNvSpPr/>
          <p:nvPr/>
        </p:nvSpPr>
        <p:spPr bwMode="auto">
          <a:xfrm>
            <a:off x="2976374" y="4755788"/>
            <a:ext cx="1019562" cy="1035486"/>
          </a:xfrm>
          <a:prstGeom prst="accentCallout1">
            <a:avLst>
              <a:gd name="adj1" fmla="val 18750"/>
              <a:gd name="adj2" fmla="val -8333"/>
              <a:gd name="adj3" fmla="val -133222"/>
              <a:gd name="adj4" fmla="val -1534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sz="2000" b="0" dirty="0">
                <a:latin typeface="Arial" panose="020B0604020202020204" pitchFamily="34" charset="0"/>
                <a:cs typeface="Arial" panose="020B0604020202020204" pitchFamily="34" charset="0"/>
              </a:rPr>
              <a:t>login accès SGBD</a:t>
            </a:r>
          </a:p>
        </p:txBody>
      </p:sp>
    </p:spTree>
    <p:extLst>
      <p:ext uri="{BB962C8B-B14F-4D97-AF65-F5344CB8AC3E}">
        <p14:creationId xmlns:p14="http://schemas.microsoft.com/office/powerpoint/2010/main" val="9497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Exécution d’une requête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00141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sz="2400" b="0" dirty="0"/>
              <a:t>Connexion au SGB</a:t>
            </a:r>
          </a:p>
          <a:p>
            <a:pPr marL="514350" indent="-514350">
              <a:buAutoNum type="arabicPeriod"/>
            </a:pPr>
            <a:r>
              <a:rPr lang="fr-FR" sz="2400" b="0" dirty="0"/>
              <a:t>Écriture de la requête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isbn,titre,resume,prix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reduction,parution,numedition,nbpages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disponibilite,langue,photo</a:t>
            </a:r>
            <a:endParaRPr lang="fr-FR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FROM livre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WHERE titre LIKE '%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photoshop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%'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sz="2400" b="0" dirty="0"/>
              <a:t>Préparation de la requête</a:t>
            </a:r>
          </a:p>
          <a:p>
            <a:pPr marL="0" indent="0">
              <a:buNone/>
              <a:tabLst>
                <a:tab pos="539750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requetePreparee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= $bd-&gt;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sz="2400" b="0" dirty="0"/>
              <a:t>Exécution de la requête</a:t>
            </a:r>
          </a:p>
          <a:p>
            <a:pPr marL="0" indent="0">
              <a:buNone/>
              <a:tabLst>
                <a:tab pos="539750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requetePreparee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498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Exécution d’une requête paramétrée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00141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sz="2400" b="0" dirty="0">
                <a:solidFill>
                  <a:srgbClr val="B2B2B2"/>
                </a:solidFill>
              </a:rPr>
              <a:t>Connexion au SGB</a:t>
            </a:r>
          </a:p>
          <a:p>
            <a:pPr marL="514350" indent="-514350">
              <a:buAutoNum type="arabicPeriod"/>
            </a:pPr>
            <a:r>
              <a:rPr lang="fr-FR" sz="2400" b="0" dirty="0"/>
              <a:t>Écriture de la requête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= "SELECT 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isbn,titre,resume,prix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reduction,parution,numedition,nbpages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disponibilite,langue,photo</a:t>
            </a:r>
            <a:endParaRPr lang="fr-FR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FROM livre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WHERE titre LIKE '%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%' ";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sz="2400" b="0" dirty="0">
                <a:solidFill>
                  <a:srgbClr val="B2B2B2"/>
                </a:solidFill>
              </a:rPr>
              <a:t>Préparation de la requête</a:t>
            </a:r>
          </a:p>
          <a:p>
            <a:pPr marL="0" indent="0">
              <a:buNone/>
              <a:tabLst>
                <a:tab pos="539750" algn="l"/>
              </a:tabLst>
            </a:pPr>
            <a:r>
              <a:rPr lang="fr-FR" sz="2400" b="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fr-FR" sz="2400" b="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requetePreparee</a:t>
            </a:r>
            <a:r>
              <a:rPr lang="fr-FR" sz="2400" b="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 = $bd-&gt;</a:t>
            </a:r>
            <a:r>
              <a:rPr lang="fr-FR" sz="2400" b="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prepare</a:t>
            </a:r>
            <a:r>
              <a:rPr lang="fr-FR" sz="2400" b="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2400" b="0" dirty="0" err="1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fr-FR" sz="2400" b="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4"/>
              <a:tabLst>
                <a:tab pos="539750" algn="l"/>
              </a:tabLst>
            </a:pPr>
            <a:r>
              <a:rPr lang="fr-FR" sz="2400" b="0" dirty="0"/>
              <a:t>Passage des paramètres</a:t>
            </a:r>
          </a:p>
          <a:p>
            <a:pPr marL="0" lvl="2" indent="0">
              <a:buNone/>
              <a:tabLst>
                <a:tab pos="539750" algn="l"/>
              </a:tabLst>
            </a:pPr>
            <a:r>
              <a:rPr lang="fr-FR" sz="2400" dirty="0">
                <a:latin typeface="Courier New" pitchFamily="49" charset="0"/>
                <a:ea typeface="+mn-ea"/>
                <a:cs typeface="Courier New" pitchFamily="49" charset="0"/>
              </a:rPr>
              <a:t>	$</a:t>
            </a:r>
            <a:r>
              <a:rPr lang="fr-FR" sz="2400" dirty="0" err="1">
                <a:latin typeface="Courier New" pitchFamily="49" charset="0"/>
                <a:ea typeface="+mn-ea"/>
                <a:cs typeface="Courier New" pitchFamily="49" charset="0"/>
              </a:rPr>
              <a:t>requetePreparee</a:t>
            </a:r>
            <a:r>
              <a:rPr lang="fr-FR" sz="2400" dirty="0">
                <a:latin typeface="Courier New" pitchFamily="49" charset="0"/>
                <a:ea typeface="+mn-ea"/>
                <a:cs typeface="Courier New" pitchFamily="49" charset="0"/>
              </a:rPr>
              <a:t>-&gt;</a:t>
            </a:r>
            <a:r>
              <a:rPr lang="fr-FR" sz="2400" b="1" dirty="0" err="1">
                <a:latin typeface="Courier New" pitchFamily="49" charset="0"/>
                <a:ea typeface="+mn-ea"/>
                <a:cs typeface="Courier New" pitchFamily="49" charset="0"/>
              </a:rPr>
              <a:t>BindParam</a:t>
            </a:r>
            <a:r>
              <a:rPr lang="fr-FR" sz="2400" dirty="0">
                <a:latin typeface="Courier New" pitchFamily="49" charset="0"/>
                <a:ea typeface="+mn-ea"/>
                <a:cs typeface="Courier New" pitchFamily="49" charset="0"/>
              </a:rPr>
              <a:t>(1, $titre);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sz="2400" b="0" dirty="0">
                <a:solidFill>
                  <a:srgbClr val="B2B2B2"/>
                </a:solidFill>
              </a:rPr>
              <a:t>Exécution de la requête</a:t>
            </a:r>
          </a:p>
          <a:p>
            <a:pPr marL="0" indent="0">
              <a:buNone/>
              <a:tabLst>
                <a:tab pos="538163" algn="l"/>
              </a:tabLst>
            </a:pPr>
            <a:r>
              <a:rPr lang="fr-FR" sz="2400" b="0" dirty="0">
                <a:solidFill>
                  <a:srgbClr val="B2B2B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fr-FR" sz="2400" b="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requetePreparee</a:t>
            </a:r>
            <a:r>
              <a:rPr lang="fr-FR" sz="2400" b="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400" b="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sz="2400" b="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Légende : encadrée à une bordure 3">
            <a:extLst>
              <a:ext uri="{FF2B5EF4-FFF2-40B4-BE49-F238E27FC236}">
                <a16:creationId xmlns:a16="http://schemas.microsoft.com/office/drawing/2014/main" id="{769076B3-7711-4705-A19B-A5CB810ADDBE}"/>
              </a:ext>
            </a:extLst>
          </p:cNvPr>
          <p:cNvSpPr/>
          <p:nvPr/>
        </p:nvSpPr>
        <p:spPr bwMode="auto">
          <a:xfrm>
            <a:off x="7259216" y="1124744"/>
            <a:ext cx="1656184" cy="854968"/>
          </a:xfrm>
          <a:prstGeom prst="accentCallout1">
            <a:avLst>
              <a:gd name="adj1" fmla="val 18750"/>
              <a:gd name="adj2" fmla="val -8333"/>
              <a:gd name="adj3" fmla="val 319077"/>
              <a:gd name="adj4" fmla="val -17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paramètre SQL</a:t>
            </a:r>
          </a:p>
        </p:txBody>
      </p:sp>
      <p:sp>
        <p:nvSpPr>
          <p:cNvPr id="5" name="Légende : encadrée à une bordure 4">
            <a:extLst>
              <a:ext uri="{FF2B5EF4-FFF2-40B4-BE49-F238E27FC236}">
                <a16:creationId xmlns:a16="http://schemas.microsoft.com/office/drawing/2014/main" id="{05F78948-7149-4351-9242-C50A7FC8455F}"/>
              </a:ext>
            </a:extLst>
          </p:cNvPr>
          <p:cNvSpPr/>
          <p:nvPr/>
        </p:nvSpPr>
        <p:spPr bwMode="auto">
          <a:xfrm>
            <a:off x="7259216" y="2141874"/>
            <a:ext cx="1656184" cy="1503150"/>
          </a:xfrm>
          <a:prstGeom prst="accentCallout1">
            <a:avLst>
              <a:gd name="adj1" fmla="val 18750"/>
              <a:gd name="adj2" fmla="val -8333"/>
              <a:gd name="adj3" fmla="val 229079"/>
              <a:gd name="adj4" fmla="val -806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numéro d’ordre du paramètre SQL</a:t>
            </a:r>
          </a:p>
        </p:txBody>
      </p:sp>
      <p:sp>
        <p:nvSpPr>
          <p:cNvPr id="6" name="Légende : encadrée à une bordure 5">
            <a:extLst>
              <a:ext uri="{FF2B5EF4-FFF2-40B4-BE49-F238E27FC236}">
                <a16:creationId xmlns:a16="http://schemas.microsoft.com/office/drawing/2014/main" id="{F2591E3A-CAEE-43CA-ADB9-956D460846B3}"/>
              </a:ext>
            </a:extLst>
          </p:cNvPr>
          <p:cNvSpPr/>
          <p:nvPr/>
        </p:nvSpPr>
        <p:spPr bwMode="auto">
          <a:xfrm>
            <a:off x="7259216" y="3807186"/>
            <a:ext cx="1656184" cy="854968"/>
          </a:xfrm>
          <a:prstGeom prst="accentCallout1">
            <a:avLst>
              <a:gd name="adj1" fmla="val 18750"/>
              <a:gd name="adj2" fmla="val -8333"/>
              <a:gd name="adj3" fmla="val 206265"/>
              <a:gd name="adj4" fmla="val -209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PHP</a:t>
            </a:r>
          </a:p>
        </p:txBody>
      </p:sp>
    </p:spTree>
    <p:extLst>
      <p:ext uri="{BB962C8B-B14F-4D97-AF65-F5344CB8AC3E}">
        <p14:creationId xmlns:p14="http://schemas.microsoft.com/office/powerpoint/2010/main" val="31615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5. Lecture de la ligne-résultat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3608" y="2344697"/>
            <a:ext cx="4191000" cy="1304512"/>
          </a:xfrm>
        </p:spPr>
        <p:txBody>
          <a:bodyPr/>
          <a:lstStyle/>
          <a:p>
            <a:pPr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0" dirty="0">
                <a:latin typeface="Courier New" pitchFamily="49" charset="0"/>
                <a:cs typeface="Courier New" pitchFamily="49" charset="0"/>
              </a:rPr>
              <a:t>PDO::FETCH_ASSOC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0104" y="2344697"/>
            <a:ext cx="3873896" cy="1217223"/>
          </a:xfrm>
        </p:spPr>
        <p:txBody>
          <a:bodyPr/>
          <a:lstStyle/>
          <a:p>
            <a:pPr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0" dirty="0">
                <a:latin typeface="Courier New" pitchFamily="49" charset="0"/>
                <a:cs typeface="Courier New" pitchFamily="49" charset="0"/>
              </a:rPr>
              <a:t>PDO::FETCH_OBJ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fr-FR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413536"/>
            <a:ext cx="8507288" cy="114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Récupération de la ligne renvoyée par la requête</a:t>
            </a:r>
          </a:p>
          <a:p>
            <a:pPr marL="538163" indent="-538163">
              <a:buNone/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$livre = 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requetePreparee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 marL="514350" indent="-514350">
              <a:buFont typeface="+mj-lt"/>
              <a:buAutoNum type="arabicPeriod" startAt="6"/>
            </a:pPr>
            <a:endParaRPr lang="fr-FR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27584" y="4912657"/>
            <a:ext cx="3668216" cy="20531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$livre['</a:t>
            </a:r>
            <a:r>
              <a:rPr lang="fr-FR" sz="2400" b="0" kern="0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'];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3861047"/>
            <a:ext cx="8229600" cy="10516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Lecture de colonne de la ligne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b="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kern="0" dirty="0" err="1">
                <a:latin typeface="Courier New" pitchFamily="49" charset="0"/>
                <a:cs typeface="Courier New" pitchFamily="49" charset="0"/>
              </a:rPr>
              <a:t>echo</a:t>
            </a:r>
            <a:endParaRPr lang="fr-FR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234608" y="4912657"/>
            <a:ext cx="3443808" cy="118064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342900" indent="-342900">
              <a:spcBef>
                <a:spcPct val="20000"/>
              </a:spcBef>
              <a:buFontTx/>
              <a:buNone/>
              <a:defRPr sz="2800" b="0" kern="0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spcBef>
                <a:spcPct val="20000"/>
              </a:spcBef>
              <a:defRPr>
                <a:latin typeface="+mn-lt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1800"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18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9pPr>
          </a:lstStyle>
          <a:p>
            <a:r>
              <a:rPr lang="fr-FR" sz="2400" dirty="0"/>
              <a:t>$livre-&gt;</a:t>
            </a:r>
            <a:r>
              <a:rPr lang="fr-FR" sz="2400" dirty="0" err="1"/>
              <a:t>isbn</a:t>
            </a:r>
            <a:r>
              <a:rPr lang="fr-F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904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3861046"/>
            <a:ext cx="8229600" cy="23561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Parcours du tableau des lignes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b="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400" b="0" kern="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fr-FR" sz="2400" b="0" kern="0" dirty="0" err="1">
                <a:latin typeface="Courier New" pitchFamily="49" charset="0"/>
                <a:cs typeface="Courier New" pitchFamily="49" charset="0"/>
              </a:rPr>
              <a:t>tabLivres</a:t>
            </a: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 as $livre) {</a:t>
            </a:r>
          </a:p>
          <a:p>
            <a:pPr marL="0" indent="0">
              <a:buNone/>
              <a:tabLst>
                <a:tab pos="363538" algn="l"/>
              </a:tabLst>
            </a:pP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400" b="0" kern="0" dirty="0" err="1">
                <a:latin typeface="Courier New" pitchFamily="49" charset="0"/>
                <a:cs typeface="Courier New" pitchFamily="49" charset="0"/>
              </a:rPr>
              <a:t>echo</a:t>
            </a:r>
            <a:endParaRPr lang="fr-FR" sz="2400" b="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363538" algn="l"/>
              </a:tabLst>
            </a:pPr>
            <a:endParaRPr lang="fr-FR" sz="2400" b="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363538" algn="l"/>
              </a:tabLst>
            </a:pP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	}</a:t>
            </a:r>
            <a:endParaRPr lang="fr-FR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413535"/>
            <a:ext cx="8507288" cy="14661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Récupération de toutes les lignes renvoyées par la requête</a:t>
            </a:r>
          </a:p>
          <a:p>
            <a:pPr marL="538163" indent="-538163">
              <a:buNone/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tabLivres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fr-FR" sz="2400" b="0" dirty="0" err="1">
                <a:latin typeface="Courier New" pitchFamily="49" charset="0"/>
                <a:cs typeface="Courier New" pitchFamily="49" charset="0"/>
              </a:rPr>
              <a:t>requetePreparee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 marL="514350" indent="-514350">
              <a:buFont typeface="+mj-lt"/>
              <a:buAutoNum type="arabicPeriod" startAt="6"/>
            </a:pPr>
            <a:endParaRPr lang="fr-FR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6. Lecture de la table-résultat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40518" y="2879645"/>
            <a:ext cx="4191000" cy="1304512"/>
          </a:xfrm>
        </p:spPr>
        <p:txBody>
          <a:bodyPr/>
          <a:lstStyle/>
          <a:p>
            <a:pPr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fr-FR" sz="18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0" dirty="0">
                <a:latin typeface="Courier New" pitchFamily="49" charset="0"/>
                <a:cs typeface="Courier New" pitchFamily="49" charset="0"/>
              </a:rPr>
              <a:t>PDO::FETCH_ASSOC</a:t>
            </a:r>
            <a:r>
              <a:rPr lang="fr-FR" sz="1800" b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62600" y="2877315"/>
            <a:ext cx="3873896" cy="1217223"/>
          </a:xfrm>
        </p:spPr>
        <p:txBody>
          <a:bodyPr/>
          <a:lstStyle/>
          <a:p>
            <a:pPr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fr-FR" sz="18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0" dirty="0">
                <a:latin typeface="Courier New" pitchFamily="49" charset="0"/>
                <a:cs typeface="Courier New" pitchFamily="49" charset="0"/>
              </a:rPr>
              <a:t>PDO::FETCH_OBJ</a:t>
            </a:r>
            <a:r>
              <a:rPr lang="fr-FR" sz="1800" b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331640" y="5301207"/>
            <a:ext cx="3164160" cy="16645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$livre['</a:t>
            </a:r>
            <a:r>
              <a:rPr lang="fr-FR" sz="2400" b="0" kern="0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fr-FR" sz="2400" b="0" kern="0" dirty="0">
                <a:latin typeface="Courier New" pitchFamily="49" charset="0"/>
                <a:cs typeface="Courier New" pitchFamily="49" charset="0"/>
              </a:rPr>
              <a:t>'];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62600" y="5301207"/>
            <a:ext cx="3443808" cy="118064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342900" indent="-342900">
              <a:spcBef>
                <a:spcPct val="20000"/>
              </a:spcBef>
              <a:buFontTx/>
              <a:buNone/>
              <a:defRPr sz="2800" b="0" kern="0"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spcBef>
                <a:spcPct val="20000"/>
              </a:spcBef>
              <a:defRPr>
                <a:latin typeface="+mn-lt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1800"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18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latin typeface="+mn-lt"/>
              </a:defRPr>
            </a:lvl9pPr>
          </a:lstStyle>
          <a:p>
            <a:r>
              <a:rPr lang="fr-FR" sz="2400" dirty="0"/>
              <a:t>$livre-&gt;</a:t>
            </a:r>
            <a:r>
              <a:rPr lang="fr-FR" sz="2400" dirty="0" err="1"/>
              <a:t>isbn</a:t>
            </a:r>
            <a:r>
              <a:rPr lang="fr-F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13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Clôture de la connexion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fr-FR" b="0" kern="1200" dirty="0"/>
              <a:t>Libération de la connexion au SGBD</a:t>
            </a:r>
          </a:p>
          <a:p>
            <a:pPr marL="444500" indent="-347663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	$bd </a:t>
            </a:r>
            <a:r>
              <a:rPr lang="fr-FR" b="0">
                <a:latin typeface="Courier New" pitchFamily="49" charset="0"/>
                <a:cs typeface="Courier New" pitchFamily="49" charset="0"/>
              </a:rPr>
              <a:t>= NULL;</a:t>
            </a:r>
            <a:endParaRPr lang="fr-FR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64811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482</Words>
  <Application>Microsoft Office PowerPoint</Application>
  <PresentationFormat>Affichage à l'écran (4:3)</PresentationFormat>
  <Paragraphs>85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5 Interfaçage Base de Données</vt:lpstr>
      <vt:lpstr>1. Abstraction de BD</vt:lpstr>
      <vt:lpstr>2. Connexion au SGBD</vt:lpstr>
      <vt:lpstr>3. Exécution d’une requête</vt:lpstr>
      <vt:lpstr>4. Exécution d’une requête paramétrée</vt:lpstr>
      <vt:lpstr>5. Lecture de la ligne-résultat</vt:lpstr>
      <vt:lpstr>6. Lecture de la table-résultat</vt:lpstr>
      <vt:lpstr>7. Clôture de la connexion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207</cp:revision>
  <cp:lastPrinted>2003-12-09T14:13:19Z</cp:lastPrinted>
  <dcterms:created xsi:type="dcterms:W3CDTF">2003-12-09T13:59:38Z</dcterms:created>
  <dcterms:modified xsi:type="dcterms:W3CDTF">2021-04-07T22:30:31Z</dcterms:modified>
</cp:coreProperties>
</file>