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</p:sldIdLst>
  <p:sldSz cx="9144000" cy="6858000" type="screen4x3"/>
  <p:notesSz cx="6789738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9900"/>
    <a:srgbClr val="006600"/>
    <a:srgbClr val="DDDDDD"/>
    <a:srgbClr val="B2B2B2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059" autoAdjust="0"/>
  </p:normalViewPr>
  <p:slideViewPr>
    <p:cSldViewPr snapToObjects="1">
      <p:cViewPr varScale="1">
        <p:scale>
          <a:sx n="75" d="100"/>
          <a:sy n="75" d="100"/>
        </p:scale>
        <p:origin x="19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3127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519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219" y="0"/>
            <a:ext cx="2941519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707"/>
            <a:ext cx="2941519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219" y="9440707"/>
            <a:ext cx="2941519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4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926" y="0"/>
            <a:ext cx="2947984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2000"/>
            <a:ext cx="4979988" cy="373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942" y="4725911"/>
            <a:ext cx="4965026" cy="44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822"/>
            <a:ext cx="2947984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926" y="9451822"/>
            <a:ext cx="2947984" cy="45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146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80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79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les 4 usages ci-dessous, dire si l’usage utilise la technique du cookie ou de la session : </a:t>
            </a:r>
          </a:p>
          <a:p>
            <a:r>
              <a:rPr lang="fr-FR" dirty="0"/>
              <a:t>« Authentifier un internaute sur un site » utilise un COOKIE </a:t>
            </a:r>
          </a:p>
          <a:p>
            <a:r>
              <a:rPr lang="fr-FR" dirty="0"/>
              <a:t>« Authentifier un internaute sur un site » utilise une SESSION</a:t>
            </a:r>
          </a:p>
          <a:p>
            <a:r>
              <a:rPr lang="fr-FR" dirty="0"/>
              <a:t> « Garder des informations sur un internaute pendant sa visite » utilise un COOKIE </a:t>
            </a:r>
          </a:p>
          <a:p>
            <a:r>
              <a:rPr lang="fr-FR" dirty="0"/>
              <a:t>« Garder des informations sur un internaute pendant sa visite » utilise une SESSION</a:t>
            </a:r>
          </a:p>
          <a:p>
            <a:r>
              <a:rPr lang="fr-FR" dirty="0"/>
              <a:t> « Se souvenir d’informations d’un internaute » utilise un COOKIE </a:t>
            </a:r>
          </a:p>
          <a:p>
            <a:r>
              <a:rPr lang="fr-FR" dirty="0"/>
              <a:t>« Se souvenir d’informations d’un internaute » utilise une SESSION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48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Arial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 userDrawn="1"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 userDrawn="1"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Chapitre 7</a:t>
            </a:r>
            <a:br>
              <a:rPr lang="fr-FR" dirty="0"/>
            </a:br>
            <a:r>
              <a:rPr lang="fr-FR" dirty="0"/>
              <a:t>Cookies &amp; Sessions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lvl="0" indent="-514350">
              <a:spcBef>
                <a:spcPct val="20000"/>
              </a:spcBef>
              <a:defRPr/>
            </a:pPr>
            <a:r>
              <a:rPr lang="fr-FR" sz="3200" dirty="0"/>
              <a:t>1. Cookie</a:t>
            </a:r>
            <a:br>
              <a:rPr lang="fr-FR" sz="3200" dirty="0"/>
            </a:br>
            <a:r>
              <a:rPr lang="fr-FR" dirty="0"/>
              <a:t>1.1. Principe</a:t>
            </a:r>
            <a:endParaRPr kumimoji="1" lang="fr-FR" sz="3200" b="0" u="none" dirty="0">
              <a:solidFill>
                <a:srgbClr val="85BA68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5698"/>
          </a:xfrm>
        </p:spPr>
        <p:txBody>
          <a:bodyPr/>
          <a:lstStyle/>
          <a:p>
            <a:pPr marL="514350" indent="-514350" algn="just">
              <a:buNone/>
            </a:pPr>
            <a:r>
              <a:rPr lang="fr-FR" dirty="0"/>
              <a:t>Stocké sur le client</a:t>
            </a:r>
          </a:p>
          <a:p>
            <a:pPr marL="0" indent="0" algn="just">
              <a:buNone/>
            </a:pPr>
            <a:r>
              <a:rPr lang="fr-FR" sz="2800" b="0" dirty="0"/>
              <a:t>À la demande du serveur, le cookie, un fichier texte, est enregistré sur l’ordinateur de l’internaute</a:t>
            </a:r>
          </a:p>
          <a:p>
            <a:pPr marL="0" indent="0" algn="just">
              <a:buNone/>
            </a:pPr>
            <a:r>
              <a:rPr lang="fr-FR" sz="2800" b="0" dirty="0"/>
              <a:t>À chaque nouvelle visite de cet internaute, le cookie peut être lu et modifié par le serveur</a:t>
            </a:r>
          </a:p>
          <a:p>
            <a:pPr marL="514350" indent="-514350" algn="just">
              <a:buNone/>
            </a:pPr>
            <a:r>
              <a:rPr lang="fr-FR" sz="2800" b="0" i="1" dirty="0"/>
              <a:t>Précaution à l’écriture d’un cookie :</a:t>
            </a:r>
          </a:p>
          <a:p>
            <a:pPr marL="514350" indent="-514350" algn="just">
              <a:buNone/>
            </a:pPr>
            <a:r>
              <a:rPr lang="fr-FR" sz="2400" b="0" dirty="0"/>
              <a:t>Un cookie est envoyé avec l’en-tête </a:t>
            </a:r>
            <a:r>
              <a:rPr lang="fr-FR" sz="2400" b="0" i="1" dirty="0"/>
              <a:t>HTTP</a:t>
            </a:r>
            <a:r>
              <a:rPr lang="fr-FR" sz="2400" b="0" dirty="0"/>
              <a:t>.</a:t>
            </a:r>
          </a:p>
          <a:p>
            <a:pPr marL="0" indent="0" algn="just">
              <a:buNone/>
            </a:pPr>
            <a:r>
              <a:rPr lang="fr-FR" sz="2400" b="0" dirty="0"/>
              <a:t>Comme cette en-tête est envoyée dès le premier texte à afficher, aucun affichage ne doit être fait avant la création ou la modification d’un cookie.</a:t>
            </a:r>
          </a:p>
        </p:txBody>
      </p:sp>
    </p:spTree>
    <p:extLst>
      <p:ext uri="{BB962C8B-B14F-4D97-AF65-F5344CB8AC3E}">
        <p14:creationId xmlns:p14="http://schemas.microsoft.com/office/powerpoint/2010/main" val="339190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spcBef>
                <a:spcPct val="20000"/>
              </a:spcBef>
            </a:pPr>
            <a:r>
              <a:rPr lang="fr-FR" sz="3200" dirty="0"/>
              <a:t>1. Cookie</a:t>
            </a:r>
            <a:br>
              <a:rPr lang="fr-FR" sz="3200" dirty="0"/>
            </a:br>
            <a:r>
              <a:rPr lang="fr-FR" dirty="0"/>
              <a:t>1.2. Création</a:t>
            </a:r>
            <a:endParaRPr lang="fr-FR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79512" y="1417638"/>
            <a:ext cx="8784976" cy="5440362"/>
          </a:xfrm>
        </p:spPr>
        <p:txBody>
          <a:bodyPr/>
          <a:lstStyle/>
          <a:p>
            <a:pPr>
              <a:buNone/>
            </a:pPr>
            <a:r>
              <a:rPr lang="fr-FR" sz="2400" dirty="0" err="1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fr-FR" sz="2400" b="0" dirty="0">
                <a:latin typeface="Courier New" pitchFamily="49" charset="0"/>
                <a:cs typeface="Courier New" pitchFamily="49" charset="0"/>
              </a:rPr>
              <a:t>  '</a:t>
            </a:r>
            <a:r>
              <a:rPr lang="fr-FR" sz="2400" b="0" i="1" dirty="0" err="1">
                <a:latin typeface="Courier New" pitchFamily="49" charset="0"/>
                <a:cs typeface="Courier New" pitchFamily="49" charset="0"/>
              </a:rPr>
              <a:t>nom_cookie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pPr>
              <a:buNone/>
            </a:pPr>
            <a:r>
              <a:rPr lang="fr-FR" sz="2400" b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2400" b="0" i="1" dirty="0">
                <a:latin typeface="Courier New" pitchFamily="49" charset="0"/>
                <a:cs typeface="Courier New" pitchFamily="49" charset="0"/>
              </a:rPr>
              <a:t>valeur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fr-FR" sz="2400" b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2400" b="0" i="1" dirty="0" err="1">
                <a:latin typeface="Courier New" pitchFamily="49" charset="0"/>
                <a:cs typeface="Courier New" pitchFamily="49" charset="0"/>
              </a:rPr>
              <a:t>date_d_expiration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fr-FR" sz="2400" b="0" i="1" dirty="0">
                <a:latin typeface="Courier New" pitchFamily="49" charset="0"/>
                <a:cs typeface="Courier New" pitchFamily="49" charset="0"/>
              </a:rPr>
              <a:t>	domaine</a:t>
            </a:r>
            <a:r>
              <a:rPr lang="fr-FR" sz="2400" b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14350" indent="-514350">
              <a:buNone/>
            </a:pPr>
            <a:r>
              <a:rPr lang="fr-FR" sz="2400" b="0" i="1" dirty="0"/>
              <a:t>Exemple :</a:t>
            </a:r>
          </a:p>
          <a:p>
            <a:pPr>
              <a:buNone/>
            </a:pPr>
            <a:r>
              <a:rPr lang="fr-FR" sz="2000" b="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fr-FR" sz="2000" b="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fr-FR" sz="2000" b="0" dirty="0">
                <a:latin typeface="Courier New" pitchFamily="49" charset="0"/>
                <a:cs typeface="Courier New" pitchFamily="49" charset="0"/>
              </a:rPr>
              <a:t> //Aucun texte ne doit être envoyé</a:t>
            </a:r>
          </a:p>
          <a:p>
            <a:pPr>
              <a:buNone/>
            </a:pPr>
            <a:r>
              <a:rPr lang="fr-FR" sz="2000" b="0" dirty="0" err="1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fr-FR" sz="2000" b="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fr-FR" sz="2000" b="0" dirty="0">
                <a:latin typeface="Courier New" pitchFamily="49" charset="0"/>
                <a:cs typeface="Courier New" pitchFamily="49" charset="0"/>
              </a:rPr>
              <a:t>  'login',</a:t>
            </a:r>
          </a:p>
          <a:p>
            <a:pPr>
              <a:buNone/>
            </a:pPr>
            <a:r>
              <a:rPr lang="fr-FR" sz="2000" b="0" dirty="0">
                <a:latin typeface="Courier New" pitchFamily="49" charset="0"/>
                <a:cs typeface="Courier New" pitchFamily="49" charset="0"/>
              </a:rPr>
              <a:t>  $pseudo,</a:t>
            </a:r>
          </a:p>
          <a:p>
            <a:pPr>
              <a:buNone/>
            </a:pPr>
            <a:r>
              <a:rPr lang="fr-FR" sz="2000" b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2000" b="0" dirty="0" err="1">
                <a:latin typeface="Courier New" pitchFamily="49" charset="0"/>
                <a:cs typeface="Courier New" pitchFamily="49" charset="0"/>
              </a:rPr>
              <a:t>mktime</a:t>
            </a:r>
            <a:r>
              <a:rPr lang="fr-FR" sz="2000" b="0" dirty="0">
                <a:latin typeface="Courier New" pitchFamily="49" charset="0"/>
                <a:cs typeface="Courier New" pitchFamily="49" charset="0"/>
              </a:rPr>
              <a:t>(12, 30, 0, 6, 30, 2021),</a:t>
            </a:r>
          </a:p>
          <a:p>
            <a:pPr>
              <a:buNone/>
            </a:pPr>
            <a:r>
              <a:rPr lang="fr-FR" sz="2000" b="0" dirty="0">
                <a:latin typeface="Courier New" pitchFamily="49" charset="0"/>
                <a:cs typeface="Courier New" pitchFamily="49" charset="0"/>
              </a:rPr>
              <a:t>  	'/' );</a:t>
            </a:r>
          </a:p>
        </p:txBody>
      </p:sp>
    </p:spTree>
    <p:extLst>
      <p:ext uri="{BB962C8B-B14F-4D97-AF65-F5344CB8AC3E}">
        <p14:creationId xmlns:p14="http://schemas.microsoft.com/office/powerpoint/2010/main" val="351690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spcBef>
                <a:spcPct val="20000"/>
              </a:spcBef>
            </a:pPr>
            <a:r>
              <a:rPr lang="fr-FR" sz="3200" dirty="0"/>
              <a:t>1. Cookie</a:t>
            </a:r>
            <a:br>
              <a:rPr lang="fr-FR" sz="3200" dirty="0"/>
            </a:br>
            <a:r>
              <a:rPr lang="fr-FR" dirty="0"/>
              <a:t>1.3. Lecture</a:t>
            </a:r>
            <a:endParaRPr lang="fr-FR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fr-FR" b="0" dirty="0"/>
              <a:t>Les variables d’un cookie sont récupérables comme les données d’un formulaire</a:t>
            </a:r>
          </a:p>
          <a:p>
            <a:pPr marL="514350" indent="-514350" algn="just"/>
            <a:r>
              <a:rPr lang="fr-FR" b="0" dirty="0"/>
              <a:t>dans toutes les pages du site</a:t>
            </a:r>
          </a:p>
          <a:p>
            <a:pPr marL="514350" indent="-514350" algn="just"/>
            <a:r>
              <a:rPr lang="fr-FR" b="0" dirty="0"/>
              <a:t>à chaque visite d’un internaute</a:t>
            </a:r>
          </a:p>
          <a:p>
            <a:pPr algn="just">
              <a:buNone/>
            </a:pPr>
            <a:r>
              <a:rPr lang="fr-FR" b="0" i="1" dirty="0"/>
              <a:t>Exemple :</a:t>
            </a:r>
          </a:p>
          <a:p>
            <a:pPr algn="just">
              <a:buNone/>
            </a:pPr>
            <a:r>
              <a:rPr lang="fr-FR" b="0" dirty="0">
                <a:latin typeface="Courier New" pitchFamily="49" charset="0"/>
                <a:cs typeface="Courier New" pitchFamily="49" charset="0"/>
              </a:rPr>
              <a:t>$login = </a:t>
            </a:r>
            <a:r>
              <a:rPr lang="fr-FR" b="0" dirty="0" err="1">
                <a:latin typeface="Courier New" pitchFamily="49" charset="0"/>
                <a:cs typeface="Courier New" pitchFamily="49" charset="0"/>
              </a:rPr>
              <a:t>filter_input</a:t>
            </a:r>
            <a:r>
              <a:rPr lang="fr-FR" b="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just">
              <a:buNone/>
            </a:pPr>
            <a:r>
              <a:rPr lang="fr-FR" b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INPUT_COOKIE</a:t>
            </a:r>
            <a:r>
              <a:rPr lang="fr-FR" b="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buNone/>
            </a:pPr>
            <a:r>
              <a:rPr lang="fr-FR" b="0" dirty="0">
                <a:latin typeface="Courier New" pitchFamily="49" charset="0"/>
                <a:cs typeface="Courier New" pitchFamily="49" charset="0"/>
              </a:rPr>
              <a:t>  'login',</a:t>
            </a:r>
          </a:p>
          <a:p>
            <a:pPr algn="just">
              <a:buNone/>
            </a:pPr>
            <a:r>
              <a:rPr lang="fr-FR" b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0" dirty="0" err="1">
                <a:latin typeface="Courier New" pitchFamily="49" charset="0"/>
                <a:cs typeface="Courier New" pitchFamily="49" charset="0"/>
              </a:rPr>
              <a:t>FILTER_SANITIZE_STRING</a:t>
            </a:r>
            <a:r>
              <a:rPr lang="fr-FR" b="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3285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spcBef>
                <a:spcPct val="20000"/>
              </a:spcBef>
            </a:pPr>
            <a:r>
              <a:rPr lang="fr-FR" sz="3200" dirty="0"/>
              <a:t>2. Session</a:t>
            </a:r>
            <a:br>
              <a:rPr lang="fr-FR" sz="3200" dirty="0"/>
            </a:br>
            <a:r>
              <a:rPr lang="fr-FR" dirty="0"/>
              <a:t>2.1. Principe</a:t>
            </a:r>
            <a:endParaRPr lang="fr-FR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/>
          <a:lstStyle/>
          <a:p>
            <a:pPr>
              <a:buNone/>
            </a:pPr>
            <a:r>
              <a:rPr lang="fr-FR" dirty="0"/>
              <a:t>Stockée sur le serveur</a:t>
            </a:r>
          </a:p>
          <a:p>
            <a:pPr marL="0" indent="0">
              <a:buNone/>
            </a:pPr>
            <a:r>
              <a:rPr lang="fr-FR" b="0" dirty="0"/>
              <a:t>Le serveur enregistre une session à l'arrivée d'un internaute</a:t>
            </a:r>
          </a:p>
          <a:p>
            <a:pPr marL="0" indent="0">
              <a:buNone/>
            </a:pPr>
            <a:r>
              <a:rPr lang="fr-FR" b="0" dirty="0"/>
              <a:t>Pendant la visite de </a:t>
            </a:r>
            <a:r>
              <a:rPr lang="fr-FR" dirty="0"/>
              <a:t>cet internaute sur le site</a:t>
            </a:r>
            <a:r>
              <a:rPr lang="fr-FR" b="0" dirty="0"/>
              <a:t>, la session peut être lue et modifiée par le serveur</a:t>
            </a:r>
          </a:p>
          <a:p>
            <a:pPr>
              <a:buNone/>
            </a:pPr>
            <a:r>
              <a:rPr lang="fr-FR" dirty="0"/>
              <a:t>Après la visite, la session est détruite</a:t>
            </a:r>
          </a:p>
          <a:p>
            <a:pPr>
              <a:buNone/>
            </a:pPr>
            <a:r>
              <a:rPr lang="fr-FR" b="0" i="1" dirty="0"/>
              <a:t>Précaution pour l'utilisation d'une session :</a:t>
            </a:r>
          </a:p>
          <a:p>
            <a:pPr marL="0" indent="0">
              <a:buNone/>
            </a:pPr>
            <a:r>
              <a:rPr lang="fr-FR" sz="2400" b="0" dirty="0"/>
              <a:t>Une session utilise un cookie particulier (cookie de session) pendant son existence.</a:t>
            </a:r>
          </a:p>
          <a:p>
            <a:pPr marL="0" indent="0">
              <a:buNone/>
            </a:pPr>
            <a:r>
              <a:rPr lang="fr-FR" sz="2400" b="0" dirty="0"/>
              <a:t>Comme pour les cookies, aucun affichage ne doit être fait avant l'utilisation d'une session</a:t>
            </a:r>
            <a:endParaRPr lang="fr-FR" sz="2400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3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spcBef>
                <a:spcPct val="20000"/>
              </a:spcBef>
            </a:pPr>
            <a:r>
              <a:rPr lang="fr-FR" sz="3200" dirty="0"/>
              <a:t>2. Session</a:t>
            </a:r>
            <a:br>
              <a:rPr lang="fr-FR" sz="3200" dirty="0"/>
            </a:br>
            <a:r>
              <a:rPr lang="fr-FR" dirty="0"/>
              <a:t>2.2. Création</a:t>
            </a:r>
            <a:endParaRPr lang="fr-FR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>
              <a:buNone/>
            </a:pPr>
            <a:r>
              <a:rPr lang="fr-FR" sz="2800" dirty="0" err="1">
                <a:latin typeface="Courier New" pitchFamily="49" charset="0"/>
                <a:cs typeface="Courier New" pitchFamily="49" charset="0"/>
              </a:rPr>
              <a:t>session_start</a:t>
            </a:r>
            <a:r>
              <a:rPr lang="fr-FR" sz="2800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fr-FR" dirty="0"/>
              <a:t> </a:t>
            </a:r>
            <a:r>
              <a:rPr lang="fr-FR" b="0" dirty="0"/>
              <a:t>Initialisation de la session</a:t>
            </a:r>
          </a:p>
          <a:p>
            <a:pPr>
              <a:buNone/>
            </a:pPr>
            <a:r>
              <a:rPr lang="fr-FR" sz="2800" dirty="0">
                <a:latin typeface="Courier New" pitchFamily="49" charset="0"/>
                <a:cs typeface="Courier New" pitchFamily="49" charset="0"/>
              </a:rPr>
              <a:t>$_SESSION</a:t>
            </a:r>
            <a:r>
              <a:rPr lang="fr-FR" sz="2800" b="0" dirty="0">
                <a:latin typeface="Courier New" pitchFamily="49" charset="0"/>
                <a:cs typeface="Courier New" pitchFamily="49" charset="0"/>
              </a:rPr>
              <a:t>['</a:t>
            </a:r>
            <a:r>
              <a:rPr lang="fr-FR" sz="2800" b="0" i="1" dirty="0" err="1">
                <a:latin typeface="Courier New" pitchFamily="49" charset="0"/>
                <a:cs typeface="Courier New" pitchFamily="49" charset="0"/>
              </a:rPr>
              <a:t>nom_info</a:t>
            </a:r>
            <a:r>
              <a:rPr lang="fr-FR" sz="2800" b="0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fr-FR" sz="2800" b="0" i="1" dirty="0">
                <a:latin typeface="Courier New" pitchFamily="49" charset="0"/>
                <a:cs typeface="Courier New" pitchFamily="49" charset="0"/>
              </a:rPr>
              <a:t>valeur</a:t>
            </a:r>
            <a:r>
              <a:rPr lang="fr-FR" sz="2800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fr-FR" sz="2800" b="0" i="1" dirty="0"/>
              <a:t>Exemple :</a:t>
            </a:r>
          </a:p>
          <a:p>
            <a:pPr>
              <a:buNone/>
            </a:pPr>
            <a:r>
              <a:rPr lang="fr-FR" sz="2800" b="0" dirty="0" err="1">
                <a:latin typeface="Courier New" pitchFamily="49" charset="0"/>
                <a:cs typeface="Courier New" pitchFamily="49" charset="0"/>
              </a:rPr>
              <a:t>session_start</a:t>
            </a:r>
            <a:r>
              <a:rPr lang="fr-FR" sz="2800" b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fr-FR" sz="2800" b="0" dirty="0">
                <a:latin typeface="Courier New" pitchFamily="49" charset="0"/>
                <a:cs typeface="Courier New" pitchFamily="49" charset="0"/>
              </a:rPr>
              <a:t>$_SESSION['login’] = $pseudo;</a:t>
            </a:r>
            <a:endParaRPr lang="fr-FR" sz="2000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74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spcBef>
                <a:spcPct val="20000"/>
              </a:spcBef>
            </a:pPr>
            <a:r>
              <a:rPr lang="fr-FR" sz="3200" dirty="0"/>
              <a:t>2. Session</a:t>
            </a:r>
            <a:br>
              <a:rPr lang="fr-FR" sz="3200" dirty="0"/>
            </a:br>
            <a:r>
              <a:rPr lang="fr-FR" dirty="0"/>
              <a:t>2.3. Utilisation</a:t>
            </a:r>
            <a:endParaRPr lang="fr-FR" sz="32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fr-FR" sz="2800" b="0" dirty="0"/>
              <a:t>Les informations d'une session sont récupérables comme les données d’un formulaire,</a:t>
            </a:r>
          </a:p>
          <a:p>
            <a:pPr marL="514350" indent="-514350" algn="just"/>
            <a:r>
              <a:rPr lang="fr-FR" b="0" dirty="0"/>
              <a:t>dans toutes les pages du site</a:t>
            </a:r>
          </a:p>
          <a:p>
            <a:pPr marL="514350" indent="-514350" algn="just"/>
            <a:r>
              <a:rPr lang="fr-FR" b="0" dirty="0"/>
              <a:t>pendant toute la visite d’un internaute</a:t>
            </a:r>
          </a:p>
          <a:p>
            <a:pPr algn="just">
              <a:buNone/>
            </a:pPr>
            <a:r>
              <a:rPr lang="fr-FR" sz="2800" b="0" i="1" dirty="0"/>
              <a:t>Exemple :</a:t>
            </a:r>
          </a:p>
          <a:p>
            <a:pPr algn="just">
              <a:buNone/>
            </a:pPr>
            <a:r>
              <a:rPr lang="fr-FR" sz="2800" dirty="0" err="1">
                <a:latin typeface="Courier New" pitchFamily="49" charset="0"/>
                <a:cs typeface="Courier New" pitchFamily="49" charset="0"/>
              </a:rPr>
              <a:t>session_start</a:t>
            </a:r>
            <a:r>
              <a:rPr lang="fr-FR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 algn="just">
              <a:buNone/>
            </a:pPr>
            <a:r>
              <a:rPr lang="fr-FR" b="0" dirty="0">
                <a:latin typeface="Courier New" pitchFamily="49" charset="0"/>
                <a:cs typeface="Courier New" pitchFamily="49" charset="0"/>
              </a:rPr>
              <a:t>$pseudo =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$_SESSION[</a:t>
            </a:r>
            <a:r>
              <a:rPr lang="fr-FR" b="0" dirty="0">
                <a:latin typeface="Courier New" pitchFamily="49" charset="0"/>
                <a:cs typeface="Courier New" pitchFamily="49" charset="0"/>
              </a:rPr>
              <a:t>'login'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fr-FR" b="0" dirty="0">
                <a:latin typeface="Courier New" pitchFamily="49" charset="0"/>
                <a:cs typeface="Courier New" pitchFamily="49" charset="0"/>
              </a:rPr>
              <a:t>;</a:t>
            </a:r>
            <a:endParaRPr lang="fr-FR" sz="2000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/>
          <p:cNvSpPr>
            <a:spLocks noChangeAspect="1" noChangeArrowheads="1" noTextEdit="1"/>
          </p:cNvSpPr>
          <p:nvPr/>
        </p:nvSpPr>
        <p:spPr bwMode="auto">
          <a:xfrm>
            <a:off x="1757363" y="1484313"/>
            <a:ext cx="707072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857376" y="1584325"/>
            <a:ext cx="3430588" cy="527050"/>
          </a:xfrm>
          <a:prstGeom prst="rect">
            <a:avLst/>
          </a:prstGeom>
          <a:solidFill>
            <a:srgbClr val="917AA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287963" y="1584325"/>
            <a:ext cx="3430588" cy="527050"/>
          </a:xfrm>
          <a:prstGeom prst="rect">
            <a:avLst/>
          </a:prstGeom>
          <a:solidFill>
            <a:srgbClr val="917AA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857376" y="2111375"/>
            <a:ext cx="3430588" cy="525462"/>
          </a:xfrm>
          <a:prstGeom prst="rect">
            <a:avLst/>
          </a:prstGeom>
          <a:solidFill>
            <a:srgbClr val="DCD7E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287963" y="2111375"/>
            <a:ext cx="3430588" cy="525462"/>
          </a:xfrm>
          <a:prstGeom prst="rect">
            <a:avLst/>
          </a:prstGeom>
          <a:solidFill>
            <a:srgbClr val="DCD7E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857376" y="2636838"/>
            <a:ext cx="3430588" cy="935037"/>
          </a:xfrm>
          <a:prstGeom prst="rect">
            <a:avLst/>
          </a:prstGeom>
          <a:solidFill>
            <a:srgbClr val="EEEC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5287963" y="2636838"/>
            <a:ext cx="3430588" cy="935037"/>
          </a:xfrm>
          <a:prstGeom prst="rect">
            <a:avLst/>
          </a:prstGeom>
          <a:solidFill>
            <a:srgbClr val="EEEC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857376" y="3571875"/>
            <a:ext cx="3430588" cy="925512"/>
          </a:xfrm>
          <a:prstGeom prst="rect">
            <a:avLst/>
          </a:prstGeom>
          <a:solidFill>
            <a:srgbClr val="DCD7E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5287963" y="3571875"/>
            <a:ext cx="3430588" cy="925512"/>
          </a:xfrm>
          <a:prstGeom prst="rect">
            <a:avLst/>
          </a:prstGeom>
          <a:solidFill>
            <a:srgbClr val="DCD7E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857376" y="4497388"/>
            <a:ext cx="3430588" cy="1343025"/>
          </a:xfrm>
          <a:prstGeom prst="rect">
            <a:avLst/>
          </a:prstGeom>
          <a:solidFill>
            <a:srgbClr val="EEEC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287963" y="4497388"/>
            <a:ext cx="3430588" cy="1343025"/>
          </a:xfrm>
          <a:prstGeom prst="rect">
            <a:avLst/>
          </a:prstGeom>
          <a:solidFill>
            <a:srgbClr val="EEEC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5287963" y="1584325"/>
            <a:ext cx="9525" cy="4265612"/>
          </a:xfrm>
          <a:prstGeom prst="rect">
            <a:avLst/>
          </a:prstGeom>
          <a:solidFill>
            <a:srgbClr val="7AA6B0"/>
          </a:solidFill>
          <a:ln w="0">
            <a:solidFill>
              <a:srgbClr val="7AA6B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1847851" y="2092325"/>
            <a:ext cx="6880225" cy="36512"/>
          </a:xfrm>
          <a:prstGeom prst="rect">
            <a:avLst/>
          </a:prstGeom>
          <a:solidFill>
            <a:srgbClr val="7AA6B0"/>
          </a:solidFill>
          <a:ln w="0">
            <a:solidFill>
              <a:srgbClr val="7AA6B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1857376" y="2636838"/>
            <a:ext cx="6880225" cy="9525"/>
          </a:xfrm>
          <a:prstGeom prst="rect">
            <a:avLst/>
          </a:prstGeom>
          <a:solidFill>
            <a:srgbClr val="7AA6B0"/>
          </a:solidFill>
          <a:ln w="0">
            <a:solidFill>
              <a:srgbClr val="7AA6B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1857376" y="3571875"/>
            <a:ext cx="6880225" cy="9525"/>
          </a:xfrm>
          <a:prstGeom prst="rect">
            <a:avLst/>
          </a:prstGeom>
          <a:solidFill>
            <a:srgbClr val="7AA6B0"/>
          </a:solidFill>
          <a:ln w="0">
            <a:solidFill>
              <a:srgbClr val="7AA6B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1857376" y="4497388"/>
            <a:ext cx="6880225" cy="9525"/>
          </a:xfrm>
          <a:prstGeom prst="rect">
            <a:avLst/>
          </a:prstGeom>
          <a:solidFill>
            <a:srgbClr val="7AA6B0"/>
          </a:solidFill>
          <a:ln w="0">
            <a:solidFill>
              <a:srgbClr val="7AA6B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1857376" y="1584325"/>
            <a:ext cx="9525" cy="4265612"/>
          </a:xfrm>
          <a:prstGeom prst="rect">
            <a:avLst/>
          </a:prstGeom>
          <a:solidFill>
            <a:srgbClr val="7AA6B0"/>
          </a:solidFill>
          <a:ln w="0">
            <a:solidFill>
              <a:srgbClr val="7AA6B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8718551" y="1584325"/>
            <a:ext cx="9525" cy="4265612"/>
          </a:xfrm>
          <a:prstGeom prst="rect">
            <a:avLst/>
          </a:prstGeom>
          <a:solidFill>
            <a:srgbClr val="7AA6B0"/>
          </a:solidFill>
          <a:ln w="0">
            <a:solidFill>
              <a:srgbClr val="7AA6B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1857376" y="1584325"/>
            <a:ext cx="6880225" cy="9525"/>
          </a:xfrm>
          <a:prstGeom prst="rect">
            <a:avLst/>
          </a:prstGeom>
          <a:solidFill>
            <a:srgbClr val="7AA6B0"/>
          </a:solidFill>
          <a:ln w="0">
            <a:solidFill>
              <a:srgbClr val="7AA6B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1857376" y="5840413"/>
            <a:ext cx="6880225" cy="9525"/>
          </a:xfrm>
          <a:prstGeom prst="rect">
            <a:avLst/>
          </a:prstGeom>
          <a:solidFill>
            <a:srgbClr val="7AA6B0"/>
          </a:solidFill>
          <a:ln w="0">
            <a:solidFill>
              <a:srgbClr val="7AA6B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1947863" y="1639888"/>
            <a:ext cx="97155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900" b="1" i="0" u="none" strike="noStrike" cap="none" normalizeH="0" baseline="0">
                <a:ln>
                  <a:noFill/>
                </a:ln>
                <a:solidFill>
                  <a:srgbClr val="7AA6B0"/>
                </a:solidFill>
                <a:effectLst/>
                <a:latin typeface="Tahoma" pitchFamily="34" charset="0"/>
                <a:cs typeface="Arial" pitchFamily="34" charset="0"/>
              </a:rPr>
              <a:t>Pour…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5815013" y="1639888"/>
            <a:ext cx="26320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900" b="1" i="0" u="none" strike="noStrike" cap="none" normalizeH="0" baseline="0" dirty="0">
                <a:ln>
                  <a:noFill/>
                </a:ln>
                <a:solidFill>
                  <a:srgbClr val="7AA6B0"/>
                </a:solidFill>
                <a:effectLst/>
                <a:latin typeface="Tahoma" pitchFamily="34" charset="0"/>
                <a:cs typeface="Arial" pitchFamily="34" charset="0"/>
              </a:rPr>
              <a:t>Cookie ou Session ?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1947863" y="2165350"/>
            <a:ext cx="267811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ahoma" pitchFamily="34" charset="0"/>
                <a:cs typeface="Arial" pitchFamily="34" charset="0"/>
              </a:rPr>
              <a:t>Authentifier un visiteur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6604001" y="2165350"/>
            <a:ext cx="9620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itchFamily="34" charset="0"/>
                <a:cs typeface="Arial" pitchFamily="34" charset="0"/>
              </a:rPr>
              <a:t>Session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1947863" y="2692400"/>
            <a:ext cx="33401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ahoma" pitchFamily="34" charset="0"/>
                <a:cs typeface="Arial" pitchFamily="34" charset="0"/>
              </a:rPr>
              <a:t>Garder des informations sur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1947863" y="2982913"/>
            <a:ext cx="32766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ahoma" pitchFamily="34" charset="0"/>
                <a:cs typeface="Arial" pitchFamily="34" charset="0"/>
              </a:rPr>
              <a:t>un visiteur pendant sa visite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6604001" y="2692400"/>
            <a:ext cx="9620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itchFamily="34" charset="0"/>
                <a:cs typeface="Arial" pitchFamily="34" charset="0"/>
              </a:rPr>
              <a:t>Session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1947863" y="3617913"/>
            <a:ext cx="1425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ahoma" pitchFamily="34" charset="0"/>
                <a:cs typeface="Arial" pitchFamily="34" charset="0"/>
              </a:rPr>
              <a:t>Se souvenir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3254376" y="3617913"/>
            <a:ext cx="1779588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ahoma" pitchFamily="34" charset="0"/>
                <a:cs typeface="Arial" pitchFamily="34" charset="0"/>
              </a:rPr>
              <a:t>d’informations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1947863" y="3908425"/>
            <a:ext cx="255111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ahoma" pitchFamily="34" charset="0"/>
                <a:cs typeface="Arial" pitchFamily="34" charset="0"/>
              </a:rPr>
              <a:t>saisies par un visiteur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6650038" y="3617913"/>
            <a:ext cx="852488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itchFamily="34" charset="0"/>
                <a:cs typeface="Arial" pitchFamily="34" charset="0"/>
              </a:rPr>
              <a:t>Cookie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1947863" y="4552950"/>
            <a:ext cx="2822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ahoma" pitchFamily="34" charset="0"/>
                <a:cs typeface="Arial" pitchFamily="34" charset="0"/>
              </a:rPr>
              <a:t>Garder des informations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auto">
          <a:xfrm>
            <a:off x="4579938" y="4552950"/>
            <a:ext cx="808038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ahoma" pitchFamily="34" charset="0"/>
                <a:cs typeface="Arial" pitchFamily="34" charset="0"/>
              </a:rPr>
              <a:t>d’une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1947863" y="4843463"/>
            <a:ext cx="2822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ahoma" pitchFamily="34" charset="0"/>
                <a:cs typeface="Arial" pitchFamily="34" charset="0"/>
              </a:rPr>
              <a:t>visite à l’autre pour des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1947863" y="5133975"/>
            <a:ext cx="137001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ahoma" pitchFamily="34" charset="0"/>
                <a:cs typeface="Arial" pitchFamily="34" charset="0"/>
              </a:rPr>
              <a:t>statistiques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6650038" y="4552950"/>
            <a:ext cx="852488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ahoma" pitchFamily="34" charset="0"/>
                <a:cs typeface="Arial" pitchFamily="34" charset="0"/>
              </a:rPr>
              <a:t>Cookie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spcBef>
                <a:spcPct val="20000"/>
              </a:spcBef>
            </a:pPr>
            <a:r>
              <a:rPr lang="fr-FR" sz="3200" dirty="0"/>
              <a:t>3. Usages</a:t>
            </a:r>
          </a:p>
        </p:txBody>
      </p:sp>
    </p:spTree>
    <p:extLst>
      <p:ext uri="{BB962C8B-B14F-4D97-AF65-F5344CB8AC3E}">
        <p14:creationId xmlns:p14="http://schemas.microsoft.com/office/powerpoint/2010/main" val="23632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" grpId="0"/>
      <p:bldP spid="1055" grpId="0"/>
      <p:bldP spid="1059" grpId="0"/>
      <p:bldP spid="1064" grpId="0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</TotalTime>
  <Words>519</Words>
  <Application>Microsoft Office PowerPoint</Application>
  <PresentationFormat>Affichage à l'écran (4:3)</PresentationFormat>
  <Paragraphs>78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Courier New</vt:lpstr>
      <vt:lpstr>Tahoma</vt:lpstr>
      <vt:lpstr>Times New Roman</vt:lpstr>
      <vt:lpstr>Verdana</vt:lpstr>
      <vt:lpstr>Modèle par défaut</vt:lpstr>
      <vt:lpstr>Chapitre 7 Cookies &amp; Sessions</vt:lpstr>
      <vt:lpstr>1. Cookie 1.1. Principe</vt:lpstr>
      <vt:lpstr>1. Cookie 1.2. Création</vt:lpstr>
      <vt:lpstr>1. Cookie 1.3. Lecture</vt:lpstr>
      <vt:lpstr>2. Session 2.1. Principe</vt:lpstr>
      <vt:lpstr>2. Session 2.2. Création</vt:lpstr>
      <vt:lpstr>2. Session 2.3. Utilisation</vt:lpstr>
      <vt:lpstr>3. Usages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Sylvain Barreau</dc:creator>
  <cp:lastModifiedBy>Sylvain Barreau</cp:lastModifiedBy>
  <cp:revision>209</cp:revision>
  <cp:lastPrinted>2003-12-09T14:13:19Z</cp:lastPrinted>
  <dcterms:created xsi:type="dcterms:W3CDTF">2003-12-09T13:59:38Z</dcterms:created>
  <dcterms:modified xsi:type="dcterms:W3CDTF">2021-04-07T22:51:49Z</dcterms:modified>
</cp:coreProperties>
</file>