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6"/>
  </p:notesMasterIdLst>
  <p:sldIdLst>
    <p:sldId id="257" r:id="rId2"/>
    <p:sldId id="465" r:id="rId3"/>
    <p:sldId id="466" r:id="rId4"/>
    <p:sldId id="467" r:id="rId5"/>
    <p:sldId id="469" r:id="rId6"/>
    <p:sldId id="470" r:id="rId7"/>
    <p:sldId id="471" r:id="rId8"/>
    <p:sldId id="472" r:id="rId9"/>
    <p:sldId id="432" r:id="rId10"/>
    <p:sldId id="473" r:id="rId11"/>
    <p:sldId id="435" r:id="rId12"/>
    <p:sldId id="442" r:id="rId13"/>
    <p:sldId id="443" r:id="rId14"/>
    <p:sldId id="445" r:id="rId15"/>
    <p:sldId id="444" r:id="rId16"/>
    <p:sldId id="441" r:id="rId17"/>
    <p:sldId id="440" r:id="rId18"/>
    <p:sldId id="439" r:id="rId19"/>
    <p:sldId id="438" r:id="rId20"/>
    <p:sldId id="437" r:id="rId21"/>
    <p:sldId id="436" r:id="rId22"/>
    <p:sldId id="446" r:id="rId23"/>
    <p:sldId id="447" r:id="rId24"/>
    <p:sldId id="448" r:id="rId25"/>
    <p:sldId id="450" r:id="rId26"/>
    <p:sldId id="451" r:id="rId27"/>
    <p:sldId id="449" r:id="rId28"/>
    <p:sldId id="453" r:id="rId29"/>
    <p:sldId id="455" r:id="rId30"/>
    <p:sldId id="454" r:id="rId31"/>
    <p:sldId id="452" r:id="rId32"/>
    <p:sldId id="456" r:id="rId33"/>
    <p:sldId id="463" r:id="rId34"/>
    <p:sldId id="462" r:id="rId35"/>
    <p:sldId id="461" r:id="rId36"/>
    <p:sldId id="460" r:id="rId37"/>
    <p:sldId id="459" r:id="rId38"/>
    <p:sldId id="458" r:id="rId39"/>
    <p:sldId id="474" r:id="rId40"/>
    <p:sldId id="475" r:id="rId41"/>
    <p:sldId id="476" r:id="rId42"/>
    <p:sldId id="477" r:id="rId43"/>
    <p:sldId id="478" r:id="rId44"/>
    <p:sldId id="479" r:id="rId45"/>
    <p:sldId id="480" r:id="rId46"/>
    <p:sldId id="481" r:id="rId47"/>
    <p:sldId id="483" r:id="rId48"/>
    <p:sldId id="484" r:id="rId49"/>
    <p:sldId id="485" r:id="rId50"/>
    <p:sldId id="486" r:id="rId51"/>
    <p:sldId id="487" r:id="rId52"/>
    <p:sldId id="488" r:id="rId53"/>
    <p:sldId id="489" r:id="rId54"/>
    <p:sldId id="490" r:id="rId55"/>
    <p:sldId id="491" r:id="rId56"/>
    <p:sldId id="492" r:id="rId57"/>
    <p:sldId id="493" r:id="rId58"/>
    <p:sldId id="494" r:id="rId59"/>
    <p:sldId id="495" r:id="rId60"/>
    <p:sldId id="496" r:id="rId61"/>
    <p:sldId id="482" r:id="rId62"/>
    <p:sldId id="497" r:id="rId63"/>
    <p:sldId id="498" r:id="rId64"/>
    <p:sldId id="499" r:id="rId65"/>
    <p:sldId id="500" r:id="rId66"/>
    <p:sldId id="501" r:id="rId67"/>
    <p:sldId id="502" r:id="rId68"/>
    <p:sldId id="503" r:id="rId69"/>
    <p:sldId id="504" r:id="rId70"/>
    <p:sldId id="505" r:id="rId71"/>
    <p:sldId id="506" r:id="rId72"/>
    <p:sldId id="507" r:id="rId73"/>
    <p:sldId id="508" r:id="rId74"/>
    <p:sldId id="509" r:id="rId75"/>
    <p:sldId id="510" r:id="rId76"/>
    <p:sldId id="511" r:id="rId77"/>
    <p:sldId id="516" r:id="rId78"/>
    <p:sldId id="515" r:id="rId79"/>
    <p:sldId id="517" r:id="rId80"/>
    <p:sldId id="519" r:id="rId81"/>
    <p:sldId id="518" r:id="rId82"/>
    <p:sldId id="514" r:id="rId83"/>
    <p:sldId id="433" r:id="rId84"/>
    <p:sldId id="434" r:id="rId8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62" autoAdjust="0"/>
    <p:restoredTop sz="94660"/>
  </p:normalViewPr>
  <p:slideViewPr>
    <p:cSldViewPr>
      <p:cViewPr varScale="1">
        <p:scale>
          <a:sx n="68" d="100"/>
          <a:sy n="68" d="100"/>
        </p:scale>
        <p:origin x="182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80EB5-BA0E-449C-B887-916C5B98AEF9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664C0-34E7-4FDB-A78E-69E1BB6E32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330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3CFEA-27C7-42A8-A514-7779551E341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7202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F120C-7E7F-4299-A461-B789099244F6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33340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42113" y="188913"/>
            <a:ext cx="2170112" cy="593407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28600" y="188913"/>
            <a:ext cx="6361113" cy="593407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CC850-1220-47BD-930E-5171B3B07691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81460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B3FA2-9104-4102-9BFF-78B5DF230DB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43556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76D40-CD57-4CC8-98F4-222F5CDE735C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9853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8600" y="1341438"/>
            <a:ext cx="4265613" cy="478155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6613" y="1341438"/>
            <a:ext cx="4265612" cy="478155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933752-FAE2-4EA8-B10C-E6827F7E7BD8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46216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D07F8-49FF-4283-9309-941FFC89E6C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08664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68CB6-7053-41A5-BDD2-09FC7CFE9E2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991396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963AD-68A0-4161-8A1A-A52483EEB60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4" name="Rectangle 3"/>
          <p:cNvSpPr/>
          <p:nvPr userDrawn="1"/>
        </p:nvSpPr>
        <p:spPr>
          <a:xfrm>
            <a:off x="7236296" y="211598"/>
            <a:ext cx="16435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0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D.U.T. M.M.I</a:t>
            </a:r>
          </a:p>
          <a:p>
            <a:pPr algn="ctr"/>
            <a:r>
              <a:rPr lang="fr-FR" sz="20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1</a:t>
            </a:r>
            <a:r>
              <a:rPr lang="fr-FR" sz="2000" b="1" baseline="30000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ère</a:t>
            </a:r>
            <a:r>
              <a:rPr lang="fr-FR" sz="20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Année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3705358" y="719429"/>
            <a:ext cx="271439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0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S2 – Intégration Web</a:t>
            </a:r>
          </a:p>
        </p:txBody>
      </p:sp>
      <p:sp>
        <p:nvSpPr>
          <p:cNvPr id="6" name="Rectangle à coins arrondis 5">
            <a:hlinkClick r:id="rId2" action="ppaction://hlinksldjump"/>
          </p:cNvPr>
          <p:cNvSpPr/>
          <p:nvPr userDrawn="1"/>
        </p:nvSpPr>
        <p:spPr bwMode="auto">
          <a:xfrm>
            <a:off x="107504" y="6468754"/>
            <a:ext cx="864096" cy="3447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fr-FR" sz="1200" b="0" i="0" u="none" strike="noStrike" cap="none" spc="0" normalizeH="0" baseline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Microsoft YaHei" panose="020B0503020204020204" pitchFamily="34" charset="-122"/>
              </a:rPr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121454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6E49C-C2C0-44C8-B22E-96251876B75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5012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30587F-1A6A-4D14-B4AB-2295989F45D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19400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Text Box 1"/>
          <p:cNvSpPr txBox="1">
            <a:spLocks noChangeArrowheads="1"/>
          </p:cNvSpPr>
          <p:nvPr/>
        </p:nvSpPr>
        <p:spPr bwMode="auto">
          <a:xfrm>
            <a:off x="2743200" y="6369050"/>
            <a:ext cx="525780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 defTabSz="449263" fontAlgn="base">
              <a:spcBef>
                <a:spcPts val="1000"/>
              </a:spcBef>
              <a:spcAft>
                <a:spcPct val="0"/>
              </a:spcAft>
              <a:buSzPct val="100000"/>
              <a:defRPr/>
            </a:pPr>
            <a:r>
              <a:rPr lang="fr-FR" altLang="fr-FR" sz="1600" b="1">
                <a:solidFill>
                  <a:srgbClr val="FFFFFF"/>
                </a:solidFill>
                <a:latin typeface="Verdana" panose="020B0604030504040204" pitchFamily="34" charset="0"/>
              </a:rPr>
              <a:t>Université Paul Sabatier - Toulouse 3</a:t>
            </a:r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0" y="6521450"/>
            <a:ext cx="723900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defTabSz="449263" fontAlgn="base">
              <a:spcBef>
                <a:spcPts val="1000"/>
              </a:spcBef>
              <a:spcAft>
                <a:spcPct val="0"/>
              </a:spcAft>
              <a:buSzPct val="100000"/>
              <a:defRPr/>
            </a:pPr>
            <a:r>
              <a:rPr lang="fr-FR" altLang="fr-FR" sz="900" i="1">
                <a:latin typeface="Tahoma" panose="020B0604030504040204" pitchFamily="34" charset="0"/>
              </a:rPr>
              <a:t>IUT A – Service Direction – 19 août 2004</a:t>
            </a:r>
            <a:r>
              <a:rPr lang="fr-FR" altLang="fr-FR" sz="1600" b="1">
                <a:latin typeface="Verdana" panose="020B0604030504040204" pitchFamily="34" charset="0"/>
              </a:rPr>
              <a:t>   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8788400" y="6629400"/>
            <a:ext cx="735013" cy="231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fld id="{066625E7-5D91-4C77-B8E8-D933ED45CEBB}" type="slidenum">
              <a:rPr lang="fr-FR" altLang="fr-FR" sz="900" smtClean="0">
                <a:solidFill>
                  <a:srgbClr val="000000"/>
                </a:solidFill>
                <a:latin typeface="Tahoma" pitchFamily="34" charset="0"/>
              </a:rPr>
              <a:pPr defTabSz="449263" fontAlgn="base">
                <a:spcBef>
                  <a:spcPct val="0"/>
                </a:spcBef>
                <a:spcAft>
                  <a:spcPct val="0"/>
                </a:spcAft>
                <a:buSzPct val="100000"/>
                <a:defRPr/>
              </a:pPr>
              <a:t>‹N°›</a:t>
            </a:fld>
            <a:endParaRPr lang="fr-FR" altLang="fr-FR" sz="9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1196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/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fr-FR" altLang="fr-FR" sz="1800" b="1">
                <a:latin typeface="Arial Unicode MS" panose="020B0604020202020204" pitchFamily="34" charset="-128"/>
              </a:rPr>
              <a:t>                          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0" y="6369050"/>
            <a:ext cx="9144000" cy="488950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FR" altLang="fr-FR" sz="2400">
              <a:solidFill>
                <a:srgbClr val="FFFFFF"/>
              </a:solidFill>
              <a:latin typeface="Times New Roman" pitchFamily="18" charset="0"/>
              <a:ea typeface="Microsoft YaHei" pitchFamily="34" charset="-122"/>
            </a:endParaRPr>
          </a:p>
        </p:txBody>
      </p:sp>
      <p:sp>
        <p:nvSpPr>
          <p:cNvPr id="103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763713" y="188913"/>
            <a:ext cx="7148512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</a:t>
            </a:r>
          </a:p>
        </p:txBody>
      </p:sp>
      <p:sp>
        <p:nvSpPr>
          <p:cNvPr id="103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41438"/>
            <a:ext cx="8683625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  <a:p>
            <a:pPr lvl="4"/>
            <a:r>
              <a:rPr lang="en-GB" altLang="fr-FR"/>
              <a:t>Huitième niveau de plan</a:t>
            </a:r>
          </a:p>
          <a:p>
            <a:pPr lvl="4"/>
            <a:r>
              <a:rPr lang="en-GB" altLang="fr-FR"/>
              <a:t>Neuvième niveau de plan</a:t>
            </a:r>
          </a:p>
        </p:txBody>
      </p:sp>
      <p:sp>
        <p:nvSpPr>
          <p:cNvPr id="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942975" cy="361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defRPr/>
            </a:pPr>
            <a:endParaRPr lang="fr-FR" altLang="fr-FR" sz="2400">
              <a:latin typeface="Times New Roman" pitchFamily="18" charset="0"/>
              <a:ea typeface="Microsoft YaHei" pitchFamily="34" charset="-122"/>
            </a:endParaRPr>
          </a:p>
        </p:txBody>
      </p:sp>
      <p:sp>
        <p:nvSpPr>
          <p:cNvPr id="1034" name="Text Box 9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FR" altLang="fr-FR" sz="2400">
              <a:solidFill>
                <a:srgbClr val="FFFFFF"/>
              </a:solidFill>
              <a:latin typeface="Times New Roman" pitchFamily="18" charset="0"/>
              <a:ea typeface="Microsoft YaHei" pitchFamily="34" charset="-122"/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968375" cy="361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defRPr/>
            </a:pPr>
            <a:fld id="{E373CCAD-BF8D-43BE-A800-AE6FE1669187}" type="slidenum">
              <a:rPr lang="fr-FR" altLang="fr-FR" sz="2400">
                <a:latin typeface="Times New Roman" pitchFamily="18" charset="0"/>
                <a:ea typeface="Microsoft YaHei" pitchFamily="34" charset="-122"/>
              </a:rPr>
              <a:pPr defTabSz="449263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fr-FR" altLang="fr-FR" sz="2400">
              <a:latin typeface="Times New Roman" pitchFamily="18" charset="0"/>
              <a:ea typeface="Microsoft YaHei" pitchFamily="34" charset="-122"/>
            </a:endParaRPr>
          </a:p>
        </p:txBody>
      </p:sp>
      <p:pic>
        <p:nvPicPr>
          <p:cNvPr id="1036" name="Picture 1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891" y="188913"/>
            <a:ext cx="1401217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37" name="Picture 1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6115050"/>
            <a:ext cx="13906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189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FFFF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4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1.xml"/><Relationship Id="rId3" Type="http://schemas.openxmlformats.org/officeDocument/2006/relationships/slide" Target="slide3.xml"/><Relationship Id="rId7" Type="http://schemas.openxmlformats.org/officeDocument/2006/relationships/slide" Target="slide47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slide" Target="slide80.xml"/><Relationship Id="rId11" Type="http://schemas.openxmlformats.org/officeDocument/2006/relationships/slide" Target="slide77.xml"/><Relationship Id="rId5" Type="http://schemas.openxmlformats.org/officeDocument/2006/relationships/slide" Target="slide39.xml"/><Relationship Id="rId10" Type="http://schemas.openxmlformats.org/officeDocument/2006/relationships/slide" Target="slide75.xml"/><Relationship Id="rId4" Type="http://schemas.openxmlformats.org/officeDocument/2006/relationships/slide" Target="slide9.xml"/><Relationship Id="rId9" Type="http://schemas.openxmlformats.org/officeDocument/2006/relationships/slide" Target="slide6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erre-giraud.com/html-css/cours-complet/presentation-formulaires-html.php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3_animations.asp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6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4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tutowebdesign.com/css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ppalyzer.com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592" y="2276872"/>
            <a:ext cx="4719294" cy="324036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53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10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35331" y="1244232"/>
            <a:ext cx="24769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Les formulaires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15" y="6415801"/>
            <a:ext cx="26814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accent2">
                    <a:lumMod val="75000"/>
                  </a:schemeClr>
                </a:solidFill>
              </a:rPr>
              <a:t>Source : https://www.w3schools.com/css/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2708920"/>
            <a:ext cx="661035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1245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11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35331" y="1244232"/>
            <a:ext cx="24769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Les formulaires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15" y="6415801"/>
            <a:ext cx="26814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accent2">
                    <a:lumMod val="75000"/>
                  </a:schemeClr>
                </a:solidFill>
              </a:rPr>
              <a:t>Source : https://www.w3schools.com/css/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19955"/>
            <a:ext cx="6585346" cy="375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838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12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35331" y="1244232"/>
            <a:ext cx="24769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Les formulaires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15" y="6415801"/>
            <a:ext cx="26814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accent2">
                    <a:lumMod val="75000"/>
                  </a:schemeClr>
                </a:solidFill>
              </a:rPr>
              <a:t>Source : https://www.w3schools.com/css/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05013"/>
            <a:ext cx="6776417" cy="3512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100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13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35331" y="1244232"/>
            <a:ext cx="24769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Les formulaires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15" y="6415801"/>
            <a:ext cx="26814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accent2">
                    <a:lumMod val="75000"/>
                  </a:schemeClr>
                </a:solidFill>
              </a:rPr>
              <a:t>Source : https://www.w3schools.com/css/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7488832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7978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14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35331" y="1244232"/>
            <a:ext cx="24769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Les formulaires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15" y="6415801"/>
            <a:ext cx="26814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accent2">
                    <a:lumMod val="75000"/>
                  </a:schemeClr>
                </a:solidFill>
              </a:rPr>
              <a:t>Source : https://www.w3schools.com/css/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44823"/>
            <a:ext cx="7704856" cy="411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81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15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35331" y="1244232"/>
            <a:ext cx="24769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Les formulaires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15" y="6415801"/>
            <a:ext cx="26814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accent2">
                    <a:lumMod val="75000"/>
                  </a:schemeClr>
                </a:solidFill>
              </a:rPr>
              <a:t>Source : https://www.w3schools.com/css/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90700"/>
            <a:ext cx="7344816" cy="423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870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16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35331" y="1244232"/>
            <a:ext cx="24769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Les formulaires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15" y="6415801"/>
            <a:ext cx="26814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accent2">
                    <a:lumMod val="75000"/>
                  </a:schemeClr>
                </a:solidFill>
              </a:rPr>
              <a:t>Source : https://www.w3schools.com/css/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705897"/>
            <a:ext cx="7704856" cy="4315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290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17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35331" y="1244232"/>
            <a:ext cx="24769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Les formulaires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15" y="6415801"/>
            <a:ext cx="26814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accent2">
                    <a:lumMod val="75000"/>
                  </a:schemeClr>
                </a:solidFill>
              </a:rPr>
              <a:t>Source : https://www.w3schools.com/css/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95760"/>
            <a:ext cx="7200800" cy="4369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1942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18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35331" y="1244232"/>
            <a:ext cx="24769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Les formulaires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15" y="6415801"/>
            <a:ext cx="26814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accent2">
                    <a:lumMod val="75000"/>
                  </a:schemeClr>
                </a:solidFill>
              </a:rPr>
              <a:t>Source : https://www.w3schools.com/css/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62125"/>
            <a:ext cx="7416824" cy="4100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2817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19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35331" y="1244232"/>
            <a:ext cx="24769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Les formulaires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15" y="6415801"/>
            <a:ext cx="26814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accent2">
                    <a:lumMod val="75000"/>
                  </a:schemeClr>
                </a:solidFill>
              </a:rPr>
              <a:t>Source : https://www.w3schools.com/css/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7416824" cy="4018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3460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4180943" y="579711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800" i="1" dirty="0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idx="11"/>
          </p:nvPr>
        </p:nvSpPr>
        <p:spPr>
          <a:xfrm>
            <a:off x="8028384" y="5418082"/>
            <a:ext cx="1386708" cy="938014"/>
          </a:xfrm>
        </p:spPr>
        <p:txBody>
          <a:bodyPr lIns="648000"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/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2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85050" y="1196752"/>
            <a:ext cx="24160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Sommaire</a:t>
            </a:r>
          </a:p>
        </p:txBody>
      </p:sp>
      <p:sp>
        <p:nvSpPr>
          <p:cNvPr id="8" name="Rectangle 7"/>
          <p:cNvSpPr/>
          <p:nvPr/>
        </p:nvSpPr>
        <p:spPr>
          <a:xfrm>
            <a:off x="-30206" y="1750750"/>
            <a:ext cx="917420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3" action="ppaction://hlinksldjump"/>
              </a:rPr>
              <a:t>Présentation 							page 3 à 9</a:t>
            </a:r>
            <a:endParaRPr lang="fr-FR" b="1" dirty="0">
              <a:ln w="1905"/>
              <a:gradFill>
                <a:gsLst>
                  <a:gs pos="0">
                    <a:srgbClr val="2D2DB9">
                      <a:shade val="20000"/>
                      <a:satMod val="200000"/>
                    </a:srgbClr>
                  </a:gs>
                  <a:gs pos="78000">
                    <a:srgbClr val="2D2DB9">
                      <a:tint val="90000"/>
                      <a:shade val="89000"/>
                      <a:satMod val="220000"/>
                    </a:srgbClr>
                  </a:gs>
                  <a:gs pos="100000">
                    <a:srgbClr val="2D2DB9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-15104" y="2252432"/>
            <a:ext cx="91440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4" action="ppaction://hlinksldjump"/>
              </a:rPr>
              <a:t>Les formulaires							page 10 à 39</a:t>
            </a:r>
            <a:endParaRPr lang="fr-FR" b="1" dirty="0">
              <a:ln w="1905"/>
              <a:gradFill>
                <a:gsLst>
                  <a:gs pos="0">
                    <a:srgbClr val="2D2DB9">
                      <a:shade val="20000"/>
                      <a:satMod val="200000"/>
                    </a:srgbClr>
                  </a:gs>
                  <a:gs pos="78000">
                    <a:srgbClr val="2D2DB9">
                      <a:tint val="90000"/>
                      <a:shade val="89000"/>
                      <a:satMod val="220000"/>
                    </a:srgbClr>
                  </a:gs>
                  <a:gs pos="100000">
                    <a:srgbClr val="2D2DB9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30206" y="2703995"/>
            <a:ext cx="91137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5" action="ppaction://hlinksldjump"/>
              </a:rPr>
              <a:t>Images - vidéos							page 40 à 47 </a:t>
            </a:r>
            <a:endParaRPr lang="fr-FR" b="1" dirty="0">
              <a:ln w="1905"/>
              <a:gradFill>
                <a:gsLst>
                  <a:gs pos="0">
                    <a:srgbClr val="2D2DB9">
                      <a:shade val="20000"/>
                      <a:satMod val="200000"/>
                    </a:srgbClr>
                  </a:gs>
                  <a:gs pos="78000">
                    <a:srgbClr val="2D2DB9">
                      <a:tint val="90000"/>
                      <a:shade val="89000"/>
                      <a:satMod val="220000"/>
                    </a:srgbClr>
                  </a:gs>
                  <a:gs pos="100000">
                    <a:srgbClr val="2D2DB9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68" y="5359790"/>
            <a:ext cx="909967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6" action="ppaction://hlinksldjump"/>
              </a:rPr>
              <a:t>Annexes							page 81</a:t>
            </a:r>
            <a:endParaRPr lang="fr-FR" b="1" dirty="0">
              <a:ln w="1905"/>
              <a:gradFill>
                <a:gsLst>
                  <a:gs pos="0">
                    <a:srgbClr val="2D2DB9">
                      <a:shade val="20000"/>
                      <a:satMod val="200000"/>
                    </a:srgbClr>
                  </a:gs>
                  <a:gs pos="78000">
                    <a:srgbClr val="2D2DB9">
                      <a:tint val="90000"/>
                      <a:shade val="89000"/>
                      <a:satMod val="220000"/>
                    </a:srgbClr>
                  </a:gs>
                  <a:gs pos="100000">
                    <a:srgbClr val="2D2DB9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-28824" y="3145477"/>
            <a:ext cx="91137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7" action="ppaction://hlinksldjump"/>
              </a:rPr>
              <a:t>Reprise exemples CSS						page 48 à 61</a:t>
            </a:r>
            <a:endParaRPr lang="fr-FR" b="1" dirty="0">
              <a:ln w="1905"/>
              <a:gradFill>
                <a:gsLst>
                  <a:gs pos="0">
                    <a:srgbClr val="2D2DB9">
                      <a:shade val="20000"/>
                      <a:satMod val="200000"/>
                    </a:srgbClr>
                  </a:gs>
                  <a:gs pos="78000">
                    <a:srgbClr val="2D2DB9">
                      <a:tint val="90000"/>
                      <a:shade val="89000"/>
                      <a:satMod val="220000"/>
                    </a:srgbClr>
                  </a:gs>
                  <a:gs pos="100000">
                    <a:srgbClr val="2D2DB9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-5291" y="3601592"/>
            <a:ext cx="91137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8" action="ppaction://hlinksldjump"/>
              </a:rPr>
              <a:t>Les sélecteurs							page 62 à 69</a:t>
            </a:r>
            <a:endParaRPr lang="fr-FR" b="1" dirty="0">
              <a:ln w="1905"/>
              <a:gradFill>
                <a:gsLst>
                  <a:gs pos="0">
                    <a:srgbClr val="2D2DB9">
                      <a:shade val="20000"/>
                      <a:satMod val="200000"/>
                    </a:srgbClr>
                  </a:gs>
                  <a:gs pos="78000">
                    <a:srgbClr val="2D2DB9">
                      <a:tint val="90000"/>
                      <a:shade val="89000"/>
                      <a:satMod val="220000"/>
                    </a:srgbClr>
                  </a:gs>
                  <a:gs pos="100000">
                    <a:srgbClr val="2D2DB9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059" y="4053155"/>
            <a:ext cx="91137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9" action="ppaction://hlinksldjump"/>
              </a:rPr>
              <a:t>Les pseudo-classes						page 70 à 75</a:t>
            </a:r>
            <a:endParaRPr lang="fr-FR" b="1" dirty="0">
              <a:ln w="1905"/>
              <a:gradFill>
                <a:gsLst>
                  <a:gs pos="0">
                    <a:srgbClr val="2D2DB9">
                      <a:shade val="20000"/>
                      <a:satMod val="200000"/>
                    </a:srgbClr>
                  </a:gs>
                  <a:gs pos="78000">
                    <a:srgbClr val="2D2DB9">
                      <a:tint val="90000"/>
                      <a:shade val="89000"/>
                      <a:satMod val="220000"/>
                    </a:srgbClr>
                  </a:gs>
                  <a:gs pos="100000">
                    <a:srgbClr val="2D2DB9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30206" y="4494637"/>
            <a:ext cx="91137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10" action="ppaction://hlinksldjump"/>
              </a:rPr>
              <a:t>Les pseudo-éléments						page 76 à 77</a:t>
            </a:r>
            <a:endParaRPr lang="fr-FR" b="1" dirty="0">
              <a:ln w="1905"/>
              <a:gradFill>
                <a:gsLst>
                  <a:gs pos="0">
                    <a:srgbClr val="2D2DB9">
                      <a:shade val="20000"/>
                      <a:satMod val="200000"/>
                    </a:srgbClr>
                  </a:gs>
                  <a:gs pos="78000">
                    <a:srgbClr val="2D2DB9">
                      <a:tint val="90000"/>
                      <a:shade val="89000"/>
                      <a:satMod val="220000"/>
                    </a:srgbClr>
                  </a:gs>
                  <a:gs pos="100000">
                    <a:srgbClr val="2D2DB9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-15104" y="4912774"/>
            <a:ext cx="91137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11" action="ppaction://hlinksldjump"/>
              </a:rPr>
              <a:t>Aide CSS							page 78 à 80</a:t>
            </a:r>
            <a:endParaRPr lang="fr-FR" b="1" dirty="0">
              <a:ln w="1905"/>
              <a:gradFill>
                <a:gsLst>
                  <a:gs pos="0">
                    <a:srgbClr val="2D2DB9">
                      <a:shade val="20000"/>
                      <a:satMod val="200000"/>
                    </a:srgbClr>
                  </a:gs>
                  <a:gs pos="78000">
                    <a:srgbClr val="2D2DB9">
                      <a:tint val="90000"/>
                      <a:shade val="89000"/>
                      <a:satMod val="220000"/>
                    </a:srgbClr>
                  </a:gs>
                  <a:gs pos="100000">
                    <a:srgbClr val="2D2DB9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5994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20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35331" y="1244232"/>
            <a:ext cx="24769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Les formulaires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15" y="6415801"/>
            <a:ext cx="26814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accent2">
                    <a:lumMod val="75000"/>
                  </a:schemeClr>
                </a:solidFill>
              </a:rPr>
              <a:t>Source : https://www.w3schools.com/css/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2184251"/>
            <a:ext cx="661035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0705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21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35331" y="1244232"/>
            <a:ext cx="24769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Les formulaires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15" y="6415801"/>
            <a:ext cx="26814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accent2">
                    <a:lumMod val="75000"/>
                  </a:schemeClr>
                </a:solidFill>
              </a:rPr>
              <a:t>Source : https://www.w3schools.com/css/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7416824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4751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22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35331" y="1244232"/>
            <a:ext cx="24769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Les formulaires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15" y="6415801"/>
            <a:ext cx="26814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accent2">
                    <a:lumMod val="75000"/>
                  </a:schemeClr>
                </a:solidFill>
              </a:rPr>
              <a:t>Source : https://www.w3schools.com/css/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16"/>
            <a:ext cx="8388424" cy="414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95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23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35331" y="1244232"/>
            <a:ext cx="24769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Les formulaires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15" y="6415801"/>
            <a:ext cx="26814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accent2">
                    <a:lumMod val="75000"/>
                  </a:schemeClr>
                </a:solidFill>
              </a:rPr>
              <a:t>Source : https://www.w3schools.com/css/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8"/>
            <a:ext cx="6858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1210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24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35331" y="1244232"/>
            <a:ext cx="24769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Les formulaires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15" y="6415801"/>
            <a:ext cx="26814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accent2">
                    <a:lumMod val="75000"/>
                  </a:schemeClr>
                </a:solidFill>
              </a:rPr>
              <a:t>Source : https://www.w3schools.com/css/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05897"/>
            <a:ext cx="7291512" cy="415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13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25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35331" y="1244232"/>
            <a:ext cx="24769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Les formulaires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15" y="6415801"/>
            <a:ext cx="26814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accent2">
                    <a:lumMod val="75000"/>
                  </a:schemeClr>
                </a:solidFill>
              </a:rPr>
              <a:t>Source : https://www.w3schools.com/css/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6064324" cy="295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412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26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35331" y="1244232"/>
            <a:ext cx="24769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Les formulaires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15" y="6415801"/>
            <a:ext cx="26814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accent2">
                    <a:lumMod val="75000"/>
                  </a:schemeClr>
                </a:solidFill>
              </a:rPr>
              <a:t>Source : https://www.w3schools.com/css/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7056784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7434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27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35331" y="1244232"/>
            <a:ext cx="24769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Les formulaires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15" y="6415801"/>
            <a:ext cx="26814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accent2">
                    <a:lumMod val="75000"/>
                  </a:schemeClr>
                </a:solidFill>
              </a:rPr>
              <a:t>Source : https://www.w3schools.com/css/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36879"/>
            <a:ext cx="6840760" cy="4389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3231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28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35331" y="1244232"/>
            <a:ext cx="24769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Les formulaires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15" y="6415801"/>
            <a:ext cx="26814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accent2">
                    <a:lumMod val="75000"/>
                  </a:schemeClr>
                </a:solidFill>
              </a:rPr>
              <a:t>Source : https://www.w3schools.com/css/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3385"/>
            <a:ext cx="7344816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9853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29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35331" y="1244232"/>
            <a:ext cx="24769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Les formulaires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15" y="6415801"/>
            <a:ext cx="26814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accent2">
                    <a:lumMod val="75000"/>
                  </a:schemeClr>
                </a:solidFill>
              </a:rPr>
              <a:t>Source : https://www.w3schools.com/css/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776412"/>
            <a:ext cx="7344816" cy="431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446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idx="11"/>
          </p:nvPr>
        </p:nvSpPr>
        <p:spPr>
          <a:xfrm>
            <a:off x="8028384" y="5393928"/>
            <a:ext cx="1386708" cy="938014"/>
          </a:xfrm>
        </p:spPr>
        <p:txBody>
          <a:bodyPr lIns="648000"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/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3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0481" y="1196752"/>
            <a:ext cx="77251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Programme Pédagogique National</a:t>
            </a:r>
          </a:p>
        </p:txBody>
      </p:sp>
      <p:sp>
        <p:nvSpPr>
          <p:cNvPr id="8" name="Rectangle 7"/>
          <p:cNvSpPr/>
          <p:nvPr/>
        </p:nvSpPr>
        <p:spPr>
          <a:xfrm>
            <a:off x="2049473" y="1711442"/>
            <a:ext cx="54296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Métier du Multimédia et de l’Internet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769" y="2256387"/>
            <a:ext cx="5544616" cy="379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054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30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35331" y="1244232"/>
            <a:ext cx="24769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Les formulaires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15" y="6415801"/>
            <a:ext cx="26814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accent2">
                    <a:lumMod val="75000"/>
                  </a:schemeClr>
                </a:solidFill>
              </a:rPr>
              <a:t>Source : https://www.w3schools.com/css/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12" y="1834603"/>
            <a:ext cx="7137672" cy="4186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847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31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35331" y="1244232"/>
            <a:ext cx="24769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Les formulaires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15" y="6415801"/>
            <a:ext cx="26814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accent2">
                    <a:lumMod val="75000"/>
                  </a:schemeClr>
                </a:solidFill>
              </a:rPr>
              <a:t>Source : https://www.w3schools.com/css/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05897"/>
            <a:ext cx="8028384" cy="418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32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35331" y="1244232"/>
            <a:ext cx="24769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Les formulaires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15" y="6415801"/>
            <a:ext cx="26814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accent2">
                    <a:lumMod val="75000"/>
                  </a:schemeClr>
                </a:solidFill>
              </a:rPr>
              <a:t>Source : https://www.w3schools.com/css/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7929"/>
            <a:ext cx="8316416" cy="445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183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33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35331" y="1244232"/>
            <a:ext cx="24769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Les formulaires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15" y="6415801"/>
            <a:ext cx="26814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accent2">
                    <a:lumMod val="75000"/>
                  </a:schemeClr>
                </a:solidFill>
              </a:rPr>
              <a:t>Source : https://www.w3schools.com/css/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86013"/>
            <a:ext cx="7592075" cy="241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10979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34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35331" y="1244232"/>
            <a:ext cx="24769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Les formulaires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15" y="6415801"/>
            <a:ext cx="26814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accent2">
                    <a:lumMod val="75000"/>
                  </a:schemeClr>
                </a:solidFill>
              </a:rPr>
              <a:t>Source : https://www.w3schools.com/css/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26803"/>
            <a:ext cx="7488832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85862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35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35331" y="1244232"/>
            <a:ext cx="24769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Les formulaires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15" y="6415801"/>
            <a:ext cx="26814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accent2">
                    <a:lumMod val="75000"/>
                  </a:schemeClr>
                </a:solidFill>
              </a:rPr>
              <a:t>Source : https://www.w3schools.com/css/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29852"/>
            <a:ext cx="688657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8996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36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35331" y="1244232"/>
            <a:ext cx="24769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Les formulaires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15" y="6415801"/>
            <a:ext cx="26814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accent2">
                    <a:lumMod val="75000"/>
                  </a:schemeClr>
                </a:solidFill>
              </a:rPr>
              <a:t>Source : https://www.w3schools.com/css/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69745"/>
            <a:ext cx="7056783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43938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37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35331" y="1244232"/>
            <a:ext cx="24769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Les formulaires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15" y="6415801"/>
            <a:ext cx="26814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accent2">
                    <a:lumMod val="75000"/>
                  </a:schemeClr>
                </a:solidFill>
              </a:rPr>
              <a:t>Source : https://www.w3schools.com/css/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18547"/>
            <a:ext cx="7056784" cy="437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1436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38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35331" y="1244232"/>
            <a:ext cx="24769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Les formulaires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15" y="6415801"/>
            <a:ext cx="26814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accent2">
                    <a:lumMod val="75000"/>
                  </a:schemeClr>
                </a:solidFill>
              </a:rPr>
              <a:t>Source : https://www.w3schools.com/css/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89145" y="2420888"/>
            <a:ext cx="201209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 voir : …</a:t>
            </a:r>
          </a:p>
          <a:p>
            <a:pPr algn="ctr"/>
            <a:endParaRPr lang="fr-FR" sz="2400" b="1" dirty="0">
              <a:ln w="1905"/>
              <a:gradFill>
                <a:gsLst>
                  <a:gs pos="0">
                    <a:srgbClr val="2D2DB9">
                      <a:shade val="20000"/>
                      <a:satMod val="200000"/>
                    </a:srgbClr>
                  </a:gs>
                  <a:gs pos="78000">
                    <a:srgbClr val="2D2DB9">
                      <a:tint val="90000"/>
                      <a:shade val="89000"/>
                      <a:satMod val="220000"/>
                    </a:srgbClr>
                  </a:gs>
                  <a:gs pos="100000">
                    <a:srgbClr val="2D2DB9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3"/>
              </a:rPr>
              <a:t>CLIQUEZ ICI</a:t>
            </a:r>
            <a:endParaRPr lang="fr-FR" sz="2400" b="1" dirty="0">
              <a:ln w="1905"/>
              <a:gradFill>
                <a:gsLst>
                  <a:gs pos="0">
                    <a:srgbClr val="2D2DB9">
                      <a:shade val="20000"/>
                      <a:satMod val="200000"/>
                    </a:srgbClr>
                  </a:gs>
                  <a:gs pos="78000">
                    <a:srgbClr val="2D2DB9">
                      <a:tint val="90000"/>
                      <a:shade val="89000"/>
                      <a:satMod val="220000"/>
                    </a:srgbClr>
                  </a:gs>
                  <a:gs pos="100000">
                    <a:srgbClr val="2D2DB9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95432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39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928735" y="1988840"/>
            <a:ext cx="369011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Images - Vidéos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15" y="6415801"/>
            <a:ext cx="26814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accent2">
                    <a:lumMod val="75000"/>
                  </a:schemeClr>
                </a:solidFill>
              </a:rPr>
              <a:t>Source : https://www.w3schools.com/css/</a:t>
            </a:r>
          </a:p>
        </p:txBody>
      </p:sp>
    </p:spTree>
    <p:extLst>
      <p:ext uri="{BB962C8B-B14F-4D97-AF65-F5344CB8AC3E}">
        <p14:creationId xmlns:p14="http://schemas.microsoft.com/office/powerpoint/2010/main" val="215413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4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483" y="1178412"/>
            <a:ext cx="5544616" cy="515353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746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40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246256" y="1244232"/>
            <a:ext cx="10550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Audio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15" y="6415801"/>
            <a:ext cx="26814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accent2">
                    <a:lumMod val="75000"/>
                  </a:schemeClr>
                </a:solidFill>
              </a:rPr>
              <a:t>Source : https://www.w3schools.com/css/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5897"/>
            <a:ext cx="7272808" cy="4315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43289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41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246256" y="1244232"/>
            <a:ext cx="10550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Audio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15" y="6415801"/>
            <a:ext cx="26814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accent2">
                    <a:lumMod val="75000"/>
                  </a:schemeClr>
                </a:solidFill>
              </a:rPr>
              <a:t>Source : https://www.w3schools.com/css/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5897"/>
            <a:ext cx="7560840" cy="4315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01327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42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265878" y="1244232"/>
            <a:ext cx="101585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Vidéo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15" y="6415801"/>
            <a:ext cx="26814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accent2">
                    <a:lumMod val="75000"/>
                  </a:schemeClr>
                </a:solidFill>
              </a:rPr>
              <a:t>Source : https://www.w3schools.com/css/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05897"/>
            <a:ext cx="7992888" cy="431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075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43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515" y="6415801"/>
            <a:ext cx="26814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accent2">
                    <a:lumMod val="75000"/>
                  </a:schemeClr>
                </a:solidFill>
              </a:rPr>
              <a:t>Source : https://www.w3schools.com/css/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60" y="1772816"/>
            <a:ext cx="7254475" cy="4437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265878" y="1244232"/>
            <a:ext cx="101585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Vidéo</a:t>
            </a:r>
          </a:p>
        </p:txBody>
      </p:sp>
    </p:spTree>
    <p:extLst>
      <p:ext uri="{BB962C8B-B14F-4D97-AF65-F5344CB8AC3E}">
        <p14:creationId xmlns:p14="http://schemas.microsoft.com/office/powerpoint/2010/main" val="35838212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44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219007" y="1244232"/>
            <a:ext cx="11095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 err="1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Iframe</a:t>
            </a:r>
            <a:endParaRPr lang="fr-FR" sz="2400" b="1" dirty="0">
              <a:ln w="1905"/>
              <a:gradFill>
                <a:gsLst>
                  <a:gs pos="0">
                    <a:srgbClr val="2D2DB9">
                      <a:shade val="20000"/>
                      <a:satMod val="200000"/>
                    </a:srgbClr>
                  </a:gs>
                  <a:gs pos="78000">
                    <a:srgbClr val="2D2DB9">
                      <a:tint val="90000"/>
                      <a:shade val="89000"/>
                      <a:satMod val="220000"/>
                    </a:srgbClr>
                  </a:gs>
                  <a:gs pos="100000">
                    <a:srgbClr val="2D2DB9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515" y="6415801"/>
            <a:ext cx="26814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accent2">
                    <a:lumMod val="75000"/>
                  </a:schemeClr>
                </a:solidFill>
              </a:rPr>
              <a:t>Source : https://www.w3schools.com/css/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2" y="1988840"/>
            <a:ext cx="6781800" cy="3771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35431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45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219007" y="1244232"/>
            <a:ext cx="11095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 err="1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Iframe</a:t>
            </a:r>
            <a:endParaRPr lang="fr-FR" sz="2400" b="1" dirty="0">
              <a:ln w="1905"/>
              <a:gradFill>
                <a:gsLst>
                  <a:gs pos="0">
                    <a:srgbClr val="2D2DB9">
                      <a:shade val="20000"/>
                      <a:satMod val="200000"/>
                    </a:srgbClr>
                  </a:gs>
                  <a:gs pos="78000">
                    <a:srgbClr val="2D2DB9">
                      <a:tint val="90000"/>
                      <a:shade val="89000"/>
                      <a:satMod val="220000"/>
                    </a:srgbClr>
                  </a:gs>
                  <a:gs pos="100000">
                    <a:srgbClr val="2D2DB9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515" y="6415801"/>
            <a:ext cx="26814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accent2">
                    <a:lumMod val="75000"/>
                  </a:schemeClr>
                </a:solidFill>
              </a:rPr>
              <a:t>Source : https://www.w3schools.com/css/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9" y="1980932"/>
            <a:ext cx="6639842" cy="381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95989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46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219007" y="1244232"/>
            <a:ext cx="11095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 err="1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Iframe</a:t>
            </a:r>
            <a:endParaRPr lang="fr-FR" sz="2400" b="1" dirty="0">
              <a:ln w="1905"/>
              <a:gradFill>
                <a:gsLst>
                  <a:gs pos="0">
                    <a:srgbClr val="2D2DB9">
                      <a:shade val="20000"/>
                      <a:satMod val="200000"/>
                    </a:srgbClr>
                  </a:gs>
                  <a:gs pos="78000">
                    <a:srgbClr val="2D2DB9">
                      <a:tint val="90000"/>
                      <a:shade val="89000"/>
                      <a:satMod val="220000"/>
                    </a:srgbClr>
                  </a:gs>
                  <a:gs pos="100000">
                    <a:srgbClr val="2D2DB9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515" y="6415801"/>
            <a:ext cx="26814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accent2">
                    <a:lumMod val="75000"/>
                  </a:schemeClr>
                </a:solidFill>
              </a:rPr>
              <a:t>Source : https://www.w3schools.com/css/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64" y="1705897"/>
            <a:ext cx="5152710" cy="178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51" y="3573016"/>
            <a:ext cx="87725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64" y="5163408"/>
            <a:ext cx="5538220" cy="1168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22752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68752" y="1916832"/>
            <a:ext cx="585288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Reprise exemples C.S.S. :</a:t>
            </a:r>
          </a:p>
        </p:txBody>
      </p:sp>
    </p:spTree>
    <p:extLst>
      <p:ext uri="{BB962C8B-B14F-4D97-AF65-F5344CB8AC3E}">
        <p14:creationId xmlns:p14="http://schemas.microsoft.com/office/powerpoint/2010/main" val="30573572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48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646458" y="1244232"/>
            <a:ext cx="425469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CSS border-radius </a:t>
            </a:r>
            <a:r>
              <a:rPr lang="fr-FR" sz="2400" b="1" dirty="0" err="1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Property</a:t>
            </a:r>
            <a:endParaRPr lang="fr-FR" sz="2400" b="1" dirty="0">
              <a:ln w="1905"/>
              <a:gradFill>
                <a:gsLst>
                  <a:gs pos="0">
                    <a:srgbClr val="2D2DB9">
                      <a:shade val="20000"/>
                      <a:satMod val="200000"/>
                    </a:srgbClr>
                  </a:gs>
                  <a:gs pos="78000">
                    <a:srgbClr val="2D2DB9">
                      <a:tint val="90000"/>
                      <a:shade val="89000"/>
                      <a:satMod val="220000"/>
                    </a:srgbClr>
                  </a:gs>
                  <a:gs pos="100000">
                    <a:srgbClr val="2D2DB9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515" y="6415801"/>
            <a:ext cx="26814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accent2">
                    <a:lumMod val="75000"/>
                  </a:schemeClr>
                </a:solidFill>
              </a:rPr>
              <a:t>Source : https://www.w3schools.com/css/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0" y="1705897"/>
            <a:ext cx="8226326" cy="4459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73217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49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382236" y="1244232"/>
            <a:ext cx="278313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The border-image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15" y="6415801"/>
            <a:ext cx="26814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accent2">
                    <a:lumMod val="75000"/>
                  </a:schemeClr>
                </a:solidFill>
              </a:rPr>
              <a:t>Source : https://www.w3schools.com/css/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5897"/>
            <a:ext cx="9036496" cy="3811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1638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5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00470" y="1196752"/>
            <a:ext cx="218521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Objectif :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539705" y="4417358"/>
            <a:ext cx="6110968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fr-FR" sz="2400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Mise en place de la page html</a:t>
            </a:r>
          </a:p>
          <a:p>
            <a:pPr marL="342900" indent="-342900" algn="ctr">
              <a:buFontTx/>
              <a:buChar char="-"/>
            </a:pPr>
            <a:r>
              <a:rPr lang="fr-FR" sz="2400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Utilisation du CSS avancé</a:t>
            </a:r>
          </a:p>
          <a:p>
            <a:pPr marL="342900" indent="-342900" algn="ctr">
              <a:buFontTx/>
              <a:buChar char="-"/>
            </a:pPr>
            <a:r>
              <a:rPr lang="fr-FR" sz="2400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Mise en ligne du site</a:t>
            </a:r>
          </a:p>
          <a:p>
            <a:pPr marL="342900" indent="-342900" algn="ctr">
              <a:buFontTx/>
              <a:buChar char="-"/>
            </a:pPr>
            <a:r>
              <a:rPr lang="fr-FR" sz="2400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Vérification du site sur le consortium w3c</a:t>
            </a:r>
          </a:p>
          <a:p>
            <a:pPr algn="ctr"/>
            <a:r>
              <a:rPr lang="fr-FR" sz="2400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(en html et </a:t>
            </a:r>
            <a:r>
              <a:rPr lang="fr-FR" sz="2400" dirty="0" err="1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css</a:t>
            </a:r>
            <a:r>
              <a:rPr lang="fr-FR" sz="2400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)</a:t>
            </a:r>
          </a:p>
          <a:p>
            <a:pPr marL="342900" indent="-342900" algn="ctr">
              <a:buFontTx/>
              <a:buChar char="-"/>
            </a:pPr>
            <a:endParaRPr lang="fr-FR" sz="2400" dirty="0">
              <a:ln w="1905"/>
              <a:gradFill>
                <a:gsLst>
                  <a:gs pos="0">
                    <a:srgbClr val="2D2DB9">
                      <a:shade val="20000"/>
                      <a:satMod val="200000"/>
                    </a:srgbClr>
                  </a:gs>
                  <a:gs pos="78000">
                    <a:srgbClr val="2D2DB9">
                      <a:tint val="90000"/>
                      <a:shade val="89000"/>
                      <a:satMod val="220000"/>
                    </a:srgbClr>
                  </a:gs>
                  <a:gs pos="100000">
                    <a:srgbClr val="2D2DB9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88940" y="1873493"/>
            <a:ext cx="7366119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Création d’un site présentant votre </a:t>
            </a:r>
          </a:p>
          <a:p>
            <a:pPr algn="ctr"/>
            <a:r>
              <a:rPr lang="fr-FR" sz="3600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Curriculum vitae (C.V.)</a:t>
            </a:r>
          </a:p>
          <a:p>
            <a:pPr algn="ctr"/>
            <a:r>
              <a:rPr lang="fr-FR" sz="3600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Possibilité de présenter aussi</a:t>
            </a:r>
          </a:p>
          <a:p>
            <a:pPr algn="ctr"/>
            <a:r>
              <a:rPr lang="fr-FR" sz="3600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la lettre de motivation jointe</a:t>
            </a:r>
          </a:p>
        </p:txBody>
      </p:sp>
    </p:spTree>
    <p:extLst>
      <p:ext uri="{BB962C8B-B14F-4D97-AF65-F5344CB8AC3E}">
        <p14:creationId xmlns:p14="http://schemas.microsoft.com/office/powerpoint/2010/main" val="15862250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50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075260" y="1244232"/>
            <a:ext cx="339708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Multiple Backgrounds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15" y="6415801"/>
            <a:ext cx="26814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accent2">
                    <a:lumMod val="75000"/>
                  </a:schemeClr>
                </a:solidFill>
              </a:rPr>
              <a:t>Source : https://www.w3schools.com/css/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6" y="1740252"/>
            <a:ext cx="7688286" cy="435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316" y="2845931"/>
            <a:ext cx="5085842" cy="999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22538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51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075260" y="1244232"/>
            <a:ext cx="339708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Multiple Backgrounds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15" y="6415801"/>
            <a:ext cx="26814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accent2">
                    <a:lumMod val="75000"/>
                  </a:schemeClr>
                </a:solidFill>
              </a:rPr>
              <a:t>Source : https://www.w3schools.com/css/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705897"/>
            <a:ext cx="8064896" cy="4315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981637"/>
            <a:ext cx="5301866" cy="104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88419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52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700703" y="1244232"/>
            <a:ext cx="41462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 err="1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Define</a:t>
            </a:r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fr-FR" sz="2400" b="1" dirty="0" err="1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Colors</a:t>
            </a:r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fr-FR" sz="2400" b="1" dirty="0" err="1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With</a:t>
            </a:r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fr-FR" sz="2400" b="1" dirty="0" err="1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Opacity</a:t>
            </a:r>
            <a:endParaRPr lang="fr-FR" sz="2400" b="1" dirty="0">
              <a:ln w="1905"/>
              <a:gradFill>
                <a:gsLst>
                  <a:gs pos="0">
                    <a:srgbClr val="2D2DB9">
                      <a:shade val="20000"/>
                      <a:satMod val="200000"/>
                    </a:srgbClr>
                  </a:gs>
                  <a:gs pos="78000">
                    <a:srgbClr val="2D2DB9">
                      <a:tint val="90000"/>
                      <a:shade val="89000"/>
                      <a:satMod val="220000"/>
                    </a:srgbClr>
                  </a:gs>
                  <a:gs pos="100000">
                    <a:srgbClr val="2D2DB9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515" y="6415801"/>
            <a:ext cx="26814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accent2">
                    <a:lumMod val="75000"/>
                  </a:schemeClr>
                </a:solidFill>
              </a:rPr>
              <a:t>Source : https://www.w3schools.com/css/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23" y="1732478"/>
            <a:ext cx="4545211" cy="447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228" y="4500860"/>
            <a:ext cx="5824411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3596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53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759469" y="1244232"/>
            <a:ext cx="40286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 err="1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Linear</a:t>
            </a:r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Gradient - Diagonal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15" y="6415801"/>
            <a:ext cx="26814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accent2">
                    <a:lumMod val="75000"/>
                  </a:schemeClr>
                </a:solidFill>
              </a:rPr>
              <a:t>Source : https://www.w3schools.com/css/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650102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428269"/>
            <a:ext cx="3305897" cy="93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71124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54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177051" y="1244232"/>
            <a:ext cx="31935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CSS Shadow </a:t>
            </a:r>
            <a:r>
              <a:rPr lang="fr-FR" sz="2400" b="1" dirty="0" err="1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Effects</a:t>
            </a:r>
            <a:endParaRPr lang="fr-FR" sz="2400" b="1" dirty="0">
              <a:ln w="1905"/>
              <a:gradFill>
                <a:gsLst>
                  <a:gs pos="0">
                    <a:srgbClr val="2D2DB9">
                      <a:shade val="20000"/>
                      <a:satMod val="200000"/>
                    </a:srgbClr>
                  </a:gs>
                  <a:gs pos="78000">
                    <a:srgbClr val="2D2DB9">
                      <a:tint val="90000"/>
                      <a:shade val="89000"/>
                      <a:satMod val="220000"/>
                    </a:srgbClr>
                  </a:gs>
                  <a:gs pos="100000">
                    <a:srgbClr val="2D2DB9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515" y="6415801"/>
            <a:ext cx="26814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accent2">
                    <a:lumMod val="75000"/>
                  </a:schemeClr>
                </a:solidFill>
              </a:rPr>
              <a:t>Source : https://www.w3schools.com/css/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41644"/>
            <a:ext cx="4248472" cy="1692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988" y="2426063"/>
            <a:ext cx="17526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861048"/>
            <a:ext cx="4248472" cy="200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925" y="4661966"/>
            <a:ext cx="1819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3672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55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784589" y="1244232"/>
            <a:ext cx="197842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box-</a:t>
            </a:r>
            <a:r>
              <a:rPr lang="fr-FR" sz="2400" b="1" dirty="0" err="1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shadow</a:t>
            </a:r>
            <a:endParaRPr lang="fr-FR" sz="2400" b="1" dirty="0">
              <a:ln w="1905"/>
              <a:gradFill>
                <a:gsLst>
                  <a:gs pos="0">
                    <a:srgbClr val="2D2DB9">
                      <a:shade val="20000"/>
                      <a:satMod val="200000"/>
                    </a:srgbClr>
                  </a:gs>
                  <a:gs pos="78000">
                    <a:srgbClr val="2D2DB9">
                      <a:tint val="90000"/>
                      <a:shade val="89000"/>
                      <a:satMod val="220000"/>
                    </a:srgbClr>
                  </a:gs>
                  <a:gs pos="100000">
                    <a:srgbClr val="2D2DB9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515" y="6415801"/>
            <a:ext cx="26814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accent2">
                    <a:lumMod val="75000"/>
                  </a:schemeClr>
                </a:solidFill>
              </a:rPr>
              <a:t>Source : https://www.w3schools.com/css/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51" y="1819274"/>
            <a:ext cx="5546991" cy="3841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557" y="3140968"/>
            <a:ext cx="28384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24324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56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622686" y="1244232"/>
            <a:ext cx="230223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The transition 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15" y="6415801"/>
            <a:ext cx="26814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accent2">
                    <a:lumMod val="75000"/>
                  </a:schemeClr>
                </a:solidFill>
              </a:rPr>
              <a:t>Source : https://www.w3schools.com/css/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5" y="1889050"/>
            <a:ext cx="6178482" cy="341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686" y="1906390"/>
            <a:ext cx="3213696" cy="1297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686" y="3204311"/>
            <a:ext cx="29908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95275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57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929662" y="1244232"/>
            <a:ext cx="16882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Animation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15" y="6415801"/>
            <a:ext cx="26814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accent2">
                    <a:lumMod val="75000"/>
                  </a:schemeClr>
                </a:solidFill>
              </a:rPr>
              <a:t>Source : https://www.w3schools.com/css/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17" y="1682174"/>
            <a:ext cx="4024735" cy="458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920" y="2060848"/>
            <a:ext cx="33337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572000" y="3428999"/>
            <a:ext cx="423705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4 changements de couleurs</a:t>
            </a:r>
          </a:p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en 4 s</a:t>
            </a:r>
          </a:p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- </a:t>
            </a:r>
            <a:r>
              <a:rPr lang="fr-FR" sz="2400" b="1" dirty="0" err="1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red,yellow,blue</a:t>
            </a:r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et green</a:t>
            </a:r>
          </a:p>
        </p:txBody>
      </p:sp>
    </p:spTree>
    <p:extLst>
      <p:ext uri="{BB962C8B-B14F-4D97-AF65-F5344CB8AC3E}">
        <p14:creationId xmlns:p14="http://schemas.microsoft.com/office/powerpoint/2010/main" val="41254147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58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391854" y="1244232"/>
            <a:ext cx="27638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Rounded Buttons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15" y="6415801"/>
            <a:ext cx="26814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accent2">
                    <a:lumMod val="75000"/>
                  </a:schemeClr>
                </a:solidFill>
              </a:rPr>
              <a:t>Source : https://www.w3schools.com/css/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50438"/>
            <a:ext cx="398145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994617"/>
            <a:ext cx="4106231" cy="1132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61733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59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724203" y="1244232"/>
            <a:ext cx="40991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The </a:t>
            </a:r>
            <a:r>
              <a:rPr lang="fr-FR" sz="2400" b="1" dirty="0" err="1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flex</a:t>
            </a:r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-direction </a:t>
            </a:r>
            <a:r>
              <a:rPr lang="fr-FR" sz="2400" b="1" dirty="0" err="1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Property</a:t>
            </a:r>
            <a:endParaRPr lang="fr-FR" sz="2400" b="1" dirty="0">
              <a:ln w="1905"/>
              <a:gradFill>
                <a:gsLst>
                  <a:gs pos="0">
                    <a:srgbClr val="2D2DB9">
                      <a:shade val="20000"/>
                      <a:satMod val="200000"/>
                    </a:srgbClr>
                  </a:gs>
                  <a:gs pos="78000">
                    <a:srgbClr val="2D2DB9">
                      <a:tint val="90000"/>
                      <a:shade val="89000"/>
                      <a:satMod val="220000"/>
                    </a:srgbClr>
                  </a:gs>
                  <a:gs pos="100000">
                    <a:srgbClr val="2D2DB9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5" y="1812528"/>
            <a:ext cx="6106110" cy="413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203" y="2132856"/>
            <a:ext cx="641032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514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6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6640" y="1412776"/>
            <a:ext cx="8315098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Il faut impérativement concevoir </a:t>
            </a:r>
          </a:p>
          <a:p>
            <a:pPr algn="ctr"/>
            <a:r>
              <a:rPr lang="fr-FR" sz="36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votre site html5 CSS3</a:t>
            </a:r>
          </a:p>
          <a:p>
            <a:pPr algn="ctr"/>
            <a:r>
              <a:rPr lang="fr-FR" sz="36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en prévision </a:t>
            </a:r>
          </a:p>
          <a:p>
            <a:pPr algn="ctr"/>
            <a:r>
              <a:rPr lang="fr-FR" sz="36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d’une utilisation « responsive »</a:t>
            </a:r>
          </a:p>
          <a:p>
            <a:pPr algn="ctr"/>
            <a:r>
              <a:rPr lang="fr-FR" sz="36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Adaptation du site </a:t>
            </a:r>
          </a:p>
          <a:p>
            <a:pPr algn="ctr"/>
            <a:r>
              <a:rPr lang="fr-FR" sz="36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pour les différents types de support, 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934446"/>
            <a:ext cx="2843808" cy="142190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175" y="4934446"/>
            <a:ext cx="2914770" cy="134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261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60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065917" y="1244232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Source :</a:t>
            </a:r>
          </a:p>
        </p:txBody>
      </p:sp>
      <p:sp>
        <p:nvSpPr>
          <p:cNvPr id="2" name="Rectangle 1"/>
          <p:cNvSpPr/>
          <p:nvPr/>
        </p:nvSpPr>
        <p:spPr>
          <a:xfrm>
            <a:off x="827584" y="2636912"/>
            <a:ext cx="6845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>
                <a:solidFill>
                  <a:schemeClr val="accent2">
                    <a:lumMod val="75000"/>
                  </a:schemeClr>
                </a:solidFill>
                <a:hlinkClick r:id="rId3"/>
              </a:rPr>
              <a:t>https://www.w3schools.com/css/</a:t>
            </a:r>
            <a:endParaRPr lang="fr-FR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3488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61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53068" y="1916832"/>
            <a:ext cx="808426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 err="1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Selecteurs</a:t>
            </a:r>
            <a:r>
              <a:rPr lang="fr-FR" sz="36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:</a:t>
            </a:r>
          </a:p>
          <a:p>
            <a:pPr algn="ctr"/>
            <a:r>
              <a:rPr lang="fr-FR" sz="36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Combinateurs, sélecteurs d’attribut,</a:t>
            </a:r>
          </a:p>
          <a:p>
            <a:pPr algn="ctr"/>
            <a:r>
              <a:rPr lang="fr-FR" sz="36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Pseudo-classes, pseudo-éléments</a:t>
            </a:r>
          </a:p>
        </p:txBody>
      </p:sp>
    </p:spTree>
    <p:extLst>
      <p:ext uri="{BB962C8B-B14F-4D97-AF65-F5344CB8AC3E}">
        <p14:creationId xmlns:p14="http://schemas.microsoft.com/office/powerpoint/2010/main" val="30757799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62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2132856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accent2"/>
                </a:solidFill>
              </a:rPr>
              <a:t>- SÉLECTEURS - </a:t>
            </a:r>
          </a:p>
          <a:p>
            <a:endParaRPr lang="fr-FR" sz="2400" dirty="0">
              <a:solidFill>
                <a:schemeClr val="accent2"/>
              </a:solidFill>
            </a:endParaRPr>
          </a:p>
          <a:p>
            <a:r>
              <a:rPr lang="fr-FR" sz="2400" dirty="0">
                <a:solidFill>
                  <a:schemeClr val="accent2"/>
                </a:solidFill>
              </a:rPr>
              <a:t>RAPPEL :</a:t>
            </a:r>
          </a:p>
          <a:p>
            <a:endParaRPr lang="fr-FR" sz="2400" dirty="0">
              <a:solidFill>
                <a:schemeClr val="accent2"/>
              </a:solidFill>
            </a:endParaRPr>
          </a:p>
          <a:p>
            <a:r>
              <a:rPr lang="fr-FR" sz="2400" dirty="0">
                <a:solidFill>
                  <a:schemeClr val="accent2"/>
                </a:solidFill>
              </a:rPr>
              <a:t>Les sélecteurs permettent de cibler un élément HTML, pour lui affecter un style.</a:t>
            </a:r>
          </a:p>
          <a:p>
            <a:endParaRPr lang="fr-FR" sz="2400" dirty="0">
              <a:solidFill>
                <a:schemeClr val="accent2"/>
              </a:solidFill>
            </a:endParaRPr>
          </a:p>
          <a:p>
            <a:r>
              <a:rPr lang="fr-FR" sz="2400" dirty="0">
                <a:solidFill>
                  <a:schemeClr val="accent2"/>
                </a:solidFill>
              </a:rPr>
              <a:t>Écriture d’une règle CSS :</a:t>
            </a:r>
          </a:p>
          <a:p>
            <a:r>
              <a:rPr lang="fr-FR" sz="2400" dirty="0">
                <a:solidFill>
                  <a:schemeClr val="accent2"/>
                </a:solidFill>
              </a:rPr>
              <a:t>sélecteur { propriété : valeur ; }</a:t>
            </a:r>
          </a:p>
        </p:txBody>
      </p:sp>
    </p:spTree>
    <p:extLst>
      <p:ext uri="{BB962C8B-B14F-4D97-AF65-F5344CB8AC3E}">
        <p14:creationId xmlns:p14="http://schemas.microsoft.com/office/powerpoint/2010/main" val="30445662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63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5476" y="1246287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72530"/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SÉLECTEURS - RAPPEL : </a:t>
            </a:r>
          </a:p>
          <a:p>
            <a:pPr marR="79440"/>
            <a:r>
              <a:rPr lang="fr-FR" sz="2400" b="1" u="sng" dirty="0">
                <a:solidFill>
                  <a:srgbClr val="FF0000"/>
                </a:solidFill>
                <a:latin typeface="Arial" panose="020B0604020202020204" pitchFamily="34" charset="0"/>
              </a:rPr>
              <a:t>Les sélecteurs de type : </a:t>
            </a:r>
            <a:endParaRPr lang="fr-FR" sz="2400" u="sng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ou sélecteur d’élément HTML (sans les chevrons), </a:t>
            </a:r>
          </a:p>
          <a:p>
            <a:pPr lvl="1"/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par exemple </a:t>
            </a:r>
            <a:r>
              <a:rPr lang="fr-FR" sz="2400" dirty="0">
                <a:solidFill>
                  <a:srgbClr val="FF0000"/>
                </a:solidFill>
                <a:latin typeface="Arial" panose="020B0604020202020204" pitchFamily="34" charset="0"/>
              </a:rPr>
              <a:t>h1{</a:t>
            </a:r>
            <a:r>
              <a:rPr lang="fr-FR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color:red</a:t>
            </a:r>
            <a:r>
              <a:rPr lang="fr-FR" sz="2400" dirty="0">
                <a:solidFill>
                  <a:srgbClr val="FF0000"/>
                </a:solidFill>
                <a:latin typeface="Arial" panose="020B0604020202020204" pitchFamily="34" charset="0"/>
              </a:rPr>
              <a:t>;}</a:t>
            </a:r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 ou </a:t>
            </a:r>
            <a:r>
              <a:rPr lang="fr-FR" sz="2400" dirty="0">
                <a:solidFill>
                  <a:srgbClr val="FF0000"/>
                </a:solidFill>
                <a:latin typeface="Arial" panose="020B0604020202020204" pitchFamily="34" charset="0"/>
              </a:rPr>
              <a:t>p{</a:t>
            </a:r>
            <a:r>
              <a:rPr lang="fr-FR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display:inline-block</a:t>
            </a:r>
            <a:r>
              <a:rPr lang="fr-FR" sz="2400" dirty="0">
                <a:solidFill>
                  <a:srgbClr val="FF0000"/>
                </a:solidFill>
                <a:latin typeface="Arial" panose="020B0604020202020204" pitchFamily="34" charset="0"/>
              </a:rPr>
              <a:t>;} </a:t>
            </a:r>
          </a:p>
          <a:p>
            <a:endParaRPr lang="fr-FR" sz="2400" u="sng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R="26300"/>
            <a:r>
              <a:rPr lang="fr-FR" sz="2400" b="1" u="sng" dirty="0">
                <a:solidFill>
                  <a:srgbClr val="FF0000"/>
                </a:solidFill>
                <a:latin typeface="Arial" panose="020B0604020202020204" pitchFamily="34" charset="0"/>
              </a:rPr>
              <a:t>Les sélecteurs de classe : </a:t>
            </a:r>
          </a:p>
          <a:p>
            <a:pPr marR="26300"/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	- dans le fichier HTML attribut class=« maclasse » </a:t>
            </a:r>
          </a:p>
          <a:p>
            <a:pPr marR="26300"/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	dans le fichier CSS </a:t>
            </a:r>
            <a:r>
              <a:rPr lang="fr-FR" sz="2400" dirty="0">
                <a:solidFill>
                  <a:srgbClr val="FF0000"/>
                </a:solidFill>
                <a:latin typeface="Arial" panose="020B0604020202020204" pitchFamily="34" charset="0"/>
              </a:rPr>
              <a:t>.maclasse{</a:t>
            </a:r>
            <a:r>
              <a:rPr lang="fr-FR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color</a:t>
            </a:r>
            <a:r>
              <a:rPr lang="fr-FR" sz="2400" dirty="0">
                <a:solidFill>
                  <a:srgbClr val="FF0000"/>
                </a:solidFill>
                <a:latin typeface="Arial" panose="020B0604020202020204" pitchFamily="34" charset="0"/>
              </a:rPr>
              <a:t>:#</a:t>
            </a:r>
            <a:r>
              <a:rPr lang="fr-FR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eee</a:t>
            </a:r>
            <a:r>
              <a:rPr lang="fr-FR" sz="2400" dirty="0">
                <a:solidFill>
                  <a:srgbClr val="FF0000"/>
                </a:solidFill>
                <a:latin typeface="Arial" panose="020B0604020202020204" pitchFamily="34" charset="0"/>
              </a:rPr>
              <a:t>;} </a:t>
            </a:r>
          </a:p>
          <a:p>
            <a:pPr marR="39370"/>
            <a:r>
              <a:rPr lang="fr-FR" sz="2400" b="1" u="sng" dirty="0">
                <a:solidFill>
                  <a:srgbClr val="FF0000"/>
                </a:solidFill>
                <a:latin typeface="Arial" panose="020B0604020202020204" pitchFamily="34" charset="0"/>
              </a:rPr>
              <a:t>Sélecteur d’id : </a:t>
            </a:r>
          </a:p>
          <a:p>
            <a:pPr marR="39370"/>
            <a:r>
              <a:rPr lang="fr-FR" sz="2400" b="1" dirty="0">
                <a:solidFill>
                  <a:schemeClr val="accent2"/>
                </a:solidFill>
                <a:latin typeface="Arial" panose="020B0604020202020204" pitchFamily="34" charset="0"/>
              </a:rPr>
              <a:t>	- </a:t>
            </a:r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dans le fichier HTML attribut id=« </a:t>
            </a:r>
            <a:r>
              <a:rPr lang="fr-FR" sz="2400" dirty="0" err="1">
                <a:solidFill>
                  <a:schemeClr val="accent2"/>
                </a:solidFill>
                <a:latin typeface="Arial" panose="020B0604020202020204" pitchFamily="34" charset="0"/>
              </a:rPr>
              <a:t>monid</a:t>
            </a:r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 » </a:t>
            </a:r>
          </a:p>
          <a:p>
            <a:pPr marR="39370"/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	dans le fichier CSS </a:t>
            </a:r>
            <a:r>
              <a:rPr lang="fr-FR" sz="2400" dirty="0">
                <a:solidFill>
                  <a:srgbClr val="FF0000"/>
                </a:solidFill>
                <a:latin typeface="Arial" panose="020B0604020202020204" pitchFamily="34" charset="0"/>
              </a:rPr>
              <a:t>#</a:t>
            </a:r>
            <a:r>
              <a:rPr lang="fr-FR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monid</a:t>
            </a:r>
            <a:r>
              <a:rPr lang="fr-FR" sz="2400" dirty="0">
                <a:solidFill>
                  <a:srgbClr val="FF0000"/>
                </a:solidFill>
                <a:latin typeface="Arial" panose="020B0604020202020204" pitchFamily="34" charset="0"/>
              </a:rPr>
              <a:t>{</a:t>
            </a:r>
            <a:r>
              <a:rPr lang="fr-FR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color:red</a:t>
            </a:r>
            <a:r>
              <a:rPr lang="fr-FR" sz="2400" dirty="0">
                <a:solidFill>
                  <a:srgbClr val="FF0000"/>
                </a:solidFill>
                <a:latin typeface="Arial" panose="020B0604020202020204" pitchFamily="34" charset="0"/>
              </a:rPr>
              <a:t>;} </a:t>
            </a:r>
          </a:p>
          <a:p>
            <a:pPr marR="43990"/>
            <a:r>
              <a:rPr lang="fr-FR" sz="2400" b="1" u="sng" dirty="0">
                <a:solidFill>
                  <a:srgbClr val="FF0000"/>
                </a:solidFill>
                <a:latin typeface="Arial" panose="020B0604020202020204" pitchFamily="34" charset="0"/>
              </a:rPr>
              <a:t>Ou atteindre par éléments descendants </a:t>
            </a:r>
            <a:endParaRPr lang="fr-FR" sz="2400" u="sng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R="16010"/>
            <a:r>
              <a:rPr lang="fr-FR" sz="2400" dirty="0">
                <a:solidFill>
                  <a:srgbClr val="FF0000"/>
                </a:solidFill>
                <a:latin typeface="Arial" panose="020B0604020202020204" pitchFamily="34" charset="0"/>
              </a:rPr>
              <a:t>.maclasse a{</a:t>
            </a:r>
            <a:r>
              <a:rPr lang="fr-FR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color:green</a:t>
            </a:r>
            <a:r>
              <a:rPr lang="fr-FR" sz="2400" dirty="0">
                <a:solidFill>
                  <a:srgbClr val="FF0000"/>
                </a:solidFill>
                <a:latin typeface="Arial" panose="020B0604020202020204" pitchFamily="34" charset="0"/>
              </a:rPr>
              <a:t>;} </a:t>
            </a:r>
          </a:p>
          <a:p>
            <a:pPr marR="16010"/>
            <a:r>
              <a:rPr lang="fr-FR" sz="2400" i="1" dirty="0">
                <a:solidFill>
                  <a:schemeClr val="accent2"/>
                </a:solidFill>
                <a:latin typeface="Arial" panose="020B0604020202020204" pitchFamily="34" charset="0"/>
              </a:rPr>
              <a:t>Tous les liens descendants de .maclasse seront verts</a:t>
            </a:r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. 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7006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64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412776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5290"/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LES COMBINATEURS </a:t>
            </a:r>
            <a:r>
              <a:rPr lang="fr-FR" sz="2400" dirty="0">
                <a:solidFill>
                  <a:srgbClr val="FF0000"/>
                </a:solidFill>
                <a:latin typeface="Arial" panose="020B0604020202020204" pitchFamily="34" charset="0"/>
              </a:rPr>
              <a:t>SÉLECTEUR ENFANT </a:t>
            </a:r>
            <a:r>
              <a:rPr lang="fr-FR" sz="2400" b="1" dirty="0">
                <a:solidFill>
                  <a:srgbClr val="FF0000"/>
                </a:solidFill>
                <a:latin typeface="Arial" panose="020B0604020202020204" pitchFamily="34" charset="0"/>
              </a:rPr>
              <a:t>&gt; </a:t>
            </a:r>
            <a:endParaRPr lang="fr-FR" sz="2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R="25290"/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	</a:t>
            </a:r>
            <a:r>
              <a:rPr lang="fr-FR" sz="2400" dirty="0">
                <a:solidFill>
                  <a:srgbClr val="FF0000"/>
                </a:solidFill>
                <a:latin typeface="Arial" panose="020B0604020202020204" pitchFamily="34" charset="0"/>
              </a:rPr>
              <a:t>-</a:t>
            </a:r>
            <a:r>
              <a:rPr lang="fr-FR" sz="2400" dirty="0">
                <a:solidFill>
                  <a:srgbClr val="FF0000"/>
                </a:solidFill>
                <a:latin typeface="Wingdings" panose="05000000000000000000" pitchFamily="2" charset="2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Arial" panose="020B0604020202020204" pitchFamily="34" charset="0"/>
              </a:rPr>
              <a:t>Sélecteur enfant </a:t>
            </a:r>
            <a:r>
              <a:rPr lang="fr-FR" sz="2400" b="1" dirty="0">
                <a:solidFill>
                  <a:srgbClr val="FF0000"/>
                </a:solidFill>
                <a:latin typeface="Arial" panose="020B0604020202020204" pitchFamily="34" charset="0"/>
              </a:rPr>
              <a:t>&gt; </a:t>
            </a:r>
          </a:p>
          <a:p>
            <a:pPr lvl="1"/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permet de cibler des sélecteurs enfants.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578" y="2751604"/>
            <a:ext cx="1390844" cy="40010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15" y="3267052"/>
            <a:ext cx="9110485" cy="37096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994" y="3769020"/>
            <a:ext cx="2353003" cy="80021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4688" y="3638018"/>
            <a:ext cx="4459799" cy="80021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1" y="4426189"/>
            <a:ext cx="90766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12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r>
              <a:rPr lang="fr-FR" dirty="0">
                <a:solidFill>
                  <a:schemeClr val="accent2"/>
                </a:solidFill>
                <a:latin typeface="Arial" panose="020B0604020202020204" pitchFamily="34" charset="0"/>
              </a:rPr>
              <a:t>	- Différence avec sélecteur descendant </a:t>
            </a:r>
          </a:p>
          <a:p>
            <a:r>
              <a:rPr lang="fr-FR" dirty="0">
                <a:solidFill>
                  <a:schemeClr val="accent2"/>
                </a:solidFill>
                <a:latin typeface="Arial" panose="020B0604020202020204" pitchFamily="34" charset="0"/>
              </a:rPr>
              <a:t>(Castres est enfant et donc aussi descendant, par contre Midi-Pyrénées, à l’intérieur de la citation q est un descendant – mais pas un enfant direct) 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15" y="5534185"/>
            <a:ext cx="7994869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478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65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124744"/>
            <a:ext cx="9144000" cy="1731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105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R="20080"/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LES COMBINATEURS </a:t>
            </a:r>
            <a:r>
              <a:rPr lang="fr-FR" sz="2400" dirty="0">
                <a:solidFill>
                  <a:srgbClr val="FF0000"/>
                </a:solidFill>
                <a:latin typeface="Arial" panose="020B0604020202020204" pitchFamily="34" charset="0"/>
              </a:rPr>
              <a:t>SÉLECTEUR ADJACENT + </a:t>
            </a:r>
          </a:p>
          <a:p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	- Adjacents : + </a:t>
            </a:r>
          </a:p>
          <a:p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	- A+B{ } : permet d’atteindre l’élément B qui suit directement A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075" y="2517336"/>
            <a:ext cx="4499531" cy="321524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33" y="2721548"/>
            <a:ext cx="4027283" cy="321524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0774" y="5798468"/>
            <a:ext cx="3610479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900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66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268760"/>
            <a:ext cx="9110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2900"/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LES COMBINATEURS </a:t>
            </a:r>
            <a:r>
              <a:rPr lang="fr-FR" sz="2400" dirty="0">
                <a:solidFill>
                  <a:srgbClr val="FF0000"/>
                </a:solidFill>
                <a:latin typeface="Arial" panose="020B0604020202020204" pitchFamily="34" charset="0"/>
              </a:rPr>
              <a:t>SÉLECTEUR ADJACENCE INDIRECTE~ </a:t>
            </a:r>
          </a:p>
          <a:p>
            <a:r>
              <a:rPr lang="fr-FR" sz="24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- Adjacence indirecte : ~ </a:t>
            </a:r>
          </a:p>
          <a:p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	- A~B{} : tous les éléments B qui suivent A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710" y="2404251"/>
            <a:ext cx="3997775" cy="332514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2550549"/>
            <a:ext cx="3724795" cy="313416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4265" y="5598692"/>
            <a:ext cx="3781953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311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67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268760"/>
            <a:ext cx="9144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58450"/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LES SÉLECTEURS D’ATTRIBUT </a:t>
            </a:r>
          </a:p>
          <a:p>
            <a:pPr lvl="1"/>
            <a:r>
              <a:rPr lang="fr-FR" sz="24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Selecteur</a:t>
            </a:r>
            <a:r>
              <a:rPr lang="fr-FR" sz="2400" b="1" dirty="0">
                <a:solidFill>
                  <a:schemeClr val="accent2"/>
                </a:solidFill>
                <a:latin typeface="Arial" panose="020B0604020202020204" pitchFamily="34" charset="0"/>
              </a:rPr>
              <a:t> [</a:t>
            </a:r>
            <a:r>
              <a:rPr lang="fr-FR" sz="2400" b="1" dirty="0">
                <a:solidFill>
                  <a:srgbClr val="FF0000"/>
                </a:solidFill>
                <a:latin typeface="Arial" panose="020B0604020202020204" pitchFamily="34" charset="0"/>
              </a:rPr>
              <a:t>attribut</a:t>
            </a:r>
            <a:r>
              <a:rPr lang="fr-FR" sz="2400" b="1" dirty="0">
                <a:solidFill>
                  <a:schemeClr val="accent2"/>
                </a:solidFill>
                <a:latin typeface="Arial" panose="020B0604020202020204" pitchFamily="34" charset="0"/>
              </a:rPr>
              <a:t>] </a:t>
            </a:r>
          </a:p>
          <a:p>
            <a:pPr lvl="1"/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- Ce sélecteur permet de sélectionner un élément qui a l'attribut </a:t>
            </a:r>
            <a:r>
              <a:rPr lang="fr-FR" sz="2400" b="1" dirty="0">
                <a:solidFill>
                  <a:srgbClr val="FF0000"/>
                </a:solidFill>
                <a:latin typeface="Arial" panose="020B0604020202020204" pitchFamily="34" charset="0"/>
              </a:rPr>
              <a:t>attribut </a:t>
            </a:r>
            <a:endParaRPr lang="fr-FR" sz="2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1"/>
            <a:endParaRPr lang="fr-FR" sz="24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Exemple :</a:t>
            </a:r>
          </a:p>
          <a:p>
            <a:endParaRPr lang="fr-FR" sz="24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fr-FR" sz="24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lvl="1"/>
            <a:r>
              <a:rPr lang="fr-FR" sz="24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Selecteur</a:t>
            </a:r>
            <a:r>
              <a:rPr lang="fr-FR" sz="2400" b="1" dirty="0">
                <a:solidFill>
                  <a:schemeClr val="accent2"/>
                </a:solidFill>
                <a:latin typeface="Arial" panose="020B0604020202020204" pitchFamily="34" charset="0"/>
              </a:rPr>
              <a:t> [attribut ="valeur"] </a:t>
            </a:r>
          </a:p>
          <a:p>
            <a:pPr lvl="1"/>
            <a:r>
              <a:rPr lang="fr-FR" sz="2400" b="1" dirty="0">
                <a:solidFill>
                  <a:schemeClr val="accent2"/>
                </a:solidFill>
                <a:latin typeface="Arial" panose="020B0604020202020204" pitchFamily="34" charset="0"/>
              </a:rPr>
              <a:t>- </a:t>
            </a:r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Ce sélecteur permet de sélectionner un élément dont l'attribut commence exactement par la valeur "valeur". </a:t>
            </a:r>
          </a:p>
          <a:p>
            <a:pPr lvl="1"/>
            <a:endParaRPr lang="fr-FR" sz="24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fr-FR" sz="240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916" y="3019368"/>
            <a:ext cx="7226571" cy="12017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812" y="5418383"/>
            <a:ext cx="3384376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1271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68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730" y="1212823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62360"/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LES SELECTEURS D’ATTRIBUT </a:t>
            </a:r>
          </a:p>
          <a:p>
            <a:r>
              <a:rPr lang="fr-FR" sz="2400" b="1" dirty="0">
                <a:solidFill>
                  <a:srgbClr val="FF0000"/>
                </a:solidFill>
                <a:latin typeface="Arial" panose="020B0604020202020204" pitchFamily="34" charset="0"/>
              </a:rPr>
              <a:t>[a*="</a:t>
            </a:r>
            <a:r>
              <a:rPr lang="fr-FR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maValeur</a:t>
            </a:r>
            <a:r>
              <a:rPr lang="fr-FR" sz="2400" b="1" dirty="0">
                <a:solidFill>
                  <a:srgbClr val="FF0000"/>
                </a:solidFill>
                <a:latin typeface="Arial" panose="020B0604020202020204" pitchFamily="34" charset="0"/>
              </a:rPr>
              <a:t>"] </a:t>
            </a:r>
            <a:endParaRPr lang="fr-FR" sz="2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fr-FR" sz="24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R="29870" lvl="1"/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Ce sélecteur permet de sélectionner un élément dont l'attribut « A" comporte au moins une fois la valeur "</a:t>
            </a:r>
            <a:r>
              <a:rPr lang="fr-FR" sz="2400" dirty="0" err="1">
                <a:solidFill>
                  <a:schemeClr val="accent2"/>
                </a:solidFill>
                <a:latin typeface="Arial" panose="020B0604020202020204" pitchFamily="34" charset="0"/>
              </a:rPr>
              <a:t>mavaleur</a:t>
            </a:r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". </a:t>
            </a:r>
          </a:p>
          <a:p>
            <a:endParaRPr lang="fr-FR" sz="24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- Exemple :</a:t>
            </a:r>
          </a:p>
          <a:p>
            <a:endParaRPr lang="fr-FR" sz="24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fr-FR" sz="24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- Impacte toutes les images dont l’attribut </a:t>
            </a:r>
            <a:r>
              <a:rPr lang="fr-FR" sz="2400" dirty="0" err="1">
                <a:solidFill>
                  <a:schemeClr val="accent2"/>
                </a:solidFill>
                <a:latin typeface="Arial" panose="020B0604020202020204" pitchFamily="34" charset="0"/>
              </a:rPr>
              <a:t>title</a:t>
            </a:r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 comporte au moins une fois la chaîne « le »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252" y="3258236"/>
            <a:ext cx="6968244" cy="110686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5343806"/>
            <a:ext cx="7344816" cy="885949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 bwMode="auto">
          <a:xfrm>
            <a:off x="3779912" y="5805264"/>
            <a:ext cx="576064" cy="42449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68819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69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340768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45830"/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LES PSEUDO-CLASSES – DÉJÀ VUES </a:t>
            </a:r>
          </a:p>
          <a:p>
            <a:pPr marR="45830"/>
            <a:endParaRPr lang="fr-FR" sz="24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R="64930"/>
            <a:r>
              <a:rPr lang="fr-FR" sz="2400" b="1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fr-FR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link</a:t>
            </a:r>
            <a:r>
              <a:rPr lang="fr-FR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: cible les liens non visités ; </a:t>
            </a:r>
          </a:p>
          <a:p>
            <a:pPr marR="64930"/>
            <a:endParaRPr lang="fr-FR" sz="24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R="37910"/>
            <a:r>
              <a:rPr lang="fr-FR" sz="2400" b="1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fr-FR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hover</a:t>
            </a:r>
            <a:r>
              <a:rPr lang="fr-FR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: cible un élément pointé visuellement (survolé) grâce à une souris par exemple ; </a:t>
            </a:r>
          </a:p>
          <a:p>
            <a:pPr marR="37910"/>
            <a:endParaRPr lang="fr-FR" sz="24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R="20310"/>
            <a:r>
              <a:rPr lang="fr-FR" sz="2400" b="1" dirty="0">
                <a:solidFill>
                  <a:srgbClr val="FF0000"/>
                </a:solidFill>
                <a:latin typeface="Arial" panose="020B0604020202020204" pitchFamily="34" charset="0"/>
              </a:rPr>
              <a:t>:focus </a:t>
            </a:r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: cible un élément pointé physiquement, grâce à la touche tab du clavier par exemple, ou après le relâchement du bouton gauche de la souris sur un élément pouvant être ciblé de la sorte ;</a:t>
            </a:r>
          </a:p>
          <a:p>
            <a:pPr marR="20310"/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</a:p>
          <a:p>
            <a:pPr marR="31510"/>
            <a:r>
              <a:rPr lang="fr-FR" sz="2400" b="1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fr-FR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visited</a:t>
            </a:r>
            <a:r>
              <a:rPr lang="fr-FR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: cible un lien déjà visité par l’utilisateur ; </a:t>
            </a:r>
            <a:endParaRPr lang="fr-F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018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7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512" y="2414295"/>
            <a:ext cx="8784976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2800" b="1" dirty="0">
                <a:solidFill>
                  <a:schemeClr val="accent6"/>
                </a:solidFill>
                <a:latin typeface="Times New Roman" pitchFamily="18" charset="0"/>
                <a:ea typeface="Microsoft YaHei" pitchFamily="34" charset="-122"/>
              </a:rPr>
              <a:t>Vous devez faire la conception de votre page web en suivant la philosophie </a:t>
            </a:r>
          </a:p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1000" b="1" dirty="0">
              <a:solidFill>
                <a:schemeClr val="accent6"/>
              </a:solidFill>
              <a:latin typeface="Times New Roman" pitchFamily="18" charset="0"/>
              <a:ea typeface="Microsoft YaHei" pitchFamily="34" charset="-122"/>
            </a:endParaRPr>
          </a:p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2800" b="1" dirty="0">
                <a:solidFill>
                  <a:schemeClr val="accent6"/>
                </a:solidFill>
                <a:latin typeface="Times New Roman" pitchFamily="18" charset="0"/>
                <a:ea typeface="Microsoft YaHei" pitchFamily="34" charset="-122"/>
              </a:rPr>
              <a:t>du standard HTML5 spécifié par le W3C .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206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70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26876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68980"/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AUTRES PSEUDO-CLASSES </a:t>
            </a:r>
          </a:p>
          <a:p>
            <a:pPr marR="68980"/>
            <a:endParaRPr lang="fr-FR" sz="24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r>
              <a:rPr lang="fr-FR" sz="2400" b="1" dirty="0">
                <a:solidFill>
                  <a:schemeClr val="accent2"/>
                </a:solidFill>
                <a:latin typeface="Arial" panose="020B0604020202020204" pitchFamily="34" charset="0"/>
              </a:rPr>
              <a:t>	- </a:t>
            </a:r>
            <a:r>
              <a:rPr lang="fr-FR" sz="2400" b="1" dirty="0">
                <a:solidFill>
                  <a:srgbClr val="FF0000"/>
                </a:solidFill>
                <a:latin typeface="Arial" panose="020B0604020202020204" pitchFamily="34" charset="0"/>
              </a:rPr>
              <a:t>:first-</a:t>
            </a:r>
            <a:r>
              <a:rPr lang="fr-FR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child</a:t>
            </a:r>
            <a:r>
              <a:rPr lang="fr-FR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: cible le premier élément enfant.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469089"/>
            <a:ext cx="3658111" cy="324847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810" y="2469089"/>
            <a:ext cx="4806002" cy="292483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904" y="5093519"/>
            <a:ext cx="3096057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036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71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259175"/>
            <a:ext cx="9144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90130"/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PSEUDO-CLASSES </a:t>
            </a:r>
          </a:p>
          <a:p>
            <a:pPr marR="90130"/>
            <a:endParaRPr lang="fr-FR" sz="24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r>
              <a:rPr lang="fr-FR" sz="2400" b="1" dirty="0">
                <a:solidFill>
                  <a:schemeClr val="accent2"/>
                </a:solidFill>
                <a:latin typeface="Arial" panose="020B0604020202020204" pitchFamily="34" charset="0"/>
              </a:rPr>
              <a:t>- </a:t>
            </a:r>
            <a:r>
              <a:rPr lang="fr-FR" sz="2400" b="1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fr-FR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nth-child</a:t>
            </a:r>
            <a:r>
              <a:rPr lang="fr-FR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endParaRPr lang="fr-FR" sz="2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fr-FR" sz="24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R="20780"/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Ce sélecteur permet de cibler tous les éléments en se basant sur leur position dans la liste des enfants de leur parent. </a:t>
            </a:r>
          </a:p>
          <a:p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Valeur : </a:t>
            </a:r>
            <a:r>
              <a:rPr lang="fr-FR" sz="2400" b="1" u="sng" dirty="0">
                <a:solidFill>
                  <a:schemeClr val="accent2"/>
                </a:solidFill>
                <a:latin typeface="Arial" panose="020B0604020202020204" pitchFamily="34" charset="0"/>
              </a:rPr>
              <a:t>un nombre, </a:t>
            </a:r>
            <a:r>
              <a:rPr lang="fr-FR" sz="2400" b="1" u="sng" dirty="0" err="1">
                <a:solidFill>
                  <a:schemeClr val="accent2"/>
                </a:solidFill>
                <a:latin typeface="Arial" panose="020B0604020202020204" pitchFamily="34" charset="0"/>
              </a:rPr>
              <a:t>even</a:t>
            </a:r>
            <a:r>
              <a:rPr lang="fr-FR" sz="2400" b="1" u="sng" dirty="0">
                <a:solidFill>
                  <a:schemeClr val="accent2"/>
                </a:solidFill>
                <a:latin typeface="Arial" panose="020B0604020202020204" pitchFamily="34" charset="0"/>
              </a:rPr>
              <a:t>(pair), </a:t>
            </a:r>
            <a:r>
              <a:rPr lang="fr-FR" sz="2400" b="1" u="sng" dirty="0" err="1">
                <a:solidFill>
                  <a:schemeClr val="accent2"/>
                </a:solidFill>
                <a:latin typeface="Arial" panose="020B0604020202020204" pitchFamily="34" charset="0"/>
              </a:rPr>
              <a:t>odd</a:t>
            </a:r>
            <a:r>
              <a:rPr lang="fr-FR" sz="2400" b="1" u="sng" dirty="0">
                <a:solidFill>
                  <a:schemeClr val="accent2"/>
                </a:solidFill>
                <a:latin typeface="Arial" panose="020B0604020202020204" pitchFamily="34" charset="0"/>
              </a:rPr>
              <a:t>(impair)…. </a:t>
            </a:r>
          </a:p>
          <a:p>
            <a:endParaRPr lang="fr-FR" sz="24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R="108960"/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Exemples : </a:t>
            </a:r>
          </a:p>
          <a:p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 - </a:t>
            </a:r>
            <a:r>
              <a:rPr lang="fr-FR" sz="2400" dirty="0">
                <a:solidFill>
                  <a:srgbClr val="FF0000"/>
                </a:solidFill>
                <a:latin typeface="Arial" panose="020B0604020202020204" pitchFamily="34" charset="0"/>
              </a:rPr>
              <a:t>p:nth-child(3){color:red;} </a:t>
            </a:r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le troisième paragraphe de l’élément parent. </a:t>
            </a:r>
          </a:p>
          <a:p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 - </a:t>
            </a:r>
            <a:r>
              <a:rPr lang="fr-FR" sz="2400" dirty="0">
                <a:solidFill>
                  <a:srgbClr val="FF0000"/>
                </a:solidFill>
                <a:latin typeface="Arial" panose="020B0604020202020204" pitchFamily="34" charset="0"/>
              </a:rPr>
              <a:t>p:nth-child(3n){color:red;} </a:t>
            </a:r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tous les paragraphes multiples de 3 de l’élément parent. </a:t>
            </a:r>
          </a:p>
        </p:txBody>
      </p:sp>
    </p:spTree>
    <p:extLst>
      <p:ext uri="{BB962C8B-B14F-4D97-AF65-F5344CB8AC3E}">
        <p14:creationId xmlns:p14="http://schemas.microsoft.com/office/powerpoint/2010/main" val="25947468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72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2557" y="1238944"/>
            <a:ext cx="911048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90460"/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PSEUDO CLASSES </a:t>
            </a:r>
          </a:p>
          <a:p>
            <a:pPr marR="90460"/>
            <a:endParaRPr lang="fr-FR" sz="24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r>
              <a:rPr lang="fr-FR" sz="2400" b="1" dirty="0">
                <a:solidFill>
                  <a:schemeClr val="accent2"/>
                </a:solidFill>
                <a:latin typeface="Arial" panose="020B0604020202020204" pitchFamily="34" charset="0"/>
              </a:rPr>
              <a:t>- </a:t>
            </a:r>
            <a:r>
              <a:rPr lang="fr-FR" sz="2400" b="1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fr-FR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nth</a:t>
            </a:r>
            <a:r>
              <a:rPr lang="fr-FR" sz="2400" b="1" dirty="0">
                <a:solidFill>
                  <a:srgbClr val="FF0000"/>
                </a:solidFill>
                <a:latin typeface="Arial" panose="020B0604020202020204" pitchFamily="34" charset="0"/>
              </a:rPr>
              <a:t>-last-</a:t>
            </a:r>
            <a:r>
              <a:rPr lang="fr-FR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child</a:t>
            </a:r>
            <a:r>
              <a:rPr lang="fr-FR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endParaRPr lang="fr-FR" sz="2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fr-FR" sz="24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R="20310"/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Même principe que le précédent mais en partant de la fin. </a:t>
            </a:r>
          </a:p>
          <a:p>
            <a:pPr marR="47630"/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Exemple : </a:t>
            </a:r>
          </a:p>
          <a:p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⇒</a:t>
            </a:r>
            <a:r>
              <a:rPr lang="fr-FR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p:nth-last-child</a:t>
            </a:r>
            <a:r>
              <a:rPr lang="fr-FR" sz="2400" dirty="0">
                <a:solidFill>
                  <a:srgbClr val="FF0000"/>
                </a:solidFill>
                <a:latin typeface="Arial" panose="020B0604020202020204" pitchFamily="34" charset="0"/>
              </a:rPr>
              <a:t>(2){</a:t>
            </a:r>
            <a:r>
              <a:rPr lang="fr-FR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color:red</a:t>
            </a:r>
            <a:r>
              <a:rPr lang="fr-FR" sz="2400" dirty="0">
                <a:solidFill>
                  <a:srgbClr val="FF0000"/>
                </a:solidFill>
                <a:latin typeface="Arial" panose="020B0604020202020204" pitchFamily="34" charset="0"/>
              </a:rPr>
              <a:t>;}</a:t>
            </a:r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 écrit en rouge l’avant dernier paragraphe </a:t>
            </a:r>
            <a:endParaRPr lang="fr-FR" sz="2400" dirty="0">
              <a:solidFill>
                <a:schemeClr val="accent2"/>
              </a:solidFill>
              <a:latin typeface="Wingdings" panose="05000000000000000000" pitchFamily="2" charset="2"/>
            </a:endParaRPr>
          </a:p>
          <a:p>
            <a:endParaRPr lang="fr-FR" sz="2400" b="1" dirty="0">
              <a:solidFill>
                <a:schemeClr val="accent2"/>
              </a:solidFill>
              <a:latin typeface="Wingdings" panose="05000000000000000000" pitchFamily="2" charset="2"/>
            </a:endParaRPr>
          </a:p>
          <a:p>
            <a:r>
              <a:rPr lang="fr-FR" sz="2400" b="1" dirty="0">
                <a:solidFill>
                  <a:schemeClr val="accent2"/>
                </a:solidFill>
                <a:latin typeface="Arial" panose="020B0604020202020204" pitchFamily="34" charset="0"/>
              </a:rPr>
              <a:t>- </a:t>
            </a:r>
            <a:r>
              <a:rPr lang="fr-FR" sz="2400" b="1" dirty="0">
                <a:solidFill>
                  <a:srgbClr val="FF0000"/>
                </a:solidFill>
                <a:latin typeface="Arial" panose="020B0604020202020204" pitchFamily="34" charset="0"/>
              </a:rPr>
              <a:t>:last-</a:t>
            </a:r>
            <a:r>
              <a:rPr lang="fr-FR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child</a:t>
            </a:r>
            <a:r>
              <a:rPr lang="fr-FR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endParaRPr lang="fr-FR" sz="2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fr-FR" sz="24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Correspond à </a:t>
            </a:r>
            <a:r>
              <a:rPr lang="fr-FR" sz="2400" b="1" i="1" dirty="0">
                <a:solidFill>
                  <a:schemeClr val="accent2"/>
                </a:solidFill>
                <a:latin typeface="Arial" panose="020B0604020202020204" pitchFamily="34" charset="0"/>
              </a:rPr>
              <a:t>:</a:t>
            </a:r>
            <a:r>
              <a:rPr lang="fr-FR" sz="2400" b="1" i="1" dirty="0" err="1">
                <a:solidFill>
                  <a:schemeClr val="accent2"/>
                </a:solidFill>
                <a:latin typeface="Arial" panose="020B0604020202020204" pitchFamily="34" charset="0"/>
              </a:rPr>
              <a:t>nth</a:t>
            </a:r>
            <a:r>
              <a:rPr lang="fr-FR" sz="2400" b="1" i="1" dirty="0">
                <a:solidFill>
                  <a:schemeClr val="accent2"/>
                </a:solidFill>
                <a:latin typeface="Arial" panose="020B0604020202020204" pitchFamily="34" charset="0"/>
              </a:rPr>
              <a:t>-last-</a:t>
            </a:r>
            <a:r>
              <a:rPr lang="fr-FR" sz="2400" b="1" i="1" dirty="0" err="1">
                <a:solidFill>
                  <a:schemeClr val="accent2"/>
                </a:solidFill>
                <a:latin typeface="Arial" panose="020B0604020202020204" pitchFamily="34" charset="0"/>
              </a:rPr>
              <a:t>child</a:t>
            </a:r>
            <a:r>
              <a:rPr lang="fr-FR" sz="2400" b="1" i="1" dirty="0">
                <a:solidFill>
                  <a:schemeClr val="accent2"/>
                </a:solidFill>
                <a:latin typeface="Arial" panose="020B0604020202020204" pitchFamily="34" charset="0"/>
              </a:rPr>
              <a:t>(1) </a:t>
            </a:r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. </a:t>
            </a:r>
          </a:p>
          <a:p>
            <a:endParaRPr lang="fr-F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8487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73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052736"/>
            <a:ext cx="9144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24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R="49780"/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PSEUDO-CLASSES FORMULAIRES </a:t>
            </a:r>
          </a:p>
          <a:p>
            <a:pPr marR="49780"/>
            <a:endParaRPr lang="fr-FR" sz="24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r>
              <a:rPr lang="fr-FR" sz="2400" b="1" dirty="0">
                <a:solidFill>
                  <a:srgbClr val="FF0000"/>
                </a:solidFill>
                <a:latin typeface="Arial" panose="020B0604020202020204" pitchFamily="34" charset="0"/>
              </a:rPr>
              <a:t>- :</a:t>
            </a:r>
            <a:r>
              <a:rPr lang="fr-FR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checked</a:t>
            </a:r>
            <a:r>
              <a:rPr lang="fr-FR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: cible les éléments cochés (radio, </a:t>
            </a:r>
            <a:r>
              <a:rPr lang="fr-FR" sz="2400" dirty="0" err="1">
                <a:solidFill>
                  <a:schemeClr val="accent2"/>
                </a:solidFill>
                <a:latin typeface="Arial" panose="020B0604020202020204" pitchFamily="34" charset="0"/>
              </a:rPr>
              <a:t>checkbox</a:t>
            </a:r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) </a:t>
            </a:r>
          </a:p>
          <a:p>
            <a:r>
              <a:rPr lang="fr-FR" sz="2400" b="1" dirty="0">
                <a:solidFill>
                  <a:srgbClr val="FF0000"/>
                </a:solidFill>
                <a:latin typeface="Arial" panose="020B0604020202020204" pitchFamily="34" charset="0"/>
              </a:rPr>
              <a:t>- :</a:t>
            </a:r>
            <a:r>
              <a:rPr lang="fr-FR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required</a:t>
            </a:r>
            <a:r>
              <a:rPr lang="fr-FR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: cible les éléments définis comme requis </a:t>
            </a:r>
          </a:p>
          <a:p>
            <a:endParaRPr lang="fr-FR" sz="24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fr-FR" sz="24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fr-FR" sz="24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fr-FR" sz="24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r>
              <a:rPr lang="fr-FR" sz="2400" b="1" dirty="0">
                <a:solidFill>
                  <a:srgbClr val="FF0000"/>
                </a:solidFill>
                <a:latin typeface="Arial" panose="020B0604020202020204" pitchFamily="34" charset="0"/>
              </a:rPr>
              <a:t>- :</a:t>
            </a:r>
            <a:r>
              <a:rPr lang="fr-FR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valid</a:t>
            </a:r>
            <a:r>
              <a:rPr lang="fr-FR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: cible les éléments de formulaire respectant la valeur attendue ; </a:t>
            </a:r>
          </a:p>
          <a:p>
            <a:r>
              <a:rPr lang="fr-FR" sz="2400" b="1" dirty="0">
                <a:solidFill>
                  <a:srgbClr val="FF0000"/>
                </a:solidFill>
                <a:latin typeface="Arial" panose="020B0604020202020204" pitchFamily="34" charset="0"/>
              </a:rPr>
              <a:t>- :</a:t>
            </a:r>
            <a:r>
              <a:rPr lang="fr-FR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invalid</a:t>
            </a:r>
            <a:r>
              <a:rPr lang="fr-FR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: cible les éléments ne respectant pas la valeur attendue ;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64" y="3068960"/>
            <a:ext cx="5944430" cy="100026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811" y="2926065"/>
            <a:ext cx="1629002" cy="128605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5629912"/>
            <a:ext cx="7001852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2282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74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190" y="1257859"/>
            <a:ext cx="939190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90130"/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PSEUDO-CLASSES </a:t>
            </a:r>
          </a:p>
          <a:p>
            <a:pPr marR="90130"/>
            <a:endParaRPr lang="fr-FR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r>
              <a:rPr lang="fr-FR" b="1" dirty="0">
                <a:solidFill>
                  <a:schemeClr val="accent2"/>
                </a:solidFill>
                <a:latin typeface="Arial" panose="020B0604020202020204" pitchFamily="34" charset="0"/>
              </a:rPr>
              <a:t>- 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fr-FR" b="1" dirty="0" err="1">
                <a:solidFill>
                  <a:srgbClr val="FF0000"/>
                </a:solidFill>
                <a:latin typeface="Arial" panose="020B0604020202020204" pitchFamily="34" charset="0"/>
              </a:rPr>
              <a:t>nth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</a:rPr>
              <a:t>-of-type(N) </a:t>
            </a:r>
            <a:r>
              <a:rPr lang="fr-FR" dirty="0">
                <a:solidFill>
                  <a:schemeClr val="accent2"/>
                </a:solidFill>
                <a:latin typeface="Arial" panose="020B0604020202020204" pitchFamily="34" charset="0"/>
              </a:rPr>
              <a:t>: cible le n</a:t>
            </a:r>
            <a:r>
              <a:rPr lang="fr-FR" sz="1200" dirty="0">
                <a:solidFill>
                  <a:schemeClr val="accent2"/>
                </a:solidFill>
                <a:latin typeface="Arial" panose="020B0604020202020204" pitchFamily="34" charset="0"/>
              </a:rPr>
              <a:t>ième </a:t>
            </a:r>
            <a:r>
              <a:rPr lang="fr-FR" dirty="0">
                <a:solidFill>
                  <a:schemeClr val="accent2"/>
                </a:solidFill>
                <a:latin typeface="Arial" panose="020B0604020202020204" pitchFamily="34" charset="0"/>
              </a:rPr>
              <a:t>élément d’un type donné ; </a:t>
            </a:r>
          </a:p>
          <a:p>
            <a:r>
              <a:rPr lang="fr-FR" b="1" dirty="0">
                <a:solidFill>
                  <a:schemeClr val="accent2"/>
                </a:solidFill>
                <a:latin typeface="Arial" panose="020B0604020202020204" pitchFamily="34" charset="0"/>
              </a:rPr>
              <a:t>- 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fr-FR" b="1" dirty="0" err="1">
                <a:solidFill>
                  <a:srgbClr val="FF0000"/>
                </a:solidFill>
                <a:latin typeface="Arial" panose="020B0604020202020204" pitchFamily="34" charset="0"/>
              </a:rPr>
              <a:t>nth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</a:rPr>
              <a:t>-last-of-type(N) </a:t>
            </a:r>
            <a:r>
              <a:rPr lang="fr-FR" dirty="0">
                <a:solidFill>
                  <a:schemeClr val="accent2"/>
                </a:solidFill>
                <a:latin typeface="Arial" panose="020B0604020202020204" pitchFamily="34" charset="0"/>
              </a:rPr>
              <a:t>: cible le n</a:t>
            </a:r>
            <a:r>
              <a:rPr lang="fr-FR" sz="1200" dirty="0">
                <a:solidFill>
                  <a:schemeClr val="accent2"/>
                </a:solidFill>
                <a:latin typeface="Arial" panose="020B0604020202020204" pitchFamily="34" charset="0"/>
              </a:rPr>
              <a:t>ième </a:t>
            </a:r>
            <a:r>
              <a:rPr lang="fr-FR" dirty="0">
                <a:solidFill>
                  <a:schemeClr val="accent2"/>
                </a:solidFill>
                <a:latin typeface="Arial" panose="020B0604020202020204" pitchFamily="34" charset="0"/>
              </a:rPr>
              <a:t>dernier élément d’un type donné </a:t>
            </a:r>
          </a:p>
          <a:p>
            <a:r>
              <a:rPr lang="fr-FR" b="1" dirty="0">
                <a:solidFill>
                  <a:schemeClr val="accent2"/>
                </a:solidFill>
                <a:latin typeface="Arial" panose="020B0604020202020204" pitchFamily="34" charset="0"/>
              </a:rPr>
              <a:t>-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</a:rPr>
              <a:t> :last-</a:t>
            </a:r>
            <a:r>
              <a:rPr lang="fr-FR" b="1" dirty="0" err="1">
                <a:solidFill>
                  <a:srgbClr val="FF0000"/>
                </a:solidFill>
                <a:latin typeface="Arial" panose="020B0604020202020204" pitchFamily="34" charset="0"/>
              </a:rPr>
              <a:t>child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fr-FR" dirty="0">
                <a:solidFill>
                  <a:schemeClr val="accent2"/>
                </a:solidFill>
                <a:latin typeface="Arial" panose="020B0604020202020204" pitchFamily="34" charset="0"/>
              </a:rPr>
              <a:t>: cible le dernier élément enfant ; </a:t>
            </a:r>
          </a:p>
          <a:p>
            <a:r>
              <a:rPr lang="fr-FR" b="1" dirty="0">
                <a:solidFill>
                  <a:schemeClr val="accent2"/>
                </a:solidFill>
                <a:latin typeface="Arial" panose="020B0604020202020204" pitchFamily="34" charset="0"/>
              </a:rPr>
              <a:t>- 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</a:rPr>
              <a:t>:first-of-type </a:t>
            </a:r>
            <a:r>
              <a:rPr lang="fr-FR" dirty="0">
                <a:solidFill>
                  <a:schemeClr val="accent2"/>
                </a:solidFill>
                <a:latin typeface="Arial" panose="020B0604020202020204" pitchFamily="34" charset="0"/>
              </a:rPr>
              <a:t>: cible le premier élément d’un type donné (équivaut à </a:t>
            </a:r>
            <a:r>
              <a:rPr lang="fr-FR" dirty="0" err="1">
                <a:solidFill>
                  <a:schemeClr val="accent2"/>
                </a:solidFill>
                <a:latin typeface="Arial" panose="020B0604020202020204" pitchFamily="34" charset="0"/>
              </a:rPr>
              <a:t>nth</a:t>
            </a:r>
            <a:r>
              <a:rPr lang="fr-FR" dirty="0">
                <a:solidFill>
                  <a:schemeClr val="accent2"/>
                </a:solidFill>
                <a:latin typeface="Arial" panose="020B0604020202020204" pitchFamily="34" charset="0"/>
              </a:rPr>
              <a:t>-of-type(1)) ; </a:t>
            </a:r>
          </a:p>
          <a:p>
            <a:r>
              <a:rPr lang="fr-FR" b="1" dirty="0">
                <a:solidFill>
                  <a:schemeClr val="accent2"/>
                </a:solidFill>
                <a:latin typeface="Arial" panose="020B0604020202020204" pitchFamily="34" charset="0"/>
              </a:rPr>
              <a:t>- 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</a:rPr>
              <a:t>:last-of-type </a:t>
            </a:r>
            <a:r>
              <a:rPr lang="fr-FR" dirty="0">
                <a:solidFill>
                  <a:schemeClr val="accent2"/>
                </a:solidFill>
                <a:latin typeface="Arial" panose="020B0604020202020204" pitchFamily="34" charset="0"/>
              </a:rPr>
              <a:t>: cible le dernier élément d’un type donnée (équivaut à </a:t>
            </a:r>
            <a:r>
              <a:rPr lang="fr-FR" dirty="0" err="1">
                <a:solidFill>
                  <a:schemeClr val="accent2"/>
                </a:solidFill>
                <a:latin typeface="Arial" panose="020B0604020202020204" pitchFamily="34" charset="0"/>
              </a:rPr>
              <a:t>nth</a:t>
            </a:r>
            <a:r>
              <a:rPr lang="fr-FR" dirty="0">
                <a:solidFill>
                  <a:schemeClr val="accent2"/>
                </a:solidFill>
                <a:latin typeface="Arial" panose="020B0604020202020204" pitchFamily="34" charset="0"/>
              </a:rPr>
              <a:t>-last-of-type(1) ;</a:t>
            </a:r>
          </a:p>
          <a:p>
            <a:r>
              <a:rPr lang="fr-FR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fr-FR" b="1" dirty="0">
                <a:solidFill>
                  <a:schemeClr val="accent2"/>
                </a:solidFill>
                <a:latin typeface="Arial" panose="020B0604020202020204" pitchFamily="34" charset="0"/>
              </a:rPr>
              <a:t>- 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fr-FR" b="1" dirty="0" err="1">
                <a:solidFill>
                  <a:srgbClr val="FF0000"/>
                </a:solidFill>
                <a:latin typeface="Arial" panose="020B0604020202020204" pitchFamily="34" charset="0"/>
              </a:rPr>
              <a:t>only-child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fr-FR" dirty="0">
                <a:solidFill>
                  <a:schemeClr val="accent2"/>
                </a:solidFill>
                <a:latin typeface="Arial" panose="020B0604020202020204" pitchFamily="34" charset="0"/>
              </a:rPr>
              <a:t>: cible un élément s’il est l’unique enfant ; </a:t>
            </a:r>
          </a:p>
          <a:p>
            <a:r>
              <a:rPr lang="fr-FR" b="1" dirty="0">
                <a:solidFill>
                  <a:schemeClr val="accent2"/>
                </a:solidFill>
                <a:latin typeface="Arial" panose="020B0604020202020204" pitchFamily="34" charset="0"/>
              </a:rPr>
              <a:t>- 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fr-FR" b="1" dirty="0" err="1">
                <a:solidFill>
                  <a:srgbClr val="FF0000"/>
                </a:solidFill>
                <a:latin typeface="Arial" panose="020B0604020202020204" pitchFamily="34" charset="0"/>
              </a:rPr>
              <a:t>only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</a:rPr>
              <a:t>-of-type </a:t>
            </a:r>
            <a:r>
              <a:rPr lang="fr-FR" dirty="0">
                <a:solidFill>
                  <a:schemeClr val="accent2"/>
                </a:solidFill>
                <a:latin typeface="Arial" panose="020B0604020202020204" pitchFamily="34" charset="0"/>
              </a:rPr>
              <a:t>: cible un élément s’il est l’unique enfant ce de type ; 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r>
              <a:rPr lang="fr-FR" b="1" dirty="0">
                <a:solidFill>
                  <a:schemeClr val="accent2"/>
                </a:solidFill>
                <a:latin typeface="Arial" panose="020B0604020202020204" pitchFamily="34" charset="0"/>
              </a:rPr>
              <a:t>- 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fr-FR" b="1" dirty="0" err="1">
                <a:solidFill>
                  <a:srgbClr val="FF0000"/>
                </a:solidFill>
                <a:latin typeface="Arial" panose="020B0604020202020204" pitchFamily="34" charset="0"/>
              </a:rPr>
              <a:t>root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fr-FR" dirty="0">
                <a:solidFill>
                  <a:srgbClr val="FF0000"/>
                </a:solidFill>
                <a:latin typeface="Arial" panose="020B0604020202020204" pitchFamily="34" charset="0"/>
              </a:rPr>
              <a:t>: </a:t>
            </a:r>
            <a:r>
              <a:rPr lang="fr-FR" dirty="0">
                <a:solidFill>
                  <a:schemeClr val="accent2"/>
                </a:solidFill>
                <a:latin typeface="Arial" panose="020B0604020202020204" pitchFamily="34" charset="0"/>
              </a:rPr>
              <a:t>cible l’élément racine du document ; </a:t>
            </a:r>
          </a:p>
          <a:p>
            <a:r>
              <a:rPr lang="fr-FR" b="1" dirty="0">
                <a:solidFill>
                  <a:schemeClr val="accent2"/>
                </a:solidFill>
                <a:latin typeface="Arial" panose="020B0604020202020204" pitchFamily="34" charset="0"/>
              </a:rPr>
              <a:t>- 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fr-FR" b="1" dirty="0" err="1">
                <a:solidFill>
                  <a:srgbClr val="FF0000"/>
                </a:solidFill>
                <a:latin typeface="Arial" panose="020B0604020202020204" pitchFamily="34" charset="0"/>
              </a:rPr>
              <a:t>empty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fr-FR" dirty="0">
                <a:solidFill>
                  <a:schemeClr val="accent2"/>
                </a:solidFill>
                <a:latin typeface="Arial" panose="020B0604020202020204" pitchFamily="34" charset="0"/>
              </a:rPr>
              <a:t>: cible un élément sans enfant ; </a:t>
            </a:r>
          </a:p>
          <a:p>
            <a:r>
              <a:rPr lang="fr-FR" b="1" dirty="0">
                <a:solidFill>
                  <a:schemeClr val="accent2"/>
                </a:solidFill>
                <a:latin typeface="Arial" panose="020B0604020202020204" pitchFamily="34" charset="0"/>
              </a:rPr>
              <a:t>- 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fr-FR" b="1" dirty="0" err="1">
                <a:solidFill>
                  <a:srgbClr val="FF0000"/>
                </a:solidFill>
                <a:latin typeface="Arial" panose="020B0604020202020204" pitchFamily="34" charset="0"/>
              </a:rPr>
              <a:t>target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fr-FR" dirty="0">
                <a:solidFill>
                  <a:srgbClr val="FF0000"/>
                </a:solidFill>
                <a:latin typeface="Arial" panose="020B0604020202020204" pitchFamily="34" charset="0"/>
              </a:rPr>
              <a:t>: </a:t>
            </a:r>
            <a:r>
              <a:rPr lang="fr-FR" dirty="0">
                <a:solidFill>
                  <a:schemeClr val="accent2"/>
                </a:solidFill>
                <a:latin typeface="Arial" panose="020B0604020202020204" pitchFamily="34" charset="0"/>
              </a:rPr>
              <a:t>cible un élément pointé par son identifiant dans l’URL (ancre) ; </a:t>
            </a:r>
          </a:p>
          <a:p>
            <a:r>
              <a:rPr lang="fr-FR" b="1" dirty="0">
                <a:solidFill>
                  <a:schemeClr val="accent2"/>
                </a:solidFill>
                <a:latin typeface="Arial" panose="020B0604020202020204" pitchFamily="34" charset="0"/>
              </a:rPr>
              <a:t>- 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fr-FR" b="1" dirty="0" err="1">
                <a:solidFill>
                  <a:srgbClr val="FF0000"/>
                </a:solidFill>
                <a:latin typeface="Arial" panose="020B0604020202020204" pitchFamily="34" charset="0"/>
              </a:rPr>
              <a:t>enabled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fr-FR" dirty="0">
                <a:solidFill>
                  <a:schemeClr val="accent2"/>
                </a:solidFill>
                <a:latin typeface="Arial" panose="020B0604020202020204" pitchFamily="34" charset="0"/>
              </a:rPr>
              <a:t>: cible les éléments de l’interface qui sont activés ; </a:t>
            </a:r>
          </a:p>
          <a:p>
            <a:r>
              <a:rPr lang="fr-FR" b="1" dirty="0">
                <a:solidFill>
                  <a:schemeClr val="accent2"/>
                </a:solidFill>
                <a:latin typeface="Arial" panose="020B0604020202020204" pitchFamily="34" charset="0"/>
              </a:rPr>
              <a:t>-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</a:rPr>
              <a:t> :</a:t>
            </a:r>
            <a:r>
              <a:rPr lang="fr-FR" b="1" dirty="0" err="1">
                <a:solidFill>
                  <a:srgbClr val="FF0000"/>
                </a:solidFill>
                <a:latin typeface="Arial" panose="020B0604020202020204" pitchFamily="34" charset="0"/>
              </a:rPr>
              <a:t>disabled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fr-FR" dirty="0">
                <a:solidFill>
                  <a:schemeClr val="accent2"/>
                </a:solidFill>
                <a:latin typeface="Arial" panose="020B0604020202020204" pitchFamily="34" charset="0"/>
              </a:rPr>
              <a:t>: cible les éléments de l’interface qui sont désactivés </a:t>
            </a:r>
          </a:p>
          <a:p>
            <a:r>
              <a:rPr lang="fr-FR" b="1" dirty="0">
                <a:solidFill>
                  <a:schemeClr val="accent2"/>
                </a:solidFill>
                <a:latin typeface="Arial" panose="020B0604020202020204" pitchFamily="34" charset="0"/>
              </a:rPr>
              <a:t>- 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</a:rPr>
              <a:t>:not(</a:t>
            </a:r>
            <a:r>
              <a:rPr lang="fr-FR" b="1" dirty="0" err="1">
                <a:solidFill>
                  <a:srgbClr val="FF0000"/>
                </a:solidFill>
                <a:latin typeface="Arial" panose="020B0604020202020204" pitchFamily="34" charset="0"/>
              </a:rPr>
              <a:t>selector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</a:rPr>
              <a:t>) </a:t>
            </a:r>
            <a:r>
              <a:rPr lang="fr-FR" dirty="0">
                <a:solidFill>
                  <a:schemeClr val="accent2"/>
                </a:solidFill>
                <a:latin typeface="Arial" panose="020B0604020202020204" pitchFamily="34" charset="0"/>
              </a:rPr>
              <a:t>: cible les éléments qui ne correspondent pas au sélecteur entre parenthèses. </a:t>
            </a:r>
          </a:p>
        </p:txBody>
      </p:sp>
    </p:spTree>
    <p:extLst>
      <p:ext uri="{BB962C8B-B14F-4D97-AF65-F5344CB8AC3E}">
        <p14:creationId xmlns:p14="http://schemas.microsoft.com/office/powerpoint/2010/main" val="27682768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75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305250"/>
            <a:ext cx="911048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68610"/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LES PSEUDOS-ÉLÉMENTS </a:t>
            </a:r>
          </a:p>
          <a:p>
            <a:pPr marR="68610"/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	- first-line = la première ligne de l'élément reçoit les propriétés CSS </a:t>
            </a:r>
          </a:p>
          <a:p>
            <a:endParaRPr lang="fr-FR" sz="24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	- first-</a:t>
            </a:r>
            <a:r>
              <a:rPr lang="fr-FR" sz="2400" dirty="0" err="1">
                <a:solidFill>
                  <a:schemeClr val="accent2"/>
                </a:solidFill>
                <a:latin typeface="Arial" panose="020B0604020202020204" pitchFamily="34" charset="0"/>
              </a:rPr>
              <a:t>letter</a:t>
            </a:r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 = la première lettre du texte reçoit les propriétés CSS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1" y="3982906"/>
            <a:ext cx="4610807" cy="196637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318" y="3710593"/>
            <a:ext cx="3454090" cy="245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3628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76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178985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24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R="82410"/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PSEUDO-ÉLÉMENTS </a:t>
            </a:r>
          </a:p>
          <a:p>
            <a:pPr marR="82410"/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	- </a:t>
            </a:r>
            <a:r>
              <a:rPr lang="fr-FR" sz="2400" dirty="0">
                <a:solidFill>
                  <a:srgbClr val="FF0000"/>
                </a:solidFill>
                <a:latin typeface="Arial" panose="020B0604020202020204" pitchFamily="34" charset="0"/>
              </a:rPr>
              <a:t>::</a:t>
            </a:r>
            <a:r>
              <a:rPr lang="fr-FR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before</a:t>
            </a:r>
            <a:r>
              <a:rPr lang="fr-FR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et </a:t>
            </a:r>
            <a:r>
              <a:rPr lang="fr-FR" sz="2400" dirty="0">
                <a:solidFill>
                  <a:srgbClr val="FF0000"/>
                </a:solidFill>
                <a:latin typeface="Arial" panose="020B0604020202020204" pitchFamily="34" charset="0"/>
              </a:rPr>
              <a:t>::</a:t>
            </a:r>
            <a:r>
              <a:rPr lang="fr-FR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after</a:t>
            </a:r>
            <a:r>
              <a:rPr lang="fr-FR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permet de déterminer les propriétés à appliquer avant et après un paragraphe. </a:t>
            </a:r>
          </a:p>
          <a:p>
            <a:endParaRPr lang="fr-FR" sz="24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	- inclusion de caractères ou d'images grâce à l'attribut </a:t>
            </a:r>
            <a:r>
              <a:rPr lang="fr-FR" sz="2400" dirty="0">
                <a:solidFill>
                  <a:srgbClr val="FF0000"/>
                </a:solidFill>
                <a:latin typeface="Arial" panose="020B0604020202020204" pitchFamily="34" charset="0"/>
              </a:rPr>
              <a:t>content</a:t>
            </a:r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211370"/>
            <a:ext cx="3172268" cy="202910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8308" y="4225972"/>
            <a:ext cx="2922270" cy="217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71971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77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9512" y="700613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36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R="82410" algn="ctr"/>
            <a:r>
              <a:rPr lang="fr-FR" sz="3600" dirty="0">
                <a:hlinkClick r:id="rId3"/>
              </a:rPr>
              <a:t>https://tutowebdesign.com/css</a:t>
            </a:r>
            <a:endParaRPr lang="fr-FR" sz="36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R="82410"/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266" y="2022957"/>
            <a:ext cx="8339468" cy="353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057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78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9627"/>
            <a:ext cx="9144000" cy="377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02409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79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082" y="1916832"/>
            <a:ext cx="9144001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59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8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63647" y="1338620"/>
            <a:ext cx="3903633" cy="452431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Mais aussi en </a:t>
            </a:r>
          </a:p>
          <a:p>
            <a:pPr algn="ctr"/>
            <a:r>
              <a:rPr lang="fr-FR" sz="36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correspondance </a:t>
            </a:r>
          </a:p>
          <a:p>
            <a:pPr algn="ctr"/>
            <a:r>
              <a:rPr lang="fr-FR" sz="36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avec le :</a:t>
            </a:r>
          </a:p>
          <a:p>
            <a:pPr algn="ctr"/>
            <a:r>
              <a:rPr lang="fr-FR" sz="36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World</a:t>
            </a:r>
          </a:p>
          <a:p>
            <a:pPr algn="ctr"/>
            <a:r>
              <a:rPr lang="fr-FR" sz="36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Wide</a:t>
            </a:r>
          </a:p>
          <a:p>
            <a:pPr algn="ctr"/>
            <a:r>
              <a:rPr lang="fr-FR" sz="36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Web</a:t>
            </a:r>
          </a:p>
          <a:p>
            <a:pPr algn="ctr"/>
            <a:r>
              <a:rPr lang="fr-FR" sz="36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Consortium</a:t>
            </a:r>
          </a:p>
          <a:p>
            <a:pPr algn="ctr"/>
            <a:endParaRPr lang="fr-FR" sz="3600" b="1" dirty="0">
              <a:ln w="1905"/>
              <a:gradFill>
                <a:gsLst>
                  <a:gs pos="0">
                    <a:srgbClr val="2D2DB9">
                      <a:shade val="20000"/>
                      <a:satMod val="200000"/>
                    </a:srgbClr>
                  </a:gs>
                  <a:gs pos="78000">
                    <a:srgbClr val="2D2DB9">
                      <a:tint val="90000"/>
                      <a:shade val="89000"/>
                      <a:satMod val="220000"/>
                    </a:srgbClr>
                  </a:gs>
                  <a:gs pos="100000">
                    <a:srgbClr val="2D2DB9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28" y="1247822"/>
            <a:ext cx="2800672" cy="5084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087" y="5279392"/>
            <a:ext cx="1488752" cy="89199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81414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80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190" y="2579420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36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R="82410" algn="ctr"/>
            <a:r>
              <a:rPr lang="fr-FR" sz="3600" dirty="0">
                <a:solidFill>
                  <a:schemeClr val="accent2"/>
                </a:solidFill>
                <a:latin typeface="Arial" panose="020B0604020202020204" pitchFamily="34" charset="0"/>
              </a:rPr>
              <a:t>Annexes : </a:t>
            </a:r>
          </a:p>
          <a:p>
            <a:pPr marR="82410"/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332701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81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21555" y="836712"/>
            <a:ext cx="91440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36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R="82410" algn="ctr"/>
            <a:r>
              <a:rPr lang="fr-FR" sz="3600" dirty="0">
                <a:solidFill>
                  <a:schemeClr val="accent2"/>
                </a:solidFill>
                <a:latin typeface="Arial" panose="020B0604020202020204" pitchFamily="34" charset="0"/>
              </a:rPr>
              <a:t>Pour mieux comprendre comment sont codés les sites …</a:t>
            </a:r>
          </a:p>
          <a:p>
            <a:pPr marR="82410" algn="ctr"/>
            <a:endParaRPr lang="fr-FR" sz="36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R="82410" algn="ctr"/>
            <a:r>
              <a:rPr lang="fr-FR" sz="3600" dirty="0">
                <a:solidFill>
                  <a:schemeClr val="accent2"/>
                </a:solidFill>
                <a:latin typeface="Arial" panose="020B0604020202020204" pitchFamily="34" charset="0"/>
              </a:rPr>
              <a:t>TOUCHE CTRL + U</a:t>
            </a:r>
          </a:p>
          <a:p>
            <a:pPr marR="82410"/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967" y="3645024"/>
            <a:ext cx="2282956" cy="255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632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82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052736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36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R="82410" algn="ctr"/>
            <a:r>
              <a:rPr lang="fr-FR" sz="3600" dirty="0">
                <a:solidFill>
                  <a:schemeClr val="accent2"/>
                </a:solidFill>
                <a:latin typeface="Arial" panose="020B0604020202020204" pitchFamily="34" charset="0"/>
              </a:rPr>
              <a:t>Pour savoir avec quelle méthode le site a été construit … </a:t>
            </a:r>
          </a:p>
          <a:p>
            <a:pPr marR="82410" algn="ctr"/>
            <a:r>
              <a:rPr lang="fr-FR" sz="3600" dirty="0">
                <a:solidFill>
                  <a:schemeClr val="accent2"/>
                </a:solidFill>
                <a:latin typeface="Arial" panose="020B0604020202020204" pitchFamily="34" charset="0"/>
              </a:rPr>
              <a:t>( Code «  en dur », CMS, </a:t>
            </a:r>
            <a:r>
              <a:rPr lang="fr-FR" sz="3600" dirty="0" err="1">
                <a:solidFill>
                  <a:schemeClr val="accent2"/>
                </a:solidFill>
                <a:latin typeface="Arial" panose="020B0604020202020204" pitchFamily="34" charset="0"/>
              </a:rPr>
              <a:t>Bootstrap</a:t>
            </a:r>
            <a:r>
              <a:rPr lang="fr-FR" sz="3600" dirty="0">
                <a:solidFill>
                  <a:schemeClr val="accent2"/>
                </a:solidFill>
                <a:latin typeface="Arial" panose="020B0604020202020204" pitchFamily="34" charset="0"/>
              </a:rPr>
              <a:t>, </a:t>
            </a:r>
            <a:r>
              <a:rPr lang="fr-FR" sz="3600" dirty="0" err="1">
                <a:solidFill>
                  <a:schemeClr val="accent2"/>
                </a:solidFill>
                <a:latin typeface="Arial" panose="020B0604020202020204" pitchFamily="34" charset="0"/>
              </a:rPr>
              <a:t>php</a:t>
            </a:r>
            <a:r>
              <a:rPr lang="fr-FR" sz="3600" dirty="0">
                <a:solidFill>
                  <a:schemeClr val="accent2"/>
                </a:solidFill>
                <a:latin typeface="Arial" panose="020B0604020202020204" pitchFamily="34" charset="0"/>
              </a:rPr>
              <a:t> )</a:t>
            </a:r>
          </a:p>
          <a:p>
            <a:pPr marR="82410"/>
            <a:r>
              <a:rPr lang="fr-FR" sz="2400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2998428" y="3244334"/>
            <a:ext cx="3147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https://www.wappalyzer.com/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3963682"/>
            <a:ext cx="3888432" cy="189925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251520" y="3703540"/>
            <a:ext cx="7797760" cy="26014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9925" y="3700890"/>
            <a:ext cx="2532010" cy="225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385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83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92844" y="1244232"/>
            <a:ext cx="256192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Sources - aides: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1521" y="1768375"/>
            <a:ext cx="8136904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fr-FR" sz="16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images et icones gratuits</a:t>
            </a:r>
          </a:p>
          <a:p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&gt; https://www.pexels.com/</a:t>
            </a:r>
          </a:p>
          <a:p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&gt; https://pixabay.com/fr/ </a:t>
            </a:r>
          </a:p>
          <a:p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http://backgroundcheckall.com/tarpaulin-background-for-graduation-4/</a:t>
            </a:r>
          </a:p>
          <a:p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•	&gt; https://unsplash.com/</a:t>
            </a:r>
          </a:p>
          <a:p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•	http://commons.wikimedia.org/wiki/Accueil : bibliothèque d'images libres</a:t>
            </a:r>
          </a:p>
          <a:p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•	http://www.flickr.com/creativecommons/</a:t>
            </a:r>
          </a:p>
          <a:p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Ou sur des sites qui fournissent des icônes :</a:t>
            </a:r>
          </a:p>
          <a:p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&gt; https://www.flaticon.com/ </a:t>
            </a:r>
          </a:p>
          <a:p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&gt; https://www.freepik.com/</a:t>
            </a:r>
          </a:p>
          <a:p>
            <a:endParaRPr lang="fr-FR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10426" y="1711728"/>
            <a:ext cx="212673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Webographie</a:t>
            </a:r>
          </a:p>
        </p:txBody>
      </p:sp>
    </p:spTree>
    <p:extLst>
      <p:ext uri="{BB962C8B-B14F-4D97-AF65-F5344CB8AC3E}">
        <p14:creationId xmlns:p14="http://schemas.microsoft.com/office/powerpoint/2010/main" val="96591072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84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50364" y="1244232"/>
            <a:ext cx="264687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Sources - aides 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1521" y="1768375"/>
            <a:ext cx="8136904" cy="40318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Textes : </a:t>
            </a:r>
          </a:p>
          <a:p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http://www.1001fonts.fr/</a:t>
            </a:r>
          </a:p>
          <a:p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https://www.1001freefonts.com/</a:t>
            </a:r>
          </a:p>
          <a:p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Codes couleurs</a:t>
            </a:r>
          </a:p>
          <a:p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•	http://www.espace2001.com/espace/couleurs.php</a:t>
            </a:r>
          </a:p>
          <a:p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•	http://www.colorschemer.com/online.html : Sélecteur de couleurs</a:t>
            </a:r>
          </a:p>
          <a:p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•	http://colorblender.com/ : </a:t>
            </a:r>
            <a:r>
              <a:rPr lang="fr-FR" sz="1600" dirty="0" err="1">
                <a:solidFill>
                  <a:schemeClr val="accent2">
                    <a:lumMod val="75000"/>
                  </a:schemeClr>
                </a:solidFill>
              </a:rPr>
              <a:t>Color</a:t>
            </a:r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 Blender</a:t>
            </a:r>
          </a:p>
          <a:p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•	http://www.colourlovers.com/ : Site coopératif de palettes de couleur</a:t>
            </a:r>
          </a:p>
          <a:p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•	http://www.visibone.com/popups/ : pour avoir sous la main les couleurs utilisables dans vos page web et leur code associé, cliquez sur le bouton "</a:t>
            </a:r>
            <a:r>
              <a:rPr lang="fr-FR" sz="1600" dirty="0" err="1">
                <a:solidFill>
                  <a:schemeClr val="accent2">
                    <a:lumMod val="75000"/>
                  </a:schemeClr>
                </a:solidFill>
              </a:rPr>
              <a:t>Hex</a:t>
            </a:r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accent2">
                    <a:lumMod val="75000"/>
                  </a:schemeClr>
                </a:solidFill>
              </a:rPr>
              <a:t>Color</a:t>
            </a:r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accent2">
                    <a:lumMod val="75000"/>
                  </a:schemeClr>
                </a:solidFill>
              </a:rPr>
              <a:t>Popup</a:t>
            </a:r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", vous obtenez une palette de couleur dans une nouvelle fenêtre de votre navigateur.</a:t>
            </a:r>
          </a:p>
          <a:p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•	http://kuler.adobe.com</a:t>
            </a:r>
          </a:p>
          <a:p>
            <a:endParaRPr lang="fr-FR" sz="1600" dirty="0">
              <a:solidFill>
                <a:schemeClr val="accent2"/>
              </a:solidFill>
            </a:endParaRPr>
          </a:p>
          <a:p>
            <a:r>
              <a:rPr lang="fr-FR" sz="1600" dirty="0">
                <a:solidFill>
                  <a:schemeClr val="accent2"/>
                </a:solidFill>
              </a:rPr>
              <a:t>https://tutowebdesign.com/css</a:t>
            </a:r>
          </a:p>
          <a:p>
            <a:endParaRPr lang="fr-FR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10426" y="1711728"/>
            <a:ext cx="212673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Webographie</a:t>
            </a:r>
          </a:p>
        </p:txBody>
      </p:sp>
    </p:spTree>
    <p:extLst>
      <p:ext uri="{BB962C8B-B14F-4D97-AF65-F5344CB8AC3E}">
        <p14:creationId xmlns:p14="http://schemas.microsoft.com/office/powerpoint/2010/main" val="883473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fr-FR" sz="1100" i="1">
                <a:solidFill>
                  <a:srgbClr val="FFFFFF"/>
                </a:solidFill>
                <a:latin typeface="Arial" charset="0"/>
              </a:rPr>
              <a:t>Vincent SEGUIER – IUT Paul Sabatier</a:t>
            </a:r>
          </a:p>
        </p:txBody>
      </p:sp>
      <p:sp>
        <p:nvSpPr>
          <p:cNvPr id="7" name="Espace réservé du numéro de diapositive 4"/>
          <p:cNvSpPr txBox="1">
            <a:spLocks/>
          </p:cNvSpPr>
          <p:nvPr/>
        </p:nvSpPr>
        <p:spPr bwMode="auto">
          <a:xfrm>
            <a:off x="8028384" y="5393928"/>
            <a:ext cx="1386708" cy="9380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648000" tIns="46800" rIns="90000" bIns="4680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12700" h="82550"/>
              <a:extrusionClr>
                <a:srgbClr val="002060"/>
              </a:extrusionClr>
            </a:sp3d>
          </a:bodyPr>
          <a:lstStyle>
            <a:defPPr>
              <a:defRPr lang="fr-FR"/>
            </a:defPPr>
            <a:lvl1pPr marL="0" algn="l" defTabSz="914400" rtl="0" eaLnBrk="1" latinLnBrk="0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B9963AD-68A0-4161-8A1A-A52483EEB60B}" type="slidenum">
              <a:rPr lang="fr-FR" altLang="fr-FR" smtClean="0">
                <a:ln w="2540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glow rad="990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schemeClr val="accent2">
                      <a:alpha val="40000"/>
                    </a:schemeClr>
                  </a:outerShdw>
                </a:effectLst>
              </a:rPr>
              <a:pPr>
                <a:defRPr/>
              </a:pPr>
              <a:t>9</a:t>
            </a:fld>
            <a:endParaRPr lang="fr-FR" altLang="fr-FR" dirty="0">
              <a:ln w="2540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glow rad="990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90" y="38654"/>
            <a:ext cx="934735" cy="6418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889863" y="2420888"/>
            <a:ext cx="362150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dirty="0">
                <a:ln w="1905"/>
                <a:gradFill>
                  <a:gsLst>
                    <a:gs pos="0">
                      <a:srgbClr val="2D2DB9">
                        <a:shade val="20000"/>
                        <a:satMod val="200000"/>
                      </a:srgbClr>
                    </a:gs>
                    <a:gs pos="78000">
                      <a:srgbClr val="2D2DB9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2D2DB9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Les formulaires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15" y="6415801"/>
            <a:ext cx="26814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accent2">
                    <a:lumMod val="75000"/>
                  </a:schemeClr>
                </a:solidFill>
              </a:rPr>
              <a:t>Source : https://www.w3schools.com/css/</a:t>
            </a:r>
          </a:p>
        </p:txBody>
      </p:sp>
    </p:spTree>
    <p:extLst>
      <p:ext uri="{BB962C8B-B14F-4D97-AF65-F5344CB8AC3E}">
        <p14:creationId xmlns:p14="http://schemas.microsoft.com/office/powerpoint/2010/main" val="2116865153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26725</TotalTime>
  <Words>2743</Words>
  <Application>Microsoft Office PowerPoint</Application>
  <PresentationFormat>Affichage à l'écran (4:3)</PresentationFormat>
  <Paragraphs>483</Paragraphs>
  <Slides>84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84</vt:i4>
      </vt:variant>
    </vt:vector>
  </HeadingPairs>
  <TitlesOfParts>
    <vt:vector size="93" baseType="lpstr">
      <vt:lpstr>Arial Unicode MS</vt:lpstr>
      <vt:lpstr>Microsoft YaHei</vt:lpstr>
      <vt:lpstr>Arial</vt:lpstr>
      <vt:lpstr>Calibri</vt:lpstr>
      <vt:lpstr>Tahoma</vt:lpstr>
      <vt:lpstr>Times New Roman</vt:lpstr>
      <vt:lpstr>Verdana</vt:lpstr>
      <vt:lpstr>Wingdings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</dc:creator>
  <cp:lastModifiedBy>Vincent Seguier</cp:lastModifiedBy>
  <cp:revision>225</cp:revision>
  <dcterms:created xsi:type="dcterms:W3CDTF">2018-09-18T16:31:26Z</dcterms:created>
  <dcterms:modified xsi:type="dcterms:W3CDTF">2021-01-11T10:48:31Z</dcterms:modified>
</cp:coreProperties>
</file>