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72" r:id="rId17"/>
    <p:sldId id="273" r:id="rId18"/>
    <p:sldId id="275" r:id="rId19"/>
    <p:sldId id="276" r:id="rId20"/>
    <p:sldId id="277" r:id="rId21"/>
    <p:sldId id="278" r:id="rId22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85899" autoAdjust="0"/>
  </p:normalViewPr>
  <p:slideViewPr>
    <p:cSldViewPr snapToObjects="1">
      <p:cViewPr varScale="1">
        <p:scale>
          <a:sx n="89" d="100"/>
          <a:sy n="89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5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7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9987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1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7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5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88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le même FAI</a:t>
            </a:r>
          </a:p>
          <a:p>
            <a:r>
              <a:rPr lang="fr-FR" dirty="0" smtClean="0"/>
              <a:t>Le serveur a besoin d’un FAI, est aussi sur réseau</a:t>
            </a:r>
            <a:r>
              <a:rPr lang="fr-FR" baseline="0" dirty="0" smtClean="0"/>
              <a:t> local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7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7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1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26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6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processus consistant à placer un format de message dans un autre s'appelle « encapsulation ».</a:t>
            </a:r>
          </a:p>
          <a:p>
            <a:r>
              <a:rPr lang="fr-FR" dirty="0" smtClean="0"/>
              <a:t>Processus inverse : </a:t>
            </a:r>
            <a:r>
              <a:rPr lang="fr-FR" dirty="0" err="1" smtClean="0"/>
              <a:t>désencapsulation</a:t>
            </a:r>
            <a:endParaRPr lang="fr-FR" dirty="0" smtClean="0"/>
          </a:p>
          <a:p>
            <a:r>
              <a:rPr lang="fr-FR" dirty="0" smtClean="0"/>
              <a:t>Le format de la trame est déterminé par le type de message envoyé et par l’intermédiaire suivant.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2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souvent nécessaire de décomposer le message en plusieurs petites parties. Les règles de taille des trames sont très strictes.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97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81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0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Convergence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Internet des objets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6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4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0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 départ (internaute)</a:t>
            </a:r>
            <a:r>
              <a:rPr lang="fr-FR" baseline="0" dirty="0" smtClean="0"/>
              <a:t> </a:t>
            </a:r>
            <a:r>
              <a:rPr lang="fr-FR" dirty="0" smtClean="0"/>
              <a:t>: réseau local</a:t>
            </a:r>
          </a:p>
          <a:p>
            <a:r>
              <a:rPr lang="fr-FR" dirty="0" smtClean="0"/>
              <a:t>A l’arrivée (service</a:t>
            </a:r>
            <a:r>
              <a:rPr lang="fr-FR" baseline="0" dirty="0" smtClean="0"/>
              <a:t> internet) : réseau local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2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br>
              <a:rPr lang="fr-FR" dirty="0" smtClean="0"/>
            </a:br>
            <a:r>
              <a:rPr lang="fr-FR" dirty="0"/>
              <a:t>L</a:t>
            </a:r>
            <a:r>
              <a:rPr lang="fr-FR" dirty="0" smtClean="0"/>
              <a:t>es réseaux numériques </a:t>
            </a:r>
            <a:r>
              <a:rPr lang="fr-FR" smtClean="0"/>
              <a:t>et leurs services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des services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Rôles des </a:t>
            </a:r>
            <a:r>
              <a:rPr lang="fr-FR" b="0" dirty="0" smtClean="0"/>
              <a:t>hôtes :</a:t>
            </a:r>
            <a:endParaRPr lang="fr-FR" b="0" dirty="0"/>
          </a:p>
          <a:p>
            <a:pPr algn="just"/>
            <a:r>
              <a:rPr lang="fr-FR" b="1" u="sng" dirty="0"/>
              <a:t>Serveur</a:t>
            </a:r>
            <a:r>
              <a:rPr lang="fr-FR" b="1" dirty="0"/>
              <a:t> :</a:t>
            </a:r>
          </a:p>
          <a:p>
            <a:pPr marL="452438" lvl="1" indent="4763" algn="just">
              <a:buNone/>
            </a:pPr>
            <a:r>
              <a:rPr lang="fr-FR" b="1" dirty="0"/>
              <a:t>Hôte exécutant un logiciel (logiciel serveur) </a:t>
            </a:r>
            <a:r>
              <a:rPr lang="fr-FR" b="1" dirty="0" smtClean="0"/>
              <a:t>qui fournit </a:t>
            </a:r>
            <a:r>
              <a:rPr lang="fr-FR" b="1" dirty="0"/>
              <a:t>un service à d'autres hôtes </a:t>
            </a:r>
            <a:r>
              <a:rPr lang="fr-FR" dirty="0" smtClean="0"/>
              <a:t>connectés au </a:t>
            </a:r>
            <a:r>
              <a:rPr lang="fr-FR" dirty="0"/>
              <a:t>réseau.</a:t>
            </a:r>
          </a:p>
          <a:p>
            <a:pPr algn="just"/>
            <a:r>
              <a:rPr lang="fr-FR" b="1" u="sng" dirty="0"/>
              <a:t>Client</a:t>
            </a:r>
            <a:r>
              <a:rPr lang="fr-FR" b="1" dirty="0"/>
              <a:t> :</a:t>
            </a:r>
          </a:p>
          <a:p>
            <a:pPr marL="452438" lvl="1" indent="4763" algn="just">
              <a:buNone/>
            </a:pPr>
            <a:r>
              <a:rPr lang="fr-FR" b="1" dirty="0"/>
              <a:t>Hôte exécutant un logiciel (logiciel client</a:t>
            </a:r>
            <a:r>
              <a:rPr lang="fr-FR" b="1" dirty="0" smtClean="0"/>
              <a:t>) pouvant </a:t>
            </a:r>
            <a:r>
              <a:rPr lang="fr-FR" b="1" dirty="0"/>
              <a:t>demander à utiliser un service </a:t>
            </a:r>
            <a:r>
              <a:rPr lang="fr-FR" dirty="0"/>
              <a:t>sur </a:t>
            </a:r>
            <a:r>
              <a:rPr lang="fr-FR" dirty="0" smtClean="0"/>
              <a:t>le réseau</a:t>
            </a:r>
            <a:r>
              <a:rPr lang="fr-F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des services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1" dirty="0" smtClean="0"/>
              <a:t>Exemple : </a:t>
            </a:r>
            <a:r>
              <a:rPr lang="fr-FR" b="1" dirty="0" smtClean="0"/>
              <a:t>le Web</a:t>
            </a:r>
            <a:endParaRPr lang="fr-FR" b="1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7049409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132856"/>
            <a:ext cx="6902137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132856"/>
            <a:ext cx="7028220" cy="399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des services Internet</a:t>
            </a:r>
            <a:endParaRPr lang="fr-FR" dirty="0"/>
          </a:p>
        </p:txBody>
      </p:sp>
      <p:sp>
        <p:nvSpPr>
          <p:cNvPr id="7" name="AutoShape 5"/>
          <p:cNvSpPr>
            <a:spLocks noChangeAspect="1" noChangeArrowheads="1" noTextEdit="1"/>
          </p:cNvSpPr>
          <p:nvPr/>
        </p:nvSpPr>
        <p:spPr bwMode="auto">
          <a:xfrm>
            <a:off x="968375" y="1600200"/>
            <a:ext cx="72072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66788" y="1627188"/>
            <a:ext cx="1443038" cy="6143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09825" y="1627188"/>
            <a:ext cx="1441450" cy="6143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1275" y="1627188"/>
            <a:ext cx="1443038" cy="6143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94313" y="1627188"/>
            <a:ext cx="1441450" cy="6143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35763" y="1627188"/>
            <a:ext cx="1441450" cy="61436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66788" y="2241550"/>
            <a:ext cx="1443038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09825" y="2241550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51275" y="2241550"/>
            <a:ext cx="1443038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94313" y="2241550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35763" y="2241550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66788" y="3122613"/>
            <a:ext cx="1443038" cy="11477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09825" y="3122613"/>
            <a:ext cx="1441450" cy="11477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51275" y="3122613"/>
            <a:ext cx="1443038" cy="11477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94313" y="3122613"/>
            <a:ext cx="1441450" cy="11477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35763" y="3122613"/>
            <a:ext cx="1441450" cy="11477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966788" y="4270375"/>
            <a:ext cx="1443038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09825" y="4270375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51275" y="4270375"/>
            <a:ext cx="1443038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94313" y="4270375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735763" y="4270375"/>
            <a:ext cx="1441450" cy="881063"/>
          </a:xfrm>
          <a:prstGeom prst="rect">
            <a:avLst/>
          </a:prstGeom>
          <a:solidFill>
            <a:srgbClr val="CBEC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66788" y="5151438"/>
            <a:ext cx="1443038" cy="8810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09825" y="5151438"/>
            <a:ext cx="1441450" cy="8810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51275" y="5151438"/>
            <a:ext cx="1443038" cy="8810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94313" y="5151438"/>
            <a:ext cx="1441450" cy="8810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4" name="Rectangle 31"/>
          <p:cNvSpPr>
            <a:spLocks noChangeArrowheads="1"/>
          </p:cNvSpPr>
          <p:nvPr/>
        </p:nvSpPr>
        <p:spPr bwMode="auto">
          <a:xfrm>
            <a:off x="6735763" y="5151438"/>
            <a:ext cx="1441450" cy="881063"/>
          </a:xfrm>
          <a:prstGeom prst="rect">
            <a:avLst/>
          </a:prstGeom>
          <a:solidFill>
            <a:srgbClr val="E7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5" name="Line 32"/>
          <p:cNvSpPr>
            <a:spLocks noChangeShapeType="1"/>
          </p:cNvSpPr>
          <p:nvPr/>
        </p:nvSpPr>
        <p:spPr bwMode="auto">
          <a:xfrm>
            <a:off x="2409825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Line 33"/>
          <p:cNvSpPr>
            <a:spLocks noChangeShapeType="1"/>
          </p:cNvSpPr>
          <p:nvPr/>
        </p:nvSpPr>
        <p:spPr bwMode="auto">
          <a:xfrm>
            <a:off x="3851275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5294313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Line 35"/>
          <p:cNvSpPr>
            <a:spLocks noChangeShapeType="1"/>
          </p:cNvSpPr>
          <p:nvPr/>
        </p:nvSpPr>
        <p:spPr bwMode="auto">
          <a:xfrm>
            <a:off x="6735763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962025" y="2241550"/>
            <a:ext cx="7219950" cy="0"/>
          </a:xfrm>
          <a:prstGeom prst="line">
            <a:avLst/>
          </a:prstGeom>
          <a:noFill/>
          <a:ln w="3333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962025" y="3122613"/>
            <a:ext cx="721995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3" name="Line 38"/>
          <p:cNvSpPr>
            <a:spLocks noChangeShapeType="1"/>
          </p:cNvSpPr>
          <p:nvPr/>
        </p:nvSpPr>
        <p:spPr bwMode="auto">
          <a:xfrm>
            <a:off x="962025" y="4270375"/>
            <a:ext cx="721995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4" name="Line 39"/>
          <p:cNvSpPr>
            <a:spLocks noChangeShapeType="1"/>
          </p:cNvSpPr>
          <p:nvPr/>
        </p:nvSpPr>
        <p:spPr bwMode="auto">
          <a:xfrm>
            <a:off x="962025" y="5151438"/>
            <a:ext cx="721995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5" name="Line 40"/>
          <p:cNvSpPr>
            <a:spLocks noChangeShapeType="1"/>
          </p:cNvSpPr>
          <p:nvPr/>
        </p:nvSpPr>
        <p:spPr bwMode="auto">
          <a:xfrm>
            <a:off x="966788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Line 41"/>
          <p:cNvSpPr>
            <a:spLocks noChangeShapeType="1"/>
          </p:cNvSpPr>
          <p:nvPr/>
        </p:nvSpPr>
        <p:spPr bwMode="auto">
          <a:xfrm>
            <a:off x="8177213" y="1620838"/>
            <a:ext cx="0" cy="4416425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7" name="Line 42"/>
          <p:cNvSpPr>
            <a:spLocks noChangeShapeType="1"/>
          </p:cNvSpPr>
          <p:nvPr/>
        </p:nvSpPr>
        <p:spPr bwMode="auto">
          <a:xfrm>
            <a:off x="962025" y="1627188"/>
            <a:ext cx="721995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8" name="Line 43"/>
          <p:cNvSpPr>
            <a:spLocks noChangeShapeType="1"/>
          </p:cNvSpPr>
          <p:nvPr/>
        </p:nvSpPr>
        <p:spPr bwMode="auto">
          <a:xfrm>
            <a:off x="962025" y="6032500"/>
            <a:ext cx="721995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9" name="Rectangle 44"/>
          <p:cNvSpPr>
            <a:spLocks noChangeArrowheads="1"/>
          </p:cNvSpPr>
          <p:nvPr/>
        </p:nvSpPr>
        <p:spPr bwMode="auto">
          <a:xfrm>
            <a:off x="1047750" y="1676400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Service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45"/>
          <p:cNvSpPr>
            <a:spLocks noChangeArrowheads="1"/>
          </p:cNvSpPr>
          <p:nvPr/>
        </p:nvSpPr>
        <p:spPr bwMode="auto">
          <a:xfrm>
            <a:off x="2490788" y="1676400"/>
            <a:ext cx="871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Serveur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46"/>
          <p:cNvSpPr>
            <a:spLocks noChangeArrowheads="1"/>
          </p:cNvSpPr>
          <p:nvPr/>
        </p:nvSpPr>
        <p:spPr bwMode="auto">
          <a:xfrm>
            <a:off x="3932238" y="1676400"/>
            <a:ext cx="93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Logiciel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47"/>
          <p:cNvSpPr>
            <a:spLocks noChangeArrowheads="1"/>
          </p:cNvSpPr>
          <p:nvPr/>
        </p:nvSpPr>
        <p:spPr bwMode="auto">
          <a:xfrm>
            <a:off x="3932238" y="1944688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serveur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48"/>
          <p:cNvSpPr>
            <a:spLocks noChangeArrowheads="1"/>
          </p:cNvSpPr>
          <p:nvPr/>
        </p:nvSpPr>
        <p:spPr bwMode="auto">
          <a:xfrm>
            <a:off x="5373688" y="167640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Client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49"/>
          <p:cNvSpPr>
            <a:spLocks noChangeArrowheads="1"/>
          </p:cNvSpPr>
          <p:nvPr/>
        </p:nvSpPr>
        <p:spPr bwMode="auto">
          <a:xfrm>
            <a:off x="6815138" y="1676400"/>
            <a:ext cx="93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Logiciel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50"/>
          <p:cNvSpPr>
            <a:spLocks noChangeArrowheads="1"/>
          </p:cNvSpPr>
          <p:nvPr/>
        </p:nvSpPr>
        <p:spPr bwMode="auto">
          <a:xfrm>
            <a:off x="6815138" y="1944688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cs typeface="Arial" pitchFamily="34" charset="0"/>
              </a:rPr>
              <a:t>client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Rectangle 51"/>
          <p:cNvSpPr>
            <a:spLocks noChangeArrowheads="1"/>
          </p:cNvSpPr>
          <p:nvPr/>
        </p:nvSpPr>
        <p:spPr bwMode="auto">
          <a:xfrm>
            <a:off x="1047750" y="2295525"/>
            <a:ext cx="5222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Web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52"/>
          <p:cNvSpPr>
            <a:spLocks noChangeArrowheads="1"/>
          </p:cNvSpPr>
          <p:nvPr/>
        </p:nvSpPr>
        <p:spPr bwMode="auto">
          <a:xfrm>
            <a:off x="2490788" y="2295525"/>
            <a:ext cx="12906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Serveur Web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53"/>
          <p:cNvSpPr>
            <a:spLocks noChangeArrowheads="1"/>
          </p:cNvSpPr>
          <p:nvPr/>
        </p:nvSpPr>
        <p:spPr bwMode="auto">
          <a:xfrm>
            <a:off x="3932238" y="2295525"/>
            <a:ext cx="904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Apache,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54"/>
          <p:cNvSpPr>
            <a:spLocks noChangeArrowheads="1"/>
          </p:cNvSpPr>
          <p:nvPr/>
        </p:nvSpPr>
        <p:spPr bwMode="auto">
          <a:xfrm>
            <a:off x="3932238" y="2563813"/>
            <a:ext cx="10525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Microsoft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55"/>
          <p:cNvSpPr>
            <a:spLocks noChangeArrowheads="1"/>
          </p:cNvSpPr>
          <p:nvPr/>
        </p:nvSpPr>
        <p:spPr bwMode="auto">
          <a:xfrm>
            <a:off x="4862513" y="2563813"/>
            <a:ext cx="371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IIS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56"/>
          <p:cNvSpPr>
            <a:spLocks noChangeArrowheads="1"/>
          </p:cNvSpPr>
          <p:nvPr/>
        </p:nvSpPr>
        <p:spPr bwMode="auto">
          <a:xfrm>
            <a:off x="5373688" y="2295525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Machine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57"/>
          <p:cNvSpPr>
            <a:spLocks noChangeArrowheads="1"/>
          </p:cNvSpPr>
          <p:nvPr/>
        </p:nvSpPr>
        <p:spPr bwMode="auto">
          <a:xfrm>
            <a:off x="6276975" y="2283619"/>
            <a:ext cx="365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58"/>
          <p:cNvSpPr>
            <a:spLocks noChangeArrowheads="1"/>
          </p:cNvSpPr>
          <p:nvPr/>
        </p:nvSpPr>
        <p:spPr bwMode="auto">
          <a:xfrm>
            <a:off x="5373688" y="2563813"/>
            <a:ext cx="11509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l’internaute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Rectangle 59"/>
          <p:cNvSpPr>
            <a:spLocks noChangeArrowheads="1"/>
          </p:cNvSpPr>
          <p:nvPr/>
        </p:nvSpPr>
        <p:spPr bwMode="auto">
          <a:xfrm>
            <a:off x="6815138" y="2295525"/>
            <a:ext cx="1166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Navigateur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Rectangle 60"/>
          <p:cNvSpPr>
            <a:spLocks noChangeArrowheads="1"/>
          </p:cNvSpPr>
          <p:nvPr/>
        </p:nvSpPr>
        <p:spPr bwMode="auto">
          <a:xfrm>
            <a:off x="6815138" y="2563813"/>
            <a:ext cx="1019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(Chrome,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Rectangle 61"/>
          <p:cNvSpPr>
            <a:spLocks noChangeArrowheads="1"/>
          </p:cNvSpPr>
          <p:nvPr/>
        </p:nvSpPr>
        <p:spPr bwMode="auto">
          <a:xfrm>
            <a:off x="6815138" y="2830513"/>
            <a:ext cx="1398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Firefox, IE…)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62"/>
          <p:cNvSpPr>
            <a:spLocks noChangeArrowheads="1"/>
          </p:cNvSpPr>
          <p:nvPr/>
        </p:nvSpPr>
        <p:spPr bwMode="auto">
          <a:xfrm>
            <a:off x="1047750" y="3176588"/>
            <a:ext cx="9255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Courrier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63"/>
          <p:cNvSpPr>
            <a:spLocks noChangeArrowheads="1"/>
          </p:cNvSpPr>
          <p:nvPr/>
        </p:nvSpPr>
        <p:spPr bwMode="auto">
          <a:xfrm>
            <a:off x="1047750" y="3444875"/>
            <a:ext cx="1225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électronique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64"/>
          <p:cNvSpPr>
            <a:spLocks noChangeArrowheads="1"/>
          </p:cNvSpPr>
          <p:nvPr/>
        </p:nvSpPr>
        <p:spPr bwMode="auto">
          <a:xfrm>
            <a:off x="2490788" y="3176588"/>
            <a:ext cx="1135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Serveur de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65"/>
          <p:cNvSpPr>
            <a:spLocks noChangeArrowheads="1"/>
          </p:cNvSpPr>
          <p:nvPr/>
        </p:nvSpPr>
        <p:spPr bwMode="auto">
          <a:xfrm>
            <a:off x="2490788" y="3444875"/>
            <a:ext cx="11080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messagerie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Rectangle 66"/>
          <p:cNvSpPr>
            <a:spLocks noChangeArrowheads="1"/>
          </p:cNvSpPr>
          <p:nvPr/>
        </p:nvSpPr>
        <p:spPr bwMode="auto">
          <a:xfrm>
            <a:off x="3932238" y="3176588"/>
            <a:ext cx="663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Horde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Rectangle 67"/>
          <p:cNvSpPr>
            <a:spLocks noChangeArrowheads="1"/>
          </p:cNvSpPr>
          <p:nvPr/>
        </p:nvSpPr>
        <p:spPr bwMode="auto">
          <a:xfrm>
            <a:off x="5373688" y="3176588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Machine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Rectangle 68"/>
          <p:cNvSpPr>
            <a:spLocks noChangeArrowheads="1"/>
          </p:cNvSpPr>
          <p:nvPr/>
        </p:nvSpPr>
        <p:spPr bwMode="auto">
          <a:xfrm>
            <a:off x="5373688" y="3444875"/>
            <a:ext cx="8556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avec un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Rectangle 69"/>
          <p:cNvSpPr>
            <a:spLocks noChangeArrowheads="1"/>
          </p:cNvSpPr>
          <p:nvPr/>
        </p:nvSpPr>
        <p:spPr bwMode="auto">
          <a:xfrm>
            <a:off x="5373688" y="3711575"/>
            <a:ext cx="7810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logiciel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Rectangle 70"/>
          <p:cNvSpPr>
            <a:spLocks noChangeArrowheads="1"/>
          </p:cNvSpPr>
          <p:nvPr/>
        </p:nvSpPr>
        <p:spPr bwMode="auto">
          <a:xfrm>
            <a:off x="6094413" y="3711575"/>
            <a:ext cx="365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6" name="Rectangle 71"/>
          <p:cNvSpPr>
            <a:spLocks noChangeArrowheads="1"/>
          </p:cNvSpPr>
          <p:nvPr/>
        </p:nvSpPr>
        <p:spPr bwMode="auto">
          <a:xfrm>
            <a:off x="5373688" y="3978275"/>
            <a:ext cx="11080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messagerie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Rectangle 72"/>
          <p:cNvSpPr>
            <a:spLocks noChangeArrowheads="1"/>
          </p:cNvSpPr>
          <p:nvPr/>
        </p:nvSpPr>
        <p:spPr bwMode="auto">
          <a:xfrm>
            <a:off x="6815138" y="3176588"/>
            <a:ext cx="958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Outlook,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Rectangle 73"/>
          <p:cNvSpPr>
            <a:spLocks noChangeArrowheads="1"/>
          </p:cNvSpPr>
          <p:nvPr/>
        </p:nvSpPr>
        <p:spPr bwMode="auto">
          <a:xfrm>
            <a:off x="6815138" y="3444875"/>
            <a:ext cx="1238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Thunderbird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74"/>
          <p:cNvSpPr>
            <a:spLocks noChangeArrowheads="1"/>
          </p:cNvSpPr>
          <p:nvPr/>
        </p:nvSpPr>
        <p:spPr bwMode="auto">
          <a:xfrm>
            <a:off x="1047750" y="4325938"/>
            <a:ext cx="12604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Transfert de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75"/>
          <p:cNvSpPr>
            <a:spLocks noChangeArrowheads="1"/>
          </p:cNvSpPr>
          <p:nvPr/>
        </p:nvSpPr>
        <p:spPr bwMode="auto">
          <a:xfrm>
            <a:off x="1047750" y="4592638"/>
            <a:ext cx="777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fichiers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76"/>
          <p:cNvSpPr>
            <a:spLocks noChangeArrowheads="1"/>
          </p:cNvSpPr>
          <p:nvPr/>
        </p:nvSpPr>
        <p:spPr bwMode="auto">
          <a:xfrm>
            <a:off x="2490788" y="4325938"/>
            <a:ext cx="803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Serveur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77"/>
          <p:cNvSpPr>
            <a:spLocks noChangeArrowheads="1"/>
          </p:cNvSpPr>
          <p:nvPr/>
        </p:nvSpPr>
        <p:spPr bwMode="auto">
          <a:xfrm>
            <a:off x="3236913" y="4325938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FTP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78"/>
          <p:cNvSpPr>
            <a:spLocks noChangeArrowheads="1"/>
          </p:cNvSpPr>
          <p:nvPr/>
        </p:nvSpPr>
        <p:spPr bwMode="auto">
          <a:xfrm>
            <a:off x="5373688" y="4325938"/>
            <a:ext cx="865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Machine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79"/>
          <p:cNvSpPr>
            <a:spLocks noChangeArrowheads="1"/>
          </p:cNvSpPr>
          <p:nvPr/>
        </p:nvSpPr>
        <p:spPr bwMode="auto">
          <a:xfrm>
            <a:off x="5373688" y="4592638"/>
            <a:ext cx="1422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avec un client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5" name="Rectangle 80"/>
          <p:cNvSpPr>
            <a:spLocks noChangeArrowheads="1"/>
          </p:cNvSpPr>
          <p:nvPr/>
        </p:nvSpPr>
        <p:spPr bwMode="auto">
          <a:xfrm>
            <a:off x="5373688" y="4859338"/>
            <a:ext cx="484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FTP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Rectangle 81"/>
          <p:cNvSpPr>
            <a:spLocks noChangeArrowheads="1"/>
          </p:cNvSpPr>
          <p:nvPr/>
        </p:nvSpPr>
        <p:spPr bwMode="auto">
          <a:xfrm>
            <a:off x="6815138" y="4325938"/>
            <a:ext cx="881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FileZilla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Rectangle 82"/>
          <p:cNvSpPr>
            <a:spLocks noChangeArrowheads="1"/>
          </p:cNvSpPr>
          <p:nvPr/>
        </p:nvSpPr>
        <p:spPr bwMode="auto">
          <a:xfrm>
            <a:off x="1047750" y="5207000"/>
            <a:ext cx="868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Base de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Rectangle 83"/>
          <p:cNvSpPr>
            <a:spLocks noChangeArrowheads="1"/>
          </p:cNvSpPr>
          <p:nvPr/>
        </p:nvSpPr>
        <p:spPr bwMode="auto">
          <a:xfrm>
            <a:off x="1047750" y="5473700"/>
            <a:ext cx="8429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données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9" name="Rectangle 84"/>
          <p:cNvSpPr>
            <a:spLocks noChangeArrowheads="1"/>
          </p:cNvSpPr>
          <p:nvPr/>
        </p:nvSpPr>
        <p:spPr bwMode="auto">
          <a:xfrm>
            <a:off x="2490788" y="5207000"/>
            <a:ext cx="13414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SGBD réseau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Rectangle 85"/>
          <p:cNvSpPr>
            <a:spLocks noChangeArrowheads="1"/>
          </p:cNvSpPr>
          <p:nvPr/>
        </p:nvSpPr>
        <p:spPr bwMode="auto">
          <a:xfrm>
            <a:off x="3932238" y="5207000"/>
            <a:ext cx="717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MySql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86"/>
          <p:cNvSpPr>
            <a:spLocks noChangeArrowheads="1"/>
          </p:cNvSpPr>
          <p:nvPr/>
        </p:nvSpPr>
        <p:spPr bwMode="auto">
          <a:xfrm>
            <a:off x="4538663" y="5207000"/>
            <a:ext cx="149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,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87"/>
          <p:cNvSpPr>
            <a:spLocks noChangeArrowheads="1"/>
          </p:cNvSpPr>
          <p:nvPr/>
        </p:nvSpPr>
        <p:spPr bwMode="auto">
          <a:xfrm>
            <a:off x="3932238" y="5473700"/>
            <a:ext cx="7000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Oracle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88"/>
          <p:cNvSpPr>
            <a:spLocks noChangeArrowheads="1"/>
          </p:cNvSpPr>
          <p:nvPr/>
        </p:nvSpPr>
        <p:spPr bwMode="auto">
          <a:xfrm>
            <a:off x="5373688" y="5207000"/>
            <a:ext cx="865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Machine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89"/>
          <p:cNvSpPr>
            <a:spLocks noChangeArrowheads="1"/>
          </p:cNvSpPr>
          <p:nvPr/>
        </p:nvSpPr>
        <p:spPr bwMode="auto">
          <a:xfrm>
            <a:off x="5373688" y="5473700"/>
            <a:ext cx="12080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qui consulte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90"/>
          <p:cNvSpPr>
            <a:spLocks noChangeArrowheads="1"/>
          </p:cNvSpPr>
          <p:nvPr/>
        </p:nvSpPr>
        <p:spPr bwMode="auto">
          <a:xfrm>
            <a:off x="5373688" y="5740400"/>
            <a:ext cx="314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la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91"/>
          <p:cNvSpPr>
            <a:spLocks noChangeArrowheads="1"/>
          </p:cNvSpPr>
          <p:nvPr/>
        </p:nvSpPr>
        <p:spPr bwMode="auto">
          <a:xfrm>
            <a:off x="5645150" y="5740400"/>
            <a:ext cx="407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BD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92"/>
          <p:cNvSpPr>
            <a:spLocks noChangeArrowheads="1"/>
          </p:cNvSpPr>
          <p:nvPr/>
        </p:nvSpPr>
        <p:spPr bwMode="auto">
          <a:xfrm>
            <a:off x="6815138" y="5207000"/>
            <a:ext cx="1390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phpMyAdmin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" grpId="0"/>
      <p:bldP spid="1048" grpId="0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  <p:bldP spid="1058" grpId="0"/>
      <p:bldP spid="1059" grpId="0"/>
      <p:bldP spid="1060" grpId="0"/>
      <p:bldP spid="1061" grpId="0"/>
      <p:bldP spid="1062" grpId="0"/>
      <p:bldP spid="1063" grpId="0"/>
      <p:bldP spid="1064" grpId="0"/>
      <p:bldP spid="1065" grpId="0"/>
      <p:bldP spid="1066" grpId="0"/>
      <p:bldP spid="1067" grpId="0"/>
      <p:bldP spid="1068" grpId="0"/>
      <p:bldP spid="1069" grpId="0"/>
      <p:bldP spid="1070" grpId="0"/>
      <p:bldP spid="1071" grpId="0"/>
      <p:bldP spid="1072" grpId="0"/>
      <p:bldP spid="1073" grpId="0"/>
      <p:bldP spid="1074" grpId="0"/>
      <p:bldP spid="1075" grpId="0"/>
      <p:bldP spid="1076" grpId="0"/>
      <p:bldP spid="1077" grpId="0"/>
      <p:bldP spid="1078" grpId="0"/>
      <p:bldP spid="1079" grpId="0"/>
      <p:bldP spid="1080" grpId="0"/>
      <p:bldP spid="1081" grpId="0"/>
      <p:bldP spid="1082" grpId="0"/>
      <p:bldP spid="1083" grpId="0"/>
      <p:bldP spid="1084" grpId="0"/>
      <p:bldP spid="1085" grpId="0"/>
      <p:bldP spid="1086" grpId="0"/>
      <p:bldP spid="10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Protocoles</a:t>
            </a:r>
            <a:br>
              <a:rPr lang="fr-FR" dirty="0" smtClean="0"/>
            </a:br>
            <a:r>
              <a:rPr lang="fr-FR" sz="2400" dirty="0" smtClean="0"/>
              <a:t>4.1. 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u="sng" dirty="0" smtClean="0">
                <a:latin typeface="Arial-BoldMT"/>
              </a:rPr>
              <a:t>Protocole</a:t>
            </a:r>
            <a:r>
              <a:rPr lang="fr-FR" b="0" dirty="0" smtClean="0">
                <a:latin typeface="Arial-BoldMT"/>
              </a:rPr>
              <a:t> </a:t>
            </a:r>
            <a:r>
              <a:rPr lang="fr-FR" b="0" dirty="0" smtClean="0">
                <a:latin typeface="ArialMT"/>
              </a:rPr>
              <a:t>:</a:t>
            </a:r>
          </a:p>
          <a:p>
            <a:pPr lvl="1"/>
            <a:r>
              <a:rPr lang="fr-FR" dirty="0" smtClean="0">
                <a:latin typeface="ArialMT"/>
              </a:rPr>
              <a:t>Règles à respecter entre plusieurs parties pour atteindre le même objectif.</a:t>
            </a:r>
          </a:p>
          <a:p>
            <a:r>
              <a:rPr lang="fr-FR" u="sng" dirty="0" smtClean="0">
                <a:latin typeface="Arial-BoldMT"/>
              </a:rPr>
              <a:t>Protocole réseau</a:t>
            </a:r>
            <a:r>
              <a:rPr lang="fr-FR" dirty="0" smtClean="0">
                <a:latin typeface="Arial-BoldMT"/>
              </a:rPr>
              <a:t> </a:t>
            </a:r>
            <a:r>
              <a:rPr lang="fr-FR" dirty="0" smtClean="0">
                <a:latin typeface="ArialMT"/>
              </a:rPr>
              <a:t>:</a:t>
            </a:r>
          </a:p>
          <a:p>
            <a:pPr lvl="1"/>
            <a:r>
              <a:rPr lang="fr-FR" b="1" dirty="0" smtClean="0">
                <a:latin typeface="ArialMT"/>
              </a:rPr>
              <a:t>Règles à respecter entre un expéditeur et un destinataire de données (un message) pour que le message soit livré et compris.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Protocoles</a:t>
            </a:r>
            <a:br>
              <a:rPr lang="fr-FR" dirty="0" smtClean="0"/>
            </a:br>
            <a:r>
              <a:rPr lang="fr-FR" sz="2400" dirty="0" smtClean="0"/>
              <a:t>4.2. Types de règles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20" y="1628800"/>
            <a:ext cx="815517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Protocoles</a:t>
            </a:r>
            <a:br>
              <a:rPr lang="fr-FR" dirty="0" smtClean="0"/>
            </a:br>
            <a:r>
              <a:rPr lang="fr-FR" sz="2400" dirty="0" smtClean="0"/>
              <a:t>4.3. Modèles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just"/>
            <a:r>
              <a:rPr lang="fr-FR" b="0" dirty="0" smtClean="0">
                <a:latin typeface="Arial" pitchFamily="34" charset="0"/>
                <a:cs typeface="Arial" pitchFamily="34" charset="0"/>
              </a:rPr>
              <a:t>L'émetteur veut parfois s'assurer que le message a bien été reçu par son destinataire.</a:t>
            </a:r>
          </a:p>
          <a:p>
            <a:pPr algn="just">
              <a:buNone/>
            </a:pPr>
            <a:r>
              <a:rPr lang="fr-FR" b="0" dirty="0" smtClean="0">
                <a:latin typeface="Arial" pitchFamily="34" charset="0"/>
                <a:cs typeface="Arial" pitchFamily="34" charset="0"/>
              </a:rPr>
              <a:t>	→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Accusé de réception</a:t>
            </a:r>
          </a:p>
          <a:p>
            <a:pPr algn="just"/>
            <a:r>
              <a:rPr lang="fr-FR" b="0" dirty="0" smtClean="0">
                <a:latin typeface="Arial" pitchFamily="34" charset="0"/>
                <a:cs typeface="Arial" pitchFamily="34" charset="0"/>
              </a:rPr>
              <a:t>Message d'1 émetteur à 1 destinataire</a:t>
            </a:r>
          </a:p>
          <a:p>
            <a:pPr algn="just">
              <a:buNone/>
            </a:pPr>
            <a:r>
              <a:rPr lang="fr-FR" b="0" dirty="0" smtClean="0">
                <a:latin typeface="Arial" pitchFamily="34" charset="0"/>
                <a:cs typeface="Arial" pitchFamily="34" charset="0"/>
              </a:rPr>
              <a:t>	→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Monodiffusion (unicast)</a:t>
            </a:r>
          </a:p>
          <a:p>
            <a:pPr algn="just"/>
            <a:r>
              <a:rPr lang="fr-FR" b="0" dirty="0" smtClean="0">
                <a:latin typeface="Arial" pitchFamily="34" charset="0"/>
                <a:cs typeface="Arial" pitchFamily="34" charset="0"/>
              </a:rPr>
              <a:t>Message d'1 émetteur à plusieurs destinataires</a:t>
            </a:r>
          </a:p>
          <a:p>
            <a:pPr algn="just">
              <a:buNone/>
            </a:pPr>
            <a:r>
              <a:rPr lang="fr-FR" b="0" dirty="0" smtClean="0">
                <a:latin typeface="Arial" pitchFamily="34" charset="0"/>
                <a:cs typeface="Arial" pitchFamily="34" charset="0"/>
              </a:rPr>
              <a:t>	→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Multidiffusion (multicast)</a:t>
            </a:r>
          </a:p>
          <a:p>
            <a:pPr algn="just"/>
            <a:r>
              <a:rPr lang="fr-FR" b="0" dirty="0" smtClean="0">
                <a:latin typeface="Arial" pitchFamily="34" charset="0"/>
                <a:cs typeface="Arial" pitchFamily="34" charset="0"/>
              </a:rPr>
              <a:t>Message d'1 émetteur à tous les destinataires d'un réseau</a:t>
            </a:r>
          </a:p>
          <a:p>
            <a:pPr algn="just">
              <a:buNone/>
            </a:pPr>
            <a:r>
              <a:rPr lang="fr-FR" b="0" dirty="0" smtClean="0">
                <a:latin typeface="Arial" pitchFamily="34" charset="0"/>
                <a:cs typeface="Arial" pitchFamily="34" charset="0"/>
              </a:rPr>
              <a:t>	→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Diffusion (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broadcast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</a:t>
            </a:r>
            <a:br>
              <a:rPr lang="fr-FR" dirty="0" smtClean="0"/>
            </a:br>
            <a:r>
              <a:rPr lang="fr-FR" sz="2000" dirty="0" smtClean="0"/>
              <a:t>4.2.1. Codage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Le codage est la forme de représentation du message.</a:t>
            </a:r>
          </a:p>
          <a:p>
            <a:r>
              <a:rPr lang="fr-FR" b="0" dirty="0" smtClean="0"/>
              <a:t>Le format du codage doit être adapté à l’intermédiaire suivant dans la chaîne de communication.</a:t>
            </a:r>
          </a:p>
          <a:p>
            <a:endParaRPr lang="fr-FR" dirty="0" smtClean="0"/>
          </a:p>
          <a:p>
            <a:r>
              <a:rPr lang="fr-FR" dirty="0" smtClean="0"/>
              <a:t>Attention : codage ≠ cryptage (chiffrement)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  <a:br>
              <a:rPr lang="fr-FR" dirty="0"/>
            </a:br>
            <a:r>
              <a:rPr lang="fr-FR" sz="2000" dirty="0" smtClean="0"/>
              <a:t>4.2.1. Codage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r>
              <a:rPr lang="fr-FR" sz="2400" b="0" dirty="0"/>
              <a:t>Le message </a:t>
            </a:r>
            <a:r>
              <a:rPr lang="fr-FR" sz="2400" b="0" dirty="0" smtClean="0"/>
              <a:t>est </a:t>
            </a:r>
            <a:r>
              <a:rPr lang="fr-FR" sz="2400" dirty="0" smtClean="0"/>
              <a:t>numérisé</a:t>
            </a:r>
            <a:r>
              <a:rPr lang="fr-FR" sz="2400" b="0" dirty="0" smtClean="0"/>
              <a:t> puis traité par le premier élément de la chaîne de communication.</a:t>
            </a:r>
          </a:p>
          <a:p>
            <a:r>
              <a:rPr lang="fr-FR" sz="2400" b="0" i="1" dirty="0" smtClean="0"/>
              <a:t>Exemple</a:t>
            </a:r>
            <a:r>
              <a:rPr lang="fr-FR" sz="2400" b="0" dirty="0" smtClean="0"/>
              <a:t> si l’élément suivant est un </a:t>
            </a:r>
            <a:r>
              <a:rPr lang="fr-FR" sz="2400" dirty="0" smtClean="0"/>
              <a:t>support de transmission :</a:t>
            </a:r>
            <a:endParaRPr lang="fr-FR" sz="2400" dirty="0"/>
          </a:p>
          <a:p>
            <a:pPr marL="0" indent="0">
              <a:buNone/>
              <a:tabLst>
                <a:tab pos="357188" algn="l"/>
              </a:tabLst>
            </a:pPr>
            <a:r>
              <a:rPr lang="fr-FR" sz="2400" b="0" dirty="0" smtClean="0"/>
              <a:t>	Les bits du message sont </a:t>
            </a:r>
            <a:r>
              <a:rPr lang="fr-FR" sz="2400" dirty="0" smtClean="0"/>
              <a:t>codés</a:t>
            </a:r>
            <a:r>
              <a:rPr lang="fr-FR" sz="2400" b="0" dirty="0" smtClean="0"/>
              <a:t> en :</a:t>
            </a:r>
          </a:p>
          <a:p>
            <a:pPr lvl="1"/>
            <a:r>
              <a:rPr lang="fr-FR" sz="2400" dirty="0" smtClean="0"/>
              <a:t>impulsions électriques,</a:t>
            </a:r>
          </a:p>
          <a:p>
            <a:pPr lvl="1"/>
            <a:r>
              <a:rPr lang="fr-FR" sz="2400" dirty="0" smtClean="0"/>
              <a:t>ondes radios,</a:t>
            </a:r>
          </a:p>
          <a:p>
            <a:pPr lvl="1"/>
            <a:r>
              <a:rPr lang="fr-FR" sz="2400" dirty="0" smtClean="0"/>
              <a:t>ondes lumineuses...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b="0" dirty="0" smtClean="0"/>
              <a:t>selon le support sur lequel les bits sont transmis.</a:t>
            </a:r>
          </a:p>
          <a:p>
            <a:r>
              <a:rPr lang="fr-FR" sz="2400" b="0" dirty="0" smtClean="0"/>
              <a:t>Le destinataire reçoit et </a:t>
            </a:r>
            <a:r>
              <a:rPr lang="fr-FR" sz="2400" dirty="0" smtClean="0"/>
              <a:t>décode</a:t>
            </a:r>
            <a:r>
              <a:rPr lang="fr-FR" sz="2400" b="0" dirty="0" smtClean="0"/>
              <a:t> les signaux pour interpréter le message.</a:t>
            </a:r>
            <a:endParaRPr lang="fr-FR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  <a:br>
              <a:rPr lang="fr-FR" dirty="0"/>
            </a:br>
            <a:r>
              <a:rPr lang="fr-FR" sz="2000" dirty="0" smtClean="0"/>
              <a:t>4.2.2. Format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b="0" dirty="0" smtClean="0"/>
              <a:t>Chaque message encodé est </a:t>
            </a:r>
            <a:r>
              <a:rPr lang="fr-FR" i="1" dirty="0" smtClean="0"/>
              <a:t>encapsulé</a:t>
            </a:r>
            <a:r>
              <a:rPr lang="fr-FR" dirty="0" smtClean="0"/>
              <a:t> dans un format spécifique</a:t>
            </a:r>
            <a:r>
              <a:rPr lang="fr-FR" b="0" dirty="0" smtClean="0"/>
              <a:t>.</a:t>
            </a:r>
          </a:p>
          <a:p>
            <a:r>
              <a:rPr lang="fr-FR" b="0" i="1" dirty="0" smtClean="0"/>
              <a:t>Exemple :</a:t>
            </a:r>
            <a:r>
              <a:rPr lang="fr-FR" b="0" dirty="0" smtClean="0"/>
              <a:t> le format « final » pour transmettre le message sur le réseau est appelé trame.</a:t>
            </a:r>
          </a:p>
          <a:p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24" y="4149080"/>
            <a:ext cx="7665781" cy="21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  <a:br>
              <a:rPr lang="fr-FR" dirty="0"/>
            </a:br>
            <a:r>
              <a:rPr lang="fr-FR" sz="2000" dirty="0" smtClean="0"/>
              <a:t>4.2.3. Taille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b="0" dirty="0" smtClean="0"/>
              <a:t>L'émetteur </a:t>
            </a:r>
            <a:r>
              <a:rPr lang="fr-FR" dirty="0" smtClean="0"/>
              <a:t>décompose </a:t>
            </a:r>
            <a:r>
              <a:rPr lang="fr-FR" b="0" dirty="0" smtClean="0"/>
              <a:t>les</a:t>
            </a:r>
            <a:r>
              <a:rPr lang="fr-FR" dirty="0" smtClean="0"/>
              <a:t> </a:t>
            </a:r>
            <a:r>
              <a:rPr lang="fr-FR" b="0" dirty="0" smtClean="0"/>
              <a:t>longs</a:t>
            </a:r>
            <a:r>
              <a:rPr lang="fr-FR" dirty="0" smtClean="0"/>
              <a:t> messages en parties</a:t>
            </a:r>
            <a:r>
              <a:rPr lang="fr-FR" b="0" dirty="0" smtClean="0"/>
              <a:t>.</a:t>
            </a:r>
          </a:p>
          <a:p>
            <a:r>
              <a:rPr lang="fr-FR" b="0" dirty="0" smtClean="0"/>
              <a:t>Chaque partie est encapsulée dans un format distinct.</a:t>
            </a:r>
          </a:p>
          <a:p>
            <a:r>
              <a:rPr lang="fr-FR" b="0" dirty="0" smtClean="0"/>
              <a:t>Le destinataire </a:t>
            </a:r>
            <a:r>
              <a:rPr lang="fr-FR" dirty="0" err="1" smtClean="0"/>
              <a:t>désencapsule</a:t>
            </a:r>
            <a:r>
              <a:rPr lang="fr-FR" dirty="0" smtClean="0"/>
              <a:t> </a:t>
            </a:r>
            <a:r>
              <a:rPr lang="fr-FR" b="0" dirty="0" smtClean="0"/>
              <a:t>chaque partie </a:t>
            </a:r>
            <a:r>
              <a:rPr lang="fr-FR" dirty="0" smtClean="0"/>
              <a:t>et</a:t>
            </a:r>
            <a:r>
              <a:rPr lang="fr-FR" b="0" dirty="0" smtClean="0"/>
              <a:t> les </a:t>
            </a:r>
            <a:r>
              <a:rPr lang="fr-FR" dirty="0" smtClean="0"/>
              <a:t>recompose </a:t>
            </a:r>
            <a:r>
              <a:rPr lang="fr-FR" b="0" dirty="0" smtClean="0"/>
              <a:t>pour retrouver le message.</a:t>
            </a:r>
          </a:p>
          <a:p>
            <a:r>
              <a:rPr lang="fr-FR" b="0" i="1" dirty="0" smtClean="0"/>
              <a:t>Exemple : </a:t>
            </a:r>
            <a:r>
              <a:rPr lang="fr-FR" b="0" dirty="0" smtClean="0"/>
              <a:t>la taille d’une trame Ethernet est de 64 à 1 522 octets.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des réseaux</a:t>
            </a:r>
            <a:endParaRPr lang="fr-FR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848872" cy="495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  <a:br>
              <a:rPr lang="fr-FR" dirty="0"/>
            </a:br>
            <a:r>
              <a:rPr lang="fr-FR" sz="2000" dirty="0" smtClean="0"/>
              <a:t>4.2.4. Méthode d’accès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La méthode d'accès détermine le moment auquel un émetteur peut envoyer un message.</a:t>
            </a:r>
          </a:p>
          <a:p>
            <a:r>
              <a:rPr lang="fr-FR" b="0" dirty="0" smtClean="0"/>
              <a:t>Dépend de l'environnement.</a:t>
            </a:r>
          </a:p>
          <a:p>
            <a:r>
              <a:rPr lang="fr-FR" dirty="0" smtClean="0"/>
              <a:t>Indispensable pour les supports partagés : </a:t>
            </a:r>
            <a:r>
              <a:rPr lang="fr-FR" dirty="0" err="1" smtClean="0"/>
              <a:t>WiFi</a:t>
            </a:r>
            <a:r>
              <a:rPr lang="fr-FR" dirty="0" smtClean="0"/>
              <a:t>, CPL...</a:t>
            </a:r>
          </a:p>
          <a:p>
            <a:r>
              <a:rPr lang="fr-FR" b="0" dirty="0"/>
              <a:t>S</a:t>
            </a:r>
            <a:r>
              <a:rPr lang="fr-FR" b="0" dirty="0" smtClean="0"/>
              <a:t>ont spécifiés aussi …</a:t>
            </a:r>
          </a:p>
          <a:p>
            <a:pPr lvl="1"/>
            <a:r>
              <a:rPr lang="fr-FR" dirty="0" smtClean="0"/>
              <a:t>le délai d'attente des réponses</a:t>
            </a:r>
          </a:p>
          <a:p>
            <a:pPr lvl="1"/>
            <a:r>
              <a:rPr lang="fr-FR" dirty="0" smtClean="0"/>
              <a:t>et l'action à entreprendre en cas de délai dépassé.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  <a:br>
              <a:rPr lang="fr-FR" dirty="0"/>
            </a:br>
            <a:r>
              <a:rPr lang="fr-FR" sz="2000" dirty="0" smtClean="0"/>
              <a:t>4.2.5. Synchronisation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just"/>
            <a:r>
              <a:rPr lang="fr-FR" dirty="0" smtClean="0">
                <a:latin typeface="Arial" pitchFamily="34" charset="0"/>
                <a:cs typeface="Arial" pitchFamily="34" charset="0"/>
              </a:rPr>
              <a:t>L'émetteur ne peut transmettre </a:t>
            </a:r>
            <a:r>
              <a:rPr lang="fr-FR" b="0" dirty="0" smtClean="0">
                <a:latin typeface="Arial" pitchFamily="34" charset="0"/>
                <a:cs typeface="Arial" pitchFamily="34" charset="0"/>
              </a:rPr>
              <a:t>des messages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plus rapidement que le destinataire ne peut </a:t>
            </a:r>
            <a:r>
              <a:rPr lang="fr-FR" b="0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recevoir </a:t>
            </a:r>
            <a:r>
              <a:rPr lang="fr-FR" b="0" dirty="0" smtClean="0">
                <a:latin typeface="Arial" pitchFamily="34" charset="0"/>
                <a:cs typeface="Arial" pitchFamily="34" charset="0"/>
              </a:rPr>
              <a:t>et traiter.</a:t>
            </a:r>
          </a:p>
          <a:p>
            <a:pPr marL="400050" lvl="1" indent="0" algn="just">
              <a:buNone/>
            </a:pPr>
            <a:r>
              <a:rPr lang="fr-FR" b="0" dirty="0" smtClean="0">
                <a:latin typeface="Arial" pitchFamily="34" charset="0"/>
                <a:cs typeface="Arial" pitchFamily="34" charset="0"/>
              </a:rPr>
              <a:t>Ils négocient une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synchronisation </a:t>
            </a:r>
            <a:r>
              <a:rPr lang="fr-FR" b="0" dirty="0" smtClean="0">
                <a:latin typeface="Arial" pitchFamily="34" charset="0"/>
                <a:cs typeface="Arial" pitchFamily="34" charset="0"/>
              </a:rPr>
              <a:t>correcte.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 smtClean="0"/>
              <a:t>Un réseau permet de connecter, avec l'objectif de les faire communiquer, du matériel et des personnes.</a:t>
            </a:r>
          </a:p>
          <a:p>
            <a:pPr marL="0" indent="0">
              <a:buNone/>
            </a:pPr>
            <a:r>
              <a:rPr lang="fr-FR" b="0" i="1" dirty="0" smtClean="0"/>
              <a:t>Réseaux « dédiés » :</a:t>
            </a:r>
          </a:p>
          <a:p>
            <a:r>
              <a:rPr lang="fr-FR" b="0" i="1" dirty="0" smtClean="0"/>
              <a:t>Réseau informatique</a:t>
            </a:r>
          </a:p>
          <a:p>
            <a:r>
              <a:rPr lang="fr-FR" b="0" i="1" dirty="0" smtClean="0"/>
              <a:t>Réseau téléphonique</a:t>
            </a:r>
          </a:p>
          <a:p>
            <a:r>
              <a:rPr lang="fr-FR" b="0" i="1" dirty="0" smtClean="0"/>
              <a:t>Réseau vidéo-son (radio, hertzien, satellite)</a:t>
            </a:r>
          </a:p>
          <a:p>
            <a:pPr marL="0" indent="0">
              <a:buNone/>
            </a:pPr>
            <a:r>
              <a:rPr lang="fr-FR" dirty="0" smtClean="0"/>
              <a:t>Réseaux multiservices, « convergents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661518"/>
            <a:ext cx="4978896" cy="1575793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Un réseau peut être une interconnexion de plusieurs réseaux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293096"/>
            <a:ext cx="3563888" cy="26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1570038"/>
            <a:ext cx="8229600" cy="29390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kern="0" dirty="0" smtClean="0"/>
              <a:t>Un réseau numérique, c'est :</a:t>
            </a:r>
          </a:p>
          <a:p>
            <a:pPr algn="just"/>
            <a:r>
              <a:rPr lang="fr-FR" b="0" i="1" kern="0" dirty="0" smtClean="0"/>
              <a:t>Des utilisateurs</a:t>
            </a:r>
          </a:p>
          <a:p>
            <a:pPr algn="just"/>
            <a:r>
              <a:rPr lang="fr-FR" b="0" kern="0" dirty="0" smtClean="0"/>
              <a:t>Des hôtes (ordinateurs, périphériques, téléphones...)</a:t>
            </a:r>
          </a:p>
          <a:p>
            <a:pPr algn="just"/>
            <a:r>
              <a:rPr lang="fr-FR" b="0" kern="0" dirty="0" smtClean="0"/>
              <a:t>Des supports de transmission</a:t>
            </a:r>
          </a:p>
          <a:p>
            <a:pPr algn="just"/>
            <a:r>
              <a:rPr lang="fr-FR" b="0" kern="0" dirty="0" smtClean="0"/>
              <a:t>Du matériel d'interconnexion</a:t>
            </a:r>
            <a:endParaRPr lang="fr-FR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des 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 réseau </a:t>
            </a:r>
            <a:r>
              <a:rPr lang="fr-FR" dirty="0" smtClean="0"/>
              <a:t>numérique permet :</a:t>
            </a:r>
          </a:p>
          <a:p>
            <a:r>
              <a:rPr lang="fr-FR" b="0" dirty="0" smtClean="0"/>
              <a:t>D'échanger </a:t>
            </a:r>
            <a:r>
              <a:rPr lang="fr-FR" b="0" dirty="0"/>
              <a:t>des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277" y="1988840"/>
            <a:ext cx="5894523" cy="413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 smtClean="0"/>
              <a:t>2. Présentation d'Internet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Fournisseur d’Accès Internet (FAI)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 smtClean="0"/>
              <a:t>2. Présentation d'Internet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9"/>
            <a:ext cx="8435280" cy="172332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Internet est l’interconnexion des FAI.</a:t>
            </a:r>
            <a:endParaRPr lang="fr-FR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927" y="1988840"/>
            <a:ext cx="6715553" cy="413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Présentation d'Internet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Local (LAN) </a:t>
            </a:r>
            <a:r>
              <a:rPr lang="fr-FR" b="0" dirty="0" smtClean="0"/>
              <a:t>d’organisation</a:t>
            </a:r>
          </a:p>
          <a:p>
            <a:r>
              <a:rPr lang="fr-FR" dirty="0" smtClean="0"/>
              <a:t>Connexion au FAI</a:t>
            </a:r>
            <a:endParaRPr lang="fr-FR" dirty="0"/>
          </a:p>
          <a:p>
            <a:r>
              <a:rPr lang="fr-FR" b="0" i="1" dirty="0" smtClean="0"/>
              <a:t>Réseau du FAI</a:t>
            </a:r>
            <a:endParaRPr lang="fr-FR" b="0" dirty="0" smtClean="0"/>
          </a:p>
          <a:p>
            <a:r>
              <a:rPr lang="fr-FR" b="0" dirty="0" smtClean="0"/>
              <a:t>Réseau d’hébergeur de services, Datacenter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Présentation des services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fr-FR" sz="2400" b="0" dirty="0"/>
              <a:t>Rôles des </a:t>
            </a:r>
            <a:r>
              <a:rPr lang="fr-FR" sz="2400" b="0" dirty="0" smtClean="0"/>
              <a:t>hôtes :</a:t>
            </a:r>
            <a:endParaRPr lang="fr-FR" sz="2400" b="0" dirty="0"/>
          </a:p>
          <a:p>
            <a:r>
              <a:rPr lang="fr-FR" sz="2400" b="0" dirty="0" smtClean="0"/>
              <a:t>	Client		-	Serveur</a:t>
            </a:r>
            <a:endParaRPr lang="fr-FR" sz="2400" b="0" dirty="0"/>
          </a:p>
          <a:p>
            <a:pPr>
              <a:buNone/>
            </a:pPr>
            <a:r>
              <a:rPr lang="fr-FR" sz="2400" dirty="0" smtClean="0"/>
              <a:t>			→ </a:t>
            </a:r>
            <a:r>
              <a:rPr lang="fr-FR" sz="2400" dirty="0"/>
              <a:t>requête</a:t>
            </a:r>
          </a:p>
          <a:p>
            <a:pPr>
              <a:buNone/>
            </a:pPr>
            <a:r>
              <a:rPr lang="fr-FR" sz="2400" dirty="0" smtClean="0"/>
              <a:t>			← </a:t>
            </a:r>
            <a:r>
              <a:rPr lang="fr-FR" sz="2400" dirty="0"/>
              <a:t>réponse</a:t>
            </a:r>
          </a:p>
          <a:p>
            <a:r>
              <a:rPr lang="fr-FR" sz="2400" b="0" dirty="0" smtClean="0"/>
              <a:t>	Client&amp;serveur -	Client&amp;serveur</a:t>
            </a:r>
            <a:endParaRPr lang="fr-FR" sz="2400" b="0" dirty="0"/>
          </a:p>
          <a:p>
            <a:pPr>
              <a:buNone/>
            </a:pPr>
            <a:r>
              <a:rPr lang="fr-FR" sz="2400" b="0" dirty="0" smtClean="0"/>
              <a:t>			(</a:t>
            </a:r>
            <a:r>
              <a:rPr lang="fr-FR" sz="2400" b="0" dirty="0" err="1"/>
              <a:t>peer</a:t>
            </a:r>
            <a:r>
              <a:rPr lang="fr-FR" sz="2400" b="0" dirty="0"/>
              <a:t> to </a:t>
            </a:r>
            <a:r>
              <a:rPr lang="fr-FR" sz="2400" b="0" dirty="0" err="1"/>
              <a:t>peer</a:t>
            </a:r>
            <a:r>
              <a:rPr lang="fr-FR" sz="2400" b="0" dirty="0" smtClean="0"/>
              <a:t>)</a:t>
            </a:r>
          </a:p>
          <a:p>
            <a:r>
              <a:rPr lang="fr-FR" sz="2400" b="0" dirty="0"/>
              <a:t>	</a:t>
            </a:r>
            <a:r>
              <a:rPr lang="fr-FR" sz="2400" b="0" dirty="0" smtClean="0"/>
              <a:t>Client		-	Serveur -	Autre serveur</a:t>
            </a:r>
          </a:p>
          <a:p>
            <a:pPr>
              <a:buNone/>
            </a:pPr>
            <a:r>
              <a:rPr lang="fr-FR" sz="2400" b="0" dirty="0"/>
              <a:t>	</a:t>
            </a:r>
            <a:r>
              <a:rPr lang="fr-FR" sz="2400" b="0" dirty="0" smtClean="0"/>
              <a:t>			(3-tiers)</a:t>
            </a:r>
          </a:p>
          <a:p>
            <a:r>
              <a:rPr lang="fr-FR" sz="2400" b="0" dirty="0" smtClean="0"/>
              <a:t>	AJAX, Multi-tiers… Architecture orientée services…</a:t>
            </a:r>
          </a:p>
          <a:p>
            <a:pPr>
              <a:buNone/>
            </a:pPr>
            <a:r>
              <a:rPr lang="fr-FR" sz="2400" dirty="0" smtClean="0"/>
              <a:t>Architecture logicielle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895</Words>
  <Application>Microsoft Office PowerPoint</Application>
  <PresentationFormat>Affichage à l'écran (4:3)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 Unicode MS</vt:lpstr>
      <vt:lpstr>Arial</vt:lpstr>
      <vt:lpstr>Arial-BoldMT</vt:lpstr>
      <vt:lpstr>ArialMT</vt:lpstr>
      <vt:lpstr>Tahoma</vt:lpstr>
      <vt:lpstr>Times New Roman</vt:lpstr>
      <vt:lpstr>Verdana</vt:lpstr>
      <vt:lpstr>Modèle par défaut</vt:lpstr>
      <vt:lpstr>Chapitre 1 Les réseaux numériques et leurs services</vt:lpstr>
      <vt:lpstr>Présentation des réseaux</vt:lpstr>
      <vt:lpstr>Présentation des réseaux</vt:lpstr>
      <vt:lpstr>Présentation des réseaux</vt:lpstr>
      <vt:lpstr>Présentation des réseaux</vt:lpstr>
      <vt:lpstr>2. Présentation d'Internet</vt:lpstr>
      <vt:lpstr>2. Présentation d'Internet</vt:lpstr>
      <vt:lpstr>2. Présentation d'Internet</vt:lpstr>
      <vt:lpstr>3. Présentation des services Internet</vt:lpstr>
      <vt:lpstr>3. Présentation des services Internet</vt:lpstr>
      <vt:lpstr>3. Présentation des services Internet</vt:lpstr>
      <vt:lpstr>3. Présentation des services Internet</vt:lpstr>
      <vt:lpstr>4. Protocoles 4.1. Définitions</vt:lpstr>
      <vt:lpstr>4. Protocoles 4.2. Types de règles</vt:lpstr>
      <vt:lpstr>4. Protocoles 4.3. Modèles</vt:lpstr>
      <vt:lpstr>Pour aller plus loin… 4.2.1. Codage</vt:lpstr>
      <vt:lpstr>Pour aller plus loin… 4.2.1. Codage</vt:lpstr>
      <vt:lpstr>Pour aller plus loin… 4.2.2. Format</vt:lpstr>
      <vt:lpstr>Pour aller plus loin… 4.2.3. Taille</vt:lpstr>
      <vt:lpstr>Pour aller plus loin… 4.2.4. Méthode d’accès</vt:lpstr>
      <vt:lpstr>Pour aller plus loin… 4.2.5. Synchronisation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158</cp:revision>
  <cp:lastPrinted>2018-09-05T06:46:51Z</cp:lastPrinted>
  <dcterms:created xsi:type="dcterms:W3CDTF">2003-12-09T13:59:38Z</dcterms:created>
  <dcterms:modified xsi:type="dcterms:W3CDTF">2020-09-02T12:26:39Z</dcterms:modified>
</cp:coreProperties>
</file>