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qr" ContentType="image/p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0" r:id="rId3"/>
    <p:sldId id="272" r:id="rId4"/>
    <p:sldId id="257" r:id="rId5"/>
    <p:sldId id="258" r:id="rId6"/>
    <p:sldId id="259" r:id="rId7"/>
    <p:sldId id="269" r:id="rId8"/>
    <p:sldId id="260" r:id="rId9"/>
    <p:sldId id="261" r:id="rId10"/>
    <p:sldId id="262" r:id="rId11"/>
    <p:sldId id="263" r:id="rId12"/>
    <p:sldId id="264" r:id="rId13"/>
    <p:sldId id="265" r:id="rId14"/>
    <p:sldId id="273" r:id="rId15"/>
    <p:sldId id="274" r:id="rId16"/>
  </p:sldIdLst>
  <p:sldSz cx="9144000" cy="6858000" type="screen4x3"/>
  <p:notesSz cx="6799263" cy="99298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669900"/>
    <a:srgbClr val="006600"/>
    <a:srgbClr val="DDDDDD"/>
    <a:srgbClr val="B2B2B2"/>
    <a:srgbClr val="FF3399"/>
    <a:srgbClr val="0000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88814" autoAdjust="0"/>
  </p:normalViewPr>
  <p:slideViewPr>
    <p:cSldViewPr snapToObjects="1">
      <p:cViewPr varScale="1">
        <p:scale>
          <a:sx n="112" d="100"/>
          <a:sy n="112" d="100"/>
        </p:scale>
        <p:origin x="13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1536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46" cy="46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3618" y="0"/>
            <a:ext cx="2945646" cy="46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707"/>
            <a:ext cx="2945646" cy="465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3618" y="9440707"/>
            <a:ext cx="2945646" cy="465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F031E6-27C4-48CC-A33A-8B2915359EDD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37297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52120" cy="53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367" y="1"/>
            <a:ext cx="2952120" cy="53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62000"/>
            <a:ext cx="4979987" cy="3735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2248" y="4725911"/>
            <a:ext cx="4971991" cy="449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1822"/>
            <a:ext cx="2952120" cy="457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367" y="9451822"/>
            <a:ext cx="2952120" cy="457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8B8B0C-F2EE-4EA8-A14E-F6218EA1B392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9600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5657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871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838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065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31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387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358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897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RTSP : contrôle : lecture, pause, positions temporelles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06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3469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757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670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+</a:t>
            </a:r>
            <a:r>
              <a:rPr lang="fr-FR" dirty="0" err="1" smtClean="0"/>
              <a:t>téléprésence</a:t>
            </a:r>
            <a:endParaRPr lang="fr-FR" dirty="0" smtClean="0"/>
          </a:p>
          <a:p>
            <a:r>
              <a:rPr lang="fr-FR" dirty="0" smtClean="0"/>
              <a:t>+hologramme</a:t>
            </a:r>
            <a:r>
              <a:rPr lang="fr-FR" baseline="0" dirty="0" smtClean="0"/>
              <a:t> : Cisco, </a:t>
            </a:r>
            <a:r>
              <a:rPr lang="fr-FR" dirty="0" smtClean="0"/>
              <a:t>Richard Bronson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Font typeface="Arial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2743200" y="6369050"/>
            <a:ext cx="525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fr-FR" sz="1600" b="1">
                <a:solidFill>
                  <a:schemeClr val="bg1"/>
                </a:solidFill>
                <a:latin typeface="Verdana" pitchFamily="34" charset="0"/>
              </a:rPr>
              <a:t>Université Paul Sabatier - Toulouse 3</a:t>
            </a:r>
            <a:endParaRPr lang="fr-FR" sz="160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1676400" y="228600"/>
            <a:ext cx="7239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>
                <a:latin typeface="Tahoma" pitchFamily="34" charset="0"/>
              </a:rPr>
              <a:t>Accueil des nouveaux personnels – Promotion 2007</a:t>
            </a:r>
            <a:r>
              <a:rPr lang="fr-FR" sz="1600" b="1">
                <a:latin typeface="Verdana" pitchFamily="34" charset="0"/>
              </a:rPr>
              <a:t>    </a:t>
            </a:r>
            <a:endParaRPr lang="fr-FR" b="1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39" name="Text Box 15"/>
          <p:cNvSpPr txBox="1">
            <a:spLocks noChangeArrowheads="1"/>
          </p:cNvSpPr>
          <p:nvPr/>
        </p:nvSpPr>
        <p:spPr bwMode="auto">
          <a:xfrm>
            <a:off x="0" y="6521450"/>
            <a:ext cx="7239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900" i="1">
                <a:latin typeface="Tahoma" pitchFamily="34" charset="0"/>
              </a:rPr>
              <a:t>IUT A – Service Direction – 19 août 2004</a:t>
            </a:r>
            <a:r>
              <a:rPr lang="fr-FR" sz="1600" b="1">
                <a:latin typeface="Verdana" pitchFamily="34" charset="0"/>
              </a:rPr>
              <a:t>   </a:t>
            </a:r>
            <a:endParaRPr lang="fr-FR" b="1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45" name="Text Box 21"/>
          <p:cNvSpPr txBox="1">
            <a:spLocks noChangeArrowheads="1"/>
          </p:cNvSpPr>
          <p:nvPr userDrawn="1"/>
        </p:nvSpPr>
        <p:spPr bwMode="auto">
          <a:xfrm>
            <a:off x="8788400" y="6629400"/>
            <a:ext cx="403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fld id="{F758CB98-F732-4ABE-B2DA-E19EA1AE4EF5}" type="slidenum">
              <a:rPr lang="fr-FR" sz="900">
                <a:latin typeface="Tahoma" pitchFamily="34" charset="0"/>
              </a:rPr>
              <a:pPr/>
              <a:t>‹N°›</a:t>
            </a:fld>
            <a:endParaRPr lang="fr-FR" sz="900">
              <a:latin typeface="Tahoma" pitchFamily="34" charset="0"/>
            </a:endParaRPr>
          </a:p>
        </p:txBody>
      </p:sp>
      <p:sp>
        <p:nvSpPr>
          <p:cNvPr id="1048" name="Rectangle 24"/>
          <p:cNvSpPr>
            <a:spLocks noChangeArrowheads="1"/>
          </p:cNvSpPr>
          <p:nvPr userDrawn="1"/>
        </p:nvSpPr>
        <p:spPr bwMode="gray">
          <a:xfrm>
            <a:off x="0" y="0"/>
            <a:ext cx="9144000" cy="6096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800" b="1">
                <a:latin typeface="Arial Unicode MS" pitchFamily="34" charset="-128"/>
              </a:rPr>
              <a:t>                          </a:t>
            </a:r>
          </a:p>
        </p:txBody>
      </p:sp>
      <p:sp>
        <p:nvSpPr>
          <p:cNvPr id="1050" name="Rectangle 26"/>
          <p:cNvSpPr>
            <a:spLocks noChangeArrowheads="1"/>
          </p:cNvSpPr>
          <p:nvPr userDrawn="1"/>
        </p:nvSpPr>
        <p:spPr bwMode="gray">
          <a:xfrm>
            <a:off x="0" y="6369050"/>
            <a:ext cx="9144000" cy="488950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1053" name="Picture 29" descr="2010-LOGO UPS"/>
          <p:cNvPicPr>
            <a:picLocks noChangeAspect="1" noChangeArrowheads="1"/>
          </p:cNvPicPr>
          <p:nvPr userDrawn="1"/>
        </p:nvPicPr>
        <p:blipFill>
          <a:blip r:embed="rId13" cstate="print"/>
          <a:srcRect t="27559" b="35432"/>
          <a:stretch>
            <a:fillRect/>
          </a:stretch>
        </p:blipFill>
        <p:spPr bwMode="auto">
          <a:xfrm>
            <a:off x="7524750" y="6115050"/>
            <a:ext cx="1390650" cy="514350"/>
          </a:xfrm>
          <a:prstGeom prst="rect">
            <a:avLst/>
          </a:prstGeom>
          <a:noFill/>
        </p:spPr>
      </p:pic>
      <p:pic>
        <p:nvPicPr>
          <p:cNvPr id="10" name="Imag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295843"/>
            <a:ext cx="1446213" cy="8999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qr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qr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Chapitre 8</a:t>
            </a:r>
            <a:br>
              <a:rPr lang="fr-FR" dirty="0" smtClean="0"/>
            </a:br>
            <a:r>
              <a:rPr lang="fr-FR" dirty="0" smtClean="0"/>
              <a:t>Protocoles « multimédia »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6. Focus sur la téléphonie IP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 algn="just">
              <a:buNone/>
            </a:pPr>
            <a:r>
              <a:rPr lang="fr-FR" b="0" dirty="0" smtClean="0"/>
              <a:t>~</a:t>
            </a:r>
            <a:r>
              <a:rPr lang="fr-FR" b="0" dirty="0" err="1" smtClean="0"/>
              <a:t>VoIP</a:t>
            </a:r>
            <a:endParaRPr lang="fr-FR" b="0" dirty="0" smtClean="0"/>
          </a:p>
          <a:p>
            <a:pPr algn="just"/>
            <a:r>
              <a:rPr lang="fr-FR" sz="2400" b="0" dirty="0" smtClean="0"/>
              <a:t>Périphérique analogique </a:t>
            </a:r>
            <a:r>
              <a:rPr lang="fr-FR" sz="2400" b="0" dirty="0" smtClean="0">
                <a:sym typeface="Symbol" panose="05050102010706020507" pitchFamily="18" charset="2"/>
              </a:rPr>
              <a:t> Périphérique analogique</a:t>
            </a:r>
            <a:endParaRPr lang="fr-FR" sz="2400" b="0" dirty="0" smtClean="0"/>
          </a:p>
          <a:p>
            <a:pPr algn="just"/>
            <a:r>
              <a:rPr lang="fr-FR" b="0" dirty="0" smtClean="0"/>
              <a:t>Logiciel</a:t>
            </a:r>
            <a:r>
              <a:rPr lang="fr-FR" b="0" dirty="0"/>
              <a:t> </a:t>
            </a:r>
            <a:r>
              <a:rPr lang="fr-FR" b="0" dirty="0">
                <a:sym typeface="Symbol" panose="05050102010706020507" pitchFamily="18" charset="2"/>
              </a:rPr>
              <a:t> </a:t>
            </a:r>
            <a:r>
              <a:rPr lang="fr-FR" b="0" dirty="0" smtClean="0">
                <a:sym typeface="Symbol" panose="05050102010706020507" pitchFamily="18" charset="2"/>
              </a:rPr>
              <a:t>Logiciel</a:t>
            </a:r>
          </a:p>
          <a:p>
            <a:pPr algn="just"/>
            <a:r>
              <a:rPr lang="fr-FR" b="0" dirty="0" smtClean="0"/>
              <a:t>« Full IP »</a:t>
            </a:r>
          </a:p>
          <a:p>
            <a:pPr algn="just"/>
            <a:r>
              <a:rPr lang="fr-FR" b="0" dirty="0" smtClean="0"/>
              <a:t>« Full IP » multi-sites</a:t>
            </a:r>
          </a:p>
          <a:p>
            <a:pPr marL="0" indent="0" algn="just">
              <a:buNone/>
            </a:pPr>
            <a:endParaRPr lang="fr-FR" b="0" dirty="0" smtClean="0"/>
          </a:p>
          <a:p>
            <a:pPr marL="0" indent="0" algn="just">
              <a:buNone/>
            </a:pPr>
            <a:r>
              <a:rPr lang="fr-FR" b="0" dirty="0" smtClean="0"/>
              <a:t>Connexion vers réseau </a:t>
            </a:r>
            <a:r>
              <a:rPr lang="fr-FR" b="0" dirty="0"/>
              <a:t>téléphonique </a:t>
            </a:r>
            <a:r>
              <a:rPr lang="fr-FR" b="0" dirty="0" smtClean="0"/>
              <a:t>extérieur </a:t>
            </a:r>
            <a:r>
              <a:rPr lang="fr-FR" b="0" dirty="0" err="1" smtClean="0"/>
              <a:t>RTC</a:t>
            </a:r>
            <a:r>
              <a:rPr lang="fr-FR" b="0" dirty="0" smtClean="0"/>
              <a:t> → Passerelle</a:t>
            </a:r>
            <a:endParaRPr lang="fr-FR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6. Focus sur la téléphonie IP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b="0" dirty="0" smtClean="0"/>
              <a:t>Codecs : </a:t>
            </a:r>
            <a:r>
              <a:rPr lang="fr-FR" b="0" dirty="0" err="1" smtClean="0"/>
              <a:t>PCM</a:t>
            </a:r>
            <a:r>
              <a:rPr lang="fr-FR" b="0" dirty="0" smtClean="0"/>
              <a:t>…</a:t>
            </a:r>
          </a:p>
          <a:p>
            <a:pPr algn="just"/>
            <a:r>
              <a:rPr lang="fr-FR" b="0" dirty="0" smtClean="0"/>
              <a:t>Protocoles de mise en œuvre de la téléphonie : H323, </a:t>
            </a:r>
            <a:r>
              <a:rPr lang="fr-FR" b="0" dirty="0" err="1" smtClean="0"/>
              <a:t>SIP</a:t>
            </a:r>
            <a:r>
              <a:rPr lang="fr-FR" b="0" dirty="0" smtClean="0"/>
              <a:t>, </a:t>
            </a:r>
            <a:r>
              <a:rPr lang="fr-FR" b="0" dirty="0" err="1" smtClean="0"/>
              <a:t>MGCP</a:t>
            </a:r>
            <a:endParaRPr lang="fr-FR" b="0" dirty="0" smtClean="0"/>
          </a:p>
          <a:p>
            <a:pPr algn="just"/>
            <a:r>
              <a:rPr lang="fr-FR" b="0" dirty="0" err="1" smtClean="0"/>
              <a:t>RTP</a:t>
            </a:r>
            <a:r>
              <a:rPr lang="fr-FR" b="0" dirty="0" smtClean="0"/>
              <a:t>, </a:t>
            </a:r>
            <a:r>
              <a:rPr lang="fr-FR" b="0" dirty="0" err="1" smtClean="0"/>
              <a:t>RTCP</a:t>
            </a:r>
            <a:endParaRPr lang="fr-FR" b="0" dirty="0"/>
          </a:p>
          <a:p>
            <a:pPr algn="just"/>
            <a:r>
              <a:rPr lang="fr-FR" b="0" dirty="0" err="1" smtClean="0"/>
              <a:t>QoS</a:t>
            </a:r>
            <a:endParaRPr lang="fr-FR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6. Focus sur la téléphonie IP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769" y="1268760"/>
            <a:ext cx="7026984" cy="4857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6. Focus sur la téléphonie IP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7638"/>
            <a:ext cx="8784976" cy="4708525"/>
          </a:xfrm>
        </p:spPr>
        <p:txBody>
          <a:bodyPr/>
          <a:lstStyle/>
          <a:p>
            <a:r>
              <a:rPr lang="fr-FR" i="1" dirty="0" smtClean="0"/>
              <a:t>IP-Phones</a:t>
            </a:r>
            <a:r>
              <a:rPr lang="fr-FR" b="0" dirty="0" smtClean="0"/>
              <a:t> ou </a:t>
            </a:r>
            <a:r>
              <a:rPr lang="fr-FR" b="0" i="1" dirty="0" err="1" smtClean="0"/>
              <a:t>SoftPhones</a:t>
            </a:r>
            <a:endParaRPr lang="fr-FR" b="0" i="1" dirty="0" smtClean="0"/>
          </a:p>
          <a:p>
            <a:r>
              <a:rPr lang="fr-FR" dirty="0" smtClean="0"/>
              <a:t>Matériels d’interconnexion </a:t>
            </a:r>
            <a:r>
              <a:rPr lang="fr-FR" b="0" dirty="0" smtClean="0"/>
              <a:t>IP (commutateurs, routeurs) supportant </a:t>
            </a:r>
            <a:r>
              <a:rPr lang="fr-FR" b="0" dirty="0" err="1" smtClean="0"/>
              <a:t>QoS</a:t>
            </a:r>
            <a:r>
              <a:rPr lang="fr-FR" b="0" dirty="0" smtClean="0"/>
              <a:t>, Réseaux Virtuels (VLAN)</a:t>
            </a:r>
          </a:p>
          <a:p>
            <a:r>
              <a:rPr lang="fr-FR" dirty="0" smtClean="0"/>
              <a:t>Serveur de communications </a:t>
            </a:r>
            <a:r>
              <a:rPr lang="fr-FR" b="0" i="1" dirty="0" smtClean="0"/>
              <a:t>« Call Manager » </a:t>
            </a:r>
            <a:r>
              <a:rPr lang="fr-FR" b="0" dirty="0" smtClean="0"/>
              <a:t>: gestions des numéros, autorisations…</a:t>
            </a:r>
          </a:p>
          <a:p>
            <a:r>
              <a:rPr lang="fr-FR" dirty="0" smtClean="0"/>
              <a:t>Commutateur téléphonique </a:t>
            </a:r>
            <a:r>
              <a:rPr lang="fr-FR" b="0" i="1" dirty="0" smtClean="0"/>
              <a:t>« </a:t>
            </a:r>
            <a:r>
              <a:rPr lang="fr-FR" b="0" i="1" dirty="0" err="1" smtClean="0"/>
              <a:t>PABX</a:t>
            </a:r>
            <a:r>
              <a:rPr lang="fr-FR" b="0" i="1" dirty="0" smtClean="0"/>
              <a:t> (</a:t>
            </a:r>
            <a:r>
              <a:rPr lang="fr-FR" b="0" i="1" dirty="0" err="1" smtClean="0"/>
              <a:t>Private</a:t>
            </a:r>
            <a:r>
              <a:rPr lang="fr-FR" b="0" i="1" dirty="0" smtClean="0"/>
              <a:t> </a:t>
            </a:r>
            <a:r>
              <a:rPr lang="fr-FR" b="0" i="1" dirty="0" err="1" smtClean="0"/>
              <a:t>Automatic</a:t>
            </a:r>
            <a:r>
              <a:rPr lang="fr-FR" b="0" i="1" dirty="0" smtClean="0"/>
              <a:t> Branche </a:t>
            </a:r>
            <a:r>
              <a:rPr lang="fr-FR" b="0" i="1" dirty="0" err="1" smtClean="0"/>
              <a:t>Xchange</a:t>
            </a:r>
            <a:r>
              <a:rPr lang="fr-FR" b="0" i="1" dirty="0" smtClean="0"/>
              <a:t>) »</a:t>
            </a:r>
          </a:p>
          <a:p>
            <a:r>
              <a:rPr lang="fr-FR" b="0" dirty="0" smtClean="0"/>
              <a:t>Éventuellement </a:t>
            </a:r>
            <a:r>
              <a:rPr lang="fr-FR" b="0" i="1" dirty="0" smtClean="0"/>
              <a:t>« </a:t>
            </a:r>
            <a:r>
              <a:rPr lang="fr-FR" b="0" i="1" dirty="0" err="1" smtClean="0"/>
              <a:t>MCU</a:t>
            </a:r>
            <a:r>
              <a:rPr lang="fr-FR" b="0" i="1" dirty="0" smtClean="0"/>
              <a:t> (Multipoint Control Unit) » </a:t>
            </a:r>
            <a:r>
              <a:rPr lang="fr-FR" b="0" dirty="0" smtClean="0"/>
              <a:t>: logiciel de gestion des conférences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Quizz fin de chapitre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 algn="just">
              <a:buNone/>
            </a:pPr>
            <a:r>
              <a:rPr lang="fr-FR" b="0" dirty="0" smtClean="0"/>
              <a:t>Moodle :</a:t>
            </a:r>
          </a:p>
          <a:p>
            <a:pPr marL="0" indent="0" algn="just">
              <a:buNone/>
            </a:pPr>
            <a:r>
              <a:rPr lang="fr-FR" b="0" dirty="0"/>
              <a:t>	</a:t>
            </a:r>
            <a:r>
              <a:rPr lang="fr-FR" b="0" dirty="0" smtClean="0"/>
              <a:t>Réseau S2 &gt; </a:t>
            </a:r>
            <a:r>
              <a:rPr lang="fr-FR" b="0" dirty="0" err="1" smtClean="0"/>
              <a:t>Multimedia</a:t>
            </a:r>
            <a:r>
              <a:rPr lang="fr-FR" b="0" dirty="0" smtClean="0"/>
              <a:t> &gt; Quizz</a:t>
            </a:r>
          </a:p>
          <a:p>
            <a:pPr marL="0" indent="0" algn="ctr">
              <a:buNone/>
            </a:pPr>
            <a:r>
              <a:rPr lang="fr-FR" sz="3200" b="0" dirty="0" smtClean="0"/>
              <a:t>https</a:t>
            </a:r>
            <a:r>
              <a:rPr lang="fr-FR" sz="3200" b="0" dirty="0"/>
              <a:t>://goo.gl/8vXkvy</a:t>
            </a:r>
            <a:endParaRPr lang="fr-FR" sz="4000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20648" y="3020959"/>
            <a:ext cx="3102703" cy="310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32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Quizz Synthèse 1A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 algn="just">
              <a:buNone/>
            </a:pPr>
            <a:r>
              <a:rPr lang="fr-FR" b="0" dirty="0" smtClean="0"/>
              <a:t>Moodle :</a:t>
            </a:r>
          </a:p>
          <a:p>
            <a:pPr marL="0" indent="0" algn="just">
              <a:buNone/>
            </a:pPr>
            <a:r>
              <a:rPr lang="fr-FR" b="0" dirty="0"/>
              <a:t>	</a:t>
            </a:r>
            <a:r>
              <a:rPr lang="fr-FR" b="0" dirty="0" smtClean="0"/>
              <a:t>Réseau S2 &gt; Synthèse &gt; Quizz</a:t>
            </a:r>
          </a:p>
          <a:p>
            <a:pPr marL="0" indent="0" algn="ctr">
              <a:buNone/>
            </a:pPr>
            <a:r>
              <a:rPr lang="fr-FR" sz="3200" b="0" dirty="0"/>
              <a:t>https://goo.gl/uwRb1q</a:t>
            </a:r>
            <a:endParaRPr lang="fr-FR" sz="4000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20648" y="3020959"/>
            <a:ext cx="3102703" cy="310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71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 Flux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 smtClean="0"/>
              <a:t>Ensemble cohérent d'informations évoluant dans un sens commun</a:t>
            </a:r>
          </a:p>
          <a:p>
            <a:pPr marL="0" indent="0" algn="just">
              <a:buNone/>
            </a:pPr>
            <a:r>
              <a:rPr lang="fr-FR" b="0" dirty="0" smtClean="0"/>
              <a:t>Routage des flux par...</a:t>
            </a:r>
          </a:p>
          <a:p>
            <a:pPr lvl="1" algn="just"/>
            <a:r>
              <a:rPr lang="fr-FR" dirty="0" smtClean="0"/>
              <a:t>File</a:t>
            </a:r>
          </a:p>
          <a:p>
            <a:pPr lvl="1" algn="just"/>
            <a:r>
              <a:rPr lang="fr-FR" i="1" dirty="0" smtClean="0"/>
              <a:t>Ordre séquentiel</a:t>
            </a:r>
          </a:p>
          <a:p>
            <a:pPr lvl="1" algn="just"/>
            <a:r>
              <a:rPr lang="fr-FR" dirty="0"/>
              <a:t>Priorité des flux</a:t>
            </a:r>
          </a:p>
          <a:p>
            <a:pPr marL="0" indent="0" algn="just">
              <a:buNone/>
            </a:pPr>
            <a:r>
              <a:rPr lang="fr-FR" dirty="0" smtClean="0"/>
              <a:t>Qualité </a:t>
            </a:r>
            <a:r>
              <a:rPr lang="fr-FR" dirty="0"/>
              <a:t>de service </a:t>
            </a:r>
            <a:r>
              <a:rPr lang="fr-FR" b="0" dirty="0"/>
              <a:t>(</a:t>
            </a:r>
            <a:r>
              <a:rPr lang="fr-FR" b="0" dirty="0" err="1" smtClean="0"/>
              <a:t>QoS</a:t>
            </a:r>
            <a:r>
              <a:rPr lang="fr-FR" b="0" dirty="0" smtClean="0"/>
              <a:t>, </a:t>
            </a:r>
            <a:r>
              <a:rPr lang="fr-FR" b="0" i="1" dirty="0" err="1" smtClean="0"/>
              <a:t>Quality</a:t>
            </a:r>
            <a:r>
              <a:rPr lang="fr-FR" b="0" i="1" dirty="0" smtClean="0"/>
              <a:t> </a:t>
            </a:r>
            <a:r>
              <a:rPr lang="fr-FR" b="0" i="1" dirty="0"/>
              <a:t>Of Service</a:t>
            </a:r>
            <a:r>
              <a:rPr lang="fr-FR" b="0" dirty="0"/>
              <a:t>) :</a:t>
            </a:r>
          </a:p>
          <a:p>
            <a:pPr marL="400050" lvl="1" indent="0" algn="just">
              <a:buNone/>
            </a:pPr>
            <a:r>
              <a:rPr lang="fr-FR" b="1" dirty="0"/>
              <a:t>Niveau de performance qui est attendu du réseau en fonction du type de flux à acheminer</a:t>
            </a:r>
          </a:p>
          <a:p>
            <a:pPr lvl="1" algn="just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2532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 Flux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 algn="just">
              <a:buNone/>
            </a:pPr>
            <a:r>
              <a:rPr lang="fr-FR" b="0" dirty="0" smtClean="0"/>
              <a:t>Critères :</a:t>
            </a:r>
          </a:p>
          <a:p>
            <a:pPr algn="just"/>
            <a:r>
              <a:rPr lang="fr-FR" b="0" dirty="0" smtClean="0"/>
              <a:t>Fiabilité (</a:t>
            </a:r>
            <a:r>
              <a:rPr lang="fr-FR" b="0" i="1" dirty="0" err="1" smtClean="0"/>
              <a:t>fiability</a:t>
            </a:r>
            <a:r>
              <a:rPr lang="fr-FR" b="0" i="1" dirty="0" smtClean="0"/>
              <a:t>)</a:t>
            </a:r>
          </a:p>
          <a:p>
            <a:pPr algn="just"/>
            <a:r>
              <a:rPr lang="fr-FR" b="0" dirty="0" smtClean="0"/>
              <a:t>Disponibilité (</a:t>
            </a:r>
            <a:r>
              <a:rPr lang="fr-FR" b="0" i="1" dirty="0" err="1" smtClean="0"/>
              <a:t>reliability</a:t>
            </a:r>
            <a:r>
              <a:rPr lang="fr-FR" b="0" i="1" dirty="0" smtClean="0"/>
              <a:t>)</a:t>
            </a:r>
          </a:p>
          <a:p>
            <a:pPr algn="just"/>
            <a:r>
              <a:rPr lang="fr-FR" b="0" dirty="0" smtClean="0"/>
              <a:t>Bande passante (</a:t>
            </a:r>
            <a:r>
              <a:rPr lang="fr-FR" b="0" i="1" dirty="0" err="1" smtClean="0"/>
              <a:t>bandwith</a:t>
            </a:r>
            <a:r>
              <a:rPr lang="fr-FR" b="0" i="1" dirty="0" smtClean="0"/>
              <a:t>)</a:t>
            </a:r>
            <a:r>
              <a:rPr lang="fr-FR" b="0" dirty="0"/>
              <a:t> (</a:t>
            </a:r>
            <a:r>
              <a:rPr lang="fr-FR" b="0" dirty="0" smtClean="0"/>
              <a:t>constance</a:t>
            </a:r>
            <a:r>
              <a:rPr lang="fr-FR" b="0" dirty="0"/>
              <a:t>, grandeur)</a:t>
            </a:r>
            <a:endParaRPr lang="fr-FR" b="0" i="1" dirty="0" smtClean="0"/>
          </a:p>
          <a:p>
            <a:pPr algn="just"/>
            <a:r>
              <a:rPr lang="fr-FR" b="0" dirty="0" smtClean="0"/>
              <a:t>Latence, délai (</a:t>
            </a:r>
            <a:r>
              <a:rPr lang="fr-FR" b="0" i="1" dirty="0" err="1" smtClean="0"/>
              <a:t>lag</a:t>
            </a:r>
            <a:r>
              <a:rPr lang="fr-FR" b="0" i="1" dirty="0" smtClean="0"/>
              <a:t>, </a:t>
            </a:r>
            <a:r>
              <a:rPr lang="fr-FR" b="0" i="1" dirty="0" err="1" smtClean="0"/>
              <a:t>delay</a:t>
            </a:r>
            <a:r>
              <a:rPr lang="fr-FR" b="0" i="1" dirty="0" smtClean="0"/>
              <a:t>)</a:t>
            </a:r>
          </a:p>
          <a:p>
            <a:pPr algn="just"/>
            <a:r>
              <a:rPr lang="fr-FR" b="0" dirty="0" smtClean="0"/>
              <a:t>Régularité, fluctuation, gigue (</a:t>
            </a:r>
            <a:r>
              <a:rPr lang="fr-FR" b="0" i="1" dirty="0" err="1" smtClean="0"/>
              <a:t>jitter</a:t>
            </a:r>
            <a:r>
              <a:rPr lang="fr-FR" b="0" i="1" dirty="0" smtClean="0"/>
              <a:t>)</a:t>
            </a:r>
          </a:p>
          <a:p>
            <a:pPr algn="just"/>
            <a:r>
              <a:rPr lang="fr-FR" b="0" i="1" dirty="0" smtClean="0"/>
              <a:t>Ordonnancement</a:t>
            </a:r>
            <a:endParaRPr lang="fr-FR" b="0" i="1" dirty="0"/>
          </a:p>
        </p:txBody>
      </p:sp>
    </p:spTree>
    <p:extLst>
      <p:ext uri="{BB962C8B-B14F-4D97-AF65-F5344CB8AC3E}">
        <p14:creationId xmlns:p14="http://schemas.microsoft.com/office/powerpoint/2010/main" val="41362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 Protocoles pour le multimédia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marL="0" indent="0">
              <a:buNone/>
            </a:pPr>
            <a:r>
              <a:rPr lang="fr-FR" b="0" dirty="0" err="1" smtClean="0"/>
              <a:t>RTP</a:t>
            </a:r>
            <a:endParaRPr lang="fr-FR" b="0" dirty="0" smtClean="0"/>
          </a:p>
          <a:p>
            <a:r>
              <a:rPr lang="fr-FR" b="0" i="1" dirty="0" smtClean="0"/>
              <a:t>Real-time Transfert Protocol</a:t>
            </a:r>
          </a:p>
          <a:p>
            <a:r>
              <a:rPr lang="fr-FR" b="0" dirty="0" smtClean="0"/>
              <a:t>Identifie et sépare par type de données (voix, son, vidéo...)</a:t>
            </a:r>
          </a:p>
          <a:p>
            <a:r>
              <a:rPr lang="fr-FR" b="0" dirty="0" smtClean="0"/>
              <a:t>Identifie le codec utilisé</a:t>
            </a:r>
          </a:p>
          <a:p>
            <a:r>
              <a:rPr lang="fr-FR" b="0" dirty="0" smtClean="0"/>
              <a:t>Ajoute des marqueurs de temps pour :</a:t>
            </a:r>
          </a:p>
          <a:p>
            <a:pPr lvl="1"/>
            <a:r>
              <a:rPr lang="fr-FR" b="0" dirty="0" smtClean="0"/>
              <a:t>Permettre le streaming</a:t>
            </a:r>
          </a:p>
          <a:p>
            <a:pPr lvl="1"/>
            <a:r>
              <a:rPr lang="fr-FR" b="0" dirty="0" smtClean="0"/>
              <a:t>Synchroniser les différents flux</a:t>
            </a:r>
          </a:p>
          <a:p>
            <a:r>
              <a:rPr lang="fr-FR" b="0" dirty="0" smtClean="0"/>
              <a:t>Utilise comme protocole de transport :</a:t>
            </a:r>
          </a:p>
          <a:p>
            <a:pPr marL="0" indent="0">
              <a:buNone/>
            </a:pPr>
            <a:r>
              <a:rPr lang="fr-FR" b="0" dirty="0" smtClean="0"/>
              <a:t>	</a:t>
            </a:r>
            <a:r>
              <a:rPr lang="fr-FR" b="0" dirty="0" err="1" smtClean="0"/>
              <a:t>UDP</a:t>
            </a:r>
            <a:endParaRPr lang="fr-FR" b="0" dirty="0" smtClean="0"/>
          </a:p>
          <a:p>
            <a:endParaRPr lang="fr-FR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Protocoles </a:t>
            </a:r>
            <a:r>
              <a:rPr lang="fr-FR"/>
              <a:t>pour </a:t>
            </a:r>
            <a:r>
              <a:rPr lang="fr-FR" smtClean="0"/>
              <a:t>le multimédia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 marL="0" indent="0" algn="just">
              <a:buNone/>
            </a:pPr>
            <a:r>
              <a:rPr lang="fr-FR" b="0" dirty="0" smtClean="0"/>
              <a:t>RTCP</a:t>
            </a:r>
          </a:p>
          <a:p>
            <a:pPr algn="just"/>
            <a:r>
              <a:rPr lang="fr-FR" b="0" i="1" dirty="0" smtClean="0"/>
              <a:t>RT Control P</a:t>
            </a:r>
          </a:p>
          <a:p>
            <a:pPr algn="just"/>
            <a:r>
              <a:rPr lang="fr-FR" b="0" dirty="0" smtClean="0"/>
              <a:t>Lancé implicitement avec </a:t>
            </a:r>
            <a:r>
              <a:rPr lang="fr-FR" b="0" dirty="0" err="1" smtClean="0"/>
              <a:t>RTP</a:t>
            </a:r>
            <a:endParaRPr lang="fr-FR" b="0" dirty="0" smtClean="0"/>
          </a:p>
          <a:p>
            <a:pPr algn="just"/>
            <a:r>
              <a:rPr lang="fr-FR" b="0" dirty="0" smtClean="0"/>
              <a:t>Contrôles réguliers (par l’émetteur et/ou le récepteur)</a:t>
            </a:r>
          </a:p>
          <a:p>
            <a:pPr algn="just"/>
            <a:r>
              <a:rPr lang="fr-FR" b="0" dirty="0"/>
              <a:t>Statistiques de qualité de transmission des flux</a:t>
            </a:r>
          </a:p>
          <a:p>
            <a:pPr algn="just"/>
            <a:r>
              <a:rPr lang="fr-FR" b="0" dirty="0" smtClean="0"/>
              <a:t>Identités des participants</a:t>
            </a:r>
          </a:p>
          <a:p>
            <a:pPr marL="0" indent="0" algn="just">
              <a:buNone/>
            </a:pPr>
            <a:r>
              <a:rPr lang="fr-FR" b="0" dirty="0" err="1" smtClean="0"/>
              <a:t>RTSP</a:t>
            </a:r>
            <a:endParaRPr lang="fr-FR" b="0" dirty="0" smtClean="0"/>
          </a:p>
          <a:p>
            <a:pPr algn="just"/>
            <a:r>
              <a:rPr lang="fr-FR" b="0" i="1" dirty="0" smtClean="0"/>
              <a:t>RT Streaming P</a:t>
            </a:r>
          </a:p>
          <a:p>
            <a:pPr algn="just"/>
            <a:r>
              <a:rPr lang="fr-FR" b="0" dirty="0" smtClean="0"/>
              <a:t>Ajoute des fonctionnalités de lecteur vidéo</a:t>
            </a:r>
            <a:endParaRPr lang="fr-FR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</a:t>
            </a:r>
            <a:r>
              <a:rPr lang="fr-FR" dirty="0"/>
              <a:t>Protocoles pour </a:t>
            </a:r>
            <a:r>
              <a:rPr lang="fr-FR" dirty="0" smtClean="0"/>
              <a:t>la </a:t>
            </a:r>
            <a:r>
              <a:rPr lang="fr-FR" dirty="0" err="1" smtClean="0"/>
              <a:t>QoS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marL="0" indent="0" algn="just">
              <a:buNone/>
            </a:pPr>
            <a:r>
              <a:rPr lang="fr-FR" b="0" dirty="0" err="1" smtClean="0"/>
              <a:t>RSVP</a:t>
            </a:r>
            <a:endParaRPr lang="fr-FR" b="0" dirty="0" smtClean="0"/>
          </a:p>
          <a:p>
            <a:pPr algn="just"/>
            <a:r>
              <a:rPr lang="fr-FR" b="0" i="1" dirty="0" smtClean="0"/>
              <a:t>Resource </a:t>
            </a:r>
            <a:r>
              <a:rPr lang="fr-FR" b="0" i="1" dirty="0" err="1" smtClean="0"/>
              <a:t>ReSerVation</a:t>
            </a:r>
            <a:r>
              <a:rPr lang="fr-FR" b="0" i="1" dirty="0" smtClean="0"/>
              <a:t> Protocol</a:t>
            </a:r>
            <a:endParaRPr lang="fr-FR" b="0" dirty="0" smtClean="0"/>
          </a:p>
          <a:p>
            <a:pPr algn="just"/>
            <a:r>
              <a:rPr lang="fr-FR" b="0" dirty="0" smtClean="0"/>
              <a:t>Prépare les routeurs à transmettre un flux multimédia</a:t>
            </a:r>
            <a:endParaRPr lang="fr-FR" b="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573" y="3175429"/>
            <a:ext cx="7678853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Protocoles pour la </a:t>
            </a:r>
            <a:r>
              <a:rPr lang="fr-FR" dirty="0" err="1"/>
              <a:t>QoS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 algn="just">
              <a:buNone/>
            </a:pPr>
            <a:r>
              <a:rPr lang="fr-FR" b="0" dirty="0" smtClean="0"/>
              <a:t>MPLS (</a:t>
            </a:r>
            <a:r>
              <a:rPr lang="fr-FR" b="0" i="1" dirty="0" err="1" smtClean="0"/>
              <a:t>MultiProtocol</a:t>
            </a:r>
            <a:r>
              <a:rPr lang="fr-FR" b="0" i="1" dirty="0" smtClean="0"/>
              <a:t> </a:t>
            </a:r>
            <a:r>
              <a:rPr lang="fr-FR" b="0" i="1" dirty="0"/>
              <a:t>Label </a:t>
            </a:r>
            <a:r>
              <a:rPr lang="fr-FR" b="0" i="1" dirty="0" err="1" smtClean="0"/>
              <a:t>Switching</a:t>
            </a:r>
            <a:r>
              <a:rPr lang="fr-FR" b="0" dirty="0" smtClean="0"/>
              <a:t>) définit </a:t>
            </a:r>
            <a:r>
              <a:rPr lang="fr-FR" b="0" dirty="0"/>
              <a:t>5 </a:t>
            </a:r>
            <a:r>
              <a:rPr lang="fr-FR" dirty="0"/>
              <a:t>classes de </a:t>
            </a:r>
            <a:r>
              <a:rPr lang="fr-FR" dirty="0" smtClean="0"/>
              <a:t>services </a:t>
            </a:r>
            <a:r>
              <a:rPr lang="fr-FR" b="0" dirty="0" smtClean="0"/>
              <a:t>:</a:t>
            </a:r>
            <a:endParaRPr lang="fr-FR" b="0" dirty="0"/>
          </a:p>
          <a:p>
            <a:pPr algn="just"/>
            <a:r>
              <a:rPr lang="fr-FR" b="0" dirty="0"/>
              <a:t>Voix</a:t>
            </a:r>
          </a:p>
          <a:p>
            <a:pPr algn="just"/>
            <a:r>
              <a:rPr lang="fr-FR" b="0" dirty="0" smtClean="0"/>
              <a:t>Vidéo</a:t>
            </a:r>
          </a:p>
          <a:p>
            <a:pPr algn="just"/>
            <a:r>
              <a:rPr lang="fr-FR" b="0" dirty="0" smtClean="0"/>
              <a:t>Données </a:t>
            </a:r>
            <a:r>
              <a:rPr lang="fr-FR" b="0" dirty="0"/>
              <a:t>très prioritaires (D1</a:t>
            </a:r>
            <a:r>
              <a:rPr lang="fr-FR" b="0" dirty="0" smtClean="0"/>
              <a:t>)</a:t>
            </a:r>
          </a:p>
          <a:p>
            <a:pPr algn="just"/>
            <a:r>
              <a:rPr lang="fr-FR" b="0" dirty="0" smtClean="0"/>
              <a:t>Données </a:t>
            </a:r>
            <a:r>
              <a:rPr lang="fr-FR" b="0" dirty="0"/>
              <a:t>prioritaires (</a:t>
            </a:r>
            <a:r>
              <a:rPr lang="fr-FR" b="0" dirty="0" smtClean="0"/>
              <a:t>D2)</a:t>
            </a:r>
          </a:p>
          <a:p>
            <a:pPr algn="just"/>
            <a:r>
              <a:rPr lang="fr-FR" b="0" dirty="0" smtClean="0"/>
              <a:t>Données non </a:t>
            </a:r>
            <a:r>
              <a:rPr lang="fr-FR" b="0" dirty="0"/>
              <a:t>prioritaires (D3</a:t>
            </a:r>
            <a:r>
              <a:rPr lang="fr-FR" b="0" dirty="0" smtClean="0"/>
              <a:t>)</a:t>
            </a:r>
          </a:p>
          <a:p>
            <a:pPr marL="0" indent="0" algn="just">
              <a:buNone/>
            </a:pPr>
            <a:r>
              <a:rPr lang="fr-FR" b="0" dirty="0" smtClean="0"/>
              <a:t>Classes lues par les routeurs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256258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4. Synthèse</a:t>
            </a:r>
            <a:br>
              <a:rPr lang="fr-FR" dirty="0" smtClean="0"/>
            </a:br>
            <a:r>
              <a:rPr lang="fr-FR" dirty="0" smtClean="0"/>
              <a:t>des protocoles pour le multimédia</a:t>
            </a:r>
            <a:endParaRPr lang="fr-F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916832"/>
            <a:ext cx="8358839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5. Usages multimédia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2816"/>
            <a:ext cx="3754760" cy="4641379"/>
          </a:xfrm>
        </p:spPr>
        <p:txBody>
          <a:bodyPr/>
          <a:lstStyle/>
          <a:p>
            <a:pPr algn="just"/>
            <a:r>
              <a:rPr lang="fr-FR" sz="2400" b="0" dirty="0" smtClean="0"/>
              <a:t>1 à 1</a:t>
            </a:r>
          </a:p>
          <a:p>
            <a:pPr lvl="1" algn="just"/>
            <a:r>
              <a:rPr lang="fr-FR" sz="2400" b="0" dirty="0" smtClean="0"/>
              <a:t>Voix sur IP (</a:t>
            </a:r>
            <a:r>
              <a:rPr lang="fr-FR" sz="2400" b="0" dirty="0" err="1" smtClean="0"/>
              <a:t>VoIP</a:t>
            </a:r>
            <a:r>
              <a:rPr lang="fr-FR" sz="2400" b="0" dirty="0" smtClean="0"/>
              <a:t>)</a:t>
            </a:r>
          </a:p>
          <a:p>
            <a:pPr lvl="1" algn="just"/>
            <a:r>
              <a:rPr lang="fr-FR" sz="2400" b="0" dirty="0" err="1" smtClean="0"/>
              <a:t>Visiotéléphonie</a:t>
            </a:r>
            <a:endParaRPr lang="fr-FR" sz="2400" b="0" dirty="0" smtClean="0"/>
          </a:p>
          <a:p>
            <a:pPr algn="just"/>
            <a:r>
              <a:rPr lang="fr-FR" sz="2400" b="0" dirty="0" smtClean="0"/>
              <a:t>1 à plusieurs</a:t>
            </a:r>
          </a:p>
          <a:p>
            <a:pPr lvl="1" algn="just"/>
            <a:r>
              <a:rPr lang="fr-FR" sz="2400" b="0" i="1" dirty="0" smtClean="0"/>
              <a:t>Live</a:t>
            </a:r>
          </a:p>
          <a:p>
            <a:pPr lvl="1" algn="just"/>
            <a:r>
              <a:rPr lang="fr-FR" sz="2400" b="0" dirty="0" smtClean="0"/>
              <a:t>Lecture en cours de </a:t>
            </a:r>
            <a:r>
              <a:rPr lang="fr-FR" sz="2400" dirty="0" smtClean="0"/>
              <a:t>réception :</a:t>
            </a:r>
          </a:p>
          <a:p>
            <a:pPr marL="857250" lvl="2" indent="0" algn="just">
              <a:buNone/>
            </a:pPr>
            <a:r>
              <a:rPr lang="fr-FR" sz="2400" b="1" dirty="0" smtClean="0"/>
              <a:t>Streaming</a:t>
            </a:r>
          </a:p>
          <a:p>
            <a:pPr algn="just"/>
            <a:r>
              <a:rPr lang="fr-FR" sz="2400" b="0" dirty="0" smtClean="0"/>
              <a:t>Plusieurs à plusieurs</a:t>
            </a:r>
          </a:p>
          <a:p>
            <a:pPr lvl="1" algn="just"/>
            <a:r>
              <a:rPr lang="fr-FR" sz="2400" b="0" dirty="0" smtClean="0"/>
              <a:t>Visioconférence</a:t>
            </a:r>
          </a:p>
          <a:p>
            <a:pPr algn="just"/>
            <a:endParaRPr lang="fr-FR" sz="2400" b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1019175"/>
            <a:ext cx="1584176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019175"/>
            <a:ext cx="4428492" cy="276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3745517"/>
            <a:ext cx="4428492" cy="2528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5338</TotalTime>
  <Words>488</Words>
  <Application>Microsoft Office PowerPoint</Application>
  <PresentationFormat>Affichage à l'écran (4:3)</PresentationFormat>
  <Paragraphs>104</Paragraphs>
  <Slides>15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 Unicode MS</vt:lpstr>
      <vt:lpstr>Arial</vt:lpstr>
      <vt:lpstr>Symbol</vt:lpstr>
      <vt:lpstr>Tahoma</vt:lpstr>
      <vt:lpstr>Times New Roman</vt:lpstr>
      <vt:lpstr>Verdana</vt:lpstr>
      <vt:lpstr>Modèle par défaut</vt:lpstr>
      <vt:lpstr>Chapitre 8 Protocoles « multimédia »</vt:lpstr>
      <vt:lpstr>1. Flux</vt:lpstr>
      <vt:lpstr>1. Flux</vt:lpstr>
      <vt:lpstr>2. Protocoles pour le multimédia</vt:lpstr>
      <vt:lpstr>2. Protocoles pour le multimédia</vt:lpstr>
      <vt:lpstr>3. Protocoles pour la QoS</vt:lpstr>
      <vt:lpstr>3. Protocoles pour la QoS</vt:lpstr>
      <vt:lpstr>4. Synthèse des protocoles pour le multimédia</vt:lpstr>
      <vt:lpstr>5. Usages multimédia</vt:lpstr>
      <vt:lpstr>6. Focus sur la téléphonie IP</vt:lpstr>
      <vt:lpstr>6. Focus sur la téléphonie IP</vt:lpstr>
      <vt:lpstr>6. Focus sur la téléphonie IP</vt:lpstr>
      <vt:lpstr>6. Focus sur la téléphonie IP</vt:lpstr>
      <vt:lpstr>Quizz fin de chapitre</vt:lpstr>
      <vt:lpstr>Quizz Synthèse 1A</vt:lpstr>
    </vt:vector>
  </TitlesOfParts>
  <Company>ups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Aucun titre de diapositive</dc:title>
  <dc:creator>Sylvain Barreau</dc:creator>
  <cp:lastModifiedBy>Sylvain Barreau</cp:lastModifiedBy>
  <cp:revision>211</cp:revision>
  <cp:lastPrinted>2003-12-09T14:13:19Z</cp:lastPrinted>
  <dcterms:created xsi:type="dcterms:W3CDTF">2003-12-09T13:59:38Z</dcterms:created>
  <dcterms:modified xsi:type="dcterms:W3CDTF">2020-03-10T09:04:26Z</dcterms:modified>
</cp:coreProperties>
</file>