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2" r:id="rId2"/>
    <p:sldId id="257" r:id="rId3"/>
    <p:sldId id="280" r:id="rId4"/>
    <p:sldId id="322" r:id="rId5"/>
    <p:sldId id="283" r:id="rId6"/>
    <p:sldId id="290" r:id="rId7"/>
    <p:sldId id="319" r:id="rId8"/>
    <p:sldId id="317" r:id="rId9"/>
    <p:sldId id="318" r:id="rId10"/>
    <p:sldId id="320" r:id="rId11"/>
    <p:sldId id="288" r:id="rId12"/>
    <p:sldId id="309" r:id="rId13"/>
    <p:sldId id="313" r:id="rId14"/>
    <p:sldId id="286" r:id="rId15"/>
    <p:sldId id="284" r:id="rId16"/>
    <p:sldId id="314" r:id="rId17"/>
    <p:sldId id="310" r:id="rId18"/>
    <p:sldId id="289" r:id="rId19"/>
    <p:sldId id="285" r:id="rId20"/>
    <p:sldId id="287" r:id="rId21"/>
    <p:sldId id="292" r:id="rId22"/>
    <p:sldId id="291" r:id="rId23"/>
    <p:sldId id="311" r:id="rId24"/>
    <p:sldId id="312" r:id="rId25"/>
    <p:sldId id="321" r:id="rId26"/>
    <p:sldId id="315" r:id="rId27"/>
    <p:sldId id="258" r:id="rId28"/>
    <p:sldId id="260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41DC5-0DE0-44EC-BCAC-07B126497944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C4DFF-2E50-482F-9B4E-62A9F8318AB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4DFF-2E50-482F-9B4E-62A9F8318AB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773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4DFF-2E50-482F-9B4E-62A9F8318AB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82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05/11/2020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Vid&#233;o%20sant&#233;%20%20%20Test%20d'audition%20&#8211;%20e-sante.be.flv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../../logiciels/Flash_FFT/Flash_FFT.exe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L_oeil/oeil.ex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952328"/>
          </a:xfrm>
        </p:spPr>
        <p:txBody>
          <a:bodyPr>
            <a:noAutofit/>
          </a:bodyPr>
          <a:lstStyle/>
          <a:p>
            <a:r>
              <a:rPr lang="fr-FR" sz="6000" dirty="0"/>
              <a:t>Numérisation d’un signal physique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98624-5745-444F-A39A-330EDACA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Courbe d’une fonction périodique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0E42713-78FF-44E5-922C-A8FC48ADC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1506"/>
            <a:ext cx="8229600" cy="367183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AB80CE-D397-4140-987C-2A4195C80367}"/>
              </a:ext>
            </a:extLst>
          </p:cNvPr>
          <p:cNvSpPr/>
          <p:nvPr/>
        </p:nvSpPr>
        <p:spPr>
          <a:xfrm>
            <a:off x="683568" y="1560963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/>
              <a:t>Représentation de l’amplitude en fonction du temps.</a:t>
            </a:r>
          </a:p>
        </p:txBody>
      </p:sp>
    </p:spTree>
    <p:extLst>
      <p:ext uri="{BB962C8B-B14F-4D97-AF65-F5344CB8AC3E}">
        <p14:creationId xmlns:p14="http://schemas.microsoft.com/office/powerpoint/2010/main" val="237752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Spectre d’un signal périodique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Représentation de l’amplitude des harmoniques en fonction de la fréquence.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57077"/>
            <a:ext cx="6840760" cy="33262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6648" cy="706090"/>
          </a:xfrm>
        </p:spPr>
        <p:txBody>
          <a:bodyPr>
            <a:normAutofit fontScale="90000"/>
          </a:bodyPr>
          <a:lstStyle/>
          <a:p>
            <a:r>
              <a:rPr lang="fr-FR" dirty="0"/>
              <a:t>L’oreille</a:t>
            </a:r>
          </a:p>
        </p:txBody>
      </p:sp>
      <p:pic>
        <p:nvPicPr>
          <p:cNvPr id="4" name="Image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97360"/>
            <a:ext cx="8784976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3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Intensité acoustique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7200" y="2493520"/>
                <a:ext cx="8229600" cy="2070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La puissance mécanique produite par la source sonore divisée par la surface sur laquelle est répartie est l’intensité acoustique.</a:t>
                </a:r>
                <a:br>
                  <a:rPr lang="fr-FR" dirty="0"/>
                </a:br>
                <a:br>
                  <a:rPr lang="fr-FR" dirty="0"/>
                </a:br>
                <a14:m>
                  <m:oMath xmlns:m="http://schemas.openxmlformats.org/officeDocument/2006/math">
                    <m:r>
                      <a:rPr lang="fr-FR" sz="4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fr-FR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44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FR" sz="4400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fr-FR" sz="4400" dirty="0"/>
                  <a:t>   </a:t>
                </a:r>
                <a:r>
                  <a:rPr lang="fr-FR" dirty="0"/>
                  <a:t>   </a:t>
                </a:r>
                <a:r>
                  <a:rPr lang="fr-FR" sz="2400" dirty="0"/>
                  <a:t>P en W;  S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400" dirty="0"/>
                  <a:t>;  I en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93520"/>
                <a:ext cx="8229600" cy="2070310"/>
              </a:xfrm>
              <a:prstGeom prst="rect">
                <a:avLst/>
              </a:prstGeom>
              <a:blipFill>
                <a:blip r:embed="rId2"/>
                <a:stretch>
                  <a:fillRect l="-1111" t="-23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20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54562"/>
          </a:xfrm>
        </p:spPr>
        <p:txBody>
          <a:bodyPr>
            <a:normAutofit fontScale="90000"/>
          </a:bodyPr>
          <a:lstStyle/>
          <a:p>
            <a:r>
              <a:rPr lang="fr-FR" dirty="0"/>
              <a:t>Niveau d’intensité acoustique.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 I</a:t>
            </a:r>
            <a:r>
              <a:rPr lang="fr-FR" baseline="-25000" dirty="0"/>
              <a:t>0</a:t>
            </a:r>
            <a:r>
              <a:rPr lang="fr-FR" dirty="0"/>
              <a:t> et I en W.m</a:t>
            </a:r>
            <a:r>
              <a:rPr lang="fr-FR" baseline="30000" dirty="0"/>
              <a:t>-2 </a:t>
            </a:r>
            <a:br>
              <a:rPr lang="fr-FR" baseline="30000" dirty="0"/>
            </a:br>
            <a:r>
              <a:rPr lang="fr-FR" baseline="30000" dirty="0"/>
              <a:t>    </a:t>
            </a:r>
            <a:r>
              <a:rPr lang="fr-FR" sz="6700" baseline="30000" dirty="0"/>
              <a:t>L en dB</a:t>
            </a:r>
            <a:br>
              <a:rPr lang="fr-FR" dirty="0"/>
            </a:br>
            <a:endParaRPr lang="fr-F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1628800"/>
            <a:ext cx="2610315" cy="116014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424936" cy="5026570"/>
          </a:xfrm>
        </p:spPr>
        <p:txBody>
          <a:bodyPr>
            <a:normAutofit fontScale="90000"/>
          </a:bodyPr>
          <a:lstStyle/>
          <a:p>
            <a:pPr algn="l"/>
            <a:br>
              <a:rPr lang="fr-FR" dirty="0"/>
            </a:br>
            <a:r>
              <a:rPr lang="fr-FR" u="sng" dirty="0"/>
              <a:t>limitation en fréquence</a:t>
            </a:r>
            <a:br>
              <a:rPr lang="fr-FR" dirty="0"/>
            </a:br>
            <a:br>
              <a:rPr lang="fr-FR" dirty="0"/>
            </a:br>
            <a:r>
              <a:rPr lang="fr-FR" sz="4000" dirty="0"/>
              <a:t>les fréquences audibles sont comprise entre</a:t>
            </a:r>
            <a:br>
              <a:rPr lang="fr-FR" sz="4000" dirty="0"/>
            </a:br>
            <a:r>
              <a:rPr lang="fr-FR" sz="4000" dirty="0"/>
              <a:t> 20 Hz et 20000 Hz.</a:t>
            </a:r>
            <a:br>
              <a:rPr lang="fr-FR" sz="4000" dirty="0"/>
            </a:br>
            <a:br>
              <a:rPr lang="fr-FR" dirty="0"/>
            </a:br>
            <a:r>
              <a:rPr lang="fr-FR" u="sng" dirty="0"/>
              <a:t>Limitation en intensité</a:t>
            </a:r>
            <a:br>
              <a:rPr lang="fr-FR" dirty="0"/>
            </a:br>
            <a:br>
              <a:rPr lang="fr-FR" dirty="0"/>
            </a:br>
            <a:r>
              <a:rPr lang="fr-FR" sz="4000" dirty="0"/>
              <a:t>Intensité comprise entre </a:t>
            </a:r>
            <a:br>
              <a:rPr lang="fr-FR" sz="4000" dirty="0"/>
            </a:br>
            <a:r>
              <a:rPr lang="fr-FR" sz="4000" dirty="0"/>
              <a:t>Seuil d’audibilité        10</a:t>
            </a:r>
            <a:r>
              <a:rPr lang="fr-FR" sz="4000" baseline="30000" dirty="0"/>
              <a:t>-12</a:t>
            </a:r>
            <a:r>
              <a:rPr lang="fr-FR" sz="4000" dirty="0"/>
              <a:t> W. m</a:t>
            </a:r>
            <a:r>
              <a:rPr lang="fr-FR" sz="4000" baseline="30000" dirty="0"/>
              <a:t>-2  </a:t>
            </a:r>
            <a:br>
              <a:rPr lang="fr-FR" sz="4000" baseline="30000" dirty="0"/>
            </a:br>
            <a:r>
              <a:rPr lang="fr-FR" sz="4000" dirty="0"/>
              <a:t> Seuil de la douleur   10</a:t>
            </a:r>
            <a:r>
              <a:rPr lang="fr-FR" sz="4000" baseline="30000" dirty="0"/>
              <a:t>2</a:t>
            </a:r>
            <a:r>
              <a:rPr lang="fr-FR" sz="4000" dirty="0"/>
              <a:t>  W. m</a:t>
            </a:r>
            <a:r>
              <a:rPr lang="fr-FR" sz="4000" baseline="30000" dirty="0"/>
              <a:t>-2 </a:t>
            </a: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" r="1327"/>
          <a:stretch>
            <a:fillRect/>
          </a:stretch>
        </p:blipFill>
        <p:spPr>
          <a:xfrm>
            <a:off x="107504" y="0"/>
            <a:ext cx="8784976" cy="6669360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01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5" y="548680"/>
            <a:ext cx="8348752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4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Timbre d’un son.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3886200"/>
            <a:ext cx="6872808" cy="1752600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Un son est caractérisé par la forme du signal périodique qui le représente.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Son pur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La fonction qui représente la variation de pression est sinusoïdale.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>
            <a:normAutofit fontScale="90000"/>
          </a:bodyPr>
          <a:lstStyle/>
          <a:p>
            <a:pPr fontAlgn="base"/>
            <a:r>
              <a:rPr lang="fr-FR" sz="4800" dirty="0"/>
              <a:t>Compétences visées</a:t>
            </a:r>
            <a:br>
              <a:rPr lang="fr-FR" sz="2700" dirty="0"/>
            </a:br>
            <a:br>
              <a:rPr lang="fr-FR" sz="2700" dirty="0"/>
            </a:br>
            <a:r>
              <a:rPr lang="fr-FR" sz="2700" dirty="0"/>
              <a:t>Être capable de comprendre les principes</a:t>
            </a:r>
            <a:br>
              <a:rPr lang="fr-FR" sz="2700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 de l'acquisition,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 du traitement, 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du stockage,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de la transmission</a:t>
            </a:r>
            <a:br>
              <a:rPr lang="fr-FR" dirty="0">
                <a:solidFill>
                  <a:srgbClr val="FF0000"/>
                </a:solidFill>
              </a:rPr>
            </a:br>
            <a:br>
              <a:rPr lang="fr-FR" sz="2700" dirty="0"/>
            </a:br>
            <a:r>
              <a:rPr lang="fr-FR" sz="2700" dirty="0"/>
              <a:t> </a:t>
            </a:r>
            <a:r>
              <a:rPr lang="fr-FR" dirty="0"/>
              <a:t>d'informations sous forme numérique (image, son, vidéo... 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Son complexe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La fonction qui représente la variation de pression est périodique mais non sinusoïdale.</a:t>
            </a:r>
          </a:p>
          <a:p>
            <a:r>
              <a:rPr lang="en-US" dirty="0">
                <a:solidFill>
                  <a:schemeClr val="tx1"/>
                </a:solidFill>
                <a:hlinkClick r:id="rId2" action="ppaction://hlinkfile"/>
              </a:rPr>
              <a:t>..\..\</a:t>
            </a:r>
            <a:r>
              <a:rPr lang="en-US" dirty="0" err="1">
                <a:solidFill>
                  <a:schemeClr val="tx1"/>
                </a:solidFill>
                <a:hlinkClick r:id="rId2" action="ppaction://hlinkfile"/>
              </a:rPr>
              <a:t>logiciels</a:t>
            </a:r>
            <a:r>
              <a:rPr lang="en-US" dirty="0">
                <a:solidFill>
                  <a:schemeClr val="tx1"/>
                </a:solidFill>
                <a:hlinkClick r:id="rId2" action="ppaction://hlinkfile"/>
              </a:rPr>
              <a:t>\</a:t>
            </a:r>
            <a:r>
              <a:rPr lang="en-US" dirty="0" err="1">
                <a:solidFill>
                  <a:schemeClr val="tx1"/>
                </a:solidFill>
                <a:hlinkClick r:id="rId2" action="ppaction://hlinkfile"/>
              </a:rPr>
              <a:t>Flash_FFT</a:t>
            </a:r>
            <a:r>
              <a:rPr lang="en-US" dirty="0">
                <a:solidFill>
                  <a:schemeClr val="tx1"/>
                </a:solidFill>
                <a:hlinkClick r:id="rId2" action="ppaction://hlinkfile"/>
              </a:rPr>
              <a:t>\Flash_FFT.exe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195185"/>
            <a:ext cx="8229600" cy="3672408"/>
          </a:xfrm>
        </p:spPr>
        <p:txBody>
          <a:bodyPr>
            <a:normAutofit fontScale="90000"/>
          </a:bodyPr>
          <a:lstStyle/>
          <a:p>
            <a:pPr algn="l"/>
            <a:r>
              <a:rPr lang="fr-FR" sz="6000" dirty="0"/>
              <a:t>La lumière  </a:t>
            </a:r>
            <a:r>
              <a:rPr lang="fr-FR" dirty="0"/>
              <a:t>Trois modèles:</a:t>
            </a:r>
            <a:br>
              <a:rPr lang="fr-FR" dirty="0"/>
            </a:br>
            <a:r>
              <a:rPr lang="fr-FR" dirty="0"/>
              <a:t>Le rayon lumineux </a:t>
            </a:r>
            <a:br>
              <a:rPr lang="fr-FR" dirty="0"/>
            </a:br>
            <a:r>
              <a:rPr lang="fr-FR" dirty="0"/>
              <a:t>        </a:t>
            </a:r>
            <a:r>
              <a:rPr lang="fr-FR" sz="3100" dirty="0"/>
              <a:t>à l’échelle macroscopique</a:t>
            </a: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L’onde électromagnétique</a:t>
            </a:r>
            <a:br>
              <a:rPr lang="fr-FR" dirty="0"/>
            </a:br>
            <a:r>
              <a:rPr lang="fr-FR" dirty="0"/>
              <a:t>        </a:t>
            </a:r>
            <a:r>
              <a:rPr lang="fr-FR" sz="3100" dirty="0"/>
              <a:t>à l’échelle microscopique </a:t>
            </a:r>
            <a:br>
              <a:rPr lang="fr-FR" sz="3100" dirty="0"/>
            </a:br>
            <a:br>
              <a:rPr lang="fr-FR" dirty="0"/>
            </a:br>
            <a:r>
              <a:rPr lang="fr-FR" dirty="0"/>
              <a:t>Le photon.</a:t>
            </a:r>
            <a:br>
              <a:rPr lang="fr-FR" dirty="0"/>
            </a:br>
            <a:r>
              <a:rPr lang="fr-FR" dirty="0"/>
              <a:t>         </a:t>
            </a:r>
            <a:r>
              <a:rPr lang="fr-FR" sz="3100" dirty="0"/>
              <a:t>à l’échelle atomique</a:t>
            </a:r>
            <a:br>
              <a:rPr lang="fr-FR" sz="3100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Echelle des ondes E.M</a:t>
            </a:r>
          </a:p>
        </p:txBody>
      </p:sp>
      <p:pic>
        <p:nvPicPr>
          <p:cNvPr id="4" name="Espace réservé du contenu 3" descr="spectreelectromagnetiqu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723135"/>
            <a:ext cx="8064896" cy="391147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L’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oeil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2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4" name="Espace réservé du contenu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" y="1417638"/>
            <a:ext cx="8388424" cy="5182242"/>
          </a:xfrm>
        </p:spPr>
      </p:pic>
    </p:spTree>
    <p:extLst>
      <p:ext uri="{BB962C8B-B14F-4D97-AF65-F5344CB8AC3E}">
        <p14:creationId xmlns:p14="http://schemas.microsoft.com/office/powerpoint/2010/main" val="3520978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E056F9-5CE0-40C6-B7B2-A9F557997628}"/>
              </a:ext>
            </a:extLst>
          </p:cNvPr>
          <p:cNvSpPr/>
          <p:nvPr/>
        </p:nvSpPr>
        <p:spPr>
          <a:xfrm>
            <a:off x="899592" y="291713"/>
            <a:ext cx="79312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Limitation en longueur d’onde</a:t>
            </a:r>
            <a:br>
              <a:rPr lang="fr-FR" sz="2800" dirty="0"/>
            </a:br>
            <a:r>
              <a:rPr lang="fr-FR" sz="2800" dirty="0"/>
              <a:t>longueur d’onde comprise entre 380 et 780 nm.</a:t>
            </a:r>
            <a:br>
              <a:rPr lang="fr-FR" sz="2800" dirty="0"/>
            </a:br>
            <a:endParaRPr lang="fr-FR" sz="2800" dirty="0"/>
          </a:p>
          <a:p>
            <a:endParaRPr lang="fr-FR" sz="2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3BCE4E-D598-4F13-B956-AF91A288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484784"/>
            <a:ext cx="6810375" cy="437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9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927121-CB06-42F6-ADA4-EDFD8C9FDD64}"/>
              </a:ext>
            </a:extLst>
          </p:cNvPr>
          <p:cNvSpPr/>
          <p:nvPr/>
        </p:nvSpPr>
        <p:spPr>
          <a:xfrm>
            <a:off x="755576" y="620688"/>
            <a:ext cx="80752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/>
              <a:t>Limitation en intensité lumineuse (lux)</a:t>
            </a:r>
            <a:br>
              <a:rPr lang="fr-FR" sz="3600" b="1" dirty="0"/>
            </a:br>
            <a:r>
              <a:rPr lang="fr-FR" sz="2800" dirty="0"/>
              <a:t>L'</a:t>
            </a:r>
            <a:r>
              <a:rPr lang="fr-FR" sz="2800" dirty="0" err="1"/>
              <a:t>oeil</a:t>
            </a:r>
            <a:r>
              <a:rPr lang="fr-FR" sz="2800" dirty="0"/>
              <a:t> peut s'adapter à une lumière allant de 0,001 lux à 10000 lux, un rapport de 1 pour 10 millions, plus de </a:t>
            </a:r>
            <a:r>
              <a:rPr lang="fr-FR" sz="2800" b="1" dirty="0"/>
              <a:t>23EV</a:t>
            </a:r>
            <a:r>
              <a:rPr lang="fr-FR" sz="2800" dirty="0"/>
              <a:t> 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dirty="0"/>
              <a:t>le niveau de lumière d'une scène est notée en </a:t>
            </a:r>
            <a:r>
              <a:rPr lang="fr-FR" b="1" dirty="0"/>
              <a:t>EV ("</a:t>
            </a:r>
            <a:r>
              <a:rPr lang="fr-FR" b="1" dirty="0" err="1"/>
              <a:t>exposure</a:t>
            </a:r>
            <a:r>
              <a:rPr lang="fr-FR" b="1" dirty="0"/>
              <a:t> value" en anglais) </a:t>
            </a:r>
            <a:r>
              <a:rPr lang="fr-FR" dirty="0"/>
              <a:t>ou </a:t>
            </a:r>
            <a:r>
              <a:rPr lang="fr-FR" b="1" dirty="0"/>
              <a:t>IL (indice de lumination)</a:t>
            </a:r>
            <a:r>
              <a:rPr lang="fr-FR" dirty="0"/>
              <a:t> en français. </a:t>
            </a:r>
          </a:p>
          <a:p>
            <a:r>
              <a:rPr lang="fr-FR" dirty="0"/>
              <a:t>Le référent de</a:t>
            </a:r>
            <a:r>
              <a:rPr lang="fr-FR" b="1" dirty="0"/>
              <a:t> zéro EV</a:t>
            </a:r>
            <a:r>
              <a:rPr lang="fr-FR" dirty="0"/>
              <a:t> définit la quantité de lumière reçue à une ouverture de f/1, à un temps d'exposition de 1s, à 100 ISO.</a:t>
            </a:r>
          </a:p>
          <a:p>
            <a:r>
              <a:rPr lang="fr-FR" dirty="0"/>
              <a:t>A chaque fois que l'on divise par deux la quantité de lumière reçue (en fermant le </a:t>
            </a:r>
            <a:r>
              <a:rPr lang="fr-FR" dirty="0" err="1"/>
              <a:t>diaph</a:t>
            </a:r>
            <a:r>
              <a:rPr lang="fr-FR" dirty="0"/>
              <a:t> ou en augmentant la vitesse), la valeur de EV augmente de 1.</a:t>
            </a:r>
            <a:br>
              <a:rPr lang="fr-FR" sz="2800" dirty="0"/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58545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539552" y="260649"/>
            <a:ext cx="8208912" cy="792087"/>
          </a:xfrm>
        </p:spPr>
        <p:txBody>
          <a:bodyPr>
            <a:noAutofit/>
          </a:bodyPr>
          <a:lstStyle/>
          <a:p>
            <a:r>
              <a:rPr lang="fr-FR" sz="3600" dirty="0"/>
              <a:t>Transformation d’un phénomène physique en signal électrique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323528" y="1196752"/>
            <a:ext cx="7992888" cy="5112568"/>
          </a:xfrm>
        </p:spPr>
        <p:txBody>
          <a:bodyPr>
            <a:normAutofit/>
          </a:bodyPr>
          <a:lstStyle/>
          <a:p>
            <a:endParaRPr lang="fr-FR" sz="2200" dirty="0">
              <a:solidFill>
                <a:schemeClr val="tx1"/>
              </a:solidFill>
            </a:endParaRPr>
          </a:p>
          <a:p>
            <a:endParaRPr lang="fr-FR" sz="2200" dirty="0">
              <a:solidFill>
                <a:schemeClr val="tx1"/>
              </a:solidFill>
            </a:endParaRPr>
          </a:p>
          <a:p>
            <a:endParaRPr lang="fr-FR" sz="2200" dirty="0">
              <a:solidFill>
                <a:schemeClr val="tx1"/>
              </a:solidFill>
            </a:endParaRPr>
          </a:p>
          <a:p>
            <a:pPr algn="l"/>
            <a:r>
              <a:rPr lang="fr-FR" sz="2000" dirty="0">
                <a:solidFill>
                  <a:schemeClr val="tx1"/>
                </a:solidFill>
              </a:rPr>
              <a:t>Variation de la grandeur physique       </a:t>
            </a:r>
            <a:r>
              <a:rPr lang="fr-FR" sz="2200" dirty="0">
                <a:solidFill>
                  <a:schemeClr val="tx1"/>
                </a:solidFill>
              </a:rPr>
              <a:t>Transducteur</a:t>
            </a:r>
            <a:r>
              <a:rPr lang="fr-FR" sz="2000" dirty="0">
                <a:solidFill>
                  <a:schemeClr val="tx1"/>
                </a:solidFill>
              </a:rPr>
              <a:t>          Signal électrique</a:t>
            </a:r>
          </a:p>
          <a:p>
            <a:pPr algn="l"/>
            <a:endParaRPr lang="fr-FR" sz="2000" dirty="0">
              <a:solidFill>
                <a:schemeClr val="tx1"/>
              </a:solidFill>
            </a:endParaRPr>
          </a:p>
          <a:p>
            <a:pPr algn="l"/>
            <a:endParaRPr lang="fr-FR" sz="2000" dirty="0">
              <a:solidFill>
                <a:schemeClr val="tx1"/>
              </a:solidFill>
            </a:endParaRPr>
          </a:p>
          <a:p>
            <a:pPr algn="l"/>
            <a:r>
              <a:rPr lang="fr-FR" sz="2400" dirty="0">
                <a:solidFill>
                  <a:schemeClr val="tx1"/>
                </a:solidFill>
              </a:rPr>
              <a:t>Le signal électrique est </a:t>
            </a:r>
            <a:r>
              <a:rPr lang="fr-FR" sz="2400" b="1" dirty="0">
                <a:solidFill>
                  <a:schemeClr val="tx1"/>
                </a:solidFill>
              </a:rPr>
              <a:t>analogique</a:t>
            </a:r>
            <a:r>
              <a:rPr lang="fr-FR" sz="2400" dirty="0">
                <a:solidFill>
                  <a:schemeClr val="tx1"/>
                </a:solidFill>
              </a:rPr>
              <a:t> à la variation de la grandeur physique .</a:t>
            </a:r>
          </a:p>
          <a:p>
            <a:pPr algn="l"/>
            <a:endParaRPr lang="fr-FR" sz="2000" dirty="0">
              <a:solidFill>
                <a:schemeClr val="tx1"/>
              </a:solidFill>
            </a:endParaRPr>
          </a:p>
          <a:p>
            <a:pPr algn="l"/>
            <a:endParaRPr lang="fr-FR" sz="2000" dirty="0">
              <a:solidFill>
                <a:schemeClr val="tx1"/>
              </a:solidFill>
            </a:endParaRPr>
          </a:p>
          <a:p>
            <a:pPr algn="l"/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62612" y="1700808"/>
            <a:ext cx="1872208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5"/>
          <p:cNvSpPr/>
          <p:nvPr/>
        </p:nvSpPr>
        <p:spPr>
          <a:xfrm>
            <a:off x="323527" y="2060848"/>
            <a:ext cx="3789737" cy="11521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6228184" y="2060848"/>
            <a:ext cx="2060342" cy="11521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807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539552" y="260649"/>
            <a:ext cx="8208912" cy="792087"/>
          </a:xfrm>
        </p:spPr>
        <p:txBody>
          <a:bodyPr>
            <a:noAutofit/>
          </a:bodyPr>
          <a:lstStyle/>
          <a:p>
            <a:r>
              <a:rPr lang="fr-FR" sz="3600" dirty="0"/>
              <a:t>Transformation du son en signal électrique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323528" y="1196752"/>
            <a:ext cx="7992888" cy="5112568"/>
          </a:xfrm>
        </p:spPr>
        <p:txBody>
          <a:bodyPr>
            <a:normAutofit/>
          </a:bodyPr>
          <a:lstStyle/>
          <a:p>
            <a:r>
              <a:rPr lang="fr-FR" sz="2200" dirty="0">
                <a:solidFill>
                  <a:schemeClr val="tx1"/>
                </a:solidFill>
              </a:rPr>
              <a:t>Un transducteur, le microphone.</a:t>
            </a:r>
          </a:p>
          <a:p>
            <a:endParaRPr lang="fr-FR" sz="2200" dirty="0">
              <a:solidFill>
                <a:schemeClr val="tx1"/>
              </a:solidFill>
            </a:endParaRPr>
          </a:p>
          <a:p>
            <a:endParaRPr lang="fr-FR" sz="2200" dirty="0">
              <a:solidFill>
                <a:schemeClr val="tx1"/>
              </a:solidFill>
            </a:endParaRPr>
          </a:p>
          <a:p>
            <a:pPr algn="l"/>
            <a:r>
              <a:rPr lang="fr-FR" sz="2000" dirty="0">
                <a:solidFill>
                  <a:schemeClr val="tx1"/>
                </a:solidFill>
              </a:rPr>
              <a:t>Variation de pression sonore       </a:t>
            </a:r>
            <a:r>
              <a:rPr lang="fr-FR" sz="2200" dirty="0">
                <a:solidFill>
                  <a:schemeClr val="tx1"/>
                </a:solidFill>
              </a:rPr>
              <a:t>Microphone       </a:t>
            </a:r>
            <a:r>
              <a:rPr lang="fr-FR" sz="2000" dirty="0">
                <a:solidFill>
                  <a:schemeClr val="tx1"/>
                </a:solidFill>
              </a:rPr>
              <a:t>Signal électrique</a:t>
            </a:r>
          </a:p>
          <a:p>
            <a:pPr algn="l"/>
            <a:endParaRPr lang="fr-FR" sz="2000" dirty="0">
              <a:solidFill>
                <a:schemeClr val="tx1"/>
              </a:solidFill>
            </a:endParaRPr>
          </a:p>
          <a:p>
            <a:pPr algn="l"/>
            <a:endParaRPr lang="fr-FR" sz="2000" dirty="0">
              <a:solidFill>
                <a:schemeClr val="tx1"/>
              </a:solidFill>
            </a:endParaRPr>
          </a:p>
          <a:p>
            <a:pPr algn="l"/>
            <a:r>
              <a:rPr lang="fr-FR" sz="2400" dirty="0">
                <a:solidFill>
                  <a:schemeClr val="tx1"/>
                </a:solidFill>
              </a:rPr>
              <a:t>Le signal électrique est </a:t>
            </a:r>
            <a:r>
              <a:rPr lang="fr-FR" sz="2400" b="1" dirty="0">
                <a:solidFill>
                  <a:schemeClr val="tx1"/>
                </a:solidFill>
              </a:rPr>
              <a:t>analogique</a:t>
            </a:r>
            <a:r>
              <a:rPr lang="fr-FR" sz="2400" dirty="0">
                <a:solidFill>
                  <a:schemeClr val="tx1"/>
                </a:solidFill>
              </a:rPr>
              <a:t> à la variation de pression.</a:t>
            </a:r>
          </a:p>
          <a:p>
            <a:pPr algn="l"/>
            <a:endParaRPr lang="fr-FR" sz="2000" dirty="0">
              <a:solidFill>
                <a:schemeClr val="tx1"/>
              </a:solidFill>
            </a:endParaRPr>
          </a:p>
          <a:p>
            <a:pPr algn="l"/>
            <a:endParaRPr lang="fr-FR" sz="2000" dirty="0">
              <a:solidFill>
                <a:schemeClr val="tx1"/>
              </a:solidFill>
            </a:endParaRPr>
          </a:p>
          <a:p>
            <a:pPr algn="l"/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1880" y="2060848"/>
            <a:ext cx="1800200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5"/>
          <p:cNvSpPr/>
          <p:nvPr/>
        </p:nvSpPr>
        <p:spPr>
          <a:xfrm>
            <a:off x="323528" y="2204864"/>
            <a:ext cx="3168352" cy="86409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5364088" y="2132856"/>
            <a:ext cx="2520280" cy="108012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67544" y="260649"/>
            <a:ext cx="8352928" cy="792087"/>
          </a:xfrm>
        </p:spPr>
        <p:txBody>
          <a:bodyPr>
            <a:noAutofit/>
          </a:bodyPr>
          <a:lstStyle/>
          <a:p>
            <a:r>
              <a:rPr lang="fr-FR" sz="3200" dirty="0"/>
              <a:t>Transformation de la lumière en signal électrique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323528" y="1196752"/>
            <a:ext cx="8640960" cy="5112568"/>
          </a:xfrm>
        </p:spPr>
        <p:txBody>
          <a:bodyPr>
            <a:normAutofit/>
          </a:bodyPr>
          <a:lstStyle/>
          <a:p>
            <a:r>
              <a:rPr lang="fr-FR" sz="2200" dirty="0">
                <a:solidFill>
                  <a:schemeClr val="tx1"/>
                </a:solidFill>
              </a:rPr>
              <a:t>Un transducteur, la photodiode ou le photo transistor</a:t>
            </a:r>
          </a:p>
          <a:p>
            <a:endParaRPr lang="fr-FR" sz="2200" dirty="0">
              <a:solidFill>
                <a:schemeClr val="tx1"/>
              </a:solidFill>
            </a:endParaRPr>
          </a:p>
          <a:p>
            <a:endParaRPr lang="fr-FR" sz="2200" dirty="0">
              <a:solidFill>
                <a:schemeClr val="tx1"/>
              </a:solidFill>
            </a:endParaRPr>
          </a:p>
          <a:p>
            <a:pPr algn="l"/>
            <a:r>
              <a:rPr lang="fr-FR" sz="2000" dirty="0">
                <a:solidFill>
                  <a:schemeClr val="tx1"/>
                </a:solidFill>
              </a:rPr>
              <a:t>Variation de l’intensité lumineuse     </a:t>
            </a:r>
            <a:r>
              <a:rPr lang="fr-FR" sz="2400" dirty="0">
                <a:solidFill>
                  <a:schemeClr val="tx1"/>
                </a:solidFill>
              </a:rPr>
              <a:t>photodiode</a:t>
            </a:r>
            <a:r>
              <a:rPr lang="fr-FR" sz="2200" dirty="0">
                <a:solidFill>
                  <a:schemeClr val="tx1"/>
                </a:solidFill>
              </a:rPr>
              <a:t>       </a:t>
            </a:r>
            <a:r>
              <a:rPr lang="fr-FR" sz="2000" dirty="0">
                <a:solidFill>
                  <a:schemeClr val="tx1"/>
                </a:solidFill>
              </a:rPr>
              <a:t>Signal électrique</a:t>
            </a:r>
          </a:p>
          <a:p>
            <a:pPr algn="l"/>
            <a:endParaRPr lang="fr-FR" sz="2000" dirty="0">
              <a:solidFill>
                <a:schemeClr val="tx1"/>
              </a:solidFill>
            </a:endParaRPr>
          </a:p>
          <a:p>
            <a:pPr algn="l"/>
            <a:endParaRPr lang="fr-FR" sz="2000" dirty="0">
              <a:solidFill>
                <a:schemeClr val="tx1"/>
              </a:solidFill>
            </a:endParaRPr>
          </a:p>
          <a:p>
            <a:pPr algn="l"/>
            <a:r>
              <a:rPr lang="fr-FR" sz="2200" dirty="0">
                <a:solidFill>
                  <a:schemeClr val="tx1"/>
                </a:solidFill>
              </a:rPr>
              <a:t>Le signal électrique est </a:t>
            </a:r>
            <a:r>
              <a:rPr lang="fr-FR" sz="2200" b="1" dirty="0">
                <a:solidFill>
                  <a:schemeClr val="tx1"/>
                </a:solidFill>
              </a:rPr>
              <a:t>analogique</a:t>
            </a:r>
            <a:r>
              <a:rPr lang="fr-FR" sz="2200" dirty="0">
                <a:solidFill>
                  <a:schemeClr val="tx1"/>
                </a:solidFill>
              </a:rPr>
              <a:t> à la variation de l’intensité lumineuse .</a:t>
            </a:r>
          </a:p>
          <a:p>
            <a:pPr algn="l"/>
            <a:endParaRPr lang="fr-FR" sz="2000" dirty="0">
              <a:solidFill>
                <a:schemeClr val="tx1"/>
              </a:solidFill>
            </a:endParaRPr>
          </a:p>
          <a:p>
            <a:pPr algn="l"/>
            <a:endParaRPr lang="fr-FR" sz="2000" dirty="0">
              <a:solidFill>
                <a:schemeClr val="tx1"/>
              </a:solidFill>
            </a:endParaRPr>
          </a:p>
          <a:p>
            <a:pPr algn="l"/>
            <a:endParaRPr lang="fr-FR" sz="2000" dirty="0">
              <a:solidFill>
                <a:schemeClr val="tx1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323528" y="2060848"/>
            <a:ext cx="7776864" cy="1224136"/>
            <a:chOff x="323528" y="2060848"/>
            <a:chExt cx="7776864" cy="1224136"/>
          </a:xfrm>
        </p:grpSpPr>
        <p:sp>
          <p:nvSpPr>
            <p:cNvPr id="5" name="Rectangle 4"/>
            <p:cNvSpPr/>
            <p:nvPr/>
          </p:nvSpPr>
          <p:spPr>
            <a:xfrm>
              <a:off x="3995936" y="2060848"/>
              <a:ext cx="1800200" cy="1224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Flèche droite 5"/>
            <p:cNvSpPr/>
            <p:nvPr/>
          </p:nvSpPr>
          <p:spPr>
            <a:xfrm>
              <a:off x="323528" y="2204864"/>
              <a:ext cx="3672408" cy="86409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lèche droite 6"/>
            <p:cNvSpPr/>
            <p:nvPr/>
          </p:nvSpPr>
          <p:spPr>
            <a:xfrm>
              <a:off x="5868144" y="2060848"/>
              <a:ext cx="2232248" cy="1152128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2" y="731837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fr-FR" sz="3100" b="1" dirty="0"/>
              <a:t>Lumière et son deux faux amis</a:t>
            </a:r>
            <a:br>
              <a:rPr lang="fr-FR" dirty="0"/>
            </a:br>
            <a:r>
              <a:rPr lang="fr-FR" sz="2000" dirty="0"/>
              <a:t>Les phénomènes du son et de la lumière sont de natures physiques différentes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46976" y="1334494"/>
            <a:ext cx="4320480" cy="5184576"/>
          </a:xfrm>
        </p:spPr>
        <p:txBody>
          <a:bodyPr>
            <a:normAutofit fontScale="77500" lnSpcReduction="20000"/>
          </a:bodyPr>
          <a:lstStyle/>
          <a:p>
            <a:r>
              <a:rPr lang="fr-FR" b="1" u="sng" dirty="0"/>
              <a:t>Son</a:t>
            </a:r>
          </a:p>
          <a:p>
            <a:r>
              <a:rPr lang="fr-FR" dirty="0"/>
              <a:t>c’est une onde mécanique qui se traduit en un point de l’espace par une variation de pression périodique.</a:t>
            </a:r>
          </a:p>
          <a:p>
            <a:br>
              <a:rPr lang="fr-FR" dirty="0"/>
            </a:b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endParaRPr lang="fr-FR" dirty="0"/>
          </a:p>
          <a:p>
            <a:r>
              <a:rPr lang="fr-FR" dirty="0"/>
              <a:t>Elle se propage dans un milieu élastique.</a:t>
            </a:r>
          </a:p>
          <a:p>
            <a:endParaRPr lang="fr-FR" dirty="0"/>
          </a:p>
          <a:p>
            <a:r>
              <a:rPr lang="fr-FR" dirty="0"/>
              <a:t>Sa vitesse dans l’air est de l’ordre de:</a:t>
            </a:r>
          </a:p>
          <a:p>
            <a:r>
              <a:rPr lang="fr-FR" dirty="0"/>
              <a:t> 340 m/s.</a:t>
            </a:r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67456" y="1334494"/>
            <a:ext cx="4320480" cy="5001419"/>
          </a:xfrm>
        </p:spPr>
        <p:txBody>
          <a:bodyPr>
            <a:normAutofit fontScale="77500" lnSpcReduction="20000"/>
          </a:bodyPr>
          <a:lstStyle/>
          <a:p>
            <a:r>
              <a:rPr lang="fr-FR" b="1" u="sng" dirty="0"/>
              <a:t>Lumière</a:t>
            </a:r>
          </a:p>
          <a:p>
            <a:r>
              <a:rPr lang="fr-FR" dirty="0"/>
              <a:t>On peut modéliser la lumière par une onde électromagnétique   qui se traduit en un point de l’espace par la variation périodique d’un champ électrique et d’un champ magnétique.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Elle ne nécessite pas de support pour se propager.</a:t>
            </a:r>
          </a:p>
          <a:p>
            <a:endParaRPr lang="fr-FR" dirty="0"/>
          </a:p>
          <a:p>
            <a:r>
              <a:rPr lang="fr-FR" dirty="0"/>
              <a:t>Sa célérité dans le vide est de:</a:t>
            </a:r>
          </a:p>
          <a:p>
            <a:r>
              <a:rPr lang="fr-FR" dirty="0"/>
              <a:t>C = 300000 km/s.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17E0F-D8E2-4158-ABAC-846891A9F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Ces deux ondes de nature différente sont traitées mathématiquement de la même façon.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622D7E-B4B7-4B72-9558-E0D1C6022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79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Traitement mathématique d’un </a:t>
            </a:r>
            <a:r>
              <a:rPr lang="fr-FR"/>
              <a:t>signal périodique.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79512" y="1988840"/>
            <a:ext cx="878497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fr-FR" dirty="0"/>
          </a:p>
          <a:p>
            <a:pPr fontAlgn="base"/>
            <a:r>
              <a:rPr lang="fr-FR" sz="2000" b="1" dirty="0"/>
              <a:t>Périodicité  temporelle </a:t>
            </a:r>
          </a:p>
          <a:p>
            <a:pPr fontAlgn="base"/>
            <a:r>
              <a:rPr lang="fr-FR" sz="2000" dirty="0"/>
              <a:t>Les ondes périodiques sont caractérisées par leur fréquence ou leur période.</a:t>
            </a:r>
            <a:r>
              <a:rPr lang="fr-FR" dirty="0"/>
              <a:t> </a:t>
            </a:r>
            <a:endParaRPr lang="fr-FR" sz="2000" b="1" dirty="0"/>
          </a:p>
          <a:p>
            <a:pPr fontAlgn="base"/>
            <a:endParaRPr lang="fr-FR" sz="2000" b="1" dirty="0"/>
          </a:p>
          <a:p>
            <a:pPr fontAlgn="base"/>
            <a:r>
              <a:rPr lang="fr-FR" dirty="0"/>
              <a:t>	</a:t>
            </a:r>
            <a:r>
              <a:rPr lang="fr-FR" sz="2000" dirty="0"/>
              <a:t>fréquence</a:t>
            </a:r>
            <a:r>
              <a:rPr lang="fr-FR" dirty="0"/>
              <a:t>  </a:t>
            </a:r>
            <a:r>
              <a:rPr lang="fr-FR" sz="3600" dirty="0"/>
              <a:t>f </a:t>
            </a:r>
            <a:r>
              <a:rPr lang="fr-FR" dirty="0"/>
              <a:t>en Hz,   </a:t>
            </a:r>
            <a:r>
              <a:rPr lang="fr-FR" sz="2000" dirty="0"/>
              <a:t>période</a:t>
            </a:r>
            <a:r>
              <a:rPr lang="fr-FR" dirty="0"/>
              <a:t> </a:t>
            </a:r>
            <a:r>
              <a:rPr lang="fr-FR" sz="3600" dirty="0"/>
              <a:t>T </a:t>
            </a:r>
            <a:r>
              <a:rPr lang="fr-FR" dirty="0"/>
              <a:t>en seconde	</a:t>
            </a:r>
            <a:r>
              <a:rPr lang="fr-FR" sz="3200" dirty="0"/>
              <a:t>         f = 1 / T</a:t>
            </a:r>
          </a:p>
          <a:p>
            <a:pPr fontAlgn="base"/>
            <a:endParaRPr lang="fr-FR" dirty="0"/>
          </a:p>
          <a:p>
            <a:pPr fontAlgn="base"/>
            <a:r>
              <a:rPr lang="fr-FR" sz="2000" b="1" dirty="0"/>
              <a:t>Périodicité spatiale: </a:t>
            </a:r>
          </a:p>
          <a:p>
            <a:pPr fontAlgn="base"/>
            <a:r>
              <a:rPr lang="fr-FR" sz="2000" dirty="0"/>
              <a:t>la longueur d’onde </a:t>
            </a:r>
            <a:r>
              <a:rPr lang="fr-FR" sz="3600" dirty="0"/>
              <a:t>λ</a:t>
            </a:r>
            <a:r>
              <a:rPr lang="fr-FR" dirty="0"/>
              <a:t> </a:t>
            </a:r>
            <a:r>
              <a:rPr lang="fr-FR" sz="2000" dirty="0"/>
              <a:t>en m dépend de leur célérité </a:t>
            </a:r>
            <a:r>
              <a:rPr lang="fr-FR" sz="3200" dirty="0"/>
              <a:t>v</a:t>
            </a:r>
            <a:r>
              <a:rPr lang="fr-FR" dirty="0"/>
              <a:t> en m/s</a:t>
            </a:r>
            <a:r>
              <a:rPr lang="fr-FR" sz="3200" dirty="0"/>
              <a:t>         λ = </a:t>
            </a:r>
            <a:r>
              <a:rPr lang="fr-FR" sz="3200" dirty="0" err="1"/>
              <a:t>v.T</a:t>
            </a:r>
            <a:endParaRPr lang="fr-FR" sz="3200" dirty="0"/>
          </a:p>
          <a:p>
            <a:pPr fontAlgn="base"/>
            <a:endParaRPr lang="fr-FR" sz="2000" dirty="0"/>
          </a:p>
          <a:p>
            <a:pPr fontAlgn="base"/>
            <a:r>
              <a:rPr lang="el-GR" sz="2000" dirty="0"/>
              <a:t>λ</a:t>
            </a:r>
            <a:r>
              <a:rPr lang="fr-FR" sz="2000" dirty="0"/>
              <a:t> n’est pas une grandeur caractéristique car elle dépend de v qui dépend du milieu de propagation.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36712"/>
                <a:ext cx="8928992" cy="52894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fr-FR" dirty="0"/>
                  <a:t>Une fonction sinusoïdale s’écrit sous la forme    </a:t>
                </a:r>
                <a:br>
                  <a:rPr lang="fr-FR" dirty="0"/>
                </a:b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𝑓𝑡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>
                  <a:lnSpc>
                    <a:spcPct val="170000"/>
                  </a:lnSpc>
                </a:pPr>
                <a:r>
                  <a:rPr lang="fr-FR" dirty="0"/>
                  <a:t>a est l’amplitude</a:t>
                </a:r>
              </a:p>
              <a:p>
                <a:pPr>
                  <a:lnSpc>
                    <a:spcPct val="170000"/>
                  </a:lnSpc>
                </a:pPr>
                <a:r>
                  <a:rPr lang="fr-FR" dirty="0"/>
                  <a:t>f est la fréquence</a:t>
                </a:r>
              </a:p>
              <a:p>
                <a:pPr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dirty="0"/>
                  <a:t> est la phase à l’origine</a:t>
                </a:r>
              </a:p>
              <a:p>
                <a:pPr lvl="2">
                  <a:lnSpc>
                    <a:spcPct val="170000"/>
                  </a:lnSpc>
                </a:pPr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36712"/>
                <a:ext cx="8928992" cy="5289451"/>
              </a:xfrm>
              <a:blipFill>
                <a:blip r:embed="rId3"/>
                <a:stretch>
                  <a:fillRect l="-1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A20BA-40D3-42BD-8EB4-4C10CF1C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C7FC85-3453-4153-8419-A93F03C7E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4904"/>
            <a:ext cx="8075239" cy="3312368"/>
          </a:xfrm>
        </p:spPr>
      </p:pic>
    </p:spTree>
    <p:extLst>
      <p:ext uri="{BB962C8B-B14F-4D97-AF65-F5344CB8AC3E}">
        <p14:creationId xmlns:p14="http://schemas.microsoft.com/office/powerpoint/2010/main" val="158092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9EDFF-08A9-48F7-BFAA-6E729428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14871B2-8C71-43A4-A16A-40C2BDA60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6752"/>
            <a:ext cx="8229600" cy="5040560"/>
          </a:xfrm>
        </p:spPr>
      </p:pic>
    </p:spTree>
    <p:extLst>
      <p:ext uri="{BB962C8B-B14F-4D97-AF65-F5344CB8AC3E}">
        <p14:creationId xmlns:p14="http://schemas.microsoft.com/office/powerpoint/2010/main" val="87806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81653-C764-4AD8-B6BB-B0E22DA3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en série de Fourier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9595F4B-B773-41AF-8AE4-C3495D447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0"/>
                <a:ext cx="8712968" cy="4525963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fr-FR" sz="3200" dirty="0"/>
                  <a:t>Tout signal périodique de fréquence f</a:t>
                </a:r>
                <a:r>
                  <a:rPr lang="fr-FR" sz="3200" baseline="-25000" dirty="0"/>
                  <a:t>1</a:t>
                </a:r>
                <a:r>
                  <a:rPr lang="fr-FR" sz="3200" dirty="0"/>
                  <a:t> peut s’écrire sous la forme d’une somme d’une constante et de fonctions sinusoïdales.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br>
                  <a:rPr lang="fr-FR" sz="3200" dirty="0"/>
                </a:br>
                <a14:m>
                  <m:oMath xmlns:m="http://schemas.openxmlformats.org/officeDocument/2006/math">
                    <m:r>
                      <a:rPr lang="fr-FR" sz="39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3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3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3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3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3900"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fr-FR" sz="3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39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3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3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fr-FR" sz="3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9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sz="3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3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fr-FR" sz="3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3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9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sz="390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sz="3900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fr-FR" sz="3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fr-FR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9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3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FR" sz="3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+</m:t>
                    </m:r>
                    <m:sSub>
                      <m:sSubPr>
                        <m:ctrlPr>
                          <a:rPr lang="fr-FR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3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39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sz="390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sz="3900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fr-FR" sz="3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fr-FR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9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3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3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FR" sz="3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3900" dirty="0"/>
                  <a:t>+……….</a:t>
                </a:r>
              </a:p>
              <a:p>
                <a:endParaRPr lang="fr-FR" dirty="0"/>
              </a:p>
              <a:p>
                <a:r>
                  <a:rPr lang="fr-FR" dirty="0"/>
                  <a:t>Les fréquences de ces fonctions forment une suite arithmétique dont le premier terme est la fréquence du signal à décomposer.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 	avec k entier positif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9595F4B-B773-41AF-8AE4-C3495D44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0"/>
                <a:ext cx="8712968" cy="4525963"/>
              </a:xfrm>
              <a:blipFill>
                <a:blip r:embed="rId2"/>
                <a:stretch>
                  <a:fillRect l="-1189" t="-2830" r="-12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2489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864</Words>
  <Application>Microsoft Office PowerPoint</Application>
  <PresentationFormat>Affichage à l'écran (4:3)</PresentationFormat>
  <Paragraphs>99</Paragraphs>
  <Slides>28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Thème Office</vt:lpstr>
      <vt:lpstr>Numérisation d’un signal physique</vt:lpstr>
      <vt:lpstr>Compétences visées  Être capable de comprendre les principes  de l'acquisition,  du traitement,  du stockage, de la transmission   d'informations sous forme numérique (image, son, vidéo... ).</vt:lpstr>
      <vt:lpstr>Lumière et son deux faux amis Les phénomènes du son et de la lumière sont de natures physiques différentes. </vt:lpstr>
      <vt:lpstr>Ces deux ondes de nature différente sont traitées mathématiquement de la même façon.</vt:lpstr>
      <vt:lpstr>Traitement mathématique d’un signal périodique.</vt:lpstr>
      <vt:lpstr>Présentation PowerPoint</vt:lpstr>
      <vt:lpstr>Présentation PowerPoint</vt:lpstr>
      <vt:lpstr>Présentation PowerPoint</vt:lpstr>
      <vt:lpstr>Décomposition en série de Fourier</vt:lpstr>
      <vt:lpstr>Courbe d’une fonction périodique</vt:lpstr>
      <vt:lpstr>Spectre d’un signal périodique</vt:lpstr>
      <vt:lpstr>L’oreille</vt:lpstr>
      <vt:lpstr>Intensité acoustique</vt:lpstr>
      <vt:lpstr>Niveau d’intensité acoustique.     I0 et I en W.m-2      L en dB </vt:lpstr>
      <vt:lpstr> limitation en fréquence  les fréquences audibles sont comprise entre  20 Hz et 20000 Hz.  Limitation en intensité  Intensité comprise entre  Seuil d’audibilité        10-12 W. m-2    Seuil de la douleur   102  W. m-2     </vt:lpstr>
      <vt:lpstr>Présentation PowerPoint</vt:lpstr>
      <vt:lpstr>Présentation PowerPoint</vt:lpstr>
      <vt:lpstr>Timbre d’un son.</vt:lpstr>
      <vt:lpstr>Son pur</vt:lpstr>
      <vt:lpstr>Son complexe</vt:lpstr>
      <vt:lpstr>La lumière  Trois modèles: Le rayon lumineux          à l’échelle macroscopique   L’onde électromagnétique         à l’échelle microscopique   Le photon.          à l’échelle atomique       </vt:lpstr>
      <vt:lpstr>Echelle des ondes E.M</vt:lpstr>
      <vt:lpstr>L’oeil</vt:lpstr>
      <vt:lpstr>Présentation PowerPoint</vt:lpstr>
      <vt:lpstr>Présentation PowerPoint</vt:lpstr>
      <vt:lpstr>Transformation d’un phénomène physique en signal électrique</vt:lpstr>
      <vt:lpstr>Transformation du son en signal électrique</vt:lpstr>
      <vt:lpstr>Transformation de la lumière en signal électrique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portablejean</dc:creator>
  <cp:lastModifiedBy>Julien Lay</cp:lastModifiedBy>
  <cp:revision>84</cp:revision>
  <dcterms:created xsi:type="dcterms:W3CDTF">2014-05-19T19:11:01Z</dcterms:created>
  <dcterms:modified xsi:type="dcterms:W3CDTF">2020-11-05T09:12:04Z</dcterms:modified>
</cp:coreProperties>
</file>