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0" r:id="rId4"/>
    <p:sldId id="265" r:id="rId5"/>
    <p:sldId id="261" r:id="rId6"/>
    <p:sldId id="262" r:id="rId7"/>
    <p:sldId id="263" r:id="rId8"/>
    <p:sldId id="264" r:id="rId9"/>
    <p:sldId id="267" r:id="rId10"/>
    <p:sldId id="266" r:id="rId11"/>
    <p:sldId id="268" r:id="rId12"/>
    <p:sldId id="269" r:id="rId13"/>
    <p:sldId id="270" r:id="rId14"/>
    <p:sldId id="271" r:id="rId15"/>
  </p:sldIdLst>
  <p:sldSz cx="9144000" cy="6858000" type="screen4x3"/>
  <p:notesSz cx="6799263" cy="99298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669900"/>
    <a:srgbClr val="006600"/>
    <a:srgbClr val="DDDDDD"/>
    <a:srgbClr val="B2B2B2"/>
    <a:srgbClr val="FF3399"/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62" autoAdjust="0"/>
  </p:normalViewPr>
  <p:slideViewPr>
    <p:cSldViewPr snapToObjects="1">
      <p:cViewPr varScale="1">
        <p:scale>
          <a:sx n="44" d="100"/>
          <a:sy n="44" d="100"/>
        </p:scale>
        <p:origin x="1603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153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645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618" y="1"/>
            <a:ext cx="2945645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0708"/>
            <a:ext cx="2945645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618" y="9440708"/>
            <a:ext cx="2945645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F031E6-27C4-48CC-A33A-8B2915359ED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585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2120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368" y="2"/>
            <a:ext cx="2952120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60413"/>
            <a:ext cx="4979987" cy="3736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248" y="4725910"/>
            <a:ext cx="4971991" cy="449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51823"/>
            <a:ext cx="2952120" cy="45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368" y="9451823"/>
            <a:ext cx="2952120" cy="45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8B8B0C-F2EE-4EA8-A14E-F6218EA1B39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0191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CRUD</a:t>
            </a:r>
            <a:r>
              <a:rPr lang="fr-FR" dirty="0"/>
              <a:t> sur les LIGNES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ASC par défaut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090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Renommez</a:t>
            </a:r>
            <a:r>
              <a:rPr lang="fr-FR" baseline="0" dirty="0"/>
              <a:t>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569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Par, pour chaque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014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894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SELECT dans SELECT</a:t>
            </a:r>
          </a:p>
          <a:p>
            <a:r>
              <a:rPr lang="fr-FR" dirty="0"/>
              <a:t>SELECT</a:t>
            </a:r>
            <a:r>
              <a:rPr lang="fr-FR" baseline="0" dirty="0"/>
              <a:t> dans INSERT</a:t>
            </a:r>
          </a:p>
          <a:p>
            <a:r>
              <a:rPr lang="fr-FR" baseline="0" dirty="0"/>
              <a:t>SELECT dans UPDATE</a:t>
            </a:r>
          </a:p>
          <a:p>
            <a:r>
              <a:rPr lang="fr-FR" baseline="0" dirty="0"/>
              <a:t>SELECT dans </a:t>
            </a:r>
            <a:r>
              <a:rPr lang="fr-FR" baseline="0" dirty="0" err="1"/>
              <a:t>DELETE</a:t>
            </a:r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0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38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682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11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Ou Restriction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610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Utilisables aussi avec</a:t>
            </a:r>
            <a:r>
              <a:rPr lang="fr-FR" baseline="0" dirty="0"/>
              <a:t> UPDATE, </a:t>
            </a:r>
            <a:r>
              <a:rPr lang="fr-FR" baseline="0" dirty="0" err="1"/>
              <a:t>DELETE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176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707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Dès qu’il y a plus de 2 conditions, il faut mettre des parenthèses pour imposer les priorités entre conditions.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574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30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800" b="0">
                <a:latin typeface="Arial" pitchFamily="34" charset="0"/>
                <a:cs typeface="Arial" pitchFamily="34" charset="0"/>
              </a:defRPr>
            </a:lvl1pPr>
            <a:lvl2pPr algn="just">
              <a:buFont typeface="Arial" pitchFamily="34" charset="0"/>
              <a:buChar char="•"/>
              <a:defRPr sz="2800" b="0">
                <a:latin typeface="Arial" pitchFamily="34" charset="0"/>
                <a:cs typeface="Arial" pitchFamily="34" charset="0"/>
              </a:defRPr>
            </a:lvl2pPr>
            <a:lvl3pPr algn="just">
              <a:defRPr sz="2800" b="0">
                <a:latin typeface="Arial" pitchFamily="34" charset="0"/>
                <a:cs typeface="Arial" pitchFamily="34" charset="0"/>
              </a:defRPr>
            </a:lvl3pPr>
            <a:lvl4pPr algn="just">
              <a:defRPr sz="2800" b="0">
                <a:latin typeface="Arial" pitchFamily="34" charset="0"/>
                <a:cs typeface="Arial" pitchFamily="34" charset="0"/>
              </a:defRPr>
            </a:lvl4pPr>
            <a:lvl5pPr algn="just">
              <a:defRPr sz="28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2743200" y="6369050"/>
            <a:ext cx="525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1600" b="1">
                <a:solidFill>
                  <a:schemeClr val="bg1"/>
                </a:solidFill>
                <a:latin typeface="Verdana" pitchFamily="34" charset="0"/>
              </a:rPr>
              <a:t>Université Paul Sabatier - Toulouse 3</a:t>
            </a:r>
            <a:endParaRPr lang="fr-FR" sz="16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676400" y="22860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latin typeface="Tahoma" pitchFamily="34" charset="0"/>
              </a:rPr>
              <a:t>Accueil des nouveaux personnels – Promotion 2007</a:t>
            </a:r>
            <a:r>
              <a:rPr lang="fr-FR" sz="1600" b="1">
                <a:latin typeface="Verdana" pitchFamily="34" charset="0"/>
              </a:rPr>
              <a:t> 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0" y="652145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900" i="1">
                <a:latin typeface="Tahoma" pitchFamily="34" charset="0"/>
              </a:rPr>
              <a:t>IUT A – Service Direction – 19 août 2004</a:t>
            </a:r>
            <a:r>
              <a:rPr lang="fr-FR" sz="1600" b="1">
                <a:latin typeface="Verdana" pitchFamily="34" charset="0"/>
              </a:rPr>
              <a:t>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8788400" y="66294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F758CB98-F732-4ABE-B2DA-E19EA1AE4EF5}" type="slidenum">
              <a:rPr lang="fr-FR" sz="900">
                <a:latin typeface="Tahoma" pitchFamily="34" charset="0"/>
              </a:rPr>
              <a:pPr/>
              <a:t>‹N°›</a:t>
            </a:fld>
            <a:endParaRPr lang="fr-FR" sz="900">
              <a:latin typeface="Tahoma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800" b="1">
                <a:latin typeface="Arial Unicode MS" pitchFamily="34" charset="-128"/>
              </a:rPr>
              <a:t>                          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0" y="6369050"/>
            <a:ext cx="9144000" cy="4889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053" name="Picture 29" descr="2010-LOGO UPS"/>
          <p:cNvPicPr>
            <a:picLocks noChangeAspect="1" noChangeArrowheads="1"/>
          </p:cNvPicPr>
          <p:nvPr/>
        </p:nvPicPr>
        <p:blipFill>
          <a:blip r:embed="rId13" cstate="print"/>
          <a:srcRect t="27559" b="35432"/>
          <a:stretch>
            <a:fillRect/>
          </a:stretch>
        </p:blipFill>
        <p:spPr bwMode="auto">
          <a:xfrm>
            <a:off x="7524750" y="6115050"/>
            <a:ext cx="1390650" cy="514350"/>
          </a:xfrm>
          <a:prstGeom prst="rect">
            <a:avLst/>
          </a:prstGeom>
          <a:noFill/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95843"/>
            <a:ext cx="1446213" cy="8999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Chapitre 6</a:t>
            </a:r>
            <a:br>
              <a:rPr lang="fr-FR" dirty="0"/>
            </a:br>
            <a:r>
              <a:rPr lang="fr-FR" dirty="0"/>
              <a:t>SQL : partie Manipulation de données</a:t>
            </a:r>
            <a:br>
              <a:rPr lang="fr-FR" dirty="0"/>
            </a:b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fr-FR" sz="3200" u="sng" dirty="0">
                <a:solidFill>
                  <a:srgbClr val="0066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Algèbre relationnelle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7. Tri des lignes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Clause </a:t>
            </a:r>
            <a:r>
              <a:rPr lang="fr-FR" dirty="0" err="1"/>
              <a:t>ORDER</a:t>
            </a:r>
            <a:r>
              <a:rPr lang="fr-FR" dirty="0"/>
              <a:t> BY en dernier</a:t>
            </a:r>
          </a:p>
          <a:p>
            <a:r>
              <a:rPr lang="fr-FR" dirty="0"/>
              <a:t>Tri arithmétique ou alphabétique ou chronologique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57200" y="2420888"/>
            <a:ext cx="82296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 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colonneA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colonne1 [,colonne2]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FROM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table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ORDER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BY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colonne1 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ASC|DESC</a:t>
            </a:r>
            <a:endParaRPr lang="fr-FR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[,colonne2 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ASC|DESC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 ;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4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8. Fonctions de groupe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87586"/>
            <a:ext cx="8229600" cy="4929411"/>
          </a:xfrm>
        </p:spPr>
        <p:txBody>
          <a:bodyPr/>
          <a:lstStyle/>
          <a:p>
            <a:r>
              <a:rPr lang="fr-FR" sz="2400" dirty="0"/>
              <a:t>Applique une fonction sur toutes les valeurs d’une colonne</a:t>
            </a:r>
          </a:p>
          <a:p>
            <a:r>
              <a:rPr lang="fr-FR" sz="2400" dirty="0"/>
              <a:t>Pour ne renvoyer </a:t>
            </a:r>
            <a:r>
              <a:rPr lang="fr-FR" sz="2400" b="1" dirty="0"/>
              <a:t>qu’1 ligne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Moyenne :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(colonne)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Compte les lignes :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COUNT(*)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Compte les valeurs différentes de </a:t>
            </a:r>
            <a:r>
              <a:rPr lang="fr-FR" sz="2000" dirty="0" err="1"/>
              <a:t>NULL</a:t>
            </a:r>
            <a:r>
              <a:rPr lang="fr-FR" sz="2000" dirty="0"/>
              <a:t> :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COUNT(</a:t>
            </a:r>
            <a:r>
              <a:rPr lang="fr-F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colonne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Compte les valeurs distinctes :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COUNT(DISTINCT </a:t>
            </a:r>
            <a:r>
              <a:rPr lang="fr-F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colonne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Maximum :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fr-F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colonne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Minimum :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fr-F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colonne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Somme :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colonne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Ecart-type :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colonne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Variance :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VARIANCE(</a:t>
            </a:r>
            <a:r>
              <a:rPr lang="fr-F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colonne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57200" y="5478453"/>
            <a:ext cx="82296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 </a:t>
            </a:r>
            <a:r>
              <a:rPr lang="fr-FR" b="1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fonction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 )</a:t>
            </a:r>
            <a:endParaRPr lang="fr-FR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FROM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table ;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5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9. Groupement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Clause GROUP BY</a:t>
            </a:r>
          </a:p>
          <a:p>
            <a:r>
              <a:rPr lang="fr-FR" b="1" dirty="0"/>
              <a:t>Regroupe les lignes</a:t>
            </a:r>
            <a:r>
              <a:rPr lang="fr-FR" dirty="0"/>
              <a:t> en se basant sur la valeur des colonnes spécifiées</a:t>
            </a:r>
          </a:p>
          <a:p>
            <a:pPr lvl="0"/>
            <a:r>
              <a:rPr lang="fr-FR" dirty="0"/>
              <a:t>Et </a:t>
            </a:r>
            <a:r>
              <a:rPr lang="fr-FR" b="1" dirty="0"/>
              <a:t>renvoie 1 seule ligne par groupe</a:t>
            </a:r>
            <a:endParaRPr lang="fr-FR" dirty="0"/>
          </a:p>
          <a:p>
            <a:r>
              <a:rPr lang="fr-FR" b="1" dirty="0"/>
              <a:t>Toujours utilisée pour appliquer une fonction de groupe</a:t>
            </a:r>
            <a:r>
              <a:rPr lang="fr-FR" dirty="0"/>
              <a:t> sur chaque regroupement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55426" y="4221088"/>
            <a:ext cx="8229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 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colonne, </a:t>
            </a:r>
            <a:r>
              <a:rPr lang="fr-FR" b="1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fonction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 )</a:t>
            </a:r>
            <a:endParaRPr lang="fr-FR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FROM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table</a:t>
            </a:r>
          </a:p>
          <a:p>
            <a:pPr algn="just">
              <a:spcAft>
                <a:spcPts val="0"/>
              </a:spcAft>
            </a:pP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GROUP BY colonne 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05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10. Sélection de groupements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Clause </a:t>
            </a:r>
            <a:r>
              <a:rPr lang="fr-FR" dirty="0" err="1"/>
              <a:t>HAVING</a:t>
            </a:r>
            <a:r>
              <a:rPr lang="fr-FR" dirty="0"/>
              <a:t> </a:t>
            </a:r>
            <a:r>
              <a:rPr lang="fr-FR" i="1" dirty="0"/>
              <a:t>condition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57200" y="1844824"/>
            <a:ext cx="82296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 colonne, </a:t>
            </a:r>
            <a:r>
              <a:rPr lang="fr-FR" b="1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fonction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 )</a:t>
            </a:r>
            <a:endParaRPr lang="fr-FR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FROM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table</a:t>
            </a:r>
          </a:p>
          <a:p>
            <a:pPr algn="just">
              <a:spcAft>
                <a:spcPts val="0"/>
              </a:spcAft>
            </a:pP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GROUP BY 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colonne</a:t>
            </a:r>
          </a:p>
          <a:p>
            <a:pPr algn="just">
              <a:spcAft>
                <a:spcPts val="0"/>
              </a:spcAft>
            </a:pPr>
            <a:r>
              <a:rPr lang="fr-FR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HAVING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fr-FR" b="1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condition sur fonction() 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480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11. Sous-requêtes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3456384"/>
          </a:xfrm>
        </p:spPr>
        <p:txBody>
          <a:bodyPr/>
          <a:lstStyle/>
          <a:p>
            <a:r>
              <a:rPr lang="fr-FR" dirty="0"/>
              <a:t>Utiliser une requête dans une clause qui sera :</a:t>
            </a:r>
          </a:p>
          <a:p>
            <a:pPr marL="514350" lvl="0" indent="-514350">
              <a:buFont typeface="+mj-lt"/>
              <a:buAutoNum type="arabicPeriod"/>
            </a:pPr>
            <a:r>
              <a:rPr lang="fr-FR" dirty="0"/>
              <a:t>exécutée en premier,</a:t>
            </a:r>
          </a:p>
          <a:p>
            <a:pPr marL="514350" lvl="0" indent="-514350">
              <a:buFont typeface="+mj-lt"/>
              <a:buAutoNum type="arabicPeriod"/>
            </a:pPr>
            <a:r>
              <a:rPr lang="fr-FR" dirty="0"/>
              <a:t>puis sera remplacée dans la requête principale par :</a:t>
            </a:r>
          </a:p>
          <a:p>
            <a:pPr lvl="1"/>
            <a:r>
              <a:rPr lang="fr-FR" dirty="0"/>
              <a:t>la valeur renvoyée par cette sous-requête,</a:t>
            </a:r>
          </a:p>
          <a:p>
            <a:pPr lvl="1"/>
            <a:r>
              <a:rPr lang="fr-FR" dirty="0"/>
              <a:t>ou l'ensemble des valeurs renvoyées par cette sous-requête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499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Opérateur relationnel</a:t>
            </a:r>
            <a:br>
              <a:rPr lang="fr-FR" dirty="0"/>
            </a:br>
            <a:r>
              <a:rPr lang="fr-FR" dirty="0"/>
              <a:t>de Projection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8719"/>
          </a:xfrm>
        </p:spPr>
        <p:txBody>
          <a:bodyPr/>
          <a:lstStyle/>
          <a:p>
            <a:r>
              <a:rPr lang="fr-FR" dirty="0"/>
              <a:t>Projection</a:t>
            </a:r>
            <a:r>
              <a:rPr lang="fr-FR" baseline="-25000" dirty="0"/>
              <a:t>colonne1,colonne2</a:t>
            </a:r>
            <a:r>
              <a:rPr lang="fr-FR" dirty="0"/>
              <a:t>(table)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i="1" dirty="0"/>
              <a:t>Exemple : </a:t>
            </a:r>
            <a:r>
              <a:rPr lang="fr-FR" dirty="0"/>
              <a:t>Projection</a:t>
            </a:r>
            <a:r>
              <a:rPr lang="fr-FR" baseline="-25000" dirty="0"/>
              <a:t>isbn,titre,prix</a:t>
            </a:r>
            <a:r>
              <a:rPr lang="fr-FR" dirty="0"/>
              <a:t>(livre)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b="43104"/>
          <a:stretch/>
        </p:blipFill>
        <p:spPr>
          <a:xfrm>
            <a:off x="3465" y="3645024"/>
            <a:ext cx="9144001" cy="2632484"/>
          </a:xfrm>
          <a:prstGeom prst="rect">
            <a:avLst/>
          </a:prstGeom>
        </p:spPr>
      </p:pic>
      <p:sp>
        <p:nvSpPr>
          <p:cNvPr id="5" name="Organigramme : Opération manuelle 4"/>
          <p:cNvSpPr/>
          <p:nvPr/>
        </p:nvSpPr>
        <p:spPr bwMode="auto">
          <a:xfrm>
            <a:off x="-22652" y="6277508"/>
            <a:ext cx="2051721" cy="288032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rganigramme : Opération manuelle 5"/>
          <p:cNvSpPr/>
          <p:nvPr/>
        </p:nvSpPr>
        <p:spPr bwMode="auto">
          <a:xfrm>
            <a:off x="4132334" y="6277508"/>
            <a:ext cx="288033" cy="288032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937" y="3645025"/>
            <a:ext cx="4048125" cy="263248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57200" y="2149404"/>
            <a:ext cx="82296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colonne1, colonne2</a:t>
            </a:r>
          </a:p>
          <a:p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table ;</a:t>
            </a:r>
          </a:p>
        </p:txBody>
      </p:sp>
    </p:spTree>
    <p:extLst>
      <p:ext uri="{BB962C8B-B14F-4D97-AF65-F5344CB8AC3E}">
        <p14:creationId xmlns:p14="http://schemas.microsoft.com/office/powerpoint/2010/main" val="237220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Opérateur relationnel</a:t>
            </a:r>
            <a:br>
              <a:rPr lang="fr-FR" dirty="0"/>
            </a:br>
            <a:r>
              <a:rPr lang="fr-FR" dirty="0"/>
              <a:t>de Renommage de colonne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8719"/>
          </a:xfrm>
        </p:spPr>
        <p:txBody>
          <a:bodyPr/>
          <a:lstStyle/>
          <a:p>
            <a:r>
              <a:rPr lang="fr-FR" dirty="0" err="1"/>
              <a:t>Renommage</a:t>
            </a:r>
            <a:r>
              <a:rPr lang="fr-FR" baseline="-25000" dirty="0" err="1"/>
              <a:t>colonne</a:t>
            </a:r>
            <a:r>
              <a:rPr lang="fr-FR" baseline="-25000" dirty="0"/>
              <a:t>/</a:t>
            </a:r>
            <a:r>
              <a:rPr lang="fr-FR" baseline="-25000" dirty="0" err="1"/>
              <a:t>autrenom</a:t>
            </a:r>
            <a:r>
              <a:rPr lang="fr-FR" dirty="0"/>
              <a:t>(table)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i="1" dirty="0"/>
              <a:t>Exemple : </a:t>
            </a:r>
            <a:r>
              <a:rPr lang="fr-FR" dirty="0"/>
              <a:t>Renommage</a:t>
            </a:r>
            <a:r>
              <a:rPr lang="fr-FR" baseline="-25000" dirty="0"/>
              <a:t>prix+2.8/</a:t>
            </a:r>
            <a:r>
              <a:rPr lang="fr-FR" baseline="-25000" dirty="0" err="1"/>
              <a:t>prix_augmente</a:t>
            </a:r>
            <a:r>
              <a:rPr lang="fr-FR" dirty="0"/>
              <a:t>(livre)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b="43104"/>
          <a:stretch/>
        </p:blipFill>
        <p:spPr>
          <a:xfrm>
            <a:off x="3465" y="3645024"/>
            <a:ext cx="9144001" cy="2632484"/>
          </a:xfrm>
          <a:prstGeom prst="rect">
            <a:avLst/>
          </a:prstGeom>
        </p:spPr>
      </p:pic>
      <p:sp>
        <p:nvSpPr>
          <p:cNvPr id="6" name="Organigramme : Opération manuelle 5"/>
          <p:cNvSpPr/>
          <p:nvPr/>
        </p:nvSpPr>
        <p:spPr bwMode="auto">
          <a:xfrm>
            <a:off x="4132334" y="6277508"/>
            <a:ext cx="288033" cy="288032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prix+2.8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57200" y="2149404"/>
            <a:ext cx="82296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SELECT colonne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autrenom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table ;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975" y="3645024"/>
            <a:ext cx="1428750" cy="263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Opérateur relationnel</a:t>
            </a:r>
            <a:br>
              <a:rPr lang="fr-FR" dirty="0"/>
            </a:br>
            <a:r>
              <a:rPr lang="fr-FR" dirty="0"/>
              <a:t>de Jointure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fr-FR" dirty="0"/>
              <a:t>table1 Jointure table2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i="1" dirty="0"/>
              <a:t>Exemple : </a:t>
            </a:r>
            <a:r>
              <a:rPr lang="fr-FR" dirty="0"/>
              <a:t>livre Jointure </a:t>
            </a:r>
            <a:r>
              <a:rPr lang="fr-FR" dirty="0" err="1"/>
              <a:t>editeur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57200" y="1772816"/>
            <a:ext cx="850728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table1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table2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ON table1.cleetrangere=table2.cleprimaire ;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5246"/>
            <a:ext cx="5004048" cy="1905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3825246"/>
            <a:ext cx="3419873" cy="1085850"/>
          </a:xfrm>
          <a:prstGeom prst="rect">
            <a:avLst/>
          </a:prstGeom>
        </p:spPr>
      </p:pic>
      <p:sp>
        <p:nvSpPr>
          <p:cNvPr id="10" name="Organigramme : Joindre 9"/>
          <p:cNvSpPr/>
          <p:nvPr/>
        </p:nvSpPr>
        <p:spPr bwMode="auto">
          <a:xfrm rot="17007993">
            <a:off x="5220252" y="4014355"/>
            <a:ext cx="280114" cy="815286"/>
          </a:xfrm>
          <a:prstGeom prst="flowChartCollat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rganigramme : Joindre 10"/>
          <p:cNvSpPr/>
          <p:nvPr/>
        </p:nvSpPr>
        <p:spPr bwMode="auto">
          <a:xfrm rot="5400000">
            <a:off x="5183676" y="4112687"/>
            <a:ext cx="288031" cy="792870"/>
          </a:xfrm>
          <a:prstGeom prst="flowChartCollat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rganigramme : Joindre 11"/>
          <p:cNvSpPr/>
          <p:nvPr/>
        </p:nvSpPr>
        <p:spPr bwMode="auto">
          <a:xfrm rot="3558530">
            <a:off x="5152799" y="4326821"/>
            <a:ext cx="344393" cy="950865"/>
          </a:xfrm>
          <a:prstGeom prst="flowChartCollat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rganigramme : Joindre 12"/>
          <p:cNvSpPr/>
          <p:nvPr/>
        </p:nvSpPr>
        <p:spPr bwMode="auto">
          <a:xfrm rot="1906735">
            <a:off x="5247734" y="4037023"/>
            <a:ext cx="263692" cy="1460650"/>
          </a:xfrm>
          <a:prstGeom prst="flowChartCollat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rganigramme : Joindre 13"/>
          <p:cNvSpPr/>
          <p:nvPr/>
        </p:nvSpPr>
        <p:spPr bwMode="auto">
          <a:xfrm rot="2529426">
            <a:off x="5239882" y="4577800"/>
            <a:ext cx="290526" cy="1175811"/>
          </a:xfrm>
          <a:prstGeom prst="flowChartCollat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994" y="3825246"/>
            <a:ext cx="7505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0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Opérateur relationnel</a:t>
            </a:r>
            <a:br>
              <a:rPr lang="fr-FR" dirty="0"/>
            </a:br>
            <a:r>
              <a:rPr lang="fr-FR" dirty="0"/>
              <a:t>de Restriction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8719"/>
          </a:xfrm>
        </p:spPr>
        <p:txBody>
          <a:bodyPr/>
          <a:lstStyle/>
          <a:p>
            <a:r>
              <a:rPr lang="fr-FR" dirty="0" err="1"/>
              <a:t>Restriction</a:t>
            </a:r>
            <a:r>
              <a:rPr lang="fr-FR" baseline="-25000" dirty="0" err="1"/>
              <a:t>condition</a:t>
            </a:r>
            <a:r>
              <a:rPr lang="fr-FR" dirty="0"/>
              <a:t>(table)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i="1" dirty="0"/>
              <a:t>Exemple : </a:t>
            </a:r>
            <a:r>
              <a:rPr lang="fr-FR" dirty="0" err="1"/>
              <a:t>Restriction</a:t>
            </a:r>
            <a:r>
              <a:rPr lang="fr-FR" baseline="-25000" dirty="0" err="1"/>
              <a:t>prix</a:t>
            </a:r>
            <a:r>
              <a:rPr lang="fr-FR" baseline="-25000" dirty="0"/>
              <a:t>&gt;20</a:t>
            </a:r>
            <a:r>
              <a:rPr lang="fr-FR" dirty="0"/>
              <a:t>(livre)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b="43104"/>
          <a:stretch/>
        </p:blipFill>
        <p:spPr>
          <a:xfrm>
            <a:off x="-1" y="4196105"/>
            <a:ext cx="8460433" cy="263248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57200" y="2149404"/>
            <a:ext cx="8229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table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 ;</a:t>
            </a:r>
          </a:p>
        </p:txBody>
      </p:sp>
      <p:sp>
        <p:nvSpPr>
          <p:cNvPr id="5" name="Organigramme : Opération manuelle 4"/>
          <p:cNvSpPr/>
          <p:nvPr/>
        </p:nvSpPr>
        <p:spPr bwMode="auto">
          <a:xfrm rot="16200000">
            <a:off x="8460432" y="4437112"/>
            <a:ext cx="432048" cy="432048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Prix&gt;20</a:t>
            </a:r>
          </a:p>
        </p:txBody>
      </p:sp>
      <p:sp>
        <p:nvSpPr>
          <p:cNvPr id="10" name="Organigramme : Opération manuelle 9"/>
          <p:cNvSpPr/>
          <p:nvPr/>
        </p:nvSpPr>
        <p:spPr bwMode="auto">
          <a:xfrm rot="16200000">
            <a:off x="8300574" y="5789422"/>
            <a:ext cx="751764" cy="432048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196105"/>
            <a:ext cx="8460433" cy="143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1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Ecriture des conditions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457200" lvl="2" indent="-457200"/>
            <a:r>
              <a:rPr lang="fr-FR" dirty="0"/>
              <a:t>Comparaisons arithmétiques :</a:t>
            </a:r>
          </a:p>
          <a:p>
            <a:pPr marL="0" lvl="2" indent="0">
              <a:buNone/>
              <a:tabLst>
                <a:tab pos="444500" algn="l"/>
              </a:tabLst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= &lt; &gt; &lt;= &gt;= &lt;&gt;</a:t>
            </a:r>
          </a:p>
          <a:p>
            <a:pPr marL="0" lvl="2" indent="0">
              <a:buNone/>
              <a:tabLst>
                <a:tab pos="444500" algn="l"/>
              </a:tabLst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valeur1 AND valeur2</a:t>
            </a:r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i="1" dirty="0"/>
              <a:t>Exemple :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numedition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2 AND 4</a:t>
            </a:r>
          </a:p>
          <a:p>
            <a:pPr marL="457200" lvl="2" indent="-457200"/>
            <a:r>
              <a:rPr lang="fr-FR" dirty="0"/>
              <a:t>Comparaisons ensemblistes</a:t>
            </a:r>
          </a:p>
          <a:p>
            <a:pPr>
              <a:tabLst>
                <a:tab pos="444500" algn="l"/>
              </a:tabLst>
            </a:pPr>
            <a:r>
              <a:rPr lang="fr-FR" i="1" dirty="0"/>
              <a:t>	Exemple :</a:t>
            </a:r>
          </a:p>
          <a:p>
            <a:pPr>
              <a:tabLst>
                <a:tab pos="444500" algn="l"/>
              </a:tabLst>
            </a:pPr>
            <a:r>
              <a:rPr lang="fr-FR" i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langue IN (ꞌFrançaisꞌ, ꞌEspagnolꞌ)</a:t>
            </a:r>
          </a:p>
        </p:txBody>
      </p:sp>
    </p:spTree>
    <p:extLst>
      <p:ext uri="{BB962C8B-B14F-4D97-AF65-F5344CB8AC3E}">
        <p14:creationId xmlns:p14="http://schemas.microsoft.com/office/powerpoint/2010/main" val="224377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Ecriture des conditions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9714"/>
          </a:xfrm>
        </p:spPr>
        <p:txBody>
          <a:bodyPr/>
          <a:lstStyle/>
          <a:p>
            <a:pPr marL="457200" lvl="2" indent="-457200"/>
            <a:r>
              <a:rPr lang="fr-FR" dirty="0"/>
              <a:t>Comparaisons des chaînes de caractères :</a:t>
            </a:r>
          </a:p>
          <a:p>
            <a:pPr>
              <a:tabLst>
                <a:tab pos="444500" algn="l"/>
              </a:tabLst>
            </a:pPr>
            <a:r>
              <a:rPr lang="fr-FR" dirty="0"/>
              <a:t>	</a:t>
            </a:r>
            <a:r>
              <a:rPr lang="fr-FR" sz="2400" dirty="0"/>
              <a:t>opérateurs arithmétiques avec ordre alphabétique et 	expression générique avec</a:t>
            </a:r>
          </a:p>
          <a:p>
            <a:pPr>
              <a:tabLst>
                <a:tab pos="444500" algn="l"/>
              </a:tabLst>
            </a:pPr>
            <a:r>
              <a:rPr lang="fr-FR" sz="2400" dirty="0"/>
              <a:t>		% pour toute chaîne de caractère (même vide)</a:t>
            </a:r>
          </a:p>
          <a:p>
            <a:pPr>
              <a:tabLst>
                <a:tab pos="444500" algn="l"/>
              </a:tabLst>
            </a:pPr>
            <a:r>
              <a:rPr lang="fr-FR" sz="2400" dirty="0"/>
              <a:t>		_ pour un caractère</a:t>
            </a:r>
          </a:p>
          <a:p>
            <a:pPr>
              <a:tabLst>
                <a:tab pos="444500" algn="l"/>
              </a:tabLst>
            </a:pPr>
            <a:r>
              <a:rPr lang="fr-FR" sz="2400" dirty="0"/>
              <a:t>	</a:t>
            </a:r>
            <a:r>
              <a:rPr lang="fr-FR" i="1" dirty="0"/>
              <a:t>Exemple :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nom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ꞌR%ꞌ</a:t>
            </a:r>
          </a:p>
          <a:p>
            <a:pPr marL="457200" lvl="2" indent="-457200"/>
            <a:r>
              <a:rPr lang="fr-FR" dirty="0"/>
              <a:t>Comparaisons des booléens</a:t>
            </a:r>
          </a:p>
          <a:p>
            <a:pPr>
              <a:tabLst>
                <a:tab pos="444500" algn="l"/>
              </a:tabLst>
            </a:pPr>
            <a:r>
              <a:rPr lang="fr-FR" i="1" dirty="0"/>
              <a:t>	Exemple :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disponibilite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tabLst>
                <a:tab pos="444500" algn="l"/>
              </a:tabLst>
            </a:pPr>
            <a:r>
              <a:rPr lang="fr-FR" dirty="0"/>
              <a:t>Comparaisons avec la valeur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44500" algn="l"/>
              </a:tabLst>
            </a:pPr>
            <a:r>
              <a:rPr lang="fr-FR" i="1" dirty="0"/>
              <a:t>	Exemple :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IS NOT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8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Ecriture des conditions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Comparaisons des dates et temps :</a:t>
            </a:r>
            <a:endParaRPr lang="fr-FR" sz="3200" dirty="0"/>
          </a:p>
          <a:p>
            <a:pPr>
              <a:tabLst>
                <a:tab pos="444500" algn="l"/>
              </a:tabLst>
            </a:pPr>
            <a:r>
              <a:rPr lang="fr-FR" i="1" dirty="0"/>
              <a:t>	</a:t>
            </a:r>
            <a:r>
              <a:rPr lang="fr-FR" dirty="0"/>
              <a:t>opérateurs arithmétiques avec ordre 	chronologique</a:t>
            </a:r>
          </a:p>
          <a:p>
            <a:pPr>
              <a:tabLst>
                <a:tab pos="444500" algn="l"/>
              </a:tabLst>
            </a:pPr>
            <a:r>
              <a:rPr lang="fr-FR" i="1" dirty="0"/>
              <a:t>	Exemple :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parution &gt; ꞌ2009-01-01ꞌ</a:t>
            </a:r>
          </a:p>
          <a:p>
            <a:pPr marL="457200" lvl="1" indent="-457200"/>
            <a:r>
              <a:rPr lang="fr-FR" dirty="0">
                <a:ea typeface="+mn-ea"/>
              </a:rPr>
              <a:t>Combinaisons de plusieurs conditions :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condition2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condition2</a:t>
            </a:r>
          </a:p>
          <a:p>
            <a:pPr marL="457200" lvl="1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NOT(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condition1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400" i="1" dirty="0"/>
              <a:t>Ex :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nbpages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&gt;250 AND langue&lt;&gt;ꞌFrançaisꞌ</a:t>
            </a:r>
          </a:p>
          <a:p>
            <a:pPr>
              <a:tabLst>
                <a:tab pos="444500" algn="l"/>
              </a:tabLst>
            </a:pPr>
            <a:r>
              <a:rPr lang="fr-FR" i="1" dirty="0"/>
              <a:t>	Attention à l’imbrication des conditions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750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6. Sélection de lignes distinctes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Clause SELECT DISTINCT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57200" y="1772816"/>
            <a:ext cx="82296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 DISTINCT 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colonne1 [,colonne2]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FROM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table ;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17630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11803</TotalTime>
  <Words>633</Words>
  <Application>Microsoft Office PowerPoint</Application>
  <PresentationFormat>Affichage à l'écran (4:3)</PresentationFormat>
  <Paragraphs>134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Arial Unicode MS</vt:lpstr>
      <vt:lpstr>Courier New</vt:lpstr>
      <vt:lpstr>Tahoma</vt:lpstr>
      <vt:lpstr>Times New Roman</vt:lpstr>
      <vt:lpstr>Verdana</vt:lpstr>
      <vt:lpstr>Modèle par défaut</vt:lpstr>
      <vt:lpstr>Chapitre 6 SQL : partie Manipulation de données </vt:lpstr>
      <vt:lpstr>1. Opérateur relationnel de Projection</vt:lpstr>
      <vt:lpstr>2. Opérateur relationnel de Renommage de colonne</vt:lpstr>
      <vt:lpstr>3. Opérateur relationnel de Jointure</vt:lpstr>
      <vt:lpstr>4. Opérateur relationnel de Restriction</vt:lpstr>
      <vt:lpstr>5. Ecriture des conditions</vt:lpstr>
      <vt:lpstr>5. Ecriture des conditions</vt:lpstr>
      <vt:lpstr>5. Ecriture des conditions</vt:lpstr>
      <vt:lpstr>6. Sélection de lignes distinctes</vt:lpstr>
      <vt:lpstr>7. Tri des lignes</vt:lpstr>
      <vt:lpstr>8. Fonctions de groupe</vt:lpstr>
      <vt:lpstr>9. Groupement</vt:lpstr>
      <vt:lpstr>10. Sélection de groupements</vt:lpstr>
      <vt:lpstr>11. Sous-requêtes</vt:lpstr>
    </vt:vector>
  </TitlesOfParts>
  <Company>ups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Sylvain Barreau</dc:creator>
  <cp:lastModifiedBy>Julien Lay</cp:lastModifiedBy>
  <cp:revision>375</cp:revision>
  <cp:lastPrinted>2017-03-14T14:14:01Z</cp:lastPrinted>
  <dcterms:created xsi:type="dcterms:W3CDTF">2003-12-09T13:59:38Z</dcterms:created>
  <dcterms:modified xsi:type="dcterms:W3CDTF">2021-03-08T14:07:10Z</dcterms:modified>
</cp:coreProperties>
</file>