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8" r:id="rId3"/>
    <p:sldId id="269" r:id="rId4"/>
    <p:sldId id="270" r:id="rId5"/>
    <p:sldId id="271" r:id="rId6"/>
    <p:sldId id="257" r:id="rId7"/>
    <p:sldId id="274" r:id="rId8"/>
    <p:sldId id="258" r:id="rId9"/>
    <p:sldId id="260" r:id="rId10"/>
    <p:sldId id="262" r:id="rId11"/>
    <p:sldId id="263" r:id="rId12"/>
    <p:sldId id="264" r:id="rId13"/>
    <p:sldId id="265" r:id="rId14"/>
    <p:sldId id="267" r:id="rId15"/>
    <p:sldId id="272" r:id="rId16"/>
    <p:sldId id="266" r:id="rId17"/>
    <p:sldId id="273" r:id="rId18"/>
    <p:sldId id="275" r:id="rId19"/>
  </p:sldIdLst>
  <p:sldSz cx="9144000" cy="6858000" type="screen4x3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669900"/>
    <a:srgbClr val="006600"/>
    <a:srgbClr val="DDDDDD"/>
    <a:srgbClr val="B2B2B2"/>
    <a:srgbClr val="FF3399"/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70" autoAdjust="0"/>
  </p:normalViewPr>
  <p:slideViewPr>
    <p:cSldViewPr snapToObjects="1">
      <p:cViewPr varScale="1">
        <p:scale>
          <a:sx n="80" d="100"/>
          <a:sy n="80" d="100"/>
        </p:scale>
        <p:origin x="19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15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618" y="1"/>
            <a:ext cx="2945645" cy="4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618" y="9440708"/>
            <a:ext cx="2945645" cy="46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F031E6-27C4-48CC-A33A-8B2915359ED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8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368" y="2"/>
            <a:ext cx="2952120" cy="533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60413"/>
            <a:ext cx="4979987" cy="3736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248" y="4725910"/>
            <a:ext cx="4971991" cy="449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368" y="9451823"/>
            <a:ext cx="2952120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B8B0C-F2EE-4EA8-A14E-F6218EA1B3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une occurrence,</a:t>
            </a:r>
            <a:r>
              <a:rPr lang="fr-FR" baseline="0" dirty="0"/>
              <a:t> toutes ses propriétés auront une valeur</a:t>
            </a:r>
          </a:p>
          <a:p>
            <a:endParaRPr lang="fr-FR" baseline="0" dirty="0"/>
          </a:p>
          <a:p>
            <a:r>
              <a:rPr lang="fr-FR" baseline="0" dirty="0"/>
              <a:t>Citer une propriété du domaine du site de vente de livres :</a:t>
            </a:r>
          </a:p>
          <a:p>
            <a:r>
              <a:rPr lang="fr-FR" baseline="0" dirty="0"/>
              <a:t>Le nombre de pages d’un livre</a:t>
            </a:r>
          </a:p>
          <a:p>
            <a:r>
              <a:rPr lang="fr-FR" baseline="0" dirty="0"/>
              <a:t>Le nom et prénom de l’auteur d’un livre</a:t>
            </a:r>
          </a:p>
          <a:p>
            <a:r>
              <a:rPr lang="fr-FR" baseline="0" dirty="0"/>
              <a:t>La date de parution d’un livre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4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Identifiant composé</a:t>
            </a:r>
          </a:p>
          <a:p>
            <a:r>
              <a:rPr lang="fr-FR" dirty="0"/>
              <a:t>Id</a:t>
            </a:r>
          </a:p>
          <a:p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Choisir un identifiant de l’entité Livre :</a:t>
            </a:r>
          </a:p>
          <a:p>
            <a:r>
              <a:rPr lang="fr-FR" dirty="0"/>
              <a:t>Un id que l’on crée artificiellement</a:t>
            </a:r>
          </a:p>
          <a:p>
            <a:r>
              <a:rPr lang="fr-FR" dirty="0"/>
              <a:t>Le titre du livre</a:t>
            </a:r>
          </a:p>
          <a:p>
            <a:r>
              <a:rPr lang="fr-FR" dirty="0"/>
              <a:t>L’ISBN du livre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0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Durable</a:t>
            </a:r>
            <a:r>
              <a:rPr lang="fr-FR" baseline="0" dirty="0"/>
              <a:t> / temporaire due aux actions à un instant t</a:t>
            </a:r>
          </a:p>
          <a:p>
            <a:r>
              <a:rPr lang="fr-FR" baseline="0" dirty="0"/>
              <a:t>Pas de relations transitives</a:t>
            </a:r>
          </a:p>
          <a:p>
            <a:endParaRPr lang="fr-FR" dirty="0"/>
          </a:p>
          <a:p>
            <a:r>
              <a:rPr lang="fr-FR" dirty="0"/>
              <a:t>Relation</a:t>
            </a:r>
            <a:r>
              <a:rPr lang="fr-FR" baseline="0" dirty="0"/>
              <a:t> réflexive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MMI pas de </a:t>
            </a:r>
            <a:r>
              <a:rPr lang="fr-FR" dirty="0" err="1"/>
              <a:t>n-aires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Citer une association du domaine du site de vente de livres :</a:t>
            </a:r>
          </a:p>
          <a:p>
            <a:r>
              <a:rPr lang="fr-FR" dirty="0"/>
              <a:t>Editer entre entité Livre et entité Editeur</a:t>
            </a:r>
          </a:p>
          <a:p>
            <a:r>
              <a:rPr lang="fr-FR" dirty="0"/>
              <a:t>« Consulter un extrait » entre entité Livre et entité Client</a:t>
            </a:r>
          </a:p>
          <a:p>
            <a:r>
              <a:rPr lang="fr-FR" dirty="0"/>
              <a:t>Editer entre entité Editeur et entité Auteur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5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à un rares</a:t>
            </a:r>
          </a:p>
          <a:p>
            <a:r>
              <a:rPr lang="fr-FR" dirty="0"/>
              <a:t>Ou </a:t>
            </a:r>
            <a:r>
              <a:rPr lang="fr-FR" dirty="0" err="1"/>
              <a:t>a,b</a:t>
            </a:r>
            <a:endParaRPr lang="fr-FR" dirty="0"/>
          </a:p>
          <a:p>
            <a:endParaRPr lang="fr-FR" dirty="0"/>
          </a:p>
          <a:p>
            <a:r>
              <a:rPr lang="fr-FR" dirty="0"/>
              <a:t>La cardinalité entre Auteur et Livre est</a:t>
            </a:r>
          </a:p>
          <a:p>
            <a:r>
              <a:rPr lang="fr-FR" dirty="0"/>
              <a:t>0,1</a:t>
            </a:r>
          </a:p>
          <a:p>
            <a:r>
              <a:rPr lang="fr-FR" dirty="0"/>
              <a:t>1,1</a:t>
            </a:r>
          </a:p>
          <a:p>
            <a:r>
              <a:rPr lang="fr-FR" dirty="0"/>
              <a:t>0,n</a:t>
            </a:r>
          </a:p>
          <a:p>
            <a:r>
              <a:rPr lang="fr-FR" dirty="0"/>
              <a:t>1,n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97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L’identifiant d’un tome pourra prendre comme valeur :</a:t>
            </a:r>
          </a:p>
          <a:p>
            <a:r>
              <a:rPr lang="fr-FR" dirty="0"/>
              <a:t>1 pour le tome n°1</a:t>
            </a:r>
          </a:p>
          <a:p>
            <a:r>
              <a:rPr lang="fr-FR" dirty="0"/>
              <a:t>1,234 pour le tome n°1 du livre n°234</a:t>
            </a:r>
          </a:p>
          <a:p>
            <a:r>
              <a:rPr lang="fr-FR" dirty="0"/>
              <a:t>1,235 pour le tome n°1 du livre n°235</a:t>
            </a:r>
          </a:p>
          <a:p>
            <a:r>
              <a:rPr lang="fr-FR" dirty="0"/>
              <a:t>2,234 pour le tome n°2 du livre n°234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7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 Association</a:t>
            </a:r>
          </a:p>
          <a:p>
            <a:endParaRPr lang="fr-FR" dirty="0"/>
          </a:p>
          <a:p>
            <a:r>
              <a:rPr lang="fr-FR" dirty="0"/>
              <a:t>Durable</a:t>
            </a:r>
            <a:r>
              <a:rPr lang="fr-FR" baseline="0" dirty="0"/>
              <a:t> / temporaire due aux actions à un instant t</a:t>
            </a:r>
          </a:p>
          <a:p>
            <a:r>
              <a:rPr lang="fr-FR" baseline="0" dirty="0"/>
              <a:t>Pas de relations transitives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63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826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  <a:p>
            <a:r>
              <a:rPr lang="fr-FR" dirty="0"/>
              <a:t>Editer</a:t>
            </a:r>
          </a:p>
          <a:p>
            <a:endParaRPr lang="fr-FR" dirty="0"/>
          </a:p>
          <a:p>
            <a:r>
              <a:rPr lang="fr-FR" dirty="0"/>
              <a:t>Dans un modèle conceptuel de données, on représente :</a:t>
            </a:r>
          </a:p>
          <a:p>
            <a:r>
              <a:rPr lang="fr-FR" dirty="0"/>
              <a:t>Les fonctionnalités que le site va proposer</a:t>
            </a:r>
          </a:p>
          <a:p>
            <a:r>
              <a:rPr lang="fr-FR" dirty="0"/>
              <a:t>De façon conceptuelle, les données que le site va devoir gérer</a:t>
            </a:r>
          </a:p>
          <a:p>
            <a:r>
              <a:rPr lang="fr-FR" dirty="0"/>
              <a:t>La façon technique dont le site va gérer les données</a:t>
            </a:r>
          </a:p>
          <a:p>
            <a:r>
              <a:rPr lang="fr-FR" dirty="0"/>
              <a:t>La façon physique dont le site va enregistrer les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0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-&gt; site e-commerce : https://www.eyrolles.com/Informatique/Livre/merise-9782409015342/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Même blog WP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48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que pour BD</a:t>
            </a:r>
          </a:p>
          <a:p>
            <a:endParaRPr lang="fr-FR" dirty="0"/>
          </a:p>
          <a:p>
            <a:r>
              <a:rPr lang="fr-FR" dirty="0"/>
              <a:t>Le domaine d’étude du site de vente de livres est :</a:t>
            </a:r>
          </a:p>
          <a:p>
            <a:r>
              <a:rPr lang="fr-FR" dirty="0"/>
              <a:t>Les livres</a:t>
            </a:r>
          </a:p>
          <a:p>
            <a:r>
              <a:rPr lang="fr-FR" dirty="0"/>
              <a:t>Les livres &amp; les clients du site</a:t>
            </a:r>
          </a:p>
          <a:p>
            <a:r>
              <a:rPr lang="fr-FR" dirty="0"/>
              <a:t>Les livres, les clients du site &amp; le personnel de l’entreprise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01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Draw.io</a:t>
            </a:r>
          </a:p>
          <a:p>
            <a:r>
              <a:rPr lang="fr-FR" dirty="0" err="1"/>
              <a:t>Win’Design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62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256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</a:t>
            </a:r>
            <a:r>
              <a:rPr lang="fr-FR" baseline="0" dirty="0"/>
              <a:t> : chaîne de caractères, nombre entier, nombre décimal, booléen, date, objet binaire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 		(exemples : mois &lt;= 12, prix &gt; 0…)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53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Regroupement de données du DD</a:t>
            </a:r>
          </a:p>
          <a:p>
            <a:r>
              <a:rPr lang="fr-FR" dirty="0"/>
              <a:t>Entité physique, délimitable</a:t>
            </a:r>
            <a:r>
              <a:rPr lang="fr-FR" baseline="0" dirty="0"/>
              <a:t> intellectuellement, conceptuellement</a:t>
            </a:r>
          </a:p>
          <a:p>
            <a:r>
              <a:rPr lang="fr-FR" baseline="0" dirty="0"/>
              <a:t>Occurrence : Le livre …</a:t>
            </a:r>
          </a:p>
          <a:p>
            <a:endParaRPr lang="fr-FR" baseline="0" dirty="0"/>
          </a:p>
          <a:p>
            <a:r>
              <a:rPr lang="fr-FR" baseline="0" dirty="0"/>
              <a:t>Citer une entité du domaine du site de vente de livres :</a:t>
            </a:r>
          </a:p>
          <a:p>
            <a:r>
              <a:rPr lang="fr-FR" baseline="0" dirty="0"/>
              <a:t>Le nombre de pages d’un livre</a:t>
            </a:r>
          </a:p>
          <a:p>
            <a:r>
              <a:rPr lang="fr-FR" baseline="0" dirty="0"/>
              <a:t>L’auteur d’un livre</a:t>
            </a:r>
          </a:p>
          <a:p>
            <a:r>
              <a:rPr lang="fr-FR" baseline="0" dirty="0"/>
              <a:t>L’éditeur d’un livre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B8B0C-F2EE-4EA8-A14E-F6218EA1B39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6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None/>
              <a:defRPr sz="2800" b="0"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800" b="0">
                <a:latin typeface="Arial" pitchFamily="34" charset="0"/>
                <a:cs typeface="Arial" pitchFamily="34" charset="0"/>
              </a:defRPr>
            </a:lvl2pPr>
            <a:lvl3pPr>
              <a:defRPr sz="2800" b="0">
                <a:latin typeface="Arial" pitchFamily="34" charset="0"/>
                <a:cs typeface="Arial" pitchFamily="34" charset="0"/>
              </a:defRPr>
            </a:lvl3pPr>
            <a:lvl4pPr>
              <a:defRPr sz="2800" b="0">
                <a:latin typeface="Arial" pitchFamily="34" charset="0"/>
                <a:cs typeface="Arial" pitchFamily="34" charset="0"/>
              </a:defRPr>
            </a:lvl4pPr>
            <a:lvl5pPr>
              <a:defRPr sz="28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fr-FR" sz="1600" b="1">
                <a:solidFill>
                  <a:schemeClr val="bg1"/>
                </a:solidFill>
                <a:latin typeface="Verdana" pitchFamily="34" charset="0"/>
              </a:rPr>
              <a:t>Université Paul Sabatier - Toulouse 3</a:t>
            </a:r>
            <a:endParaRPr lang="fr-FR" sz="160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676400" y="22860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b="1">
                <a:latin typeface="Tahoma" pitchFamily="34" charset="0"/>
              </a:rPr>
              <a:t>Accueil des nouveaux personnels – Promotion 2007</a:t>
            </a:r>
            <a:r>
              <a:rPr lang="fr-FR" sz="1600" b="1">
                <a:latin typeface="Verdana" pitchFamily="34" charset="0"/>
              </a:rPr>
              <a:t> 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900" i="1">
                <a:latin typeface="Tahoma" pitchFamily="34" charset="0"/>
              </a:rPr>
              <a:t>IUT A – Service Direction – 19 août 2004</a:t>
            </a:r>
            <a:r>
              <a:rPr lang="fr-FR" sz="1600" b="1">
                <a:latin typeface="Verdana" pitchFamily="34" charset="0"/>
              </a:rPr>
              <a:t>   </a:t>
            </a:r>
            <a:endParaRPr lang="fr-FR" b="1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8788400" y="6629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F758CB98-F732-4ABE-B2DA-E19EA1AE4EF5}" type="slidenum">
              <a:rPr lang="fr-FR" sz="900">
                <a:latin typeface="Tahoma" pitchFamily="34" charset="0"/>
              </a:rPr>
              <a:pPr/>
              <a:t>‹N°›</a:t>
            </a:fld>
            <a:endParaRPr lang="fr-FR" sz="900">
              <a:latin typeface="Tahoma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FR" sz="1800" b="1">
                <a:latin typeface="Arial Unicode MS" pitchFamily="34" charset="-128"/>
              </a:rPr>
              <a:t>                          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1053" name="Picture 29" descr="2010-LOGO UPS"/>
          <p:cNvPicPr>
            <a:picLocks noChangeAspect="1" noChangeArrowheads="1"/>
          </p:cNvPicPr>
          <p:nvPr/>
        </p:nvPicPr>
        <p:blipFill>
          <a:blip r:embed="rId13" cstate="print"/>
          <a:srcRect t="27559" b="35432"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95843"/>
            <a:ext cx="1446213" cy="89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b="1" u="sng">
          <a:solidFill>
            <a:srgbClr val="0066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" TargetMode="External"/><Relationship Id="rId2" Type="http://schemas.openxmlformats.org/officeDocument/2006/relationships/hyperlink" Target="https://w3techs.com/technologies/overview/programming_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dirty="0"/>
              <a:t>Modélisation conceptuelle des données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2.4. Concept de Propriété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Une </a:t>
            </a:r>
            <a:r>
              <a:rPr lang="fr-FR" b="1" dirty="0"/>
              <a:t>propriété</a:t>
            </a:r>
            <a:r>
              <a:rPr lang="fr-FR" dirty="0"/>
              <a:t> représente un type d’information contenue, une caractéristique, dans une entité (voire dans une relation). Permet de stocker une valeur pour une occurrence.</a:t>
            </a:r>
          </a:p>
          <a:p>
            <a:pPr algn="just"/>
            <a:r>
              <a:rPr lang="fr-FR" i="1" dirty="0"/>
              <a:t>Formalisme :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marL="0" indent="0" algn="just"/>
            <a:r>
              <a:rPr lang="fr-FR" dirty="0"/>
              <a:t>Toutes les données du DD vont être modélisées en propriétés.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428999"/>
            <a:ext cx="1308729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5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2.5. Concept d’Identifiant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Chaque entité doit avoir un identifiant : une propriété obligatoire et unique qui permettra d’</a:t>
            </a:r>
            <a:r>
              <a:rPr lang="fr-FR" b="1" dirty="0"/>
              <a:t>identifier une occurrence</a:t>
            </a:r>
          </a:p>
          <a:p>
            <a:pPr marL="0" indent="0" algn="just"/>
            <a:endParaRPr lang="fr-FR" b="1" dirty="0"/>
          </a:p>
          <a:p>
            <a:pPr marL="0" indent="0" algn="just"/>
            <a:r>
              <a:rPr lang="fr-FR" b="1" dirty="0"/>
              <a:t>Ajout d’un identifiant artificiel </a:t>
            </a:r>
            <a:r>
              <a:rPr lang="fr-FR" dirty="0"/>
              <a:t>(</a:t>
            </a:r>
            <a:r>
              <a:rPr lang="fr-FR" b="1" dirty="0"/>
              <a:t>entier </a:t>
            </a:r>
            <a:r>
              <a:rPr lang="fr-FR" dirty="0"/>
              <a:t>auto-incrémenté)</a:t>
            </a:r>
          </a:p>
          <a:p>
            <a:pPr algn="just"/>
            <a:endParaRPr lang="fr-FR" i="1" dirty="0"/>
          </a:p>
          <a:p>
            <a:pPr algn="just"/>
            <a:r>
              <a:rPr lang="fr-FR" i="1" dirty="0"/>
              <a:t>Formalisme :</a:t>
            </a:r>
          </a:p>
          <a:p>
            <a:pPr algn="just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202" y="4941168"/>
            <a:ext cx="1491595" cy="14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2.6. Concept d’Association binaire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Une association représente un lien sémantique durable entre 2 entités.</a:t>
            </a:r>
          </a:p>
          <a:p>
            <a:pPr algn="just"/>
            <a:r>
              <a:rPr lang="fr-FR" i="1" dirty="0"/>
              <a:t>Formalisme :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93" y="3429000"/>
            <a:ext cx="675261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2.7. Concept de Cardinalité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0" indent="0" algn="just"/>
            <a:r>
              <a:rPr lang="fr-FR" dirty="0"/>
              <a:t>La </a:t>
            </a:r>
            <a:r>
              <a:rPr lang="fr-FR" b="1" dirty="0"/>
              <a:t>cardinalité</a:t>
            </a:r>
            <a:r>
              <a:rPr lang="fr-FR" dirty="0"/>
              <a:t> spécifie le nombre d’occurrences qui peuvent participer à une association avec 1 occurrence de l’autre entité.</a:t>
            </a:r>
          </a:p>
          <a:p>
            <a:pPr marL="0" indent="0" algn="just"/>
            <a:endParaRPr lang="fr-FR" dirty="0"/>
          </a:p>
          <a:p>
            <a:pPr marL="0" indent="0" algn="just"/>
            <a:endParaRPr lang="fr-FR" dirty="0"/>
          </a:p>
          <a:p>
            <a:pPr marL="0" indent="0" algn="just"/>
            <a:endParaRPr lang="fr-FR" dirty="0"/>
          </a:p>
          <a:p>
            <a:pPr algn="just"/>
            <a:r>
              <a:rPr lang="fr-FR" i="1" dirty="0"/>
              <a:t>Formalisme :						</a:t>
            </a:r>
            <a:r>
              <a:rPr lang="fr-FR" sz="2400" dirty="0"/>
              <a:t>0,1</a:t>
            </a:r>
          </a:p>
          <a:p>
            <a:pPr algn="r"/>
            <a:r>
              <a:rPr lang="fr-FR" sz="2400" dirty="0"/>
              <a:t>ou 1,1</a:t>
            </a:r>
          </a:p>
          <a:p>
            <a:pPr algn="r"/>
            <a:r>
              <a:rPr lang="fr-FR" sz="2400" dirty="0"/>
              <a:t>ou 0,n</a:t>
            </a:r>
          </a:p>
          <a:p>
            <a:pPr algn="r"/>
            <a:r>
              <a:rPr lang="fr-FR" sz="2400" dirty="0"/>
              <a:t>ou 1,n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2" y="2935852"/>
            <a:ext cx="2711460" cy="15012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039" y="2968968"/>
            <a:ext cx="2632009" cy="14681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95" y="2920578"/>
            <a:ext cx="2658856" cy="15165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810" y="4947388"/>
            <a:ext cx="6752613" cy="1475147"/>
          </a:xfrm>
          <a:prstGeom prst="rect">
            <a:avLst/>
          </a:prstGeom>
        </p:spPr>
      </p:pic>
      <p:sp>
        <p:nvSpPr>
          <p:cNvPr id="10" name="Double vague 9"/>
          <p:cNvSpPr/>
          <p:nvPr/>
        </p:nvSpPr>
        <p:spPr bwMode="auto">
          <a:xfrm>
            <a:off x="2699792" y="5684961"/>
            <a:ext cx="288032" cy="192311"/>
          </a:xfrm>
          <a:prstGeom prst="double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Double vague 10"/>
          <p:cNvSpPr/>
          <p:nvPr/>
        </p:nvSpPr>
        <p:spPr bwMode="auto">
          <a:xfrm>
            <a:off x="5436096" y="5684960"/>
            <a:ext cx="288032" cy="192311"/>
          </a:xfrm>
          <a:prstGeom prst="double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2.8. Concept d’Identification relative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On peut construire un identifiant en association de l’identifiant d’une entité avec l’identifiant d’une entité liée.</a:t>
            </a:r>
          </a:p>
          <a:p>
            <a:pPr algn="just"/>
            <a:r>
              <a:rPr lang="fr-FR" i="1" dirty="0"/>
              <a:t>Formalisme :</a:t>
            </a:r>
          </a:p>
          <a:p>
            <a:pPr algn="just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2574"/>
          <a:stretch/>
        </p:blipFill>
        <p:spPr>
          <a:xfrm>
            <a:off x="3059832" y="3546594"/>
            <a:ext cx="3704544" cy="14401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1" y="3546594"/>
            <a:ext cx="1008112" cy="15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 avancée</a:t>
            </a:r>
            <a:br>
              <a:rPr lang="fr-FR" dirty="0"/>
            </a:br>
            <a:r>
              <a:rPr lang="fr-FR" sz="2400" dirty="0"/>
              <a:t>3.1. Concept de Propriété portée par 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Si une </a:t>
            </a:r>
            <a:r>
              <a:rPr lang="fr-FR" b="1" dirty="0"/>
              <a:t>propriété dépend </a:t>
            </a:r>
            <a:r>
              <a:rPr lang="fr-FR" dirty="0"/>
              <a:t>(vraiment !) de 2 occurrences de 2 entités, elle apparaît « portée » par l’association.</a:t>
            </a:r>
          </a:p>
          <a:p>
            <a:pPr algn="just"/>
            <a:r>
              <a:rPr lang="fr-FR" i="1" dirty="0"/>
              <a:t>Formalisme :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573016"/>
            <a:ext cx="62274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 avancée</a:t>
            </a:r>
            <a:br>
              <a:rPr lang="fr-FR" dirty="0"/>
            </a:br>
            <a:r>
              <a:rPr lang="fr-FR" sz="2400" dirty="0"/>
              <a:t>3.2. Concept de Généralisation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La </a:t>
            </a:r>
            <a:r>
              <a:rPr lang="fr-FR" b="1" dirty="0"/>
              <a:t>généralisation</a:t>
            </a:r>
            <a:r>
              <a:rPr lang="fr-FR" dirty="0"/>
              <a:t> décrit une association entre une entité générale (entité mère) et une entité spécialisée (entité fille).</a:t>
            </a:r>
          </a:p>
          <a:p>
            <a:pPr marL="0" indent="0" algn="just"/>
            <a:r>
              <a:rPr lang="fr-FR" dirty="0"/>
              <a:t>Une entité fille </a:t>
            </a:r>
            <a:r>
              <a:rPr lang="fr-FR" b="1" dirty="0"/>
              <a:t>hérite </a:t>
            </a:r>
            <a:r>
              <a:rPr lang="fr-FR" dirty="0"/>
              <a:t>des propriétés et des associations de sa mère mais peut avoir des propriétés ou des associations spécifiques.</a:t>
            </a:r>
          </a:p>
          <a:p>
            <a:pPr algn="just"/>
            <a:r>
              <a:rPr lang="fr-FR" i="1" dirty="0"/>
              <a:t>Formalisme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156212"/>
            <a:ext cx="335867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Modélisation avancée</a:t>
            </a:r>
            <a:br>
              <a:rPr lang="fr-FR" dirty="0"/>
            </a:br>
            <a:r>
              <a:rPr lang="fr-FR" sz="2400" dirty="0"/>
              <a:t>3.3. Concept de Contrainte entre associations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dirty="0"/>
              <a:t>Une contrainte indique une restriction.</a:t>
            </a:r>
          </a:p>
          <a:p>
            <a:pPr algn="just"/>
            <a:r>
              <a:rPr lang="fr-FR" dirty="0"/>
              <a:t>Sera implémentée par un algorithme.</a:t>
            </a:r>
          </a:p>
          <a:p>
            <a:pPr algn="just"/>
            <a:r>
              <a:rPr lang="fr-FR" i="1" dirty="0"/>
              <a:t>Exemple :</a:t>
            </a:r>
          </a:p>
          <a:p>
            <a:pPr algn="just"/>
            <a:r>
              <a:rPr lang="fr-FR" b="1" dirty="0"/>
              <a:t>							</a:t>
            </a:r>
            <a:r>
              <a:rPr lang="fr-FR" sz="2400" b="1" dirty="0"/>
              <a:t>T</a:t>
            </a:r>
            <a:r>
              <a:rPr lang="fr-FR" sz="2400" dirty="0"/>
              <a:t>otalité</a:t>
            </a:r>
          </a:p>
          <a:p>
            <a:pPr algn="just"/>
            <a:r>
              <a:rPr lang="fr-FR" sz="2400" dirty="0"/>
              <a:t>							</a:t>
            </a:r>
            <a:r>
              <a:rPr lang="fr-FR" sz="2400" dirty="0" err="1"/>
              <a:t>e</a:t>
            </a:r>
            <a:r>
              <a:rPr lang="fr-FR" sz="2400" b="1" dirty="0" err="1"/>
              <a:t>X</a:t>
            </a:r>
            <a:r>
              <a:rPr lang="fr-FR" sz="2400" dirty="0" err="1"/>
              <a:t>clusivité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84" y="2856049"/>
            <a:ext cx="335867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B7E6C-7C86-463B-9F67-F2274C1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/>
              <a:t>Bibli/</a:t>
            </a:r>
            <a:r>
              <a:rPr lang="fr-FR" dirty="0" err="1"/>
              <a:t>Web-ographie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834FE-E32A-4A92-9DCE-E12CD150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fr-FR" sz="2400" dirty="0"/>
              <a:t>Bergougnoux P. Modélisation Conceptuelle de Données – Une Démarche Pragmatique. Toulouse, </a:t>
            </a:r>
            <a:r>
              <a:rPr lang="fr-FR" sz="2400" dirty="0" err="1"/>
              <a:t>Pumbo</a:t>
            </a:r>
            <a:r>
              <a:rPr lang="fr-FR" sz="2400" dirty="0"/>
              <a:t>, 2019, 320p.</a:t>
            </a:r>
          </a:p>
          <a:p>
            <a:r>
              <a:rPr lang="fr-FR" sz="2400" dirty="0"/>
              <a:t>W3Techs. </a:t>
            </a:r>
            <a:r>
              <a:rPr lang="en-US" sz="2400" dirty="0"/>
              <a:t>Usage statistics of server-side programming languages for websites [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ligne</a:t>
            </a:r>
            <a:r>
              <a:rPr lang="en-US" sz="2400" dirty="0"/>
              <a:t>]. W3Techs. 04/01/2021. </a:t>
            </a:r>
            <a:r>
              <a:rPr lang="fr-FR" sz="2400" dirty="0">
                <a:hlinkClick r:id="rId2"/>
              </a:rPr>
              <a:t>https://w3techs.com/technologies/overview/programming_language</a:t>
            </a:r>
            <a:endParaRPr lang="fr-FR" sz="2400" dirty="0"/>
          </a:p>
          <a:p>
            <a:r>
              <a:rPr lang="fr-FR" sz="2400" dirty="0"/>
              <a:t>DB-Engines. </a:t>
            </a:r>
            <a:r>
              <a:rPr lang="en-US" sz="2400" dirty="0"/>
              <a:t>The most popular database management systems [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ligne</a:t>
            </a:r>
            <a:r>
              <a:rPr lang="en-US" sz="2400" dirty="0"/>
              <a:t>]. Solid-IT. 2021 [04/01/2021]. </a:t>
            </a:r>
            <a:r>
              <a:rPr lang="fr-FR" sz="240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://db-engines</a:t>
            </a:r>
            <a:r>
              <a:rPr lang="fr-FR" sz="2400">
                <a:hlinkClick r:id="rId3"/>
              </a:rPr>
              <a:t>.com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7551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SI</a:t>
            </a:r>
            <a:br>
              <a:rPr lang="fr-FR" dirty="0"/>
            </a:br>
            <a:r>
              <a:rPr lang="fr-FR" sz="2400" dirty="0"/>
              <a:t>1.1.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/>
          <a:lstStyle/>
          <a:p>
            <a:pPr algn="just"/>
            <a:r>
              <a:rPr lang="fr-FR" sz="2400" dirty="0"/>
              <a:t>Le </a:t>
            </a:r>
            <a:r>
              <a:rPr lang="fr-FR" sz="2400" b="1" dirty="0"/>
              <a:t>système d’information (SI)</a:t>
            </a:r>
            <a:r>
              <a:rPr lang="fr-FR" sz="2400" dirty="0"/>
              <a:t> est « </a:t>
            </a:r>
            <a:r>
              <a:rPr lang="fr-FR" sz="2400" b="1" dirty="0"/>
              <a:t>l’ensemble des informations circulant dans une entreprise, et les éléments </a:t>
            </a:r>
            <a:r>
              <a:rPr lang="fr-FR" sz="2400" dirty="0"/>
              <a:t>(personnel, matériel, logiciel…) </a:t>
            </a:r>
            <a:r>
              <a:rPr lang="fr-FR" sz="2400" b="1" dirty="0"/>
              <a:t>permettant d’acquérir, traiter, mémoriser et communiquer ces informations </a:t>
            </a:r>
            <a:r>
              <a:rPr lang="fr-FR" sz="2400" dirty="0"/>
              <a:t>».</a:t>
            </a:r>
          </a:p>
          <a:p>
            <a:pPr algn="just"/>
            <a:r>
              <a:rPr lang="fr-FR" sz="2400" dirty="0"/>
              <a:t>Ces informations peuvent prendre différentes formes 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informations informelles, orales ou écrites,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traitements manuels ou informatisés,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données,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etc.</a:t>
            </a:r>
          </a:p>
          <a:p>
            <a:pPr algn="just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240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SI</a:t>
            </a:r>
            <a:br>
              <a:rPr lang="fr-FR" dirty="0"/>
            </a:br>
            <a:r>
              <a:rPr lang="fr-FR" sz="2400" dirty="0"/>
              <a:t>1.2. Ses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9"/>
            <a:ext cx="4572000" cy="2875457"/>
          </a:xfrm>
        </p:spPr>
        <p:txBody>
          <a:bodyPr/>
          <a:lstStyle/>
          <a:p>
            <a:pPr lvl="0" algn="just"/>
            <a:r>
              <a:rPr lang="fr-FR" sz="2400" dirty="0"/>
              <a:t>Pour l’entreprise…</a:t>
            </a:r>
          </a:p>
          <a:p>
            <a:pPr lvl="1" algn="just"/>
            <a:r>
              <a:rPr lang="fr-FR" sz="2400" dirty="0"/>
              <a:t>Finalité fonctionnelle : produire et diffuser les informations nécessaires aux activités et à la stratégie</a:t>
            </a:r>
          </a:p>
          <a:p>
            <a:pPr lvl="1" algn="just"/>
            <a:r>
              <a:rPr lang="fr-FR" sz="2400" dirty="0"/>
              <a:t>Finalité sociale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C96FE5-88EB-4991-8F64-303A7972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84905"/>
            <a:ext cx="4114800" cy="288818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404F941-EA36-484B-8806-D2C215B9C887}"/>
              </a:ext>
            </a:extLst>
          </p:cNvPr>
          <p:cNvSpPr txBox="1">
            <a:spLocks/>
          </p:cNvSpPr>
          <p:nvPr/>
        </p:nvSpPr>
        <p:spPr>
          <a:xfrm>
            <a:off x="609600" y="4293096"/>
            <a:ext cx="8229600" cy="198546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fr-FR" kern="0" dirty="0"/>
              <a:t>Pour un </a:t>
            </a:r>
            <a:r>
              <a:rPr lang="fr-FR" b="1" kern="0" dirty="0"/>
              <a:t>site web</a:t>
            </a:r>
            <a:r>
              <a:rPr lang="fr-FR" kern="0" dirty="0"/>
              <a:t>…</a:t>
            </a:r>
          </a:p>
          <a:p>
            <a:pPr lvl="1" algn="just"/>
            <a:r>
              <a:rPr lang="fr-FR" b="1" kern="0" dirty="0"/>
              <a:t>Automatiser sa mise à jour</a:t>
            </a:r>
            <a:r>
              <a:rPr lang="fr-FR" kern="0" dirty="0"/>
              <a:t> (</a:t>
            </a:r>
            <a:r>
              <a:rPr lang="fr-FR" b="1" kern="0" dirty="0"/>
              <a:t>site dynamique</a:t>
            </a:r>
            <a:r>
              <a:rPr lang="fr-FR" kern="0" dirty="0"/>
              <a:t>), quasi-totalité des sites</a:t>
            </a:r>
            <a:endParaRPr lang="fr-FR" sz="2400" kern="0" dirty="0"/>
          </a:p>
          <a:p>
            <a:pPr lvl="1" algn="just"/>
            <a:r>
              <a:rPr lang="fr-FR" kern="0" dirty="0"/>
              <a:t>Gérer ses </a:t>
            </a:r>
            <a:r>
              <a:rPr lang="fr-FR" b="1" kern="0" dirty="0"/>
              <a:t>fonctionnalités</a:t>
            </a:r>
            <a:r>
              <a:rPr lang="fr-FR" kern="0" dirty="0"/>
              <a:t> → application web</a:t>
            </a:r>
            <a:endParaRPr lang="fr-FR" sz="2400" kern="0" dirty="0"/>
          </a:p>
          <a:p>
            <a:pPr algn="just"/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61507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SI</a:t>
            </a:r>
            <a:br>
              <a:rPr lang="fr-FR" dirty="0"/>
            </a:br>
            <a:r>
              <a:rPr lang="fr-FR" sz="2400" dirty="0"/>
              <a:t>1.2. Ses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fr-FR" dirty="0"/>
              <a:t>Pour vous en MMI…</a:t>
            </a:r>
          </a:p>
          <a:p>
            <a:pPr lvl="1" algn="just"/>
            <a:r>
              <a:rPr lang="fr-FR" dirty="0"/>
              <a:t>Concevoir et réaliser une </a:t>
            </a:r>
            <a:r>
              <a:rPr lang="fr-FR" b="1" dirty="0"/>
              <a:t>application web</a:t>
            </a:r>
          </a:p>
          <a:p>
            <a:pPr lvl="1" algn="just"/>
            <a:r>
              <a:rPr lang="fr-FR" dirty="0"/>
              <a:t>Manipuler la partie « données » d’un </a:t>
            </a:r>
            <a:r>
              <a:rPr lang="fr-FR" b="1" dirty="0" err="1"/>
              <a:t>CMS</a:t>
            </a:r>
            <a:endParaRPr lang="fr-FR" b="1" dirty="0"/>
          </a:p>
          <a:p>
            <a:pPr lvl="1" algn="just"/>
            <a:r>
              <a:rPr lang="fr-FR" b="1" dirty="0"/>
              <a:t>Consulter directement</a:t>
            </a:r>
            <a:r>
              <a:rPr lang="fr-FR" dirty="0"/>
              <a:t> des données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34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SI</a:t>
            </a:r>
            <a:br>
              <a:rPr lang="fr-FR" dirty="0"/>
            </a:br>
            <a:r>
              <a:rPr lang="fr-FR" sz="2400" dirty="0"/>
              <a:t>1.3. Domaine d’étude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marL="0" indent="0" algn="just"/>
            <a:r>
              <a:rPr lang="fr-FR" dirty="0"/>
              <a:t>Système informatique </a:t>
            </a:r>
            <a:r>
              <a:rPr lang="fr-FR" dirty="0">
                <a:sym typeface="Symbol" panose="05050102010706020507" pitchFamily="18" charset="2"/>
              </a:rPr>
              <a:t> </a:t>
            </a:r>
            <a:r>
              <a:rPr lang="fr-FR" dirty="0"/>
              <a:t>SI</a:t>
            </a:r>
          </a:p>
          <a:p>
            <a:pPr marL="0" indent="0" algn="just"/>
            <a:r>
              <a:rPr lang="fr-FR" dirty="0"/>
              <a:t>	</a:t>
            </a:r>
            <a:r>
              <a:rPr lang="fr-FR" i="1" dirty="0"/>
              <a:t>CRM, </a:t>
            </a:r>
            <a:r>
              <a:rPr lang="fr-FR" i="1" dirty="0" err="1"/>
              <a:t>ERP</a:t>
            </a:r>
            <a:r>
              <a:rPr lang="fr-FR" i="1" dirty="0"/>
              <a:t>, SI multimédia, etc.</a:t>
            </a:r>
          </a:p>
          <a:p>
            <a:pPr marL="0" indent="0" algn="just"/>
            <a:r>
              <a:rPr lang="fr-FR" dirty="0"/>
              <a:t>	Une base de données </a:t>
            </a:r>
            <a:r>
              <a:rPr lang="fr-FR" dirty="0">
                <a:sym typeface="Symbol" panose="05050102010706020507" pitchFamily="18" charset="2"/>
              </a:rPr>
              <a:t> Système informatique</a:t>
            </a:r>
            <a:endParaRPr lang="fr-FR" dirty="0"/>
          </a:p>
          <a:p>
            <a:pPr marL="0" indent="0" algn="just"/>
            <a:endParaRPr lang="fr-FR" dirty="0"/>
          </a:p>
          <a:p>
            <a:pPr marL="0" indent="0" algn="just"/>
            <a:r>
              <a:rPr lang="fr-FR" dirty="0"/>
              <a:t>Donnée = Information numérisée + Sens</a:t>
            </a:r>
          </a:p>
          <a:p>
            <a:pPr marL="0" indent="0" algn="just"/>
            <a:endParaRPr lang="fr-FR" dirty="0"/>
          </a:p>
          <a:p>
            <a:pPr marL="0" indent="0" algn="just"/>
            <a:r>
              <a:rPr lang="fr-FR" dirty="0"/>
              <a:t>Le </a:t>
            </a:r>
            <a:r>
              <a:rPr lang="fr-FR" b="1" dirty="0"/>
              <a:t>domaine d’étude </a:t>
            </a:r>
            <a:r>
              <a:rPr lang="fr-FR" dirty="0"/>
              <a:t>doit toujours être clairement défini avant de commencer une </a:t>
            </a:r>
            <a:r>
              <a:rPr lang="fr-FR" b="1" dirty="0"/>
              <a:t>analyse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4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2.1.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/>
          <a:lstStyle/>
          <a:p>
            <a:pPr algn="just"/>
            <a:r>
              <a:rPr lang="fr-FR" dirty="0"/>
              <a:t>Quand on </a:t>
            </a:r>
            <a:r>
              <a:rPr lang="fr-FR" b="1" dirty="0"/>
              <a:t>analyse le système d’information</a:t>
            </a:r>
            <a:r>
              <a:rPr lang="fr-FR" dirty="0"/>
              <a:t>,</a:t>
            </a:r>
          </a:p>
          <a:p>
            <a:pPr algn="just"/>
            <a:r>
              <a:rPr lang="fr-FR" b="1" dirty="0"/>
              <a:t>	après </a:t>
            </a:r>
            <a:r>
              <a:rPr lang="fr-FR" dirty="0"/>
              <a:t>la délimitation du </a:t>
            </a:r>
            <a:r>
              <a:rPr lang="fr-FR" b="1" dirty="0"/>
              <a:t>domaine d’étude</a:t>
            </a:r>
            <a:r>
              <a:rPr lang="fr-FR" dirty="0"/>
              <a:t>,</a:t>
            </a:r>
          </a:p>
          <a:p>
            <a:pPr algn="just"/>
            <a:r>
              <a:rPr lang="fr-FR" dirty="0"/>
              <a:t>	et </a:t>
            </a:r>
            <a:r>
              <a:rPr lang="fr-FR" b="1" dirty="0"/>
              <a:t>en parallèle</a:t>
            </a:r>
            <a:r>
              <a:rPr lang="fr-FR" dirty="0"/>
              <a:t> de s’intéresser aux </a:t>
            </a:r>
            <a:r>
              <a:rPr lang="fr-FR" b="1" dirty="0"/>
              <a:t>traitements</a:t>
            </a:r>
            <a:r>
              <a:rPr lang="fr-FR" dirty="0"/>
              <a:t>,</a:t>
            </a:r>
          </a:p>
          <a:p>
            <a:pPr algn="just"/>
            <a:r>
              <a:rPr lang="fr-FR" dirty="0"/>
              <a:t>	l’étape suivante est de :</a:t>
            </a:r>
          </a:p>
          <a:p>
            <a:pPr marL="0" indent="0" algn="just"/>
            <a:r>
              <a:rPr lang="fr-FR" b="1" dirty="0"/>
              <a:t>Recenser les données</a:t>
            </a:r>
            <a:r>
              <a:rPr lang="fr-FR" dirty="0"/>
              <a:t> et les besoins des utilisateurs et de l’organisation</a:t>
            </a:r>
          </a:p>
          <a:p>
            <a:pPr algn="just"/>
            <a:endParaRPr lang="fr-FR" sz="1050" dirty="0"/>
          </a:p>
          <a:p>
            <a:pPr algn="just"/>
            <a:r>
              <a:rPr lang="fr-FR" dirty="0"/>
              <a:t>Modèle entités-associations ou modèle Merise ou MCD</a:t>
            </a:r>
          </a:p>
          <a:p>
            <a:pPr lvl="0" algn="just"/>
            <a:r>
              <a:rPr lang="fr-FR" dirty="0"/>
              <a:t>Langage graphique de modélisation des données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8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C6D98-D2FD-4481-9C06-C1B4ACC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</a:t>
            </a:r>
            <a:br>
              <a:rPr lang="fr-FR" dirty="0"/>
            </a:br>
            <a:r>
              <a:rPr lang="fr-FR" sz="2400" dirty="0"/>
              <a:t>Schéma de la méthode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B669977-92E9-46F8-9E13-49ED8237F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887488"/>
              </p:ext>
            </p:extLst>
          </p:nvPr>
        </p:nvGraphicFramePr>
        <p:xfrm>
          <a:off x="457200" y="1600200"/>
          <a:ext cx="8229600" cy="4349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438935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518522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93812920"/>
                    </a:ext>
                  </a:extLst>
                </a:gridCol>
              </a:tblGrid>
              <a:tr h="9202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13712"/>
                  </a:ext>
                </a:extLst>
              </a:tr>
              <a:tr h="1588360">
                <a:tc>
                  <a:txBody>
                    <a:bodyPr/>
                    <a:lstStyle/>
                    <a:p>
                      <a:r>
                        <a:rPr lang="fr-FR" dirty="0"/>
                        <a:t>Niveau Conceptuel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Modèle conceptuel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34101"/>
                  </a:ext>
                </a:extLst>
              </a:tr>
              <a:tr h="9202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54968"/>
                  </a:ext>
                </a:extLst>
              </a:tr>
              <a:tr h="9202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3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1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i="1" dirty="0"/>
              <a:t>2.2. Dictionnaire des données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algn="just"/>
            <a:r>
              <a:rPr lang="fr-FR" sz="2400" dirty="0"/>
              <a:t>On décrit chaque donnée, de manière </a:t>
            </a:r>
            <a:r>
              <a:rPr lang="fr-FR" sz="2400" b="1" dirty="0"/>
              <a:t>générique</a:t>
            </a:r>
            <a:r>
              <a:rPr lang="fr-FR" sz="2400" dirty="0"/>
              <a:t> par 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Son </a:t>
            </a:r>
            <a:r>
              <a:rPr lang="fr-FR" sz="2400" b="1" dirty="0"/>
              <a:t>nom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Une description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Des exemples de valeurs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fr-FR" sz="2400" dirty="0"/>
              <a:t>Son </a:t>
            </a:r>
            <a:r>
              <a:rPr lang="fr-FR" sz="2400" b="1" dirty="0"/>
              <a:t>domaine</a:t>
            </a:r>
            <a:r>
              <a:rPr lang="fr-FR" sz="2400" dirty="0"/>
              <a:t> (l’ensemble des valeurs que peut prendre la donnée) par :</a:t>
            </a:r>
          </a:p>
          <a:p>
            <a:pPr marL="857250" lvl="1" indent="-457200" algn="just"/>
            <a:r>
              <a:rPr lang="fr-FR" sz="2400" dirty="0"/>
              <a:t>Son type</a:t>
            </a:r>
          </a:p>
          <a:p>
            <a:pPr marL="857250" lvl="1" indent="-457200" algn="just"/>
            <a:r>
              <a:rPr lang="fr-FR" sz="2400" dirty="0"/>
              <a:t>Ses règles de gestion / contraintes</a:t>
            </a:r>
          </a:p>
          <a:p>
            <a:pPr algn="just"/>
            <a:r>
              <a:rPr lang="fr-FR" dirty="0"/>
              <a:t>Un </a:t>
            </a:r>
            <a:r>
              <a:rPr lang="fr-FR" b="1" dirty="0"/>
              <a:t>Dictionnaire des Données épuré</a:t>
            </a:r>
            <a:r>
              <a:rPr lang="fr-FR" dirty="0"/>
              <a:t> :</a:t>
            </a:r>
          </a:p>
          <a:p>
            <a:pPr algn="just"/>
            <a:r>
              <a:rPr lang="fr-FR" dirty="0"/>
              <a:t>Données </a:t>
            </a:r>
            <a:r>
              <a:rPr lang="fr-FR" b="1" dirty="0"/>
              <a:t>élémentaires</a:t>
            </a:r>
            <a:r>
              <a:rPr lang="fr-FR" dirty="0"/>
              <a:t>, </a:t>
            </a:r>
            <a:r>
              <a:rPr lang="fr-FR" b="1" dirty="0"/>
              <a:t>sans données calculées</a:t>
            </a:r>
            <a:r>
              <a:rPr lang="fr-FR" dirty="0"/>
              <a:t>, sans </a:t>
            </a:r>
            <a:r>
              <a:rPr lang="fr-FR" dirty="0" err="1"/>
              <a:t>polysèmes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1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Modélisation</a:t>
            </a:r>
            <a:br>
              <a:rPr lang="fr-FR" dirty="0"/>
            </a:br>
            <a:r>
              <a:rPr lang="fr-FR" sz="2400" dirty="0"/>
              <a:t>2.3. Concept d’Entité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/>
            <a:r>
              <a:rPr lang="fr-FR" dirty="0"/>
              <a:t>Une </a:t>
            </a:r>
            <a:r>
              <a:rPr lang="fr-FR" b="1" dirty="0"/>
              <a:t>entité</a:t>
            </a:r>
            <a:r>
              <a:rPr lang="fr-FR" dirty="0"/>
              <a:t> représente la description abstraite d’un ensemble délimitable possédant les mêmes caractéristiques.</a:t>
            </a:r>
          </a:p>
          <a:p>
            <a:pPr algn="just"/>
            <a:r>
              <a:rPr lang="fr-FR" i="1" dirty="0"/>
              <a:t>Formalisme :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marL="0" indent="0" algn="just"/>
            <a:r>
              <a:rPr lang="fr-FR" dirty="0"/>
              <a:t>Une </a:t>
            </a:r>
            <a:r>
              <a:rPr lang="fr-FR" b="1" dirty="0"/>
              <a:t>occurrence</a:t>
            </a:r>
            <a:r>
              <a:rPr lang="fr-FR" dirty="0"/>
              <a:t> est alors un exemplaire de l’entité.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933700"/>
            <a:ext cx="1299767" cy="12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829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11781</TotalTime>
  <Words>1191</Words>
  <Application>Microsoft Office PowerPoint</Application>
  <PresentationFormat>Affichage à l'écran (4:3)</PresentationFormat>
  <Paragraphs>196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Tahoma</vt:lpstr>
      <vt:lpstr>Times New Roman</vt:lpstr>
      <vt:lpstr>Verdana</vt:lpstr>
      <vt:lpstr>Modèle par défaut</vt:lpstr>
      <vt:lpstr>Chapitre 1 Modélisation conceptuelle des données</vt:lpstr>
      <vt:lpstr>1. SI 1.1. Définition</vt:lpstr>
      <vt:lpstr>1. SI 1.2. Ses rôles</vt:lpstr>
      <vt:lpstr>1. SI 1.2. Ses rôles</vt:lpstr>
      <vt:lpstr>1. SI 1.3. Domaine d’étude</vt:lpstr>
      <vt:lpstr>2. Modélisation 2.1. Méthode</vt:lpstr>
      <vt:lpstr>Modélisation  Schéma de la méthode</vt:lpstr>
      <vt:lpstr>2. Modélisation 2.2. Dictionnaire des données</vt:lpstr>
      <vt:lpstr>2. Modélisation 2.3. Concept d’Entité</vt:lpstr>
      <vt:lpstr>2. Modélisation 2.4. Concept de Propriété </vt:lpstr>
      <vt:lpstr>2. Modélisation 2.5. Concept d’Identifiant</vt:lpstr>
      <vt:lpstr>2. Modélisation 2.6. Concept d’Association binaire</vt:lpstr>
      <vt:lpstr>2. Modélisation 2.7. Concept de Cardinalité</vt:lpstr>
      <vt:lpstr>2. Modélisation 2.8. Concept d’Identification relative</vt:lpstr>
      <vt:lpstr>3. Modélisation avancée 3.1. Concept de Propriété portée par une association</vt:lpstr>
      <vt:lpstr>3. Modélisation avancée 3.2. Concept de Généralisation</vt:lpstr>
      <vt:lpstr>3. Modélisation avancée 3.3. Concept de Contrainte entre associations</vt:lpstr>
      <vt:lpstr>Bibli/Web-ographie</vt:lpstr>
    </vt:vector>
  </TitlesOfParts>
  <Company>ups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Sylvain Barreau</dc:creator>
  <cp:lastModifiedBy>Sylvain Barreau</cp:lastModifiedBy>
  <cp:revision>351</cp:revision>
  <cp:lastPrinted>2020-01-06T14:55:22Z</cp:lastPrinted>
  <dcterms:created xsi:type="dcterms:W3CDTF">2003-12-09T13:59:38Z</dcterms:created>
  <dcterms:modified xsi:type="dcterms:W3CDTF">2021-01-04T14:36:30Z</dcterms:modified>
</cp:coreProperties>
</file>