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67" r:id="rId4"/>
    <p:sldId id="268" r:id="rId5"/>
    <p:sldId id="274" r:id="rId6"/>
    <p:sldId id="257" r:id="rId7"/>
    <p:sldId id="265" r:id="rId8"/>
    <p:sldId id="258" r:id="rId9"/>
    <p:sldId id="259" r:id="rId10"/>
    <p:sldId id="260" r:id="rId11"/>
    <p:sldId id="261" r:id="rId12"/>
    <p:sldId id="263" r:id="rId13"/>
    <p:sldId id="262" r:id="rId14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62" autoAdjust="0"/>
  </p:normalViewPr>
  <p:slideViewPr>
    <p:cSldViewPr snapToObjects="1">
      <p:cViewPr varScale="1">
        <p:scale>
          <a:sx n="90" d="100"/>
          <a:sy n="90" d="100"/>
        </p:scale>
        <p:origin x="22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8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8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8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8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0413"/>
            <a:ext cx="4979987" cy="373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0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8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https://www.eyrolles.com/Informatique/Livre/algebre-relationnelle-9782746041547/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152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2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29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9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2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7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(80 %)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91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25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de formalisme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5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Win’Design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Relation : relate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(exemplaire, instance) des données d’une table</a:t>
            </a:r>
          </a:p>
          <a:p>
            <a:endParaRPr lang="fr-FR" dirty="0"/>
          </a:p>
          <a:p>
            <a:r>
              <a:rPr lang="fr-FR" dirty="0"/>
              <a:t>Citer une table :</a:t>
            </a:r>
          </a:p>
          <a:p>
            <a:r>
              <a:rPr lang="fr-FR" dirty="0"/>
              <a:t>AUTEUR</a:t>
            </a:r>
          </a:p>
          <a:p>
            <a:r>
              <a:rPr lang="fr-FR" dirty="0" err="1"/>
              <a:t>prenomAuteur</a:t>
            </a:r>
            <a:endParaRPr lang="fr-FR" dirty="0"/>
          </a:p>
          <a:p>
            <a:r>
              <a:rPr lang="fr-FR" dirty="0"/>
              <a:t>n°99, Patrick, Bergougnoux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0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/>
              <a:t>Il est représenté soit graphiquement (transposé</a:t>
            </a:r>
            <a:r>
              <a:rPr lang="fr-FR" baseline="0" dirty="0"/>
              <a:t> !)</a:t>
            </a:r>
            <a:r>
              <a:rPr lang="fr-FR" dirty="0"/>
              <a:t>, soit textuellement (pas de formalisme normalisé).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1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65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="0"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800" b="0">
                <a:latin typeface="Arial" pitchFamily="34" charset="0"/>
                <a:cs typeface="Arial" pitchFamily="34" charset="0"/>
              </a:defRPr>
            </a:lvl2pPr>
            <a:lvl3pPr>
              <a:defRPr sz="2800" b="0">
                <a:latin typeface="Arial" pitchFamily="34" charset="0"/>
                <a:cs typeface="Arial" pitchFamily="34" charset="0"/>
              </a:defRPr>
            </a:lvl3pPr>
            <a:lvl4pPr>
              <a:defRPr sz="2800" b="0">
                <a:latin typeface="Arial" pitchFamily="34" charset="0"/>
                <a:cs typeface="Arial" pitchFamily="34" charset="0"/>
              </a:defRPr>
            </a:lvl4pPr>
            <a:lvl5pPr>
              <a:defRPr sz="2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2</a:t>
            </a:r>
            <a:br>
              <a:rPr lang="fr-FR" dirty="0"/>
            </a:br>
            <a:r>
              <a:rPr lang="fr-FR" dirty="0"/>
              <a:t>Modélisation logique relationnelle des données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Modélisation</a:t>
            </a:r>
            <a:br>
              <a:rPr lang="fr-FR" dirty="0"/>
            </a:br>
            <a:r>
              <a:rPr lang="fr-FR" sz="2400" dirty="0"/>
              <a:t>3.4. Concept de Clé étrangère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/>
            <a:r>
              <a:rPr lang="fr-FR" dirty="0"/>
              <a:t>Colonne(s) d’une table faisant référence à la clé primaire d’une autre table</a:t>
            </a:r>
          </a:p>
          <a:p>
            <a:pPr marL="0" indent="0" algn="just"/>
            <a:r>
              <a:rPr lang="fr-FR" dirty="0"/>
              <a:t>Permet de </a:t>
            </a:r>
            <a:r>
              <a:rPr lang="fr-FR" b="1" dirty="0"/>
              <a:t>lier une ligne avec une ligne d’une autre table </a:t>
            </a:r>
            <a:r>
              <a:rPr lang="fr-FR" dirty="0"/>
              <a:t>pour représenter </a:t>
            </a:r>
            <a:r>
              <a:rPr lang="fr-FR" b="1" dirty="0"/>
              <a:t>un lien </a:t>
            </a:r>
            <a:r>
              <a:rPr lang="fr-FR" dirty="0"/>
              <a:t>entre 2 occurrences.</a:t>
            </a:r>
          </a:p>
          <a:p>
            <a:pPr algn="just"/>
            <a:r>
              <a:rPr lang="fr-FR" i="1" dirty="0"/>
              <a:t>Exemple :</a:t>
            </a:r>
          </a:p>
          <a:p>
            <a:pPr algn="just"/>
            <a:endParaRPr lang="fr-FR" i="1" dirty="0"/>
          </a:p>
          <a:p>
            <a:pPr algn="just"/>
            <a:endParaRPr lang="fr-FR" i="1" dirty="0"/>
          </a:p>
          <a:p>
            <a:pPr algn="just"/>
            <a:endParaRPr lang="fr-FR" i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64554"/>
              </p:ext>
            </p:extLst>
          </p:nvPr>
        </p:nvGraphicFramePr>
        <p:xfrm>
          <a:off x="539552" y="422108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49851079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838045229"/>
                    </a:ext>
                  </a:extLst>
                </a:gridCol>
                <a:gridCol w="1491680">
                  <a:extLst>
                    <a:ext uri="{9D8B030D-6E8A-4147-A177-3AD203B41FA5}">
                      <a16:colId xmlns:a16="http://schemas.microsoft.com/office/drawing/2014/main" val="18518330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4334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idEditeur</a:t>
                      </a:r>
                      <a:r>
                        <a:rPr lang="fr-F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Modélisation conceptuelle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0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Algèbre relationnelle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9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0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Passage d’un modèle entités / relations</a:t>
            </a:r>
            <a:br>
              <a:rPr lang="fr-FR" dirty="0"/>
            </a:br>
            <a:r>
              <a:rPr lang="fr-FR" dirty="0"/>
              <a:t>à un modèle relationnel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5683770"/>
          </a:xfrm>
        </p:spPr>
        <p:txBody>
          <a:bodyPr/>
          <a:lstStyle/>
          <a:p>
            <a:r>
              <a:rPr lang="fr-FR" sz="2400" b="1" dirty="0"/>
              <a:t>Entité					→ Table</a:t>
            </a:r>
            <a:r>
              <a:rPr lang="fr-FR" sz="2400" dirty="0"/>
              <a:t>	avec…</a:t>
            </a:r>
          </a:p>
          <a:p>
            <a:r>
              <a:rPr lang="fr-FR" sz="2400" dirty="0"/>
              <a:t>	</a:t>
            </a:r>
            <a:r>
              <a:rPr lang="fr-FR" sz="2400" b="1" dirty="0"/>
              <a:t>Identifiant				→   Colonne clé primaire</a:t>
            </a:r>
          </a:p>
          <a:p>
            <a:r>
              <a:rPr lang="fr-FR" sz="2400" b="1" dirty="0"/>
              <a:t>	Propriété				→   Colonne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0009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Passage d’un modèle entités / relations</a:t>
            </a:r>
            <a:br>
              <a:rPr lang="fr-FR" dirty="0"/>
            </a:br>
            <a:r>
              <a:rPr lang="fr-FR" dirty="0"/>
              <a:t>à un modèle relationnel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7638"/>
            <a:ext cx="8892480" cy="5683770"/>
          </a:xfrm>
        </p:spPr>
        <p:txBody>
          <a:bodyPr/>
          <a:lstStyle/>
          <a:p>
            <a:r>
              <a:rPr lang="fr-FR" sz="2400" b="1" dirty="0"/>
              <a:t>Association avec cardinalité au plus 1 </a:t>
            </a:r>
            <a:r>
              <a:rPr lang="fr-FR" sz="2400" dirty="0"/>
              <a:t>:</a:t>
            </a:r>
          </a:p>
          <a:p>
            <a:r>
              <a:rPr lang="fr-FR" sz="2400" dirty="0"/>
              <a:t>	</a:t>
            </a:r>
            <a:r>
              <a:rPr lang="fr-FR" sz="2400" b="1" dirty="0"/>
              <a:t>Clé primaire</a:t>
            </a:r>
            <a:r>
              <a:rPr lang="fr-FR" sz="2400" dirty="0"/>
              <a:t> de			</a:t>
            </a:r>
            <a:r>
              <a:rPr lang="fr-FR" sz="2400" b="1" dirty="0"/>
              <a:t>→ Colonne clé étrangère</a:t>
            </a:r>
            <a:endParaRPr lang="fr-FR" sz="2400" dirty="0"/>
          </a:p>
          <a:p>
            <a:r>
              <a:rPr lang="fr-FR" sz="2400" dirty="0"/>
              <a:t>	la table issue de l’entité		dans la table issue de</a:t>
            </a:r>
          </a:p>
          <a:p>
            <a:r>
              <a:rPr lang="fr-FR" sz="2400" dirty="0"/>
              <a:t>	côté n				l’entité côté 1</a:t>
            </a:r>
          </a:p>
          <a:p>
            <a:r>
              <a:rPr lang="fr-FR" sz="2400" b="1" dirty="0"/>
              <a:t>Association avec cardinalités au plus n</a:t>
            </a:r>
          </a:p>
          <a:p>
            <a:r>
              <a:rPr lang="fr-FR" sz="2400" b="1" dirty="0"/>
              <a:t>						→ Table de liaison </a:t>
            </a:r>
            <a:r>
              <a:rPr lang="fr-FR" sz="2400" dirty="0"/>
              <a:t>avec…</a:t>
            </a:r>
          </a:p>
          <a:p>
            <a:r>
              <a:rPr lang="fr-FR" sz="2400" dirty="0"/>
              <a:t>	</a:t>
            </a:r>
            <a:r>
              <a:rPr lang="fr-FR" sz="2400" b="1" dirty="0"/>
              <a:t>Clés primaires</a:t>
            </a:r>
            <a:r>
              <a:rPr lang="fr-FR" sz="2400" dirty="0"/>
              <a:t> des		</a:t>
            </a:r>
            <a:r>
              <a:rPr lang="fr-FR" sz="2400" b="1" dirty="0"/>
              <a:t>→ 	Colonnes clés</a:t>
            </a:r>
          </a:p>
          <a:p>
            <a:r>
              <a:rPr lang="fr-FR" sz="2400" b="1" dirty="0"/>
              <a:t>	</a:t>
            </a:r>
            <a:r>
              <a:rPr lang="fr-FR" sz="2400" dirty="0"/>
              <a:t>tables issues des entités liées</a:t>
            </a:r>
            <a:r>
              <a:rPr lang="fr-FR" sz="2400" b="1" dirty="0"/>
              <a:t>		étrangères</a:t>
            </a:r>
            <a:endParaRPr lang="fr-FR" sz="2400" dirty="0"/>
          </a:p>
          <a:p>
            <a:r>
              <a:rPr lang="fr-FR" sz="2400" dirty="0"/>
              <a:t>						</a:t>
            </a:r>
            <a:r>
              <a:rPr lang="fr-FR" sz="2400" b="1" dirty="0"/>
              <a:t>→</a:t>
            </a:r>
            <a:r>
              <a:rPr lang="fr-FR" sz="2400" dirty="0"/>
              <a:t>	</a:t>
            </a:r>
            <a:r>
              <a:rPr lang="fr-FR" sz="2400" b="1" dirty="0"/>
              <a:t>Clé primaire 							composée des clés</a:t>
            </a:r>
          </a:p>
          <a:p>
            <a:r>
              <a:rPr lang="fr-FR" sz="2400" b="1" dirty="0"/>
              <a:t>							étrangères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0310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Passage d’un modèle entités / relations</a:t>
            </a:r>
            <a:br>
              <a:rPr lang="fr-FR" dirty="0"/>
            </a:br>
            <a:r>
              <a:rPr lang="fr-FR" dirty="0"/>
              <a:t>à un modèle relationnel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5683770"/>
          </a:xfrm>
        </p:spPr>
        <p:txBody>
          <a:bodyPr/>
          <a:lstStyle/>
          <a:p>
            <a:r>
              <a:rPr lang="fr-FR" sz="2400" dirty="0"/>
              <a:t>Identification relative :</a:t>
            </a:r>
          </a:p>
          <a:p>
            <a:r>
              <a:rPr lang="fr-FR" sz="2400" dirty="0"/>
              <a:t>	Identifiant relatif			→ Colonne</a:t>
            </a:r>
          </a:p>
          <a:p>
            <a:r>
              <a:rPr lang="fr-FR" sz="2400" dirty="0"/>
              <a:t>	Identifiant de l’entité liée		→ Colonne clé étrangère</a:t>
            </a:r>
          </a:p>
          <a:p>
            <a:r>
              <a:rPr lang="fr-FR" sz="2400" dirty="0"/>
              <a:t>						→ Clé primaire composée 						des 2</a:t>
            </a:r>
          </a:p>
          <a:p>
            <a:endParaRPr lang="fr-FR" sz="2400" dirty="0"/>
          </a:p>
          <a:p>
            <a:r>
              <a:rPr lang="fr-FR" sz="2400" dirty="0"/>
              <a:t>Propriété </a:t>
            </a:r>
            <a:r>
              <a:rPr lang="fr-FR" sz="2400"/>
              <a:t>d’une association</a:t>
            </a:r>
            <a:r>
              <a:rPr lang="fr-FR" sz="2400" dirty="0"/>
              <a:t>	→ Colonne de la table de 						liaison</a:t>
            </a:r>
          </a:p>
          <a:p>
            <a:r>
              <a:rPr lang="fr-FR" sz="2400" dirty="0"/>
              <a:t>Généralisation			→ </a:t>
            </a:r>
            <a:r>
              <a:rPr lang="fr-FR" sz="2400" i="1" dirty="0"/>
              <a:t>plusieurs 								représentations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17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Persistance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/>
          <a:lstStyle/>
          <a:p>
            <a:pPr marL="0" indent="0" algn="just"/>
            <a:r>
              <a:rPr lang="fr-FR" dirty="0"/>
              <a:t>La gestion de la persistance des données se réfère au </a:t>
            </a:r>
            <a:r>
              <a:rPr lang="fr-FR" b="1" dirty="0"/>
              <a:t>mécanisme de sauvegarde et restauration des données</a:t>
            </a:r>
            <a:r>
              <a:rPr lang="fr-FR" dirty="0"/>
              <a:t> entre 2 états d’un programme.</a:t>
            </a:r>
          </a:p>
          <a:p>
            <a:pPr marL="0" indent="0" algn="just"/>
            <a:r>
              <a:rPr lang="fr-FR" dirty="0"/>
              <a:t>Pour une application web, on gère la persistance…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Entre 2 internautes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Entre les mises à jour</a:t>
            </a:r>
          </a:p>
          <a:p>
            <a:pPr marL="0" indent="0" algn="just"/>
            <a:r>
              <a:rPr lang="fr-FR" dirty="0"/>
              <a:t>Un </a:t>
            </a:r>
            <a:r>
              <a:rPr lang="fr-FR" b="1" dirty="0"/>
              <a:t>Système de Gestion de Bases de Données</a:t>
            </a:r>
            <a:r>
              <a:rPr lang="fr-FR" dirty="0"/>
              <a:t> est un logiciel (souvent un logiciel serveur) gérant la persistance.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889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SGBD</a:t>
            </a:r>
            <a:br>
              <a:rPr lang="fr-FR" dirty="0"/>
            </a:br>
            <a:r>
              <a:rPr lang="fr-FR" sz="2400" dirty="0"/>
              <a:t>2.1.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Sauvegarde des données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Respect de l’</a:t>
            </a:r>
            <a:r>
              <a:rPr lang="fr-FR" b="1" dirty="0"/>
              <a:t>intégrité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Consultation des données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Accès multiutilisateurs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Accès à distance (pour un Serveur de Bases de Données)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96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SGBD</a:t>
            </a:r>
            <a:br>
              <a:rPr lang="fr-FR" dirty="0"/>
            </a:br>
            <a:r>
              <a:rPr lang="fr-FR" sz="2400" dirty="0"/>
              <a:t>2.2. Types de SGBD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/>
            <a:r>
              <a:rPr lang="fr-FR" dirty="0"/>
              <a:t>Le type de SGBD le plus courant est le type </a:t>
            </a:r>
            <a:r>
              <a:rPr lang="fr-FR" b="1" dirty="0"/>
              <a:t>Relationnel</a:t>
            </a:r>
            <a:r>
              <a:rPr lang="fr-FR" dirty="0"/>
              <a:t> car…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s’appuie sur les théories mathématiques de l’Algèbre Relationnelle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permet de consulter, trier, rapidement les données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lie les données entre elles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dirty="0"/>
              <a:t>limite la redondance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983545-8C4D-4648-BF4A-D144E97D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44" y="3933056"/>
            <a:ext cx="2692782" cy="21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C6D98-D2FD-4481-9C06-C1B4ACCB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</a:t>
            </a:r>
            <a:br>
              <a:rPr lang="fr-FR" dirty="0"/>
            </a:br>
            <a:r>
              <a:rPr lang="fr-FR" sz="2400" dirty="0"/>
              <a:t>Schéma de la méthode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B669977-92E9-46F8-9E13-49ED8237F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730162"/>
              </p:ext>
            </p:extLst>
          </p:nvPr>
        </p:nvGraphicFramePr>
        <p:xfrm>
          <a:off x="457200" y="1600200"/>
          <a:ext cx="8229600" cy="4349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4389350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518522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93812920"/>
                    </a:ext>
                  </a:extLst>
                </a:gridCol>
              </a:tblGrid>
              <a:tr h="9202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13712"/>
                  </a:ext>
                </a:extLst>
              </a:tr>
              <a:tr h="1588360">
                <a:tc>
                  <a:txBody>
                    <a:bodyPr/>
                    <a:lstStyle/>
                    <a:p>
                      <a:r>
                        <a:rPr lang="fr-FR" dirty="0"/>
                        <a:t>Niveau Conceptuel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Modèle conceptuel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34101"/>
                  </a:ext>
                </a:extLst>
              </a:tr>
              <a:tr h="920240">
                <a:tc>
                  <a:txBody>
                    <a:bodyPr/>
                    <a:lstStyle/>
                    <a:p>
                      <a:r>
                        <a:rPr lang="fr-FR" dirty="0"/>
                        <a:t>Niveau 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Modèle logique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54968"/>
                  </a:ext>
                </a:extLst>
              </a:tr>
              <a:tr h="9202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3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1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Modèle/Schéma logique de données</a:t>
            </a:r>
          </a:p>
          <a:p>
            <a:r>
              <a:rPr lang="fr-FR" dirty="0"/>
              <a:t>Si SGBD relationnel, modèle/schéma relationnel</a:t>
            </a:r>
          </a:p>
        </p:txBody>
      </p:sp>
    </p:spTree>
    <p:extLst>
      <p:ext uri="{BB962C8B-B14F-4D97-AF65-F5344CB8AC3E}">
        <p14:creationId xmlns:p14="http://schemas.microsoft.com/office/powerpoint/2010/main" val="50364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Modélisation</a:t>
            </a:r>
            <a:br>
              <a:rPr lang="fr-FR" dirty="0"/>
            </a:br>
            <a:r>
              <a:rPr lang="fr-FR" sz="2400" dirty="0"/>
              <a:t>3.1. Concept de Table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i="1" dirty="0"/>
              <a:t>Exemple : </a:t>
            </a:r>
            <a:r>
              <a:rPr lang="fr-FR" b="1" dirty="0"/>
              <a:t>table</a:t>
            </a:r>
            <a:r>
              <a:rPr lang="fr-FR" dirty="0"/>
              <a:t> LIVRE		</a:t>
            </a:r>
            <a:r>
              <a:rPr lang="fr-FR" b="1" dirty="0"/>
              <a:t>colonne</a:t>
            </a:r>
          </a:p>
          <a:p>
            <a:endParaRPr lang="fr-FR" b="1" dirty="0"/>
          </a:p>
          <a:p>
            <a:r>
              <a:rPr lang="fr-FR" b="1" dirty="0"/>
              <a:t>ligne</a:t>
            </a:r>
          </a:p>
          <a:p>
            <a:pPr algn="just"/>
            <a:endParaRPr lang="fr-FR" b="1" dirty="0"/>
          </a:p>
          <a:p>
            <a:pPr algn="just"/>
            <a:r>
              <a:rPr lang="fr-FR" b="1" dirty="0"/>
              <a:t>Table </a:t>
            </a:r>
            <a:r>
              <a:rPr lang="fr-FR" dirty="0"/>
              <a:t>/ Relation = Ensemble « cohérent » de données structurées dans un tableau à 2 dimensions</a:t>
            </a:r>
          </a:p>
          <a:p>
            <a:pPr algn="just"/>
            <a:r>
              <a:rPr lang="fr-FR" b="1" dirty="0"/>
              <a:t>Colonne</a:t>
            </a:r>
            <a:r>
              <a:rPr lang="fr-FR" dirty="0"/>
              <a:t> d’une table </a:t>
            </a:r>
            <a:r>
              <a:rPr lang="fr-FR" dirty="0">
                <a:sym typeface="Symbol" panose="05050102010706020507" pitchFamily="18" charset="2"/>
              </a:rPr>
              <a:t></a:t>
            </a:r>
            <a:r>
              <a:rPr lang="fr-FR" dirty="0"/>
              <a:t> Propriété</a:t>
            </a:r>
          </a:p>
          <a:p>
            <a:pPr algn="just"/>
            <a:r>
              <a:rPr lang="fr-FR" b="1" dirty="0"/>
              <a:t>Ligne </a:t>
            </a:r>
            <a:r>
              <a:rPr lang="fr-FR" dirty="0"/>
              <a:t>d’une table </a:t>
            </a:r>
            <a:r>
              <a:rPr lang="fr-FR" dirty="0">
                <a:sym typeface="Symbol" panose="05050102010706020507" pitchFamily="18" charset="2"/>
              </a:rPr>
              <a:t></a:t>
            </a:r>
            <a:r>
              <a:rPr lang="fr-FR" dirty="0"/>
              <a:t> Occurrence</a:t>
            </a:r>
          </a:p>
          <a:p>
            <a:pPr algn="just"/>
            <a:r>
              <a:rPr lang="fr-FR" dirty="0"/>
              <a:t>	= Enregistrement, N-</a:t>
            </a:r>
            <a:r>
              <a:rPr lang="fr-FR" dirty="0" err="1"/>
              <a:t>uplet</a:t>
            </a:r>
            <a:r>
              <a:rPr lang="fr-FR" dirty="0"/>
              <a:t>, </a:t>
            </a:r>
            <a:r>
              <a:rPr lang="fr-FR" dirty="0" err="1"/>
              <a:t>Tuple</a:t>
            </a:r>
            <a:endParaRPr lang="fr-FR" dirty="0"/>
          </a:p>
          <a:p>
            <a:endParaRPr lang="fr-FR" b="1" dirty="0"/>
          </a:p>
        </p:txBody>
      </p:sp>
      <p:graphicFrame>
        <p:nvGraphicFramePr>
          <p:cNvPr id="6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976026"/>
              </p:ext>
            </p:extLst>
          </p:nvPr>
        </p:nvGraphicFramePr>
        <p:xfrm>
          <a:off x="2483768" y="2423792"/>
          <a:ext cx="64190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46756721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496917671"/>
                    </a:ext>
                  </a:extLst>
                </a:gridCol>
                <a:gridCol w="1666527">
                  <a:extLst>
                    <a:ext uri="{9D8B030D-6E8A-4147-A177-3AD203B41FA5}">
                      <a16:colId xmlns:a16="http://schemas.microsoft.com/office/drawing/2014/main" val="51712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3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Modélisation conceptuelle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2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20916"/>
                  </a:ext>
                </a:extLst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 bwMode="auto">
          <a:xfrm>
            <a:off x="5796136" y="206084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 bwMode="auto">
          <a:xfrm>
            <a:off x="1871700" y="2992287"/>
            <a:ext cx="50405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Modélisation</a:t>
            </a:r>
            <a:br>
              <a:rPr lang="fr-FR" dirty="0"/>
            </a:br>
            <a:r>
              <a:rPr lang="fr-FR" sz="2400" dirty="0"/>
              <a:t>3.2. Concept de Schéma de 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algn="just"/>
            <a:r>
              <a:rPr lang="fr-FR" b="1" dirty="0"/>
              <a:t>Schéma de table</a:t>
            </a:r>
            <a:r>
              <a:rPr lang="fr-FR" dirty="0"/>
              <a:t> = Définition d’une table avec la liste de ses colonnes</a:t>
            </a:r>
          </a:p>
          <a:p>
            <a:pPr algn="just"/>
            <a:r>
              <a:rPr lang="fr-FR" dirty="0"/>
              <a:t>Le schéma logique est l’</a:t>
            </a:r>
            <a:r>
              <a:rPr lang="fr-FR" b="1" dirty="0"/>
              <a:t>ensemble des schémas des tables</a:t>
            </a:r>
            <a:r>
              <a:rPr lang="fr-FR" dirty="0"/>
              <a:t>, avec leurs clés primaires et les liens de clés étrangères.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				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LIVRE(ID, TITRE, RESUME…)</a:t>
            </a:r>
          </a:p>
          <a:p>
            <a:pPr algn="just"/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ID : clé primaire de LIVRE</a:t>
            </a:r>
          </a:p>
          <a:p>
            <a:pPr algn="just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89854"/>
            <a:ext cx="1509330" cy="27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Modélisation</a:t>
            </a:r>
            <a:br>
              <a:rPr lang="fr-FR" dirty="0"/>
            </a:br>
            <a:r>
              <a:rPr lang="fr-FR" sz="2400" dirty="0"/>
              <a:t>3.3. Concept de Clé primaire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fr-FR" dirty="0"/>
              <a:t>Colonne(s) permettant d’identifier chaque ligne d’une table</a:t>
            </a:r>
          </a:p>
          <a:p>
            <a:pPr algn="just"/>
            <a:r>
              <a:rPr lang="fr-FR" dirty="0">
                <a:sym typeface="Symbol" panose="05050102010706020507" pitchFamily="18" charset="2"/>
              </a:rPr>
              <a:t>	</a:t>
            </a:r>
            <a:r>
              <a:rPr lang="fr-FR" dirty="0"/>
              <a:t> Identifiant (ou composition d’identifiants)</a:t>
            </a:r>
          </a:p>
          <a:p>
            <a:pPr algn="just"/>
            <a:r>
              <a:rPr lang="fr-FR" i="1" dirty="0"/>
              <a:t>Exemple :</a:t>
            </a:r>
          </a:p>
          <a:p>
            <a:pPr algn="just"/>
            <a:endParaRPr lang="fr-FR" i="1" dirty="0"/>
          </a:p>
          <a:p>
            <a:pPr algn="just"/>
            <a:endParaRPr lang="fr-FR" i="1" dirty="0"/>
          </a:p>
          <a:p>
            <a:pPr algn="just"/>
            <a:endParaRPr lang="fr-FR" i="1" dirty="0"/>
          </a:p>
        </p:txBody>
      </p:sp>
      <p:graphicFrame>
        <p:nvGraphicFramePr>
          <p:cNvPr id="4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196987"/>
              </p:ext>
            </p:extLst>
          </p:nvPr>
        </p:nvGraphicFramePr>
        <p:xfrm>
          <a:off x="1362472" y="3501008"/>
          <a:ext cx="64190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685">
                  <a:extLst>
                    <a:ext uri="{9D8B030D-6E8A-4147-A177-3AD203B41FA5}">
                      <a16:colId xmlns:a16="http://schemas.microsoft.com/office/drawing/2014/main" val="2467567216"/>
                    </a:ext>
                  </a:extLst>
                </a:gridCol>
                <a:gridCol w="2870043">
                  <a:extLst>
                    <a:ext uri="{9D8B030D-6E8A-4147-A177-3AD203B41FA5}">
                      <a16:colId xmlns:a16="http://schemas.microsoft.com/office/drawing/2014/main" val="3496917671"/>
                    </a:ext>
                  </a:extLst>
                </a:gridCol>
                <a:gridCol w="1409327">
                  <a:extLst>
                    <a:ext uri="{9D8B030D-6E8A-4147-A177-3AD203B41FA5}">
                      <a16:colId xmlns:a16="http://schemas.microsoft.com/office/drawing/2014/main" val="51712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3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Modélisation conceptuelle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2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Algèbre relationnelle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2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4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11568</TotalTime>
  <Words>743</Words>
  <Application>Microsoft Office PowerPoint</Application>
  <PresentationFormat>Affichage à l'écran (4:3)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2 Modélisation logique relationnelle des données</vt:lpstr>
      <vt:lpstr>1. Persistance des données</vt:lpstr>
      <vt:lpstr>2. SGBD 2.1. Rôles</vt:lpstr>
      <vt:lpstr>2. SGBD 2.2. Types de SGBD</vt:lpstr>
      <vt:lpstr>Modélisation  Schéma de la méthode</vt:lpstr>
      <vt:lpstr>3. Modélisation</vt:lpstr>
      <vt:lpstr>3. Modélisation 3.1. Concept de Table</vt:lpstr>
      <vt:lpstr>3. Modélisation 3.2. Concept de Schéma de table</vt:lpstr>
      <vt:lpstr>3. Modélisation 3.3. Concept de Clé primaire</vt:lpstr>
      <vt:lpstr>3. Modélisation 3.4. Concept de Clé étrangère</vt:lpstr>
      <vt:lpstr>4. Passage d’un modèle entités / relations à un modèle relationnel </vt:lpstr>
      <vt:lpstr>4. Passage d’un modèle entités / relations à un modèle relationnel </vt:lpstr>
      <vt:lpstr>4. Passage d’un modèle entités / relations à un modèle relationnel 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331</cp:revision>
  <cp:lastPrinted>2020-01-06T14:55:41Z</cp:lastPrinted>
  <dcterms:created xsi:type="dcterms:W3CDTF">2003-12-09T13:59:38Z</dcterms:created>
  <dcterms:modified xsi:type="dcterms:W3CDTF">2021-01-19T11:56:46Z</dcterms:modified>
</cp:coreProperties>
</file>