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5" r:id="rId5"/>
    <p:sldId id="260" r:id="rId6"/>
    <p:sldId id="276" r:id="rId7"/>
    <p:sldId id="277" r:id="rId8"/>
    <p:sldId id="278" r:id="rId9"/>
    <p:sldId id="279" r:id="rId10"/>
    <p:sldId id="280" r:id="rId11"/>
    <p:sldId id="263" r:id="rId12"/>
    <p:sldId id="267" r:id="rId13"/>
    <p:sldId id="269" r:id="rId14"/>
    <p:sldId id="274" r:id="rId15"/>
  </p:sldIdLst>
  <p:sldSz cx="9144000" cy="6858000" type="screen4x3"/>
  <p:notesSz cx="9929813" cy="679926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6" autoAdjust="0"/>
  </p:normalViewPr>
  <p:slideViewPr>
    <p:cSldViewPr snapToObjects="1">
      <p:cViewPr varScale="1">
        <p:scale>
          <a:sx n="95" d="100"/>
          <a:sy n="95" d="100"/>
        </p:scale>
        <p:origin x="20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894" cy="31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920" y="0"/>
            <a:ext cx="4301894" cy="31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64357"/>
            <a:ext cx="4301894" cy="31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920" y="6464357"/>
            <a:ext cx="4301894" cy="31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8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11349" cy="36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2828" y="1"/>
            <a:ext cx="4311349" cy="36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20700"/>
            <a:ext cx="3409950" cy="255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1478" y="3235983"/>
            <a:ext cx="7261220" cy="307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71968"/>
            <a:ext cx="4311349" cy="3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2828" y="6471968"/>
            <a:ext cx="4311349" cy="3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BD, PHP, bug Ariane 5 Tout tenait à une seule petite variable : celle allouée à l'accélération horizontale. En effet, l'accélération maximum d'Ariane 4 était d'environ 64, la variable a été codée sur 8 bits. En base binaire, cela fait  valeurs possibles (256 combinaisons de 8 bits), suffisant pour coder la valeur 64 qui s'écrit 1000000 et nécessite 8 bits. Mais Ariane 5 était plus véloce : son accélération pouvait atteindre la valeur 300 (qui vaut 100101100 en binaire et nécessite 9 bits). 370 millions de dollars,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97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Type Format Valeur par défaut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boolean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byte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short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long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float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double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 bit : [false,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true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 bits signés : [-128,127]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entier 16 bits signé : [ -32768 ... +32767]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entier 32 bits signé : [-2147483648 ... + 2147483647]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64 bits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flottant 32 bits IEEE754 : 1.4 e-45 ... 3.4e+38 (+ et -)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flottant 64 bits IEEE754: 4.9e-324 ... 1.7e+308 (+ et -)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 octets non signés (UNICODE)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false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0.0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0.0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\u0000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4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Type Format Valeur par défaut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boolean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byte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short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long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float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double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char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 bit : [false,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true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 bits signés : [-128,127]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entier 16 bits signé : [ -32768 ... +32767]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entier 32 bits signé : [-2147483648 ... + 2147483647]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64 bits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flottant 32 bits IEEE754 : 1.4 e-45 ... 3.4e+38 (+ et -)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flottant 64 bits IEEE754: 4.9e-324 ... 1.7e+308 (+ et -)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 octets non signés (UNICODE)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false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0.0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0.0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\u0000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46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à imprimer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32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="0"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800" b="0">
                <a:latin typeface="Arial" pitchFamily="34" charset="0"/>
                <a:cs typeface="Arial" pitchFamily="34" charset="0"/>
              </a:defRPr>
            </a:lvl2pPr>
            <a:lvl3pPr>
              <a:defRPr sz="2800" b="0">
                <a:latin typeface="Arial" pitchFamily="34" charset="0"/>
                <a:cs typeface="Arial" pitchFamily="34" charset="0"/>
              </a:defRPr>
            </a:lvl3pPr>
            <a:lvl4pPr>
              <a:defRPr sz="2800" b="0">
                <a:latin typeface="Arial" pitchFamily="34" charset="0"/>
                <a:cs typeface="Arial" pitchFamily="34" charset="0"/>
              </a:defRPr>
            </a:lvl4pPr>
            <a:lvl5pPr>
              <a:defRPr sz="2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3</a:t>
            </a:r>
            <a:br>
              <a:rPr lang="fr-FR" dirty="0"/>
            </a:br>
            <a:r>
              <a:rPr lang="fr-FR" dirty="0"/>
              <a:t>Structures de données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Tableaux associatifs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17638"/>
            <a:ext cx="8568952" cy="4963690"/>
          </a:xfrm>
        </p:spPr>
        <p:txBody>
          <a:bodyPr/>
          <a:lstStyle/>
          <a:p>
            <a:r>
              <a:rPr lang="fr-FR" sz="2400" dirty="0"/>
              <a:t>Accès à une case 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newsletter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dirty="0"/>
              <a:t>Parcours :</a:t>
            </a:r>
          </a:p>
          <a:p>
            <a:pPr algn="just"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fr-FR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fr-FR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as</a:t>
            </a:r>
          </a:p>
          <a:p>
            <a:pPr algn="just"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fr-FR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variable_cle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=&gt; $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variable_case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fr-FR" sz="24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echo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$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variable_cle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;</a:t>
            </a:r>
            <a:endParaRPr lang="fr-FR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echo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$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variable_case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;</a:t>
            </a:r>
            <a:endParaRPr lang="fr-FR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}</a:t>
            </a:r>
            <a:endParaRPr lang="fr-FR" sz="24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8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Combinaison de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Tableau de tableaux : tableau multidimensionnel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Tableau associatif de tableaux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Tableau d’objets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Tableau dans un objet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3202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Portée de 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6851103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Portée locale</a:t>
            </a:r>
          </a:p>
          <a:p>
            <a:pPr marL="857250" lvl="1" indent="-457200"/>
            <a:r>
              <a:rPr lang="fr-FR" dirty="0"/>
              <a:t>À une fonction « utilisateur »</a:t>
            </a:r>
          </a:p>
          <a:p>
            <a:pPr marL="40005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maFonction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$c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return($c);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ccolade fermante 3"/>
          <p:cNvSpPr/>
          <p:nvPr/>
        </p:nvSpPr>
        <p:spPr bwMode="auto">
          <a:xfrm>
            <a:off x="5580112" y="3140968"/>
            <a:ext cx="1584176" cy="187220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308303" y="3543399"/>
            <a:ext cx="18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portée de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793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Portée de 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1" y="1600200"/>
            <a:ext cx="7704854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Portée locale</a:t>
            </a:r>
          </a:p>
          <a:p>
            <a:pPr marL="857250" lvl="1" indent="-457200"/>
            <a:r>
              <a:rPr lang="fr-FR" dirty="0"/>
              <a:t>À une fonction « utilisateur »</a:t>
            </a:r>
          </a:p>
          <a:p>
            <a:pPr marL="0" indent="0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maFonctionParametree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//variable $i inconnue ici</a:t>
            </a:r>
          </a:p>
          <a:p>
            <a:pPr marL="0" indent="0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maFonctionParametree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ccolade fermante 5"/>
          <p:cNvSpPr/>
          <p:nvPr/>
        </p:nvSpPr>
        <p:spPr bwMode="auto">
          <a:xfrm>
            <a:off x="7560330" y="4720417"/>
            <a:ext cx="792087" cy="180020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100392" y="5190291"/>
            <a:ext cx="122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portée de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66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6004409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maFonction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($j) {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$c = 9;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$j = $j – 1;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$c = $c – $j;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return($c);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$i = 4;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$d = 0;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$d =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maFonction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($i);</a:t>
            </a:r>
          </a:p>
        </p:txBody>
      </p:sp>
      <p:sp>
        <p:nvSpPr>
          <p:cNvPr id="6" name="Organigramme : Disque magnétique 5"/>
          <p:cNvSpPr/>
          <p:nvPr/>
        </p:nvSpPr>
        <p:spPr bwMode="auto">
          <a:xfrm>
            <a:off x="6461608" y="1916832"/>
            <a:ext cx="1854808" cy="1944216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rganigramme : Disque magnétique 6"/>
          <p:cNvSpPr/>
          <p:nvPr/>
        </p:nvSpPr>
        <p:spPr bwMode="auto">
          <a:xfrm>
            <a:off x="6461608" y="4325962"/>
            <a:ext cx="1854808" cy="1911349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29412" y="3119772"/>
            <a:ext cx="29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4288" y="3212976"/>
            <a:ext cx="504056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57404" y="5445223"/>
            <a:ext cx="43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136984" y="5532039"/>
            <a:ext cx="504056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657404" y="4966430"/>
            <a:ext cx="29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136984" y="5053246"/>
            <a:ext cx="504056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60492" y="2658107"/>
            <a:ext cx="29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164288" y="2708920"/>
            <a:ext cx="504056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4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64" y="4005064"/>
            <a:ext cx="359563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/>
              <a:t>1. Importance du choix</a:t>
            </a:r>
            <a:br>
              <a:rPr lang="fr-FR" dirty="0"/>
            </a:br>
            <a:r>
              <a:rPr lang="fr-FR" dirty="0"/>
              <a:t>du type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Rôle d’une variable</a:t>
            </a:r>
          </a:p>
          <a:p>
            <a:pPr marL="0" indent="0"/>
            <a:r>
              <a:rPr lang="fr-FR" dirty="0"/>
              <a:t>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$i;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Données de plus en plus structurées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Stockage des données dans le langage de programmation (lien avec BD)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Liens avec les sous-programmes</a:t>
            </a:r>
          </a:p>
        </p:txBody>
      </p:sp>
    </p:spTree>
    <p:extLst>
      <p:ext uri="{BB962C8B-B14F-4D97-AF65-F5344CB8AC3E}">
        <p14:creationId xmlns:p14="http://schemas.microsoft.com/office/powerpoint/2010/main" val="240395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Types automatiques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fr-FR" sz="2600" dirty="0"/>
              <a:t>PHP est un langage à </a:t>
            </a:r>
            <a:r>
              <a:rPr lang="fr-FR" sz="2600" b="1" dirty="0"/>
              <a:t>typage automatique</a:t>
            </a:r>
            <a:r>
              <a:rPr lang="fr-FR" sz="2600" dirty="0"/>
              <a:t>.</a:t>
            </a:r>
          </a:p>
          <a:p>
            <a:r>
              <a:rPr lang="fr-FR" sz="2600" dirty="0"/>
              <a:t>Pas de </a:t>
            </a:r>
            <a:r>
              <a:rPr lang="fr-FR" sz="2600" b="1" dirty="0"/>
              <a:t>déclaration </a:t>
            </a:r>
            <a:r>
              <a:rPr lang="fr-FR" sz="2800" dirty="0"/>
              <a:t>mais </a:t>
            </a:r>
            <a:r>
              <a:rPr lang="fr-FR" sz="2800" u="sng" dirty="0"/>
              <a:t>glossaire demandé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algn="just"/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@uses </a:t>
            </a:r>
            <a:r>
              <a:rPr lang="fr-F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 description</a:t>
            </a:r>
          </a:p>
          <a:p>
            <a:r>
              <a:rPr lang="fr-FR" sz="2600" dirty="0"/>
              <a:t>A l’</a:t>
            </a:r>
            <a:r>
              <a:rPr lang="fr-FR" sz="2600" b="1" dirty="0"/>
              <a:t>initialisation</a:t>
            </a:r>
            <a:r>
              <a:rPr lang="fr-FR" sz="2600" dirty="0"/>
              <a:t> : valeur	 →	type déterminé auto</a:t>
            </a:r>
          </a:p>
          <a:p>
            <a:r>
              <a:rPr lang="fr-FR" sz="2600" dirty="0"/>
              <a:t>Transtypage automatique</a:t>
            </a:r>
          </a:p>
          <a:p>
            <a:endParaRPr lang="fr-FR" sz="2600" dirty="0"/>
          </a:p>
          <a:p>
            <a:endParaRPr lang="fr-F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1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Types simples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fr-FR" sz="2600" dirty="0"/>
              <a:t>→ Pour stocker 1 valeur</a:t>
            </a:r>
          </a:p>
          <a:p>
            <a:r>
              <a:rPr lang="fr-FR" sz="2600" dirty="0"/>
              <a:t>		valeur			→	type déterminé auto</a:t>
            </a:r>
          </a:p>
          <a:p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$a =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;		</a:t>
            </a:r>
            <a:r>
              <a:rPr lang="fr-FR" sz="2600" dirty="0"/>
              <a:t>→</a:t>
            </a:r>
          </a:p>
          <a:p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$a = 5 ;			</a:t>
            </a:r>
            <a:r>
              <a:rPr lang="fr-FR" sz="2600" dirty="0"/>
              <a:t>→</a:t>
            </a:r>
          </a:p>
          <a:p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$b = -5/3 ;		</a:t>
            </a:r>
            <a:r>
              <a:rPr lang="fr-FR" sz="2600" dirty="0"/>
              <a:t>→</a:t>
            </a:r>
          </a:p>
          <a:p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$c = 'c' ;		</a:t>
            </a:r>
            <a:r>
              <a:rPr lang="fr-FR" sz="2600" dirty="0"/>
              <a:t>→</a:t>
            </a:r>
          </a:p>
          <a:p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$d = 'l\'idée' ;	</a:t>
            </a:r>
            <a:r>
              <a:rPr lang="fr-FR" sz="2600" dirty="0"/>
              <a:t>→</a:t>
            </a:r>
          </a:p>
          <a:p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5473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5141168"/>
          </a:xfrm>
        </p:spPr>
        <p:txBody>
          <a:bodyPr/>
          <a:lstStyle/>
          <a:p>
            <a:pPr algn="just"/>
            <a:r>
              <a:rPr lang="fr-FR" sz="2400" dirty="0"/>
              <a:t>→ Pour stocker plusieurs valeurs</a:t>
            </a:r>
          </a:p>
          <a:p>
            <a:pPr algn="just"/>
            <a:r>
              <a:rPr lang="fr-FR" sz="2400" dirty="0"/>
              <a:t>		de même « signification »</a:t>
            </a:r>
          </a:p>
          <a:p>
            <a:pPr algn="just"/>
            <a:r>
              <a:rPr lang="fr-FR" sz="2400" dirty="0"/>
              <a:t>Un </a:t>
            </a:r>
            <a:r>
              <a:rPr lang="fr-FR" sz="2400" b="1" dirty="0"/>
              <a:t>tableau</a:t>
            </a:r>
            <a:r>
              <a:rPr lang="fr-FR" sz="2400" dirty="0"/>
              <a:t> est un type de données permettant d’enregistrer </a:t>
            </a:r>
            <a:r>
              <a:rPr lang="fr-FR" sz="2400" b="1" dirty="0"/>
              <a:t>plusieurs valeurs</a:t>
            </a:r>
            <a:r>
              <a:rPr lang="fr-FR" sz="2400" dirty="0"/>
              <a:t> dans une seule variable. Chaque valeur sera accessible par un </a:t>
            </a:r>
            <a:r>
              <a:rPr lang="fr-FR" sz="2400" b="1" dirty="0"/>
              <a:t>indice</a:t>
            </a:r>
            <a:r>
              <a:rPr lang="fr-FR" sz="2400" dirty="0"/>
              <a:t> (de base, </a:t>
            </a:r>
            <a:r>
              <a:rPr lang="fr-FR" sz="2400" b="1" dirty="0"/>
              <a:t>numérique</a:t>
            </a:r>
            <a:r>
              <a:rPr lang="fr-F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26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4963690"/>
          </a:xfrm>
        </p:spPr>
        <p:txBody>
          <a:bodyPr/>
          <a:lstStyle/>
          <a:p>
            <a:r>
              <a:rPr lang="fr-FR" sz="2400" dirty="0"/>
              <a:t>Syntaxe 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$tableau =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$dates =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'2016-09-18', '2016-09-30’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'2016-10-15'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$dates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'2017-01-15';</a:t>
            </a:r>
          </a:p>
          <a:p>
            <a:endParaRPr lang="fr-FR" sz="2400" dirty="0"/>
          </a:p>
          <a:p>
            <a:r>
              <a:rPr lang="fr-FR" sz="2400" dirty="0"/>
              <a:t>Représentation :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5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17638"/>
            <a:ext cx="8363272" cy="4963690"/>
          </a:xfrm>
        </p:spPr>
        <p:txBody>
          <a:bodyPr/>
          <a:lstStyle/>
          <a:p>
            <a:r>
              <a:rPr lang="fr-FR" sz="2400" dirty="0"/>
              <a:t>Accès à une case 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$dates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$dates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'2017-01-15';</a:t>
            </a:r>
          </a:p>
          <a:p>
            <a:r>
              <a:rPr lang="fr-FR" sz="2400" dirty="0"/>
              <a:t>Parcours :</a:t>
            </a: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$dates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variable_case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variable_case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sz="2400" dirty="0"/>
              <a:t>Nombre de cases 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count($dates);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9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Tableaux associatifs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5141168"/>
          </a:xfrm>
        </p:spPr>
        <p:txBody>
          <a:bodyPr/>
          <a:lstStyle/>
          <a:p>
            <a:pPr algn="just"/>
            <a:r>
              <a:rPr lang="fr-FR" sz="2400" dirty="0"/>
              <a:t>→ Pour stocker plusieurs valeurs</a:t>
            </a:r>
          </a:p>
          <a:p>
            <a:pPr algn="just"/>
            <a:r>
              <a:rPr lang="fr-FR" sz="2400" dirty="0"/>
              <a:t>		de « significations » différentes</a:t>
            </a:r>
          </a:p>
          <a:p>
            <a:pPr algn="just"/>
            <a:r>
              <a:rPr lang="fr-FR" sz="2400" dirty="0"/>
              <a:t>Un </a:t>
            </a:r>
            <a:r>
              <a:rPr lang="fr-FR" sz="2400" b="1" dirty="0"/>
              <a:t>tableau associatif </a:t>
            </a:r>
            <a:r>
              <a:rPr lang="fr-FR" sz="2400" dirty="0"/>
              <a:t>est un type de données permettant d’enregistrer </a:t>
            </a:r>
            <a:r>
              <a:rPr lang="fr-FR" sz="2400" b="1" dirty="0"/>
              <a:t>plusieurs valeurs</a:t>
            </a:r>
            <a:r>
              <a:rPr lang="fr-FR" sz="2400" dirty="0"/>
              <a:t> dans une seule variable. Chaque valeur sera accessible par une </a:t>
            </a:r>
            <a:r>
              <a:rPr lang="fr-FR" sz="2400" b="1" dirty="0"/>
              <a:t>clé</a:t>
            </a:r>
            <a:r>
              <a:rPr lang="fr-FR" sz="2400" dirty="0"/>
              <a:t> (chaîne de caractères).</a:t>
            </a:r>
          </a:p>
          <a:p>
            <a:pPr algn="just"/>
            <a:r>
              <a:rPr lang="fr-FR" sz="2400" dirty="0"/>
              <a:t>En </a:t>
            </a:r>
            <a:r>
              <a:rPr lang="fr-FR" sz="2400" dirty="0" err="1"/>
              <a:t>php</a:t>
            </a:r>
            <a:r>
              <a:rPr lang="fr-FR" sz="2400" dirty="0"/>
              <a:t>, utilisés pour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Formulaires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b="1" dirty="0"/>
              <a:t>Résultats d’une requête </a:t>
            </a:r>
            <a:r>
              <a:rPr lang="fr-FR" sz="2400" dirty="0"/>
              <a:t>en base de données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Cookies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30830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Tableaux associatifs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7638"/>
            <a:ext cx="8640960" cy="4963690"/>
          </a:xfrm>
        </p:spPr>
        <p:txBody>
          <a:bodyPr/>
          <a:lstStyle/>
          <a:p>
            <a:r>
              <a:rPr lang="fr-FR" sz="2400" dirty="0"/>
              <a:t>Syntaxe 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'Barreau'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'sylvain.barreau@iut-tlse3.fr'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newsletter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dirty="0"/>
              <a:t>Représentation :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70863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11152</TotalTime>
  <Words>908</Words>
  <Application>Microsoft Office PowerPoint</Application>
  <PresentationFormat>Affichage à l'écran (4:3)</PresentationFormat>
  <Paragraphs>169</Paragraphs>
  <Slides>14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3 Structures de données</vt:lpstr>
      <vt:lpstr>1. Importance du choix du type de données</vt:lpstr>
      <vt:lpstr>2. Types automatiques</vt:lpstr>
      <vt:lpstr>3. Types simples</vt:lpstr>
      <vt:lpstr>4. Tableaux</vt:lpstr>
      <vt:lpstr>4. Tableaux</vt:lpstr>
      <vt:lpstr>4. Tableaux</vt:lpstr>
      <vt:lpstr>5. Tableaux associatifs</vt:lpstr>
      <vt:lpstr>5. Tableaux associatifs</vt:lpstr>
      <vt:lpstr>5. Tableaux associatifs</vt:lpstr>
      <vt:lpstr>6. Combinaison de types</vt:lpstr>
      <vt:lpstr>6. Portée de variable</vt:lpstr>
      <vt:lpstr>6. Portée de variable</vt:lpstr>
      <vt:lpstr>Exemple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259</cp:revision>
  <cp:lastPrinted>2017-03-14T14:14:01Z</cp:lastPrinted>
  <dcterms:created xsi:type="dcterms:W3CDTF">2003-12-09T13:59:38Z</dcterms:created>
  <dcterms:modified xsi:type="dcterms:W3CDTF">2021-03-07T22:27:27Z</dcterms:modified>
</cp:coreProperties>
</file>