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9144000" cy="6858000" type="screen4x3"/>
  <p:notesSz cx="6858000" cy="97155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007" autoAdjust="0"/>
    <p:restoredTop sz="86391" autoAdjust="0"/>
  </p:normalViewPr>
  <p:slideViewPr>
    <p:cSldViewPr snapToGrid="0">
      <p:cViewPr varScale="1">
        <p:scale>
          <a:sx n="98" d="100"/>
          <a:sy n="98" d="100"/>
        </p:scale>
        <p:origin x="235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8746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8746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D192B4-4AF4-489A-B92B-156204522970}" type="datetimeFigureOut">
              <a:rPr lang="fr-FR" smtClean="0"/>
              <a:t>05/01/2021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243013" y="1214438"/>
            <a:ext cx="4371975" cy="32797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675584"/>
            <a:ext cx="5486400" cy="382547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228039"/>
            <a:ext cx="2971800" cy="48746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9228039"/>
            <a:ext cx="2971800" cy="48746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2EECDC-43C7-46BB-B7F6-36F0760EA5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64541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243013" y="1214438"/>
            <a:ext cx="4371975" cy="3279775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58B8B0C-F2EE-4EA8-A14E-F6218EA1B392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56916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243013" y="1214438"/>
            <a:ext cx="4371975" cy="3279775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Ipv4, pénurie d’adresses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(surcharge NAT)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58B8B0C-F2EE-4EA8-A14E-F6218EA1B392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089631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243013" y="1214438"/>
            <a:ext cx="4371975" cy="3279775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EECDC-43C7-46BB-B7F6-36F0760EA582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11325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D4C41D-E399-470D-BD71-922594D9AFA7}" type="slidenum">
              <a:rPr lang="fr-FR" smtClean="0"/>
              <a:pPr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98601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332A2-C448-4C1D-AA66-603EEC564D90}" type="datetimeFigureOut">
              <a:rPr lang="fr-FR" smtClean="0"/>
              <a:t>05/01/2021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68DBE-ED00-4401-A948-F3C6E1D08B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4604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332A2-C448-4C1D-AA66-603EEC564D90}" type="datetimeFigureOut">
              <a:rPr lang="fr-FR" smtClean="0"/>
              <a:t>05/01/2021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68DBE-ED00-4401-A948-F3C6E1D08B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2007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332A2-C448-4C1D-AA66-603EEC564D90}" type="datetimeFigureOut">
              <a:rPr lang="fr-FR" smtClean="0"/>
              <a:t>05/01/2021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68DBE-ED00-4401-A948-F3C6E1D08B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64487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189" indent="0" algn="ctr">
              <a:buNone/>
              <a:defRPr/>
            </a:lvl2pPr>
            <a:lvl3pPr marL="914377" indent="0" algn="ctr">
              <a:buNone/>
              <a:defRPr/>
            </a:lvl3pPr>
            <a:lvl4pPr marL="1371566" indent="0" algn="ctr">
              <a:buNone/>
              <a:defRPr/>
            </a:lvl4pPr>
            <a:lvl5pPr marL="1828754" indent="0" algn="ctr">
              <a:buNone/>
              <a:defRPr/>
            </a:lvl5pPr>
            <a:lvl6pPr marL="2285943" indent="0" algn="ctr">
              <a:buNone/>
              <a:defRPr/>
            </a:lvl6pPr>
            <a:lvl7pPr marL="2743131" indent="0" algn="ctr">
              <a:buNone/>
              <a:defRPr/>
            </a:lvl7pPr>
            <a:lvl8pPr marL="3200320" indent="0" algn="ctr">
              <a:buNone/>
              <a:defRPr/>
            </a:lvl8pPr>
            <a:lvl9pPr marL="3657509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30608833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 sz="28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4"/>
            <a:ext cx="8229600" cy="452596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Font typeface="Arial" pitchFamily="34" charset="0"/>
              <a:buChar char="•"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013145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189" indent="0">
              <a:buNone/>
              <a:defRPr sz="1800"/>
            </a:lvl2pPr>
            <a:lvl3pPr marL="914377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1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6641022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7120325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8017579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27990933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70593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423457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332A2-C448-4C1D-AA66-603EEC564D90}" type="datetimeFigureOut">
              <a:rPr lang="fr-FR" smtClean="0"/>
              <a:t>05/01/2021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68DBE-ED00-4401-A948-F3C6E1D08B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666479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42203771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600204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6764032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1017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332A2-C448-4C1D-AA66-603EEC564D90}" type="datetimeFigureOut">
              <a:rPr lang="fr-FR" smtClean="0"/>
              <a:t>05/01/2021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68DBE-ED00-4401-A948-F3C6E1D08B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0009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332A2-C448-4C1D-AA66-603EEC564D90}" type="datetimeFigureOut">
              <a:rPr lang="fr-FR" smtClean="0"/>
              <a:t>05/01/2021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68DBE-ED00-4401-A948-F3C6E1D08B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693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332A2-C448-4C1D-AA66-603EEC564D90}" type="datetimeFigureOut">
              <a:rPr lang="fr-FR" smtClean="0"/>
              <a:t>05/01/2021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68DBE-ED00-4401-A948-F3C6E1D08B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345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332A2-C448-4C1D-AA66-603EEC564D90}" type="datetimeFigureOut">
              <a:rPr lang="fr-FR" smtClean="0"/>
              <a:t>05/01/2021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68DBE-ED00-4401-A948-F3C6E1D08B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7290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332A2-C448-4C1D-AA66-603EEC564D90}" type="datetimeFigureOut">
              <a:rPr lang="fr-FR" smtClean="0"/>
              <a:t>05/01/2021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68DBE-ED00-4401-A948-F3C6E1D08B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6735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332A2-C448-4C1D-AA66-603EEC564D90}" type="datetimeFigureOut">
              <a:rPr lang="fr-FR" smtClean="0"/>
              <a:t>05/01/2021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68DBE-ED00-4401-A948-F3C6E1D08B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3648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332A2-C448-4C1D-AA66-603EEC564D90}" type="datetimeFigureOut">
              <a:rPr lang="fr-FR" smtClean="0"/>
              <a:t>05/01/2021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68DBE-ED00-4401-A948-F3C6E1D08B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7868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1332A2-C448-4C1D-AA66-603EEC564D90}" type="datetimeFigureOut">
              <a:rPr lang="fr-FR" smtClean="0"/>
              <a:t>05/01/2021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F68DBE-ED00-4401-A948-F3C6E1D08B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0970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Text Box 9"/>
          <p:cNvSpPr txBox="1">
            <a:spLocks noChangeArrowheads="1"/>
          </p:cNvSpPr>
          <p:nvPr/>
        </p:nvSpPr>
        <p:spPr bwMode="auto">
          <a:xfrm>
            <a:off x="2743200" y="6369051"/>
            <a:ext cx="5257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fr-FR" sz="1600" b="1">
                <a:solidFill>
                  <a:schemeClr val="bg1"/>
                </a:solidFill>
                <a:latin typeface="Verdana" pitchFamily="34" charset="0"/>
              </a:rPr>
              <a:t>Université Paul Sabatier - Toulouse 3</a:t>
            </a:r>
            <a:endParaRPr lang="fr-FR" sz="1600">
              <a:solidFill>
                <a:schemeClr val="bg2"/>
              </a:solidFill>
              <a:latin typeface="Verdana" pitchFamily="34" charset="0"/>
            </a:endParaRPr>
          </a:p>
        </p:txBody>
      </p:sp>
      <p:sp>
        <p:nvSpPr>
          <p:cNvPr id="1038" name="Text Box 14"/>
          <p:cNvSpPr txBox="1">
            <a:spLocks noChangeArrowheads="1"/>
          </p:cNvSpPr>
          <p:nvPr/>
        </p:nvSpPr>
        <p:spPr bwMode="auto">
          <a:xfrm>
            <a:off x="1676400" y="228601"/>
            <a:ext cx="72390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1600" b="1">
                <a:latin typeface="Tahoma" pitchFamily="34" charset="0"/>
              </a:rPr>
              <a:t>Accueil des nouveaux personnels – Promotion 2007</a:t>
            </a:r>
            <a:r>
              <a:rPr lang="fr-FR" sz="1600" b="1">
                <a:latin typeface="Verdana" pitchFamily="34" charset="0"/>
              </a:rPr>
              <a:t>    </a:t>
            </a:r>
            <a:endParaRPr lang="fr-FR" sz="1800" b="1">
              <a:solidFill>
                <a:schemeClr val="bg2"/>
              </a:solidFill>
              <a:latin typeface="Verdana" pitchFamily="34" charset="0"/>
            </a:endParaRPr>
          </a:p>
        </p:txBody>
      </p:sp>
      <p:sp>
        <p:nvSpPr>
          <p:cNvPr id="1039" name="Text Box 15"/>
          <p:cNvSpPr txBox="1">
            <a:spLocks noChangeArrowheads="1"/>
          </p:cNvSpPr>
          <p:nvPr/>
        </p:nvSpPr>
        <p:spPr bwMode="auto">
          <a:xfrm>
            <a:off x="0" y="6521451"/>
            <a:ext cx="72390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sz="900" i="1">
                <a:latin typeface="Tahoma" pitchFamily="34" charset="0"/>
              </a:rPr>
              <a:t>IUT A – Service Direction – 19 août 2004</a:t>
            </a:r>
            <a:r>
              <a:rPr lang="fr-FR" sz="1600" b="1">
                <a:latin typeface="Verdana" pitchFamily="34" charset="0"/>
              </a:rPr>
              <a:t>   </a:t>
            </a:r>
            <a:endParaRPr lang="fr-FR" sz="1800" b="1">
              <a:solidFill>
                <a:schemeClr val="bg2"/>
              </a:solidFill>
              <a:latin typeface="Verdana" pitchFamily="34" charset="0"/>
            </a:endParaRPr>
          </a:p>
        </p:txBody>
      </p:sp>
      <p:sp>
        <p:nvSpPr>
          <p:cNvPr id="1045" name="Text Box 21"/>
          <p:cNvSpPr txBox="1">
            <a:spLocks noChangeArrowheads="1"/>
          </p:cNvSpPr>
          <p:nvPr/>
        </p:nvSpPr>
        <p:spPr bwMode="auto">
          <a:xfrm>
            <a:off x="8788401" y="6629400"/>
            <a:ext cx="40588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fld id="{F758CB98-F732-4ABE-B2DA-E19EA1AE4EF5}" type="slidenum">
              <a:rPr lang="fr-FR" sz="900">
                <a:latin typeface="Tahoma" pitchFamily="34" charset="0"/>
              </a:rPr>
              <a:pPr/>
              <a:t>‹N°›</a:t>
            </a:fld>
            <a:endParaRPr lang="fr-FR" sz="900">
              <a:latin typeface="Tahoma" pitchFamily="34" charset="0"/>
            </a:endParaRPr>
          </a:p>
        </p:txBody>
      </p:sp>
      <p:sp>
        <p:nvSpPr>
          <p:cNvPr id="1048" name="Rectangle 24"/>
          <p:cNvSpPr>
            <a:spLocks noChangeArrowheads="1"/>
          </p:cNvSpPr>
          <p:nvPr/>
        </p:nvSpPr>
        <p:spPr bwMode="gray">
          <a:xfrm>
            <a:off x="0" y="0"/>
            <a:ext cx="9144000" cy="6096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fr-FR" sz="1800" b="1">
                <a:latin typeface="Arial Unicode MS" pitchFamily="34" charset="-128"/>
              </a:rPr>
              <a:t>                          </a:t>
            </a:r>
          </a:p>
        </p:txBody>
      </p:sp>
      <p:sp>
        <p:nvSpPr>
          <p:cNvPr id="1050" name="Rectangle 26"/>
          <p:cNvSpPr>
            <a:spLocks noChangeArrowheads="1"/>
          </p:cNvSpPr>
          <p:nvPr/>
        </p:nvSpPr>
        <p:spPr bwMode="gray">
          <a:xfrm>
            <a:off x="0" y="6369050"/>
            <a:ext cx="9144000" cy="488950"/>
          </a:xfrm>
          <a:prstGeom prst="rect">
            <a:avLst/>
          </a:prstGeom>
          <a:solidFill>
            <a:srgbClr val="B2B2B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fr-FR" sz="1800"/>
          </a:p>
        </p:txBody>
      </p:sp>
      <p:pic>
        <p:nvPicPr>
          <p:cNvPr id="1053" name="Picture 29" descr="2010-LOGO UPS"/>
          <p:cNvPicPr>
            <a:picLocks noChangeAspect="1" noChangeArrowheads="1"/>
          </p:cNvPicPr>
          <p:nvPr/>
        </p:nvPicPr>
        <p:blipFill>
          <a:blip r:embed="rId13" cstate="print"/>
          <a:srcRect t="27559" b="35432"/>
          <a:stretch>
            <a:fillRect/>
          </a:stretch>
        </p:blipFill>
        <p:spPr bwMode="auto">
          <a:xfrm>
            <a:off x="7524750" y="6115050"/>
            <a:ext cx="1390650" cy="514350"/>
          </a:xfrm>
          <a:prstGeom prst="rect">
            <a:avLst/>
          </a:prstGeom>
          <a:noFill/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99" y="295847"/>
            <a:ext cx="1446213" cy="899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408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b="1" u="sng">
          <a:solidFill>
            <a:srgbClr val="006600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b="1" u="sng">
          <a:solidFill>
            <a:srgbClr val="006600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b="1" u="sng">
          <a:solidFill>
            <a:srgbClr val="006600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b="1" u="sng">
          <a:solidFill>
            <a:srgbClr val="006600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b="1" u="sng">
          <a:solidFill>
            <a:srgbClr val="006600"/>
          </a:solidFill>
          <a:latin typeface="Times New Roman" pitchFamily="18" charset="0"/>
        </a:defRPr>
      </a:lvl5pPr>
      <a:lvl6pPr marL="457189" algn="ctr" rtl="0" eaLnBrk="1" fontAlgn="base" hangingPunct="1">
        <a:spcBef>
          <a:spcPct val="0"/>
        </a:spcBef>
        <a:spcAft>
          <a:spcPct val="0"/>
        </a:spcAft>
        <a:defRPr b="1" u="sng">
          <a:solidFill>
            <a:srgbClr val="006600"/>
          </a:solidFill>
          <a:latin typeface="Times New Roman" pitchFamily="18" charset="0"/>
        </a:defRPr>
      </a:lvl6pPr>
      <a:lvl7pPr marL="914377" algn="ctr" rtl="0" eaLnBrk="1" fontAlgn="base" hangingPunct="1">
        <a:spcBef>
          <a:spcPct val="0"/>
        </a:spcBef>
        <a:spcAft>
          <a:spcPct val="0"/>
        </a:spcAft>
        <a:defRPr b="1" u="sng">
          <a:solidFill>
            <a:srgbClr val="006600"/>
          </a:solidFill>
          <a:latin typeface="Times New Roman" pitchFamily="18" charset="0"/>
        </a:defRPr>
      </a:lvl7pPr>
      <a:lvl8pPr marL="1371566" algn="ctr" rtl="0" eaLnBrk="1" fontAlgn="base" hangingPunct="1">
        <a:spcBef>
          <a:spcPct val="0"/>
        </a:spcBef>
        <a:spcAft>
          <a:spcPct val="0"/>
        </a:spcAft>
        <a:defRPr b="1" u="sng">
          <a:solidFill>
            <a:srgbClr val="006600"/>
          </a:solidFill>
          <a:latin typeface="Times New Roman" pitchFamily="18" charset="0"/>
        </a:defRPr>
      </a:lvl8pPr>
      <a:lvl9pPr marL="1828754" algn="ctr" rtl="0" eaLnBrk="1" fontAlgn="base" hangingPunct="1">
        <a:spcBef>
          <a:spcPct val="0"/>
        </a:spcBef>
        <a:spcAft>
          <a:spcPct val="0"/>
        </a:spcAft>
        <a:defRPr b="1" u="sng">
          <a:solidFill>
            <a:srgbClr val="006600"/>
          </a:solidFill>
          <a:latin typeface="Times New Roman" pitchFamily="18" charset="0"/>
        </a:defRPr>
      </a:lvl9pPr>
    </p:titleStyle>
    <p:bodyStyle>
      <a:lvl1pPr marL="342891" indent="-342891" algn="l" rtl="0" eaLnBrk="1" fontAlgn="base" hangingPunct="1">
        <a:spcBef>
          <a:spcPct val="20000"/>
        </a:spcBef>
        <a:spcAft>
          <a:spcPct val="0"/>
        </a:spcAft>
        <a:buChar char="•"/>
        <a:defRPr b="1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rtl="0" eaLnBrk="1" fontAlgn="base" hangingPunct="1">
        <a:spcBef>
          <a:spcPct val="20000"/>
        </a:spcBef>
        <a:spcAft>
          <a:spcPct val="0"/>
        </a:spcAft>
        <a:defRPr sz="1600">
          <a:solidFill>
            <a:schemeClr val="tx1"/>
          </a:solidFill>
          <a:latin typeface="+mn-lt"/>
        </a:defRPr>
      </a:lvl2pPr>
      <a:lvl3pPr marL="1142971" indent="-228594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600160" indent="-228594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349" indent="-228594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514537" indent="-228594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726" indent="-228594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8914" indent="-228594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103" indent="-228594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Chapitre 2</a:t>
            </a:r>
            <a:br>
              <a:rPr lang="fr-FR" dirty="0"/>
            </a:br>
            <a:r>
              <a:rPr lang="fr-FR" dirty="0"/>
              <a:t>Traduction d’adresses</a:t>
            </a:r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3428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1. NAT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417640"/>
            <a:ext cx="8229600" cy="4708527"/>
          </a:xfrm>
        </p:spPr>
        <p:txBody>
          <a:bodyPr/>
          <a:lstStyle/>
          <a:p>
            <a:pPr>
              <a:buNone/>
            </a:pPr>
            <a:r>
              <a:rPr lang="fr-FR" dirty="0"/>
              <a:t>Le processus utilisé pour convertir…</a:t>
            </a:r>
          </a:p>
          <a:p>
            <a:pPr lvl="1">
              <a:buNone/>
            </a:pPr>
            <a:r>
              <a:rPr lang="fr-FR" b="1" dirty="0"/>
              <a:t>Les adresses privées</a:t>
            </a:r>
          </a:p>
          <a:p>
            <a:pPr lvl="1">
              <a:buNone/>
            </a:pPr>
            <a:r>
              <a:rPr lang="fr-FR" b="1" dirty="0"/>
              <a:t>En adresse(s) publique(s)</a:t>
            </a:r>
          </a:p>
          <a:p>
            <a:pPr>
              <a:buNone/>
            </a:pPr>
            <a:r>
              <a:rPr lang="fr-FR" dirty="0"/>
              <a:t>Est appelé :</a:t>
            </a:r>
          </a:p>
          <a:p>
            <a:pPr lvl="1">
              <a:buNone/>
            </a:pPr>
            <a:r>
              <a:rPr lang="fr-FR" b="1" dirty="0"/>
              <a:t>Traduction d’adresses de réseau</a:t>
            </a:r>
          </a:p>
          <a:p>
            <a:pPr lvl="1">
              <a:buNone/>
            </a:pPr>
            <a:r>
              <a:rPr lang="fr-FR" i="1" dirty="0"/>
              <a:t>(</a:t>
            </a:r>
            <a:r>
              <a:rPr lang="fr-FR" b="1" i="1" dirty="0"/>
              <a:t>N</a:t>
            </a:r>
            <a:r>
              <a:rPr lang="fr-FR" i="1" dirty="0"/>
              <a:t>etwork </a:t>
            </a:r>
            <a:r>
              <a:rPr lang="fr-FR" b="1" i="1" dirty="0" err="1"/>
              <a:t>A</a:t>
            </a:r>
            <a:r>
              <a:rPr lang="fr-FR" i="1" dirty="0" err="1"/>
              <a:t>ddress</a:t>
            </a:r>
            <a:r>
              <a:rPr lang="fr-FR" i="1" dirty="0"/>
              <a:t> </a:t>
            </a:r>
            <a:r>
              <a:rPr lang="fr-FR" b="1" i="1" dirty="0"/>
              <a:t>T</a:t>
            </a:r>
            <a:r>
              <a:rPr lang="fr-FR" i="1" dirty="0"/>
              <a:t>ranslation)</a:t>
            </a:r>
          </a:p>
        </p:txBody>
      </p:sp>
    </p:spTree>
    <p:extLst>
      <p:ext uri="{BB962C8B-B14F-4D97-AF65-F5344CB8AC3E}">
        <p14:creationId xmlns:p14="http://schemas.microsoft.com/office/powerpoint/2010/main" val="2114972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80729"/>
          </a:xfrm>
        </p:spPr>
        <p:txBody>
          <a:bodyPr/>
          <a:lstStyle/>
          <a:p>
            <a:r>
              <a:rPr lang="fr-FR" dirty="0"/>
              <a:t>1. NAT</a:t>
            </a:r>
            <a:br>
              <a:rPr lang="fr-FR" dirty="0"/>
            </a:br>
            <a:r>
              <a:rPr lang="fr-FR" dirty="0"/>
              <a:t>Table</a:t>
            </a:r>
          </a:p>
        </p:txBody>
      </p:sp>
      <p:graphicFrame>
        <p:nvGraphicFramePr>
          <p:cNvPr id="8" name="Espace réservé du contenu 7"/>
          <p:cNvGraphicFramePr>
            <a:graphicFrameLocks noGrp="1"/>
          </p:cNvGraphicFramePr>
          <p:nvPr>
            <p:ph idx="1"/>
          </p:nvPr>
        </p:nvGraphicFramePr>
        <p:xfrm>
          <a:off x="457200" y="3717032"/>
          <a:ext cx="8229600" cy="23762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25472">
                <a:tc>
                  <a:txBody>
                    <a:bodyPr/>
                    <a:lstStyle/>
                    <a:p>
                      <a:pPr algn="ctr"/>
                      <a:r>
                        <a:rPr lang="fr-FR" sz="1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Adresse IP source privée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3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Adresse IP source</a:t>
                      </a:r>
                      <a:r>
                        <a:rPr lang="fr-FR" sz="13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publique</a:t>
                      </a:r>
                      <a:endParaRPr lang="fr-FR" sz="13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3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5396">
                <a:tc>
                  <a:txBody>
                    <a:bodyPr/>
                    <a:lstStyle/>
                    <a:p>
                      <a:pPr algn="ctr"/>
                      <a:endParaRPr lang="fr-FR" sz="13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3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3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3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5396">
                <a:tc>
                  <a:txBody>
                    <a:bodyPr/>
                    <a:lstStyle/>
                    <a:p>
                      <a:pPr algn="ctr"/>
                      <a:endParaRPr lang="fr-FR" sz="13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3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3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3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4350" y="980729"/>
            <a:ext cx="8172451" cy="259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ZoneTexte 4"/>
          <p:cNvSpPr txBox="1"/>
          <p:nvPr/>
        </p:nvSpPr>
        <p:spPr>
          <a:xfrm>
            <a:off x="680606" y="4720497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192.168.1.2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4878533" y="4720497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200.100.50.2</a:t>
            </a:r>
          </a:p>
        </p:txBody>
      </p:sp>
      <p:cxnSp>
        <p:nvCxnSpPr>
          <p:cNvPr id="7" name="Connecteur droit avec flèche 6"/>
          <p:cNvCxnSpPr/>
          <p:nvPr/>
        </p:nvCxnSpPr>
        <p:spPr bwMode="auto">
          <a:xfrm>
            <a:off x="2299855" y="4905164"/>
            <a:ext cx="2438400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1718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2. NAT/PAT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340770"/>
            <a:ext cx="8229600" cy="4785395"/>
          </a:xfrm>
        </p:spPr>
        <p:txBody>
          <a:bodyPr/>
          <a:lstStyle/>
          <a:p>
            <a:pPr marL="0" indent="0" algn="just">
              <a:buNone/>
            </a:pPr>
            <a:r>
              <a:rPr lang="fr-FR" b="0" dirty="0"/>
              <a:t>La fonction NAT est très souvent associée à la fonction </a:t>
            </a:r>
            <a:r>
              <a:rPr lang="fr-FR" dirty="0"/>
              <a:t>PAT</a:t>
            </a:r>
            <a:r>
              <a:rPr lang="fr-FR" b="0" dirty="0"/>
              <a:t> :</a:t>
            </a:r>
          </a:p>
          <a:p>
            <a:pPr lvl="1" algn="just">
              <a:buNone/>
            </a:pPr>
            <a:r>
              <a:rPr lang="fr-FR" b="1" dirty="0"/>
              <a:t>Traduction d’adresses et ports</a:t>
            </a:r>
          </a:p>
          <a:p>
            <a:pPr lvl="1" algn="just">
              <a:buNone/>
            </a:pPr>
            <a:r>
              <a:rPr lang="fr-FR" i="1" dirty="0"/>
              <a:t>(</a:t>
            </a:r>
            <a:r>
              <a:rPr lang="fr-FR" b="1" i="1" dirty="0"/>
              <a:t>P</a:t>
            </a:r>
            <a:r>
              <a:rPr lang="fr-FR" i="1" dirty="0"/>
              <a:t>ort </a:t>
            </a:r>
            <a:r>
              <a:rPr lang="fr-FR" b="1" i="1" dirty="0" err="1"/>
              <a:t>A</a:t>
            </a:r>
            <a:r>
              <a:rPr lang="fr-FR" i="1" dirty="0" err="1"/>
              <a:t>ddress</a:t>
            </a:r>
            <a:r>
              <a:rPr lang="fr-FR" i="1" dirty="0"/>
              <a:t> </a:t>
            </a:r>
            <a:r>
              <a:rPr lang="fr-FR" b="1" i="1" dirty="0"/>
              <a:t>T</a:t>
            </a:r>
            <a:r>
              <a:rPr lang="fr-FR" i="1" dirty="0"/>
              <a:t>ranslation)</a:t>
            </a:r>
          </a:p>
          <a:p>
            <a:pPr marL="0" indent="0" algn="just">
              <a:buNone/>
            </a:pPr>
            <a:r>
              <a:rPr lang="fr-FR" b="0" dirty="0"/>
              <a:t>Grâce au NAT/PAT, un routeur est capable de traduire…</a:t>
            </a:r>
          </a:p>
          <a:p>
            <a:pPr lvl="1" algn="just">
              <a:buNone/>
            </a:pPr>
            <a:r>
              <a:rPr lang="fr-FR" b="1" dirty="0"/>
              <a:t>Plusieurs adresses privées</a:t>
            </a:r>
          </a:p>
          <a:p>
            <a:pPr lvl="1" algn="just">
              <a:buNone/>
            </a:pPr>
            <a:r>
              <a:rPr lang="fr-FR" b="0" dirty="0"/>
              <a:t>En </a:t>
            </a:r>
            <a:r>
              <a:rPr lang="fr-FR" b="1" dirty="0"/>
              <a:t>1 adresse publique</a:t>
            </a:r>
          </a:p>
        </p:txBody>
      </p:sp>
    </p:spTree>
    <p:extLst>
      <p:ext uri="{BB962C8B-B14F-4D97-AF65-F5344CB8AC3E}">
        <p14:creationId xmlns:p14="http://schemas.microsoft.com/office/powerpoint/2010/main" val="1318950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02660"/>
            <a:ext cx="8229600" cy="1314978"/>
          </a:xfrm>
        </p:spPr>
        <p:txBody>
          <a:bodyPr/>
          <a:lstStyle/>
          <a:p>
            <a:r>
              <a:rPr lang="fr-FR" dirty="0"/>
              <a:t>2. NAT/PAT</a:t>
            </a:r>
            <a:br>
              <a:rPr lang="fr-FR" dirty="0"/>
            </a:br>
            <a:r>
              <a:rPr lang="fr-FR" dirty="0"/>
              <a:t>Table</a:t>
            </a:r>
          </a:p>
        </p:txBody>
      </p:sp>
      <p:graphicFrame>
        <p:nvGraphicFramePr>
          <p:cNvPr id="8" name="Espace réservé du contenu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2556444"/>
              </p:ext>
            </p:extLst>
          </p:nvPr>
        </p:nvGraphicFramePr>
        <p:xfrm>
          <a:off x="457200" y="3717036"/>
          <a:ext cx="8229600" cy="23580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64095"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Adresse IP source privée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Port source privé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Adresse IP source</a:t>
                      </a:r>
                      <a:r>
                        <a:rPr lang="fr-FR" sz="18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publique</a:t>
                      </a:r>
                      <a:endParaRPr lang="fr-FR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Port source public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6995"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192.168.1.2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200.100.50.2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8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6995"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192.168.1.3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8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200.100.50.2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4350" y="980729"/>
            <a:ext cx="8172451" cy="259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ZoneTexte 2"/>
          <p:cNvSpPr txBox="1"/>
          <p:nvPr/>
        </p:nvSpPr>
        <p:spPr>
          <a:xfrm>
            <a:off x="2867892" y="4711409"/>
            <a:ext cx="1347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TCP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50000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2867892" y="5367149"/>
            <a:ext cx="1347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TCP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51000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7065820" y="4711409"/>
            <a:ext cx="1347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TCP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50000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7065820" y="5393264"/>
            <a:ext cx="1347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TCP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51000</a:t>
            </a:r>
          </a:p>
        </p:txBody>
      </p:sp>
      <p:cxnSp>
        <p:nvCxnSpPr>
          <p:cNvPr id="5" name="Connecteur droit avec flèche 4"/>
          <p:cNvCxnSpPr/>
          <p:nvPr/>
        </p:nvCxnSpPr>
        <p:spPr bwMode="auto">
          <a:xfrm>
            <a:off x="4253346" y="4896076"/>
            <a:ext cx="498764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 bwMode="auto">
          <a:xfrm>
            <a:off x="720437" y="4599710"/>
            <a:ext cx="3532909" cy="581891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377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2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4765965" y="4615161"/>
            <a:ext cx="3532909" cy="581891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377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2400">
              <a:solidFill>
                <a:schemeClr val="tx1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5819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7" grpId="0"/>
      <p:bldP spid="9" grpId="0"/>
      <p:bldP spid="11" grpId="0" animBg="1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3. Redirection de ports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340770"/>
            <a:ext cx="8229600" cy="4785395"/>
          </a:xfrm>
        </p:spPr>
        <p:txBody>
          <a:bodyPr/>
          <a:lstStyle/>
          <a:p>
            <a:pPr marL="0" indent="0" algn="just">
              <a:buNone/>
            </a:pPr>
            <a:r>
              <a:rPr lang="fr-FR" b="0" dirty="0"/>
              <a:t>La </a:t>
            </a:r>
            <a:r>
              <a:rPr lang="fr-FR" dirty="0"/>
              <a:t>redirection de ports </a:t>
            </a:r>
            <a:r>
              <a:rPr lang="fr-FR" b="0" dirty="0"/>
              <a:t>permet de </a:t>
            </a:r>
            <a:r>
              <a:rPr lang="fr-FR" dirty="0"/>
              <a:t>rendre accessible </a:t>
            </a:r>
            <a:r>
              <a:rPr lang="fr-FR" b="0" dirty="0"/>
              <a:t>un serveur avec </a:t>
            </a:r>
            <a:r>
              <a:rPr lang="fr-FR" dirty="0"/>
              <a:t>une adresse privée </a:t>
            </a:r>
            <a:r>
              <a:rPr lang="fr-FR" b="0" dirty="0"/>
              <a:t>derrière un routeur </a:t>
            </a:r>
            <a:r>
              <a:rPr lang="fr-FR" dirty="0"/>
              <a:t>avec une adresse publique</a:t>
            </a:r>
          </a:p>
          <a:p>
            <a:pPr>
              <a:buNone/>
            </a:pPr>
            <a:r>
              <a:rPr lang="fr-FR" b="0" i="1" dirty="0"/>
              <a:t>(Port </a:t>
            </a:r>
            <a:r>
              <a:rPr lang="fr-FR" b="0" i="1" dirty="0" err="1"/>
              <a:t>Forwarding</a:t>
            </a:r>
            <a:r>
              <a:rPr lang="fr-FR" b="0" i="1" dirty="0"/>
              <a:t>)</a:t>
            </a:r>
          </a:p>
        </p:txBody>
      </p:sp>
      <p:graphicFrame>
        <p:nvGraphicFramePr>
          <p:cNvPr id="5" name="Espace réservé du contenu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87364044"/>
              </p:ext>
            </p:extLst>
          </p:nvPr>
        </p:nvGraphicFramePr>
        <p:xfrm>
          <a:off x="457200" y="3717036"/>
          <a:ext cx="8229600" cy="16613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64095"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Adresse IP destination privée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Port destination privé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Adresse IP destination</a:t>
                      </a:r>
                      <a:r>
                        <a:rPr lang="fr-FR" sz="18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publique</a:t>
                      </a:r>
                      <a:endParaRPr lang="fr-FR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Port destination public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6995"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192.168.1.2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UDP</a:t>
                      </a:r>
                      <a:r>
                        <a:rPr lang="fr-FR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1050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200.100.50.2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UDP</a:t>
                      </a:r>
                      <a:r>
                        <a:rPr lang="fr-FR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1050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6" name="Connecteur droit avec flèche 5"/>
          <p:cNvCxnSpPr/>
          <p:nvPr/>
        </p:nvCxnSpPr>
        <p:spPr bwMode="auto">
          <a:xfrm flipH="1">
            <a:off x="4253346" y="4946319"/>
            <a:ext cx="498764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 bwMode="auto">
          <a:xfrm>
            <a:off x="720437" y="4655373"/>
            <a:ext cx="3532909" cy="581891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377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2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4765965" y="4665402"/>
            <a:ext cx="3532909" cy="581891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377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2400">
              <a:solidFill>
                <a:schemeClr val="tx1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999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Table NAT/PAT</a:t>
            </a:r>
          </a:p>
        </p:txBody>
      </p:sp>
      <p:graphicFrame>
        <p:nvGraphicFramePr>
          <p:cNvPr id="8" name="Espace réservé du contenu 7"/>
          <p:cNvGraphicFramePr>
            <a:graphicFrameLocks noGrp="1"/>
          </p:cNvGraphicFramePr>
          <p:nvPr>
            <p:ph idx="1"/>
          </p:nvPr>
        </p:nvGraphicFramePr>
        <p:xfrm>
          <a:off x="457200" y="3717032"/>
          <a:ext cx="8229600" cy="23762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25472">
                <a:tc>
                  <a:txBody>
                    <a:bodyPr/>
                    <a:lstStyle/>
                    <a:p>
                      <a:pPr algn="ctr"/>
                      <a:r>
                        <a:rPr lang="fr-FR" sz="1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Adresse IP source privée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3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Adresse IP source</a:t>
                      </a:r>
                      <a:r>
                        <a:rPr lang="fr-FR" sz="13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publique</a:t>
                      </a:r>
                      <a:endParaRPr lang="fr-FR" sz="13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3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5396">
                <a:tc>
                  <a:txBody>
                    <a:bodyPr/>
                    <a:lstStyle/>
                    <a:p>
                      <a:pPr algn="ctr"/>
                      <a:endParaRPr lang="fr-FR" sz="13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3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3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3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5396">
                <a:tc>
                  <a:txBody>
                    <a:bodyPr/>
                    <a:lstStyle/>
                    <a:p>
                      <a:pPr algn="ctr"/>
                      <a:endParaRPr lang="fr-FR" sz="13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3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3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3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4350" y="980729"/>
            <a:ext cx="8172451" cy="259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880514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Quizz fin de chapitre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sz="3200" b="0" dirty="0"/>
              <a:t>Moodle : Réseau S2 &gt; NAT &gt; Quizz NAT</a:t>
            </a:r>
          </a:p>
          <a:p>
            <a:pPr marL="0" indent="0" algn="ctr">
              <a:buNone/>
            </a:pPr>
            <a:r>
              <a:rPr lang="fr-FR" sz="3200" dirty="0"/>
              <a:t>https://quizzmoodle.page.link/nat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9852" y="3458782"/>
            <a:ext cx="2664296" cy="266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7315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dele CM">
  <a:themeElements>
    <a:clrScheme name="Modèle par défau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Modèle par défaut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odèle par défau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228</Words>
  <Application>Microsoft Office PowerPoint</Application>
  <PresentationFormat>Affichage à l'écran (4:3)</PresentationFormat>
  <Paragraphs>56</Paragraphs>
  <Slides>8</Slides>
  <Notes>4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8</vt:i4>
      </vt:variant>
    </vt:vector>
  </HeadingPairs>
  <TitlesOfParts>
    <vt:vector size="17" baseType="lpstr">
      <vt:lpstr>Arial</vt:lpstr>
      <vt:lpstr>Arial Unicode MS</vt:lpstr>
      <vt:lpstr>Calibri</vt:lpstr>
      <vt:lpstr>Calibri Light</vt:lpstr>
      <vt:lpstr>Tahoma</vt:lpstr>
      <vt:lpstr>Times New Roman</vt:lpstr>
      <vt:lpstr>Verdana</vt:lpstr>
      <vt:lpstr>Thème Office</vt:lpstr>
      <vt:lpstr>modele CM</vt:lpstr>
      <vt:lpstr>Chapitre 2 Traduction d’adresses</vt:lpstr>
      <vt:lpstr>1. NAT</vt:lpstr>
      <vt:lpstr>1. NAT Table</vt:lpstr>
      <vt:lpstr>2. NAT/PAT</vt:lpstr>
      <vt:lpstr>2. NAT/PAT Table</vt:lpstr>
      <vt:lpstr>3. Redirection de ports</vt:lpstr>
      <vt:lpstr>Table NAT/PAT</vt:lpstr>
      <vt:lpstr>Quizz fin de chapitre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Chapitre 2 Traduction d’adresses</dc:title>
  <dc:creator>Sylvain Barreau</dc:creator>
  <cp:lastModifiedBy>Julien</cp:lastModifiedBy>
  <cp:revision>9</cp:revision>
  <cp:lastPrinted>2019-01-20T23:25:51Z</cp:lastPrinted>
  <dcterms:created xsi:type="dcterms:W3CDTF">2019-01-20T23:24:31Z</dcterms:created>
  <dcterms:modified xsi:type="dcterms:W3CDTF">2021-01-05T10:51:42Z</dcterms:modified>
</cp:coreProperties>
</file>