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7" r:id="rId6"/>
    <p:sldId id="270" r:id="rId7"/>
    <p:sldId id="272" r:id="rId8"/>
  </p:sldIdLst>
  <p:sldSz cx="9144000" cy="6858000" type="screen4x3"/>
  <p:notesSz cx="6789738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669900"/>
    <a:srgbClr val="006600"/>
    <a:srgbClr val="DDDDDD"/>
    <a:srgbClr val="B2B2B2"/>
    <a:srgbClr val="FF3399"/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36" autoAdjust="0"/>
  </p:normalViewPr>
  <p:slideViewPr>
    <p:cSldViewPr snapToObjects="1">
      <p:cViewPr varScale="1">
        <p:scale>
          <a:sx n="64" d="100"/>
          <a:sy n="64" d="100"/>
        </p:scale>
        <p:origin x="174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1536" y="-96"/>
      </p:cViewPr>
      <p:guideLst>
        <p:guide orient="horz" pos="3127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519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219" y="0"/>
            <a:ext cx="2941519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707"/>
            <a:ext cx="2941519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219" y="9440707"/>
            <a:ext cx="2941519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F031E6-27C4-48CC-A33A-8B2915359ED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858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4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926" y="0"/>
            <a:ext cx="2947984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2000"/>
            <a:ext cx="4979988" cy="3735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942" y="4725911"/>
            <a:ext cx="4965026" cy="44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1822"/>
            <a:ext cx="2947984" cy="45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926" y="9451822"/>
            <a:ext cx="2947984" cy="45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8B8B0C-F2EE-4EA8-A14E-F6218EA1B39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935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QUIC</a:t>
            </a:r>
            <a:r>
              <a:rPr lang="fr-FR" dirty="0"/>
              <a:t> ~</a:t>
            </a:r>
            <a:r>
              <a:rPr lang="fr-FR" baseline="0" dirty="0"/>
              <a:t> </a:t>
            </a:r>
            <a:r>
              <a:rPr lang="fr-FR" baseline="0" dirty="0" err="1"/>
              <a:t>udp</a:t>
            </a:r>
            <a:endParaRPr lang="fr-FR" baseline="0" dirty="0"/>
          </a:p>
          <a:p>
            <a:r>
              <a:rPr lang="fr-FR" baseline="0" dirty="0" err="1"/>
              <a:t>RTP</a:t>
            </a:r>
            <a:r>
              <a:rPr lang="fr-FR" baseline="0" dirty="0"/>
              <a:t> plus tard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SCTP</a:t>
            </a:r>
            <a:r>
              <a:rPr lang="fr-FR" dirty="0"/>
              <a:t> télécom : messages</a:t>
            </a:r>
          </a:p>
          <a:p>
            <a:r>
              <a:rPr lang="fr-FR" dirty="0" err="1"/>
              <a:t>DCCP</a:t>
            </a:r>
            <a:r>
              <a:rPr lang="fr-FR" dirty="0"/>
              <a:t>, </a:t>
            </a:r>
            <a:r>
              <a:rPr lang="fr-FR" dirty="0" err="1"/>
              <a:t>SPX</a:t>
            </a:r>
            <a:r>
              <a:rPr lang="fr-FR" dirty="0"/>
              <a:t> vieux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027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31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4C41D-E399-470D-BD71-922594D9AFA7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58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Arial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743200" y="6369050"/>
            <a:ext cx="525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1600" b="1">
                <a:solidFill>
                  <a:schemeClr val="bg1"/>
                </a:solidFill>
                <a:latin typeface="Verdana" pitchFamily="34" charset="0"/>
              </a:rPr>
              <a:t>Université Paul Sabatier - Toulouse 3</a:t>
            </a:r>
            <a:endParaRPr lang="fr-FR" sz="16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676400" y="22860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ahoma" pitchFamily="34" charset="0"/>
              </a:rPr>
              <a:t>Accueil des nouveaux personnels – Promotion 2007</a:t>
            </a:r>
            <a:r>
              <a:rPr lang="fr-FR" sz="1600" b="1">
                <a:latin typeface="Verdana" pitchFamily="34" charset="0"/>
              </a:rPr>
              <a:t> 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0" y="652145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900" i="1">
                <a:latin typeface="Tahoma" pitchFamily="34" charset="0"/>
              </a:rPr>
              <a:t>IUT A – Service Direction – 19 août 2004</a:t>
            </a:r>
            <a:r>
              <a:rPr lang="fr-FR" sz="1600" b="1">
                <a:latin typeface="Verdana" pitchFamily="34" charset="0"/>
              </a:rPr>
              <a:t>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8788400" y="66294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F758CB98-F732-4ABE-B2DA-E19EA1AE4EF5}" type="slidenum">
              <a:rPr lang="fr-FR" sz="900">
                <a:latin typeface="Tahoma" pitchFamily="34" charset="0"/>
              </a:rPr>
              <a:pPr/>
              <a:t>‹N°›</a:t>
            </a:fld>
            <a:endParaRPr lang="fr-FR" sz="900">
              <a:latin typeface="Tahoma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800" b="1">
                <a:latin typeface="Arial Unicode MS" pitchFamily="34" charset="-128"/>
              </a:rPr>
              <a:t>                          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0" y="6369050"/>
            <a:ext cx="9144000" cy="4889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053" name="Picture 29" descr="2010-LOGO UPS"/>
          <p:cNvPicPr>
            <a:picLocks noChangeAspect="1" noChangeArrowheads="1"/>
          </p:cNvPicPr>
          <p:nvPr/>
        </p:nvPicPr>
        <p:blipFill>
          <a:blip r:embed="rId13" cstate="print"/>
          <a:srcRect t="27559" b="35432"/>
          <a:stretch>
            <a:fillRect/>
          </a:stretch>
        </p:blipFill>
        <p:spPr bwMode="auto">
          <a:xfrm>
            <a:off x="7524750" y="6115050"/>
            <a:ext cx="1390650" cy="514350"/>
          </a:xfrm>
          <a:prstGeom prst="rect">
            <a:avLst/>
          </a:prstGeom>
          <a:noFill/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95843"/>
            <a:ext cx="1446213" cy="8999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Chapitre 1</a:t>
            </a:r>
            <a:br>
              <a:rPr lang="fr-FR" dirty="0"/>
            </a:br>
            <a:r>
              <a:rPr lang="fr-FR" dirty="0"/>
              <a:t>Protocoles de Transport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Protocoles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1 protocole obligatoirement et 1 seul protocole </a:t>
            </a:r>
            <a:r>
              <a:rPr lang="fr-FR" b="0" dirty="0"/>
              <a:t>(hors flux) entre :</a:t>
            </a:r>
            <a:endParaRPr lang="fr-FR" i="1" dirty="0"/>
          </a:p>
          <a:p>
            <a:pPr lvl="1" algn="just"/>
            <a:endParaRPr lang="fr-FR" i="1" dirty="0"/>
          </a:p>
          <a:p>
            <a:pPr lvl="1" algn="just"/>
            <a:endParaRPr lang="fr-FR" i="1" dirty="0"/>
          </a:p>
          <a:p>
            <a:pPr lvl="1" algn="just"/>
            <a:endParaRPr lang="fr-FR" i="1" dirty="0"/>
          </a:p>
          <a:p>
            <a:pPr lvl="1" algn="just"/>
            <a:endParaRPr lang="fr-FR" i="1" dirty="0"/>
          </a:p>
          <a:p>
            <a:pPr marL="457200" lvl="1" indent="0" algn="just">
              <a:buNone/>
            </a:pPr>
            <a:endParaRPr lang="fr-FR" i="1" dirty="0"/>
          </a:p>
          <a:p>
            <a:pPr marL="457200" lvl="1" indent="0" algn="just">
              <a:buNone/>
            </a:pPr>
            <a:endParaRPr lang="fr-FR" i="1" dirty="0"/>
          </a:p>
          <a:p>
            <a:pPr marL="0" indent="0">
              <a:buNone/>
            </a:pPr>
            <a:r>
              <a:rPr lang="fr-FR" dirty="0"/>
              <a:t>Débit / Qualité</a:t>
            </a:r>
          </a:p>
          <a:p>
            <a:r>
              <a:rPr lang="fr-FR" dirty="0"/>
              <a:t>Qualité → </a:t>
            </a:r>
            <a:r>
              <a:rPr lang="fr-FR" dirty="0" err="1"/>
              <a:t>TCP</a:t>
            </a:r>
            <a:endParaRPr lang="fr-FR" dirty="0"/>
          </a:p>
          <a:p>
            <a:r>
              <a:rPr lang="fr-FR" dirty="0"/>
              <a:t>Débit → </a:t>
            </a:r>
            <a:r>
              <a:rPr lang="fr-FR" dirty="0" err="1"/>
              <a:t>UDP</a:t>
            </a:r>
            <a:endParaRPr lang="fr-FR" dirty="0"/>
          </a:p>
          <a:p>
            <a:pPr lvl="1" algn="just"/>
            <a:endParaRPr lang="fr-FR" i="1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74074"/>
              </p:ext>
            </p:extLst>
          </p:nvPr>
        </p:nvGraphicFramePr>
        <p:xfrm>
          <a:off x="457200" y="2072416"/>
          <a:ext cx="8229600" cy="2972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0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2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5768">
                <a:tc>
                  <a:txBody>
                    <a:bodyPr/>
                    <a:lstStyle/>
                    <a:p>
                      <a:endParaRPr lang="fr-FR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fr-FR" sz="2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ransmission </a:t>
                      </a:r>
                      <a:r>
                        <a:rPr lang="fr-FR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fr-FR" sz="2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ontrol </a:t>
                      </a:r>
                      <a:r>
                        <a:rPr lang="fr-FR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fr-FR" sz="2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fr-FR" sz="2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 </a:t>
                      </a:r>
                      <a:r>
                        <a:rPr lang="fr-FR" sz="2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fr-FR" sz="2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atagram</a:t>
                      </a:r>
                      <a:r>
                        <a:rPr lang="fr-FR" sz="2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fr-FR" sz="2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873">
                <a:tc>
                  <a:txBody>
                    <a:bodyPr/>
                    <a:lstStyle/>
                    <a:p>
                      <a:r>
                        <a:rPr lang="fr-FR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Connecté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Protocole connecté</a:t>
                      </a:r>
                    </a:p>
                    <a:p>
                      <a:pPr algn="ctr"/>
                      <a:r>
                        <a:rPr lang="fr-FR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(client-serveur)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Protocole non connecté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768">
                <a:tc>
                  <a:txBody>
                    <a:bodyPr/>
                    <a:lstStyle/>
                    <a:p>
                      <a:r>
                        <a:rPr lang="fr-FR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Contrôle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Rôle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4929411"/>
          </a:xfrm>
        </p:spPr>
        <p:txBody>
          <a:bodyPr/>
          <a:lstStyle/>
          <a:p>
            <a:pPr marL="0" indent="0" algn="just">
              <a:buNone/>
            </a:pPr>
            <a:r>
              <a:rPr lang="fr-FR" sz="2500" dirty="0"/>
              <a:t>Assure le transport de bout en bout de tout le message</a:t>
            </a:r>
            <a:r>
              <a:rPr lang="fr-FR" sz="2500" b="0" dirty="0"/>
              <a:t> (des couches supérieures) </a:t>
            </a:r>
            <a:r>
              <a:rPr lang="fr-FR" sz="2500" dirty="0"/>
              <a:t>:</a:t>
            </a:r>
          </a:p>
          <a:p>
            <a:pPr algn="just"/>
            <a:r>
              <a:rPr lang="fr-FR" sz="2500" b="0" dirty="0"/>
              <a:t>Découpe le message en segments numérotés</a:t>
            </a:r>
          </a:p>
          <a:p>
            <a:pPr algn="just"/>
            <a:r>
              <a:rPr lang="fr-FR" sz="2500" dirty="0"/>
              <a:t>Multiplexe les messages de plusieurs applications :</a:t>
            </a:r>
          </a:p>
          <a:p>
            <a:pPr lvl="1" algn="just"/>
            <a:r>
              <a:rPr lang="fr-FR" sz="2500" dirty="0"/>
              <a:t>Associe le segment à l’application qui l’envoie :</a:t>
            </a:r>
          </a:p>
          <a:p>
            <a:pPr marL="914400" lvl="2" indent="0" algn="just">
              <a:buNone/>
            </a:pPr>
            <a:r>
              <a:rPr lang="fr-FR" sz="2500" b="1" dirty="0"/>
              <a:t>Port source</a:t>
            </a:r>
          </a:p>
          <a:p>
            <a:pPr lvl="1" algn="just"/>
            <a:r>
              <a:rPr lang="fr-FR" sz="2500" dirty="0"/>
              <a:t>Associe le segment à l’application qui va recevoir :</a:t>
            </a:r>
          </a:p>
          <a:p>
            <a:pPr marL="914400" lvl="2" indent="0" algn="just">
              <a:buNone/>
            </a:pPr>
            <a:r>
              <a:rPr lang="fr-FR" sz="2500" b="1" dirty="0"/>
              <a:t>Port destination</a:t>
            </a:r>
          </a:p>
          <a:p>
            <a:pPr algn="just">
              <a:buNone/>
            </a:pPr>
            <a:r>
              <a:rPr lang="fr-FR" sz="2500" dirty="0"/>
              <a:t>…</a:t>
            </a:r>
          </a:p>
          <a:p>
            <a:pPr algn="just"/>
            <a:r>
              <a:rPr lang="fr-FR" sz="2500" b="0" dirty="0"/>
              <a:t>Recompose le message à partir des segments</a:t>
            </a:r>
          </a:p>
          <a:p>
            <a:pPr algn="just"/>
            <a:r>
              <a:rPr lang="fr-FR" sz="2500" dirty="0"/>
              <a:t>Transmet à l’application destination selon le 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fr-FR" dirty="0"/>
              <a:t>3. Ports applicatifs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4785395"/>
          </a:xfrm>
        </p:spPr>
        <p:txBody>
          <a:bodyPr/>
          <a:lstStyle/>
          <a:p>
            <a:pPr marL="0" indent="0" algn="just">
              <a:buNone/>
            </a:pPr>
            <a:r>
              <a:rPr lang="fr-FR" b="0" dirty="0"/>
              <a:t>Permet à </a:t>
            </a:r>
            <a:r>
              <a:rPr lang="fr-FR" b="0" dirty="0" err="1"/>
              <a:t>TCP</a:t>
            </a:r>
            <a:r>
              <a:rPr lang="fr-FR" b="0" dirty="0"/>
              <a:t> et </a:t>
            </a:r>
            <a:r>
              <a:rPr lang="fr-FR" b="0" dirty="0" err="1"/>
              <a:t>UDP</a:t>
            </a:r>
            <a:r>
              <a:rPr lang="fr-FR" b="0" dirty="0"/>
              <a:t> d’assurer le </a:t>
            </a:r>
            <a:r>
              <a:rPr lang="fr-FR" dirty="0"/>
              <a:t>multiplexage</a:t>
            </a:r>
          </a:p>
          <a:p>
            <a:pPr algn="just"/>
            <a:r>
              <a:rPr lang="fr-FR" dirty="0"/>
              <a:t>Sur un ordinateur</a:t>
            </a:r>
            <a:r>
              <a:rPr lang="fr-FR" b="0" dirty="0"/>
              <a:t> :</a:t>
            </a:r>
          </a:p>
          <a:p>
            <a:pPr marL="457200" lvl="1" indent="0" algn="just">
              <a:buNone/>
            </a:pPr>
            <a:r>
              <a:rPr lang="fr-FR" b="1" dirty="0"/>
              <a:t>Plusieurs applications / 1 adresse</a:t>
            </a:r>
          </a:p>
          <a:p>
            <a:pPr marL="457200" lvl="1" indent="0" algn="just">
              <a:buNone/>
            </a:pPr>
            <a:r>
              <a:rPr lang="fr-FR" dirty="0"/>
              <a:t>1 application = 1 adresse IP + 1 port = 1 socket</a:t>
            </a:r>
          </a:p>
          <a:p>
            <a:pPr marL="0" indent="0" algn="just">
              <a:buNone/>
            </a:pPr>
            <a:endParaRPr lang="fr-FR" dirty="0"/>
          </a:p>
          <a:p>
            <a:pPr marL="400050" lvl="1" indent="0" algn="just">
              <a:buNone/>
            </a:pPr>
            <a:r>
              <a:rPr lang="fr-FR" dirty="0"/>
              <a:t>Port &lt; 1 024 : Port « normalisé » par défaut</a:t>
            </a:r>
          </a:p>
          <a:p>
            <a:pPr marL="800100" lvl="2" indent="0" algn="just">
              <a:buNone/>
            </a:pPr>
            <a:r>
              <a:rPr lang="fr-FR" i="1" dirty="0"/>
              <a:t>Exemple : 80 → HTTP</a:t>
            </a:r>
          </a:p>
          <a:p>
            <a:pPr marL="400050" lvl="1" indent="0" algn="just">
              <a:buNone/>
            </a:pPr>
            <a:r>
              <a:rPr lang="fr-FR" dirty="0"/>
              <a:t>Port ≥ 49 152 : Port « utilisateur » (dynamique ou privé)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Ports pour client-serveur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algn="just"/>
            <a:r>
              <a:rPr lang="fr-FR" b="0" dirty="0"/>
              <a:t>Processus</a:t>
            </a:r>
            <a:r>
              <a:rPr lang="fr-FR" dirty="0"/>
              <a:t> serveur</a:t>
            </a:r>
            <a:r>
              <a:rPr lang="fr-FR" b="0" dirty="0"/>
              <a:t> :</a:t>
            </a:r>
          </a:p>
          <a:p>
            <a:pPr marL="457200" lvl="1" indent="0" algn="just">
              <a:buNone/>
            </a:pPr>
            <a:r>
              <a:rPr lang="fr-FR" dirty="0"/>
              <a:t>S’exécute continuellement (</a:t>
            </a:r>
            <a:r>
              <a:rPr lang="fr-FR" b="1" dirty="0"/>
              <a:t>service</a:t>
            </a:r>
            <a:r>
              <a:rPr lang="fr-FR" dirty="0"/>
              <a:t>, «</a:t>
            </a:r>
            <a:r>
              <a:rPr lang="fr-FR" i="1" dirty="0"/>
              <a:t>démon</a:t>
            </a:r>
            <a:r>
              <a:rPr lang="fr-FR" dirty="0"/>
              <a:t>»)</a:t>
            </a:r>
          </a:p>
          <a:p>
            <a:pPr marL="457200" lvl="1" indent="0" algn="just">
              <a:buNone/>
            </a:pPr>
            <a:r>
              <a:rPr lang="fr-FR" dirty="0"/>
              <a:t>Attend des requêtes sur un socket</a:t>
            </a:r>
          </a:p>
          <a:p>
            <a:pPr marL="457200" lvl="1" indent="0" algn="just">
              <a:buNone/>
            </a:pPr>
            <a:r>
              <a:rPr lang="fr-FR" dirty="0"/>
              <a:t> 	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adresse:port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fr-FR" b="0" dirty="0"/>
              <a:t>Processus</a:t>
            </a:r>
            <a:r>
              <a:rPr lang="fr-FR" dirty="0"/>
              <a:t> client</a:t>
            </a:r>
            <a:r>
              <a:rPr lang="fr-FR" b="0" dirty="0"/>
              <a:t> :</a:t>
            </a:r>
          </a:p>
          <a:p>
            <a:pPr marL="457200" lvl="1" indent="0" algn="just">
              <a:buNone/>
            </a:pPr>
            <a:r>
              <a:rPr lang="fr-FR" dirty="0"/>
              <a:t>S’exécute à la demande</a:t>
            </a:r>
          </a:p>
          <a:p>
            <a:pPr marL="457200" lvl="1" indent="0" algn="just">
              <a:buNone/>
            </a:pPr>
            <a:r>
              <a:rPr lang="fr-FR" dirty="0"/>
              <a:t>Lance des requêtes vers le socket serveur</a:t>
            </a:r>
          </a:p>
          <a:p>
            <a:pPr marL="457200" lvl="1" indent="0" algn="just">
              <a:buNone/>
            </a:pPr>
            <a:r>
              <a:rPr lang="fr-FR" dirty="0"/>
              <a:t>Et attend des réponses sur un socket</a:t>
            </a:r>
          </a:p>
          <a:p>
            <a:pPr marL="457200" lvl="1" indent="0" algn="just">
              <a:buNone/>
            </a:pPr>
            <a:r>
              <a:rPr lang="fr-FR" dirty="0"/>
              <a:t> 	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adresse:port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35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7020272" y="1851782"/>
            <a:ext cx="1880592" cy="40974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Serveur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0648" y="1851782"/>
            <a:ext cx="1943080" cy="40974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Client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Ports pour client-serveur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fr-FR" b="0" i="1" dirty="0"/>
              <a:t>Exemple du service Web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95536" y="2483768"/>
            <a:ext cx="1728192" cy="31774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Navigateur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dresse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:50000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020272" y="2483768"/>
            <a:ext cx="1728192" cy="31774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Logiciel serveur web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adresse:80</a:t>
            </a: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lèche droite 5"/>
          <p:cNvSpPr/>
          <p:nvPr/>
        </p:nvSpPr>
        <p:spPr bwMode="auto">
          <a:xfrm>
            <a:off x="1835696" y="2049624"/>
            <a:ext cx="5472608" cy="2016224"/>
          </a:xfrm>
          <a:prstGeom prst="rightArrow">
            <a:avLst>
              <a:gd name="adj1" fmla="val 56803"/>
              <a:gd name="adj2" fmla="val 50000"/>
            </a:avLst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/>
              <a:t>Requête</a:t>
            </a:r>
          </a:p>
          <a:p>
            <a:r>
              <a:rPr lang="fr-FR" dirty="0"/>
              <a:t>Port source: </a:t>
            </a:r>
            <a:r>
              <a:rPr lang="fr-FR" dirty="0" err="1"/>
              <a:t>TCP</a:t>
            </a:r>
            <a:r>
              <a:rPr lang="fr-FR" dirty="0"/>
              <a:t> 50000</a:t>
            </a:r>
          </a:p>
          <a:p>
            <a:pPr algn="r"/>
            <a:r>
              <a:rPr lang="fr-FR" dirty="0"/>
              <a:t>Port destination: TCP 80</a:t>
            </a:r>
          </a:p>
        </p:txBody>
      </p:sp>
      <p:sp>
        <p:nvSpPr>
          <p:cNvPr id="9" name="Flèche gauche 8"/>
          <p:cNvSpPr/>
          <p:nvPr/>
        </p:nvSpPr>
        <p:spPr bwMode="auto">
          <a:xfrm>
            <a:off x="1835696" y="4149080"/>
            <a:ext cx="5472608" cy="1800200"/>
          </a:xfrm>
          <a:prstGeom prst="leftArrow">
            <a:avLst>
              <a:gd name="adj1" fmla="val 66508"/>
              <a:gd name="adj2" fmla="val 50000"/>
            </a:avLst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/>
              <a:t>Réponse</a:t>
            </a:r>
          </a:p>
          <a:p>
            <a:pPr algn="r"/>
            <a:r>
              <a:rPr lang="fr-FR" dirty="0"/>
              <a:t>Port source: TCP 80</a:t>
            </a:r>
          </a:p>
          <a:p>
            <a:r>
              <a:rPr lang="fr-FR" dirty="0"/>
              <a:t>Port destination: </a:t>
            </a:r>
            <a:r>
              <a:rPr lang="fr-FR" dirty="0" err="1"/>
              <a:t>TCP</a:t>
            </a:r>
            <a:r>
              <a:rPr lang="fr-FR" dirty="0"/>
              <a:t> 50000</a:t>
            </a:r>
          </a:p>
        </p:txBody>
      </p:sp>
    </p:spTree>
    <p:extLst>
      <p:ext uri="{BB962C8B-B14F-4D97-AF65-F5344CB8AC3E}">
        <p14:creationId xmlns:p14="http://schemas.microsoft.com/office/powerpoint/2010/main" val="76186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3" grpId="0" uiExpand="1" build="p"/>
      <p:bldP spid="4" grpId="0" animBg="1"/>
      <p:bldP spid="5" grpId="0" animBg="1"/>
      <p:bldP spid="6" grpId="0" uiExpand="1" build="p" animBg="1"/>
      <p:bldP spid="9" grpId="0" uiExpand="1" build="p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Quizz fin de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200" b="0" dirty="0"/>
              <a:t>Moodle : Réseau S2 &gt; Transport &gt; Quizz</a:t>
            </a:r>
          </a:p>
          <a:p>
            <a:pPr marL="0" indent="0" algn="ctr">
              <a:buNone/>
            </a:pPr>
            <a:r>
              <a:rPr lang="fr-FR" sz="3200" dirty="0"/>
              <a:t>https://quizzmoodle.page.link/transport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52" y="3458782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49407"/>
      </p:ext>
    </p:extLst>
  </p:cSld>
  <p:clrMapOvr>
    <a:masterClrMapping/>
  </p:clrMapOvr>
</p:sld>
</file>

<file path=ppt/theme/theme1.xml><?xml version="1.0" encoding="utf-8"?>
<a:theme xmlns:a="http://schemas.openxmlformats.org/drawingml/2006/main" name="modele CM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 CM</Template>
  <TotalTime>7619</TotalTime>
  <Words>318</Words>
  <Application>Microsoft Office PowerPoint</Application>
  <PresentationFormat>Affichage à l'écran (4:3)</PresentationFormat>
  <Paragraphs>81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Arial Unicode MS</vt:lpstr>
      <vt:lpstr>Courier New</vt:lpstr>
      <vt:lpstr>Tahoma</vt:lpstr>
      <vt:lpstr>Times New Roman</vt:lpstr>
      <vt:lpstr>Verdana</vt:lpstr>
      <vt:lpstr>modele CM</vt:lpstr>
      <vt:lpstr>Chapitre 1 Protocoles de Transport</vt:lpstr>
      <vt:lpstr>1. Protocoles</vt:lpstr>
      <vt:lpstr>2. Rôle</vt:lpstr>
      <vt:lpstr>3. Ports applicatifs</vt:lpstr>
      <vt:lpstr>4. Ports pour client-serveur</vt:lpstr>
      <vt:lpstr>4. Ports pour client-serveur</vt:lpstr>
      <vt:lpstr>Quizz fin de chapitre</vt:lpstr>
    </vt:vector>
  </TitlesOfParts>
  <Company>IUT "A" Paul Sabatier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10 Couche Transport</dc:title>
  <dc:creator>Sylvain BARREAU</dc:creator>
  <cp:lastModifiedBy>Julien</cp:lastModifiedBy>
  <cp:revision>67</cp:revision>
  <cp:lastPrinted>2003-12-09T14:13:19Z</cp:lastPrinted>
  <dcterms:created xsi:type="dcterms:W3CDTF">2011-11-06T22:42:52Z</dcterms:created>
  <dcterms:modified xsi:type="dcterms:W3CDTF">2021-01-05T10:11:09Z</dcterms:modified>
</cp:coreProperties>
</file>