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3" r:id="rId1"/>
  </p:sldMasterIdLst>
  <p:notesMasterIdLst>
    <p:notesMasterId r:id="rId22"/>
  </p:notesMasterIdLst>
  <p:sldIdLst>
    <p:sldId id="256" r:id="rId2"/>
    <p:sldId id="258" r:id="rId3"/>
    <p:sldId id="304" r:id="rId4"/>
    <p:sldId id="344" r:id="rId5"/>
    <p:sldId id="266" r:id="rId6"/>
    <p:sldId id="269" r:id="rId7"/>
    <p:sldId id="261" r:id="rId8"/>
    <p:sldId id="306" r:id="rId9"/>
    <p:sldId id="307" r:id="rId10"/>
    <p:sldId id="271" r:id="rId11"/>
    <p:sldId id="259" r:id="rId12"/>
    <p:sldId id="260" r:id="rId13"/>
    <p:sldId id="316" r:id="rId14"/>
    <p:sldId id="309" r:id="rId15"/>
    <p:sldId id="313" r:id="rId16"/>
    <p:sldId id="314" r:id="rId17"/>
    <p:sldId id="317" r:id="rId18"/>
    <p:sldId id="320" r:id="rId19"/>
    <p:sldId id="319" r:id="rId20"/>
    <p:sldId id="318" r:id="rId21"/>
  </p:sldIdLst>
  <p:sldSz cx="9144000" cy="5143500" type="screen16x9"/>
  <p:notesSz cx="7104063" cy="10234613"/>
  <p:embeddedFontLst>
    <p:embeddedFont>
      <p:font typeface="Consolas" panose="020B0609020204030204" pitchFamily="49" charset="0"/>
      <p:regular r:id="rId23"/>
      <p:bold r:id="rId24"/>
      <p:italic r:id="rId25"/>
      <p:boldItalic r:id="rId26"/>
    </p:embeddedFont>
    <p:embeddedFont>
      <p:font typeface="Krona One" panose="02010605030500060004" pitchFamily="2" charset="77"/>
      <p:regular r:id="rId27"/>
    </p:embeddedFont>
    <p:embeddedFont>
      <p:font typeface="MADE Tommy Soft" panose="02000503000000020004" pitchFamily="2" charset="77"/>
      <p:regular r:id="rId28"/>
      <p:bold r:id="rId29"/>
    </p:embeddedFont>
    <p:embeddedFont>
      <p:font typeface="Moula" pitchFamily="2" charset="77"/>
      <p:regular r:id="rId30"/>
      <p:bold r:id="rId31"/>
    </p:embeddedFont>
    <p:embeddedFont>
      <p:font typeface="Organetto-Regular" pitchFamily="2" charset="0"/>
      <p:regular r:id="rId32"/>
    </p:embeddedFont>
    <p:embeddedFont>
      <p:font typeface="Roboto" panose="02000000000000000000" pitchFamily="2" charset="0"/>
      <p:regular r:id="rId33"/>
      <p:bold r:id="rId34"/>
      <p:italic r:id="rId35"/>
      <p:boldItalic r:id="rId36"/>
    </p:embeddedFont>
    <p:embeddedFont>
      <p:font typeface="Roboto Light" panose="020F03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NodeJS / Angular" id="{91B42BDE-C167-49D7-B668-E076CA3E1AA5}">
          <p14:sldIdLst>
            <p14:sldId id="256"/>
            <p14:sldId id="258"/>
            <p14:sldId id="304"/>
            <p14:sldId id="344"/>
            <p14:sldId id="266"/>
          </p14:sldIdLst>
        </p14:section>
        <p14:section name="Environnement" id="{A17089C9-3025-41F5-B872-1DA1456AB0C5}">
          <p14:sldIdLst>
            <p14:sldId id="269"/>
            <p14:sldId id="261"/>
            <p14:sldId id="306"/>
            <p14:sldId id="307"/>
            <p14:sldId id="271"/>
          </p14:sldIdLst>
        </p14:section>
        <p14:section name="TypeScript : Les bases" id="{4CE938FC-0C33-4157-920A-E6F4926CC9C5}">
          <p14:sldIdLst>
            <p14:sldId id="259"/>
            <p14:sldId id="260"/>
            <p14:sldId id="316"/>
            <p14:sldId id="309"/>
            <p14:sldId id="313"/>
            <p14:sldId id="314"/>
            <p14:sldId id="317"/>
            <p14:sldId id="320"/>
            <p14:sldId id="319"/>
            <p14:sldId id="318"/>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42B"/>
    <a:srgbClr val="19152A"/>
    <a:srgbClr val="F9BB98"/>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36D27-6E17-4F63-A7A6-3266DEA95727}">
  <a:tblStyle styleId="{FAB36D27-6E17-4F63-A7A6-3266DEA957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78776" autoAdjust="0"/>
  </p:normalViewPr>
  <p:slideViewPr>
    <p:cSldViewPr snapToGrid="0">
      <p:cViewPr varScale="1">
        <p:scale>
          <a:sx n="133" d="100"/>
          <a:sy n="133" d="100"/>
        </p:scale>
        <p:origin x="2000"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p: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6f1bce38b0_0_35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6f1bce38b0_0_354: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t>Où en est-on, qui a installé quoi ?</a:t>
            </a:r>
          </a:p>
          <a:p>
            <a:pPr marL="0" indent="0">
              <a:buNone/>
            </a:pPr>
            <a:r>
              <a:rPr lang="fr-FR" dirty="0"/>
              <a:t>Vraiment besoin d’aide ?</a:t>
            </a:r>
          </a:p>
          <a:p>
            <a:pPr marL="0" indent="0">
              <a:buNone/>
            </a:pPr>
            <a:r>
              <a:rPr lang="fr-FR" dirty="0"/>
              <a:t>Fin d’installation pendant le TP sinon.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ed1d3ee59_0_1008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ed1d3ee59_0_10084: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defTabSz="990752">
              <a:buNone/>
              <a:defRPr/>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1bce38b0_0_2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f1bce38b0_0_22: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8732b58589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8732b58589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44438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latin typeface="+mj-lt"/>
              </a:rPr>
              <a:t>Il est possible de ne pas écrire le type dans certains cas (types de base du langage), c’est fortement déconseillé dans tous les autres cas.</a:t>
            </a:r>
          </a:p>
          <a:p>
            <a:pPr marL="0" indent="0">
              <a:buNone/>
            </a:pPr>
            <a:r>
              <a:rPr lang="fr-FR" dirty="0">
                <a:latin typeface="+mj-lt"/>
              </a:rPr>
              <a:t>On préfèrera toujours typer les variables, ne jamais utiliser </a:t>
            </a:r>
            <a:r>
              <a:rPr lang="fr-FR" dirty="0" err="1">
                <a:latin typeface="+mj-lt"/>
              </a:rPr>
              <a:t>any</a:t>
            </a:r>
            <a:r>
              <a:rPr lang="fr-FR" dirty="0">
                <a:latin typeface="+mj-lt"/>
              </a:rPr>
              <a:t> quand ce n’est pas indispensable (très rare, et seulement pour s’adapter à du code externe qui serait mal fait).</a:t>
            </a:r>
          </a:p>
          <a:p>
            <a:pPr marL="0" indent="0">
              <a:buNone/>
            </a:pPr>
            <a:r>
              <a:rPr lang="fr-FR" dirty="0">
                <a:latin typeface="+mj-lt"/>
              </a:rPr>
              <a:t>On peut configurer le linter et le compilateur pour nous obliger à typer les variables. (Avec la règle </a:t>
            </a:r>
            <a:r>
              <a:rPr lang="fr-FR" dirty="0" err="1">
                <a:latin typeface="+mj-lt"/>
              </a:rPr>
              <a:t>noImplicitAny</a:t>
            </a:r>
            <a:r>
              <a:rPr lang="fr-FR" b="0" i="0" dirty="0">
                <a:solidFill>
                  <a:srgbClr val="000000"/>
                </a:solidFill>
                <a:effectLst/>
                <a:latin typeface="+mj-lt"/>
              </a:rPr>
              <a:t>, qui force à écrire </a:t>
            </a:r>
            <a:r>
              <a:rPr lang="fr-FR" b="0" i="0" dirty="0" err="1">
                <a:solidFill>
                  <a:srgbClr val="000000"/>
                </a:solidFill>
                <a:effectLst/>
                <a:latin typeface="+mj-lt"/>
              </a:rPr>
              <a:t>any</a:t>
            </a:r>
            <a:r>
              <a:rPr lang="fr-FR" b="0" i="0" dirty="0">
                <a:solidFill>
                  <a:srgbClr val="000000"/>
                </a:solidFill>
                <a:effectLst/>
                <a:latin typeface="+mj-lt"/>
              </a:rPr>
              <a:t> si l’on ne précise rien, pour prendre la responsabilité du code horrible que l’on laisse à ses collègues),</a:t>
            </a:r>
          </a:p>
          <a:p>
            <a:pPr marL="0" indent="0">
              <a:buNone/>
            </a:pPr>
            <a:endParaRPr lang="fr-FR" b="0" i="0" dirty="0">
              <a:solidFill>
                <a:srgbClr val="000000"/>
              </a:solidFill>
              <a:effectLst/>
              <a:latin typeface="+mj-lt"/>
            </a:endParaRPr>
          </a:p>
          <a:p>
            <a:pPr marL="0" indent="0">
              <a:buNone/>
            </a:pPr>
            <a:r>
              <a:rPr lang="fr-FR" b="0" i="0" dirty="0">
                <a:solidFill>
                  <a:srgbClr val="000000"/>
                </a:solidFill>
                <a:effectLst/>
                <a:latin typeface="+mj-lt"/>
              </a:rPr>
              <a:t>Il peut être intéressant de s’habituer à la syntaxe </a:t>
            </a:r>
            <a:r>
              <a:rPr lang="fr-FR" b="0" i="0" dirty="0" err="1">
                <a:solidFill>
                  <a:srgbClr val="000000"/>
                </a:solidFill>
                <a:effectLst/>
                <a:latin typeface="+mj-lt"/>
              </a:rPr>
              <a:t>Array</a:t>
            </a:r>
            <a:r>
              <a:rPr lang="fr-FR" b="0" i="0" dirty="0">
                <a:solidFill>
                  <a:srgbClr val="000000"/>
                </a:solidFill>
                <a:effectLst/>
                <a:latin typeface="+mj-lt"/>
              </a:rPr>
              <a:t>&lt;type&gt; afin de se préparer aux Types Génériques</a:t>
            </a:r>
            <a:endParaRPr dirty="0">
              <a:latin typeface="+mj-lt"/>
            </a:endParaRPr>
          </a:p>
        </p:txBody>
      </p:sp>
    </p:spTree>
    <p:extLst>
      <p:ext uri="{BB962C8B-B14F-4D97-AF65-F5344CB8AC3E}">
        <p14:creationId xmlns:p14="http://schemas.microsoft.com/office/powerpoint/2010/main" val="429317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extLst>
      <p:ext uri="{BB962C8B-B14F-4D97-AF65-F5344CB8AC3E}">
        <p14:creationId xmlns:p14="http://schemas.microsoft.com/office/powerpoint/2010/main" val="3908520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latin typeface="+mj-lt"/>
              </a:rPr>
              <a:t>Peut être utilisé pour passer des valeurs en paramètre d’une fonction depuis un tableau de valeurs mais c’est à éviter. On peut en trouver dans du code </a:t>
            </a:r>
            <a:r>
              <a:rPr lang="fr-FR" dirty="0" err="1">
                <a:latin typeface="+mj-lt"/>
              </a:rPr>
              <a:t>legacy</a:t>
            </a:r>
            <a:r>
              <a:rPr lang="fr-FR" dirty="0">
                <a:latin typeface="+mj-lt"/>
              </a:rPr>
              <a:t>.</a:t>
            </a:r>
          </a:p>
          <a:p>
            <a:pPr marL="0" indent="0">
              <a:buNone/>
            </a:pPr>
            <a:r>
              <a:rPr lang="fr-FR" dirty="0">
                <a:latin typeface="+mj-lt"/>
              </a:rPr>
              <a:t>Ex. : let params = [1,  « toto », false];</a:t>
            </a:r>
          </a:p>
          <a:p>
            <a:pPr marL="0" indent="0">
              <a:buNone/>
            </a:pPr>
            <a:r>
              <a:rPr lang="fr-FR" dirty="0" err="1">
                <a:latin typeface="+mj-lt"/>
              </a:rPr>
              <a:t>this.maFonction</a:t>
            </a:r>
            <a:r>
              <a:rPr lang="fr-FR" dirty="0">
                <a:latin typeface="+mj-lt"/>
              </a:rPr>
              <a:t>(…params);</a:t>
            </a:r>
          </a:p>
          <a:p>
            <a:pPr marL="0" indent="0">
              <a:buNone/>
            </a:pPr>
            <a:endParaRPr lang="fr-FR" dirty="0">
              <a:latin typeface="+mj-lt"/>
            </a:endParaRPr>
          </a:p>
          <a:p>
            <a:pPr marL="0" indent="0">
              <a:buNone/>
            </a:pPr>
            <a:r>
              <a:rPr lang="fr-FR" dirty="0">
                <a:latin typeface="+mj-lt"/>
              </a:rPr>
              <a:t>Pour une </a:t>
            </a:r>
            <a:r>
              <a:rPr lang="fr-FR" dirty="0" err="1">
                <a:latin typeface="+mj-lt"/>
              </a:rPr>
              <a:t>deep</a:t>
            </a:r>
            <a:r>
              <a:rPr lang="fr-FR" dirty="0">
                <a:latin typeface="+mj-lt"/>
              </a:rPr>
              <a:t>-copy :</a:t>
            </a:r>
          </a:p>
          <a:p>
            <a:pPr marL="0" indent="0">
              <a:buNone/>
            </a:pPr>
            <a:r>
              <a:rPr lang="fr-FR" dirty="0">
                <a:latin typeface="+mj-lt"/>
              </a:rPr>
              <a:t>let object2 = </a:t>
            </a:r>
            <a:r>
              <a:rPr lang="fr-FR" dirty="0" err="1">
                <a:effectLst/>
                <a:latin typeface="+mj-lt"/>
              </a:rPr>
              <a:t>JSON</a:t>
            </a:r>
            <a:r>
              <a:rPr lang="fr-FR" dirty="0" err="1">
                <a:latin typeface="+mj-lt"/>
              </a:rPr>
              <a:t>.</a:t>
            </a:r>
            <a:r>
              <a:rPr lang="fr-FR" dirty="0" err="1">
                <a:effectLst/>
                <a:latin typeface="+mj-lt"/>
              </a:rPr>
              <a:t>parse</a:t>
            </a:r>
            <a:r>
              <a:rPr lang="fr-FR" dirty="0">
                <a:latin typeface="+mj-lt"/>
              </a:rPr>
              <a:t>(</a:t>
            </a:r>
            <a:r>
              <a:rPr lang="fr-FR" dirty="0" err="1">
                <a:effectLst/>
                <a:latin typeface="+mj-lt"/>
              </a:rPr>
              <a:t>JSON</a:t>
            </a:r>
            <a:r>
              <a:rPr lang="fr-FR" dirty="0" err="1">
                <a:latin typeface="+mj-lt"/>
              </a:rPr>
              <a:t>.</a:t>
            </a:r>
            <a:r>
              <a:rPr lang="fr-FR" dirty="0" err="1">
                <a:effectLst/>
                <a:latin typeface="+mj-lt"/>
              </a:rPr>
              <a:t>stringify</a:t>
            </a:r>
            <a:r>
              <a:rPr lang="fr-FR" dirty="0">
                <a:latin typeface="+mj-lt"/>
              </a:rPr>
              <a:t>(object1));</a:t>
            </a:r>
          </a:p>
        </p:txBody>
      </p:sp>
    </p:spTree>
    <p:extLst>
      <p:ext uri="{BB962C8B-B14F-4D97-AF65-F5344CB8AC3E}">
        <p14:creationId xmlns:p14="http://schemas.microsoft.com/office/powerpoint/2010/main" val="3545016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extLst>
      <p:ext uri="{BB962C8B-B14F-4D97-AF65-F5344CB8AC3E}">
        <p14:creationId xmlns:p14="http://schemas.microsoft.com/office/powerpoint/2010/main" val="4071359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t>Pourquoi export ? </a:t>
            </a:r>
            <a:r>
              <a:rPr lang="fr-FR" dirty="0">
                <a:sym typeface="Wingdings" panose="05000000000000000000" pitchFamily="2" charset="2"/>
              </a:rPr>
              <a:t> Modules</a:t>
            </a:r>
            <a:endParaRPr dirty="0"/>
          </a:p>
        </p:txBody>
      </p:sp>
    </p:spTree>
    <p:extLst>
      <p:ext uri="{BB962C8B-B14F-4D97-AF65-F5344CB8AC3E}">
        <p14:creationId xmlns:p14="http://schemas.microsoft.com/office/powerpoint/2010/main" val="3146793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6f1bce38b0_0_56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6f1bce38b0_0_56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t>Ils remplacent les </a:t>
            </a:r>
            <a:r>
              <a:rPr lang="fr-FR" dirty="0" err="1"/>
              <a:t>namespaces</a:t>
            </a:r>
            <a:r>
              <a:rPr lang="fr-FR" dirty="0"/>
              <a:t> (obsolètes), mais dépendent d’un injecteur de modules (</a:t>
            </a:r>
            <a:r>
              <a:rPr lang="fr-FR" dirty="0" err="1"/>
              <a:t>CommonJS</a:t>
            </a:r>
            <a:r>
              <a:rPr lang="fr-FR" dirty="0"/>
              <a:t>, Require.js, …) ou d’un runtime qui gère les modules (Node.js)</a:t>
            </a:r>
          </a:p>
          <a:p>
            <a:pPr marL="0" indent="0">
              <a:buNone/>
            </a:pPr>
            <a:endParaRPr lang="fr-FR" dirty="0"/>
          </a:p>
          <a:p>
            <a:pPr marL="0" indent="0">
              <a:buNone/>
            </a:pPr>
            <a:r>
              <a:rPr lang="fr-FR" dirty="0"/>
              <a:t>Un module correspond à un fichier </a:t>
            </a:r>
            <a:r>
              <a:rPr lang="fr-FR" dirty="0">
                <a:sym typeface="Wingdings" panose="05000000000000000000" pitchFamily="2" charset="2"/>
              </a:rPr>
              <a:t> On peut les regrouper en important puis </a:t>
            </a:r>
            <a:r>
              <a:rPr lang="fr-FR" dirty="0" err="1">
                <a:sym typeface="Wingdings" panose="05000000000000000000" pitchFamily="2" charset="2"/>
              </a:rPr>
              <a:t>ré-exportant</a:t>
            </a:r>
            <a:r>
              <a:rPr lang="fr-FR" dirty="0">
                <a:sym typeface="Wingdings" panose="05000000000000000000" pitchFamily="2" charset="2"/>
              </a:rPr>
              <a:t> depuis un même fichier.</a:t>
            </a:r>
            <a:endParaRPr lang="fr-FR" dirty="0"/>
          </a:p>
          <a:p>
            <a:pPr marL="0" indent="0">
              <a:buNone/>
            </a:pPr>
            <a:endParaRPr lang="fr-FR" dirty="0"/>
          </a:p>
          <a:p>
            <a:pPr marL="0" indent="0">
              <a:buNone/>
            </a:pPr>
            <a:r>
              <a:rPr lang="fr-FR" dirty="0"/>
              <a:t>Intérêts :</a:t>
            </a:r>
          </a:p>
          <a:p>
            <a:pPr marL="185766" indent="-185766"/>
            <a:r>
              <a:rPr lang="fr-FR" dirty="0"/>
              <a:t>Peut être transpilé dans un fichier séparé</a:t>
            </a:r>
          </a:p>
          <a:p>
            <a:pPr marL="185766" indent="-185766"/>
            <a:r>
              <a:rPr lang="fr-FR" dirty="0"/>
              <a:t>Peut être chargé seulement au moment où il est utilisé</a:t>
            </a:r>
          </a:p>
          <a:p>
            <a:pPr marL="185766" indent="-185766"/>
            <a:r>
              <a:rPr lang="fr-FR" dirty="0"/>
              <a:t>Peut être mis à jour sans mettre à jour tout le projet</a:t>
            </a:r>
          </a:p>
          <a:p>
            <a:pPr marL="185766" indent="-185766"/>
            <a:endParaRPr lang="fr-FR" dirty="0"/>
          </a:p>
          <a:p>
            <a:pPr marL="0" indent="0">
              <a:buNone/>
            </a:pPr>
            <a:r>
              <a:rPr lang="fr-FR" dirty="0"/>
              <a:t>Ne pas confondre avec les modules </a:t>
            </a:r>
            <a:r>
              <a:rPr lang="fr-FR" dirty="0" err="1"/>
              <a:t>Angular</a:t>
            </a:r>
            <a:r>
              <a:rPr lang="fr-FR" dirty="0"/>
              <a:t> ou </a:t>
            </a:r>
            <a:r>
              <a:rPr lang="fr-FR" dirty="0" err="1"/>
              <a:t>npm</a:t>
            </a:r>
            <a:endParaRPr lang="fr-FR" dirty="0"/>
          </a:p>
          <a:p>
            <a:pPr marL="0" indent="0">
              <a:buNone/>
            </a:pPr>
            <a:endParaRPr dirty="0"/>
          </a:p>
        </p:txBody>
      </p:sp>
    </p:spTree>
    <p:extLst>
      <p:ext uri="{BB962C8B-B14F-4D97-AF65-F5344CB8AC3E}">
        <p14:creationId xmlns:p14="http://schemas.microsoft.com/office/powerpoint/2010/main" val="259316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1ba423c3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1ba423c3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6f1bce38b0_0_77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6f1bce38b0_0_77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extLst>
      <p:ext uri="{BB962C8B-B14F-4D97-AF65-F5344CB8AC3E}">
        <p14:creationId xmlns:p14="http://schemas.microsoft.com/office/powerpoint/2010/main" val="302680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1ba423c3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1ba423c3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extLst>
      <p:ext uri="{BB962C8B-B14F-4D97-AF65-F5344CB8AC3E}">
        <p14:creationId xmlns:p14="http://schemas.microsoft.com/office/powerpoint/2010/main" val="305117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1ba423c3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1ba423c3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dirty="0"/>
          </a:p>
        </p:txBody>
      </p:sp>
    </p:spTree>
    <p:extLst>
      <p:ext uri="{BB962C8B-B14F-4D97-AF65-F5344CB8AC3E}">
        <p14:creationId xmlns:p14="http://schemas.microsoft.com/office/powerpoint/2010/main" val="2070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6f1bce38b0_0_56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6f1bce38b0_0_56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7268101b8_1_5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87268101b8_1_58: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latin typeface="+mj-lt"/>
              </a:rPr>
              <a:t>Télécharger et installer les </a:t>
            </a:r>
            <a:r>
              <a:rPr lang="fr-FR" dirty="0" err="1">
                <a:latin typeface="+mj-lt"/>
              </a:rPr>
              <a:t>pré-requis</a:t>
            </a:r>
            <a:r>
              <a:rPr lang="fr-FR" dirty="0">
                <a:latin typeface="+mj-lt"/>
              </a:rPr>
              <a:t>.</a:t>
            </a:r>
          </a:p>
          <a:p>
            <a:pPr marL="0" indent="0">
              <a:buNone/>
            </a:pPr>
            <a:r>
              <a:rPr lang="fr-FR" dirty="0">
                <a:latin typeface="+mj-lt"/>
              </a:rPr>
              <a:t>Ce qui ont déjà installé : vérifier les versions </a:t>
            </a:r>
            <a:r>
              <a:rPr lang="fr-FR" dirty="0">
                <a:latin typeface="+mj-lt"/>
                <a:sym typeface="Wingdings" panose="05000000000000000000" pitchFamily="2" charset="2"/>
              </a:rPr>
              <a:t> Mauvaise version ou plusieurs versions = on va perdre beaucoup de temps</a:t>
            </a:r>
          </a:p>
          <a:p>
            <a:pPr marL="0" indent="0">
              <a:buNone/>
            </a:pPr>
            <a:endParaRPr lang="fr-FR" dirty="0">
              <a:latin typeface="+mj-lt"/>
              <a:sym typeface="Wingdings" panose="05000000000000000000" pitchFamily="2" charset="2"/>
            </a:endParaRPr>
          </a:p>
          <a:p>
            <a:pPr marL="0" indent="0">
              <a:buNone/>
            </a:pPr>
            <a:r>
              <a:rPr lang="fr-FR" dirty="0">
                <a:latin typeface="+mj-lt"/>
                <a:sym typeface="Wingdings" panose="05000000000000000000" pitchFamily="2" charset="2"/>
              </a:rPr>
              <a:t>IDE : Chacun est libre d’utiliser l’IDE de son choix, je propose de l’aide sur VS Code</a:t>
            </a:r>
            <a:endParaRPr lang="fr-FR" dirty="0">
              <a:latin typeface="+mj-lt"/>
            </a:endParaRPr>
          </a:p>
          <a:p>
            <a:pPr marL="0" indent="0">
              <a:buNone/>
            </a:pPr>
            <a:endParaRPr lang="fr-FR" dirty="0">
              <a:latin typeface="+mj-lt"/>
            </a:endParaRPr>
          </a:p>
          <a:p>
            <a:pPr marL="0" indent="0">
              <a:buNone/>
            </a:pPr>
            <a:r>
              <a:rPr lang="fr-FR" dirty="0">
                <a:latin typeface="+mj-lt"/>
              </a:rPr>
              <a:t>Git :</a:t>
            </a:r>
          </a:p>
          <a:p>
            <a:pPr marL="0" indent="0">
              <a:buNone/>
            </a:pPr>
            <a:r>
              <a:rPr lang="fr-FR" dirty="0">
                <a:latin typeface="+mj-lt"/>
              </a:rPr>
              <a:t>    URL : https://git-scm.com/downloads</a:t>
            </a:r>
          </a:p>
          <a:p>
            <a:pPr marL="0" indent="0">
              <a:buNone/>
            </a:pPr>
            <a:r>
              <a:rPr lang="fr-FR" dirty="0">
                <a:latin typeface="+mj-lt"/>
              </a:rPr>
              <a:t>    </a:t>
            </a:r>
            <a:r>
              <a:rPr lang="fr-FR" dirty="0" err="1">
                <a:latin typeface="+mj-lt"/>
              </a:rPr>
              <a:t>Credentials</a:t>
            </a:r>
            <a:r>
              <a:rPr lang="fr-FR" dirty="0">
                <a:latin typeface="+mj-lt"/>
              </a:rPr>
              <a:t> : https://support.atlassian.com/bitbucket-cloud/docs/configure-</a:t>
            </a:r>
            <a:r>
              <a:rPr lang="fr-FR" dirty="0" err="1">
                <a:latin typeface="+mj-lt"/>
              </a:rPr>
              <a:t>your</a:t>
            </a:r>
            <a:r>
              <a:rPr lang="fr-FR" dirty="0">
                <a:latin typeface="+mj-lt"/>
              </a:rPr>
              <a:t>-</a:t>
            </a:r>
            <a:r>
              <a:rPr lang="fr-FR" dirty="0" err="1">
                <a:latin typeface="+mj-lt"/>
              </a:rPr>
              <a:t>dvcs</a:t>
            </a:r>
            <a:r>
              <a:rPr lang="fr-FR" dirty="0">
                <a:latin typeface="+mj-lt"/>
              </a:rPr>
              <a:t>-</a:t>
            </a:r>
            <a:r>
              <a:rPr lang="fr-FR" dirty="0" err="1">
                <a:latin typeface="+mj-lt"/>
              </a:rPr>
              <a:t>username</a:t>
            </a:r>
            <a:r>
              <a:rPr lang="fr-FR" dirty="0">
                <a:latin typeface="+mj-lt"/>
              </a:rPr>
              <a:t>-for-</a:t>
            </a:r>
            <a:r>
              <a:rPr lang="fr-FR" dirty="0" err="1">
                <a:latin typeface="+mj-lt"/>
              </a:rPr>
              <a:t>commits</a:t>
            </a:r>
            <a:r>
              <a:rPr lang="fr-FR" dirty="0">
                <a:latin typeface="+mj-lt"/>
              </a:rPr>
              <a:t> / https://git-scm.com/book/fr/v2/Utilitaires-Git-Stockage-des-identifiants</a:t>
            </a:r>
          </a:p>
          <a:p>
            <a:pPr marL="0" indent="0">
              <a:buNone/>
            </a:pPr>
            <a:r>
              <a:rPr lang="fr-FR" dirty="0">
                <a:latin typeface="+mj-lt"/>
              </a:rPr>
              <a:t>    Connexion à </a:t>
            </a:r>
            <a:r>
              <a:rPr lang="fr-FR" dirty="0" err="1">
                <a:latin typeface="+mj-lt"/>
              </a:rPr>
              <a:t>github</a:t>
            </a:r>
            <a:r>
              <a:rPr lang="fr-FR" dirty="0">
                <a:latin typeface="+mj-lt"/>
              </a:rPr>
              <a:t> depuis votre machine : https://</a:t>
            </a:r>
            <a:r>
              <a:rPr lang="fr-FR" dirty="0" err="1">
                <a:latin typeface="+mj-lt"/>
              </a:rPr>
              <a:t>docs.github.com</a:t>
            </a:r>
            <a:r>
              <a:rPr lang="fr-FR" dirty="0">
                <a:latin typeface="+mj-lt"/>
              </a:rPr>
              <a:t>/</a:t>
            </a:r>
            <a:r>
              <a:rPr lang="fr-FR" dirty="0" err="1">
                <a:latin typeface="+mj-lt"/>
              </a:rPr>
              <a:t>fr</a:t>
            </a:r>
            <a:r>
              <a:rPr lang="fr-FR" dirty="0">
                <a:latin typeface="+mj-lt"/>
              </a:rPr>
              <a:t>/</a:t>
            </a:r>
            <a:r>
              <a:rPr lang="fr-FR" dirty="0" err="1">
                <a:latin typeface="+mj-lt"/>
              </a:rPr>
              <a:t>authentication</a:t>
            </a:r>
            <a:r>
              <a:rPr lang="fr-FR" dirty="0">
                <a:latin typeface="+mj-lt"/>
              </a:rPr>
              <a:t>/</a:t>
            </a:r>
            <a:r>
              <a:rPr lang="fr-FR" dirty="0" err="1">
                <a:latin typeface="+mj-lt"/>
              </a:rPr>
              <a:t>connecting</a:t>
            </a:r>
            <a:r>
              <a:rPr lang="fr-FR" dirty="0">
                <a:latin typeface="+mj-lt"/>
              </a:rPr>
              <a:t>-to-</a:t>
            </a:r>
            <a:r>
              <a:rPr lang="fr-FR" dirty="0" err="1">
                <a:latin typeface="+mj-lt"/>
              </a:rPr>
              <a:t>github</a:t>
            </a:r>
            <a:r>
              <a:rPr lang="fr-FR" dirty="0">
                <a:latin typeface="+mj-lt"/>
              </a:rPr>
              <a:t>-</a:t>
            </a:r>
            <a:r>
              <a:rPr lang="fr-FR" dirty="0" err="1">
                <a:latin typeface="+mj-lt"/>
              </a:rPr>
              <a:t>with-ssh</a:t>
            </a:r>
            <a:endParaRPr lang="fr-FR" dirty="0">
              <a:latin typeface="+mj-lt"/>
            </a:endParaRPr>
          </a:p>
          <a:p>
            <a:pPr marL="0" indent="0">
              <a:buNone/>
            </a:pPr>
            <a:r>
              <a:rPr lang="fr-FR" dirty="0">
                <a:latin typeface="+mj-lt"/>
              </a:rPr>
              <a:t>    MacOs : pb de droits EACCESS https://</a:t>
            </a:r>
            <a:r>
              <a:rPr lang="fr-FR" dirty="0" err="1">
                <a:latin typeface="+mj-lt"/>
              </a:rPr>
              <a:t>docs.npmjs.com</a:t>
            </a:r>
            <a:r>
              <a:rPr lang="fr-FR" dirty="0">
                <a:latin typeface="+mj-lt"/>
              </a:rPr>
              <a:t>/resolving-eacces-permissions-errors-when-installing-packages-globally</a:t>
            </a:r>
          </a:p>
          <a:p>
            <a:pPr marL="0" indent="0">
              <a:buNone/>
            </a:pPr>
            <a:endParaRPr lang="fr-FR" dirty="0">
              <a:latin typeface="+mj-lt"/>
            </a:endParaRPr>
          </a:p>
          <a:p>
            <a:pPr marL="0" indent="0">
              <a:buNone/>
            </a:pPr>
            <a:r>
              <a:rPr lang="fr-FR" dirty="0" err="1">
                <a:latin typeface="+mj-lt"/>
              </a:rPr>
              <a:t>NodeJS</a:t>
            </a:r>
            <a:r>
              <a:rPr lang="fr-FR" dirty="0">
                <a:latin typeface="+mj-lt"/>
              </a:rPr>
              <a:t> LTS :</a:t>
            </a:r>
          </a:p>
          <a:p>
            <a:pPr marL="0" indent="0">
              <a:buNone/>
            </a:pPr>
            <a:r>
              <a:rPr lang="fr-FR" dirty="0">
                <a:latin typeface="+mj-lt"/>
              </a:rPr>
              <a:t>    URL : https://nodejs.org/en/download/</a:t>
            </a:r>
          </a:p>
          <a:p>
            <a:pPr marL="0" indent="0">
              <a:buNone/>
            </a:pPr>
            <a:r>
              <a:rPr lang="fr-FR" dirty="0">
                <a:latin typeface="+mj-lt"/>
              </a:rPr>
              <a:t>    Attention, </a:t>
            </a:r>
            <a:r>
              <a:rPr lang="fr-FR" dirty="0" err="1">
                <a:latin typeface="+mj-lt"/>
              </a:rPr>
              <a:t>Angular</a:t>
            </a:r>
            <a:r>
              <a:rPr lang="fr-FR" dirty="0">
                <a:latin typeface="+mj-lt"/>
              </a:rPr>
              <a:t> ne fonctionne que sur la LTS</a:t>
            </a:r>
          </a:p>
          <a:p>
            <a:pPr marL="0" indent="0">
              <a:buNone/>
            </a:pPr>
            <a:endParaRPr lang="fr-FR" dirty="0">
              <a:latin typeface="+mj-lt"/>
            </a:endParaRPr>
          </a:p>
          <a:p>
            <a:pPr marL="0" indent="0">
              <a:buNone/>
            </a:pPr>
            <a:r>
              <a:rPr lang="fr-FR" dirty="0" err="1">
                <a:latin typeface="+mj-lt"/>
              </a:rPr>
              <a:t>Angular</a:t>
            </a:r>
            <a:r>
              <a:rPr lang="fr-FR" dirty="0">
                <a:latin typeface="+mj-lt"/>
              </a:rPr>
              <a:t> CLI :</a:t>
            </a:r>
          </a:p>
          <a:p>
            <a:pPr marL="0" indent="0">
              <a:buNone/>
            </a:pPr>
            <a:r>
              <a:rPr lang="fr-FR" dirty="0">
                <a:latin typeface="+mj-lt"/>
              </a:rPr>
              <a:t>    </a:t>
            </a:r>
            <a:r>
              <a:rPr lang="fr-FR" dirty="0" err="1">
                <a:latin typeface="+mj-lt"/>
              </a:rPr>
              <a:t>Powershell</a:t>
            </a:r>
            <a:r>
              <a:rPr lang="fr-FR" dirty="0">
                <a:latin typeface="+mj-lt"/>
              </a:rPr>
              <a:t> : </a:t>
            </a:r>
            <a:r>
              <a:rPr lang="en-US" b="0" i="0" dirty="0">
                <a:solidFill>
                  <a:srgbClr val="17FF0B"/>
                </a:solidFill>
                <a:effectLst/>
                <a:latin typeface="+mj-lt"/>
              </a:rPr>
              <a:t>Set-</a:t>
            </a:r>
            <a:r>
              <a:rPr lang="en-US" b="0" i="0" dirty="0" err="1">
                <a:solidFill>
                  <a:srgbClr val="17FF0B"/>
                </a:solidFill>
                <a:effectLst/>
                <a:latin typeface="+mj-lt"/>
              </a:rPr>
              <a:t>ExecutionPolicy</a:t>
            </a:r>
            <a:r>
              <a:rPr lang="en-US" b="0" i="0" dirty="0">
                <a:solidFill>
                  <a:srgbClr val="17FF0B"/>
                </a:solidFill>
                <a:effectLst/>
                <a:latin typeface="+mj-lt"/>
              </a:rPr>
              <a:t> -Scope </a:t>
            </a:r>
            <a:r>
              <a:rPr lang="en-US" b="0" i="0" dirty="0" err="1">
                <a:solidFill>
                  <a:srgbClr val="17FF0B"/>
                </a:solidFill>
                <a:effectLst/>
                <a:latin typeface="+mj-lt"/>
              </a:rPr>
              <a:t>CurrentUser</a:t>
            </a:r>
            <a:r>
              <a:rPr lang="en-US" b="0" i="0" dirty="0">
                <a:solidFill>
                  <a:srgbClr val="17FF0B"/>
                </a:solidFill>
                <a:effectLst/>
                <a:latin typeface="+mj-lt"/>
              </a:rPr>
              <a:t> -</a:t>
            </a:r>
            <a:r>
              <a:rPr lang="en-US" b="0" i="0" dirty="0" err="1">
                <a:solidFill>
                  <a:srgbClr val="17FF0B"/>
                </a:solidFill>
                <a:effectLst/>
                <a:latin typeface="+mj-lt"/>
              </a:rPr>
              <a:t>ExecutionPolicy</a:t>
            </a:r>
            <a:r>
              <a:rPr lang="en-US" b="0" i="0" dirty="0">
                <a:solidFill>
                  <a:srgbClr val="17FF0B"/>
                </a:solidFill>
                <a:effectLst/>
                <a:latin typeface="+mj-lt"/>
              </a:rPr>
              <a:t> </a:t>
            </a:r>
            <a:r>
              <a:rPr lang="en-US" b="0" i="0" dirty="0" err="1">
                <a:solidFill>
                  <a:srgbClr val="17FF0B"/>
                </a:solidFill>
                <a:effectLst/>
                <a:latin typeface="+mj-lt"/>
              </a:rPr>
              <a:t>RemoteSigned</a:t>
            </a:r>
            <a:endParaRPr lang="fr-FR" b="0" i="0" dirty="0">
              <a:solidFill>
                <a:srgbClr val="17FF0B"/>
              </a:solidFill>
              <a:effectLst/>
              <a:latin typeface="+mj-lt"/>
            </a:endParaRPr>
          </a:p>
          <a:p>
            <a:pPr marL="0" indent="0">
              <a:buNone/>
            </a:pPr>
            <a:r>
              <a:rPr lang="fr-FR" b="0" i="0" dirty="0">
                <a:solidFill>
                  <a:srgbClr val="17FF0B"/>
                </a:solidFill>
                <a:effectLst/>
                <a:latin typeface="+mj-lt"/>
              </a:rPr>
              <a:t>    </a:t>
            </a:r>
            <a:r>
              <a:rPr lang="fr-FR" b="0" i="0" dirty="0" err="1">
                <a:solidFill>
                  <a:srgbClr val="17FF0B"/>
                </a:solidFill>
                <a:effectLst/>
                <a:latin typeface="+mj-lt"/>
              </a:rPr>
              <a:t>npm</a:t>
            </a:r>
            <a:r>
              <a:rPr lang="fr-FR" b="0" i="0" dirty="0">
                <a:solidFill>
                  <a:srgbClr val="17FF0B"/>
                </a:solidFill>
                <a:effectLst/>
                <a:latin typeface="+mj-lt"/>
              </a:rPr>
              <a:t> : </a:t>
            </a:r>
            <a:r>
              <a:rPr lang="fr-FR" b="0" i="0" dirty="0" err="1">
                <a:solidFill>
                  <a:srgbClr val="17FF0B"/>
                </a:solidFill>
                <a:effectLst/>
                <a:latin typeface="+mj-lt"/>
              </a:rPr>
              <a:t>npm</a:t>
            </a:r>
            <a:r>
              <a:rPr lang="fr-FR" b="0" i="0" dirty="0">
                <a:solidFill>
                  <a:srgbClr val="17FF0B"/>
                </a:solidFill>
                <a:effectLst/>
                <a:latin typeface="+mj-lt"/>
              </a:rPr>
              <a:t> </a:t>
            </a:r>
            <a:r>
              <a:rPr lang="fr-FR" b="0" i="0" dirty="0" err="1">
                <a:solidFill>
                  <a:srgbClr val="17FF0B"/>
                </a:solidFill>
                <a:effectLst/>
                <a:latin typeface="+mj-lt"/>
              </a:rPr>
              <a:t>install</a:t>
            </a:r>
            <a:r>
              <a:rPr lang="fr-FR" b="0" i="0" dirty="0">
                <a:solidFill>
                  <a:srgbClr val="17FF0B"/>
                </a:solidFill>
                <a:effectLst/>
                <a:latin typeface="+mj-lt"/>
              </a:rPr>
              <a:t> -g @angular/cli</a:t>
            </a:r>
          </a:p>
          <a:p>
            <a:pPr marL="0" indent="0">
              <a:buNone/>
            </a:pPr>
            <a:endParaRPr lang="fr-FR" b="0" i="0" dirty="0">
              <a:solidFill>
                <a:srgbClr val="17FF0B"/>
              </a:solidFill>
              <a:effectLst/>
              <a:latin typeface="+mj-lt"/>
            </a:endParaRPr>
          </a:p>
          <a:p>
            <a:pPr marL="0" indent="0">
              <a:buNone/>
            </a:pPr>
            <a:r>
              <a:rPr lang="fr-FR" b="0" i="0" dirty="0">
                <a:solidFill>
                  <a:srgbClr val="17FF0B"/>
                </a:solidFill>
                <a:effectLst/>
                <a:latin typeface="+mj-lt"/>
              </a:rPr>
              <a:t>   Sur MacOs :</a:t>
            </a:r>
          </a:p>
          <a:p>
            <a:pPr marL="0" indent="0">
              <a:buNone/>
            </a:pPr>
            <a:r>
              <a:rPr lang="fr-FR" b="0" i="0" dirty="0">
                <a:solidFill>
                  <a:srgbClr val="17FF0B"/>
                </a:solidFill>
                <a:effectLst/>
                <a:latin typeface="+mj-lt"/>
              </a:rPr>
              <a:t>     - Installer NVM :</a:t>
            </a:r>
          </a:p>
          <a:p>
            <a:pPr marL="0" indent="0">
              <a:buNone/>
            </a:pPr>
            <a:r>
              <a:rPr lang="fr-FR" b="0" i="0" dirty="0">
                <a:solidFill>
                  <a:srgbClr val="17FF0B"/>
                </a:solidFill>
                <a:effectLst/>
                <a:latin typeface="+mj-lt"/>
              </a:rPr>
              <a:t>       </a:t>
            </a:r>
            <a:r>
              <a:rPr lang="fr-FR" dirty="0" err="1"/>
              <a:t>curl</a:t>
            </a:r>
            <a:r>
              <a:rPr lang="fr-FR" dirty="0"/>
              <a:t> -o- https://</a:t>
            </a:r>
            <a:r>
              <a:rPr lang="fr-FR" dirty="0" err="1"/>
              <a:t>raw.githubusercontent.com</a:t>
            </a:r>
            <a:r>
              <a:rPr lang="fr-FR" dirty="0"/>
              <a:t>/</a:t>
            </a:r>
            <a:r>
              <a:rPr lang="fr-FR" dirty="0" err="1"/>
              <a:t>creationix</a:t>
            </a:r>
            <a:r>
              <a:rPr lang="fr-FR" dirty="0"/>
              <a:t>/</a:t>
            </a:r>
            <a:r>
              <a:rPr lang="fr-FR" dirty="0" err="1"/>
              <a:t>nvm</a:t>
            </a:r>
            <a:r>
              <a:rPr lang="fr-FR" dirty="0"/>
              <a:t>/v0.33.0/</a:t>
            </a:r>
            <a:r>
              <a:rPr lang="fr-FR" dirty="0" err="1"/>
              <a:t>install.sh</a:t>
            </a:r>
            <a:r>
              <a:rPr lang="fr-FR" dirty="0"/>
              <a:t> | </a:t>
            </a:r>
            <a:r>
              <a:rPr lang="fr-FR" dirty="0" err="1"/>
              <a:t>zsh</a:t>
            </a:r>
            <a:endParaRPr lang="fr-FR" dirty="0"/>
          </a:p>
          <a:p>
            <a:pPr marL="0" indent="0">
              <a:buNone/>
            </a:pPr>
            <a:endParaRPr lang="fr-FR" dirty="0">
              <a:latin typeface="+mj-lt"/>
            </a:endParaRPr>
          </a:p>
          <a:p>
            <a:pPr marL="0" indent="0">
              <a:buNone/>
            </a:pPr>
            <a:r>
              <a:rPr lang="fr-FR" dirty="0">
                <a:latin typeface="+mj-lt"/>
              </a:rPr>
              <a:t>     - Fermer le terminal et le rouvrir</a:t>
            </a:r>
          </a:p>
          <a:p>
            <a:pPr marL="0" indent="0">
              <a:buNone/>
            </a:pPr>
            <a:r>
              <a:rPr lang="fr-FR" dirty="0">
                <a:latin typeface="+mj-lt"/>
              </a:rPr>
              <a:t>     - </a:t>
            </a:r>
            <a:r>
              <a:rPr lang="fr-FR" dirty="0" err="1">
                <a:latin typeface="+mj-lt"/>
              </a:rPr>
              <a:t>nvm</a:t>
            </a:r>
            <a:r>
              <a:rPr lang="fr-FR" dirty="0">
                <a:latin typeface="+mj-lt"/>
              </a:rPr>
              <a:t> </a:t>
            </a:r>
            <a:r>
              <a:rPr lang="fr-FR" dirty="0" err="1">
                <a:latin typeface="+mj-lt"/>
              </a:rPr>
              <a:t>install</a:t>
            </a:r>
            <a:r>
              <a:rPr lang="fr-FR" dirty="0">
                <a:latin typeface="+mj-lt"/>
              </a:rPr>
              <a:t> stable</a:t>
            </a:r>
          </a:p>
          <a:p>
            <a:pPr marL="0" indent="0">
              <a:buNone/>
            </a:pPr>
            <a:r>
              <a:rPr lang="fr-FR" dirty="0">
                <a:latin typeface="+mj-lt"/>
              </a:rPr>
              <a:t>     - </a:t>
            </a:r>
            <a:r>
              <a:rPr lang="fr-FR" dirty="0" err="1">
                <a:latin typeface="+mj-lt"/>
              </a:rPr>
              <a:t>nvm</a:t>
            </a:r>
            <a:r>
              <a:rPr lang="fr-FR" dirty="0">
                <a:latin typeface="+mj-lt"/>
              </a:rPr>
              <a:t> </a:t>
            </a:r>
            <a:r>
              <a:rPr lang="fr-FR" dirty="0" err="1">
                <a:latin typeface="+mj-lt"/>
              </a:rPr>
              <a:t>install</a:t>
            </a:r>
            <a:r>
              <a:rPr lang="fr-FR" dirty="0">
                <a:latin typeface="+mj-lt"/>
              </a:rPr>
              <a:t> </a:t>
            </a:r>
            <a:r>
              <a:rPr lang="fr-FR" dirty="0" err="1">
                <a:latin typeface="+mj-lt"/>
              </a:rPr>
              <a:t>node</a:t>
            </a:r>
            <a:endParaRPr lang="fr-FR" dirty="0">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latin typeface="+mj-lt"/>
              </a:rPr>
              <a:t>     - </a:t>
            </a:r>
            <a:r>
              <a:rPr lang="fr-FR" b="0" i="0" dirty="0" err="1">
                <a:solidFill>
                  <a:srgbClr val="17FF0B"/>
                </a:solidFill>
                <a:effectLst/>
                <a:latin typeface="+mj-lt"/>
              </a:rPr>
              <a:t>npm</a:t>
            </a:r>
            <a:r>
              <a:rPr lang="fr-FR" b="0" i="0" dirty="0">
                <a:solidFill>
                  <a:srgbClr val="17FF0B"/>
                </a:solidFill>
                <a:effectLst/>
                <a:latin typeface="+mj-lt"/>
              </a:rPr>
              <a:t> </a:t>
            </a:r>
            <a:r>
              <a:rPr lang="fr-FR" b="0" i="0" dirty="0" err="1">
                <a:solidFill>
                  <a:srgbClr val="17FF0B"/>
                </a:solidFill>
                <a:effectLst/>
                <a:latin typeface="+mj-lt"/>
              </a:rPr>
              <a:t>install</a:t>
            </a:r>
            <a:r>
              <a:rPr lang="fr-FR" b="0" i="0" dirty="0">
                <a:solidFill>
                  <a:srgbClr val="17FF0B"/>
                </a:solidFill>
                <a:effectLst/>
                <a:latin typeface="+mj-lt"/>
              </a:rPr>
              <a:t> -g @</a:t>
            </a:r>
            <a:r>
              <a:rPr lang="fr-FR" b="0" i="0" dirty="0" err="1">
                <a:solidFill>
                  <a:srgbClr val="17FF0B"/>
                </a:solidFill>
                <a:effectLst/>
                <a:latin typeface="+mj-lt"/>
              </a:rPr>
              <a:t>angular</a:t>
            </a:r>
            <a:r>
              <a:rPr lang="fr-FR" b="0" i="0" dirty="0">
                <a:solidFill>
                  <a:srgbClr val="17FF0B"/>
                </a:solidFill>
                <a:effectLst/>
                <a:latin typeface="+mj-lt"/>
              </a:rPr>
              <a:t>/cli</a:t>
            </a:r>
          </a:p>
          <a:p>
            <a:pPr marL="0" indent="0">
              <a:buNone/>
            </a:pPr>
            <a:endParaRPr lang="fr-FR" dirty="0">
              <a:latin typeface="+mj-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6f2a75a668_0_26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6f2a75a668_0_26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fr-FR" dirty="0"/>
              <a:t>1</a:t>
            </a:r>
            <a:r>
              <a:rPr lang="fr-FR" baseline="30000" dirty="0"/>
              <a:t>ère</a:t>
            </a:r>
            <a:r>
              <a:rPr lang="fr-FR" dirty="0"/>
              <a:t> ligne : plugins « obligatoires » pour travailler de manière fluide</a:t>
            </a:r>
          </a:p>
          <a:p>
            <a:pPr marL="0" indent="0">
              <a:buNone/>
            </a:pPr>
            <a:r>
              <a:rPr lang="fr-FR" dirty="0"/>
              <a:t>2</a:t>
            </a:r>
            <a:r>
              <a:rPr lang="fr-FR" baseline="30000" dirty="0"/>
              <a:t>ème</a:t>
            </a:r>
            <a:r>
              <a:rPr lang="fr-FR" dirty="0"/>
              <a:t> ligne : selon les goûts, peuvent être utiles</a:t>
            </a:r>
            <a:endParaRPr dirty="0"/>
          </a:p>
        </p:txBody>
      </p:sp>
    </p:spTree>
    <p:extLst>
      <p:ext uri="{BB962C8B-B14F-4D97-AF65-F5344CB8AC3E}">
        <p14:creationId xmlns:p14="http://schemas.microsoft.com/office/powerpoint/2010/main" val="3794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6ed1d3ee59_0_10099: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6ed1d3ee59_0_10099: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85766" indent="-185766"/>
            <a:r>
              <a:rPr lang="fr-FR" dirty="0"/>
              <a:t>Niveau 0 de git : On utilise juste la branche master (ou main maintenant) pour garder ses modifications</a:t>
            </a:r>
          </a:p>
          <a:p>
            <a:pPr marL="185766" indent="-185766"/>
            <a:r>
              <a:rPr lang="fr-FR" dirty="0"/>
              <a:t>Déjà mis en place régulièrement : une branche Dev destinée à partager les avancées de l’équipe de développement sans perturber la stabilité de la branche master. Elle peut être déployée sur un serveur d’intégration. Elle peut être merge sur le master avec une/des pull-</a:t>
            </a:r>
            <a:r>
              <a:rPr lang="fr-FR" dirty="0" err="1"/>
              <a:t>request</a:t>
            </a:r>
            <a:r>
              <a:rPr lang="fr-FR" dirty="0"/>
              <a:t>(s) à chaque livraison (ne pas oublier les tags)</a:t>
            </a:r>
          </a:p>
          <a:p>
            <a:pPr marL="185766" indent="-185766"/>
            <a:r>
              <a:rPr lang="fr-FR" dirty="0"/>
              <a:t>Spécifique à </a:t>
            </a:r>
            <a:r>
              <a:rPr lang="fr-FR" dirty="0" err="1"/>
              <a:t>GitFlow</a:t>
            </a:r>
            <a:r>
              <a:rPr lang="fr-FR" dirty="0"/>
              <a:t> :</a:t>
            </a:r>
          </a:p>
          <a:p>
            <a:pPr marL="681142" lvl="1" indent="-185766"/>
            <a:r>
              <a:rPr lang="fr-FR" dirty="0"/>
              <a:t>Pour chaque </a:t>
            </a:r>
            <a:r>
              <a:rPr lang="fr-FR" dirty="0" err="1"/>
              <a:t>feature</a:t>
            </a:r>
            <a:r>
              <a:rPr lang="fr-FR" dirty="0"/>
              <a:t> </a:t>
            </a:r>
            <a:r>
              <a:rPr lang="fr-FR" dirty="0">
                <a:sym typeface="Wingdings" panose="05000000000000000000" pitchFamily="2" charset="2"/>
              </a:rPr>
              <a:t> Création d’une branche (si possible avec le numéro de ticket) avec le préfixe </a:t>
            </a:r>
            <a:r>
              <a:rPr lang="fr-FR" dirty="0" err="1">
                <a:sym typeface="Wingdings" panose="05000000000000000000" pitchFamily="2" charset="2"/>
              </a:rPr>
              <a:t>feature</a:t>
            </a:r>
            <a:r>
              <a:rPr lang="fr-FR" dirty="0">
                <a:sym typeface="Wingdings" panose="05000000000000000000" pitchFamily="2" charset="2"/>
              </a:rPr>
              <a:t>/, à partir de la branche dev (on merge régulièrement la branche dev sur sa branche de </a:t>
            </a:r>
            <a:r>
              <a:rPr lang="fr-FR" dirty="0" err="1">
                <a:sym typeface="Wingdings" panose="05000000000000000000" pitchFamily="2" charset="2"/>
              </a:rPr>
              <a:t>feature</a:t>
            </a:r>
            <a:r>
              <a:rPr lang="fr-FR" dirty="0">
                <a:sym typeface="Wingdings" panose="05000000000000000000" pitchFamily="2" charset="2"/>
              </a:rPr>
              <a:t>)</a:t>
            </a:r>
          </a:p>
          <a:p>
            <a:pPr marL="681142" lvl="1" indent="-185766"/>
            <a:r>
              <a:rPr lang="fr-FR" dirty="0">
                <a:sym typeface="Wingdings" panose="05000000000000000000" pitchFamily="2" charset="2"/>
              </a:rPr>
              <a:t>Quand la </a:t>
            </a:r>
            <a:r>
              <a:rPr lang="fr-FR" dirty="0" err="1">
                <a:sym typeface="Wingdings" panose="05000000000000000000" pitchFamily="2" charset="2"/>
              </a:rPr>
              <a:t>feature</a:t>
            </a:r>
            <a:r>
              <a:rPr lang="fr-FR" dirty="0">
                <a:sym typeface="Wingdings" panose="05000000000000000000" pitchFamily="2" charset="2"/>
              </a:rPr>
              <a:t> est terminée, la branche est </a:t>
            </a:r>
            <a:r>
              <a:rPr lang="fr-FR" dirty="0" err="1">
                <a:sym typeface="Wingdings" panose="05000000000000000000" pitchFamily="2" charset="2"/>
              </a:rPr>
              <a:t>cloturée</a:t>
            </a:r>
            <a:r>
              <a:rPr lang="fr-FR" dirty="0">
                <a:sym typeface="Wingdings" panose="05000000000000000000" pitchFamily="2" charset="2"/>
              </a:rPr>
              <a:t> et mergée sur la branche dev</a:t>
            </a:r>
          </a:p>
          <a:p>
            <a:pPr marL="681142" lvl="1" indent="-185766"/>
            <a:r>
              <a:rPr lang="fr-FR" dirty="0">
                <a:sym typeface="Wingdings" panose="05000000000000000000" pitchFamily="2" charset="2"/>
              </a:rPr>
              <a:t>Pour un </a:t>
            </a:r>
            <a:r>
              <a:rPr lang="fr-FR" dirty="0" err="1">
                <a:sym typeface="Wingdings" panose="05000000000000000000" pitchFamily="2" charset="2"/>
              </a:rPr>
              <a:t>hotfix</a:t>
            </a:r>
            <a:r>
              <a:rPr lang="fr-FR" dirty="0">
                <a:sym typeface="Wingdings" panose="05000000000000000000" pitchFamily="2" charset="2"/>
              </a:rPr>
              <a:t> (corriger </a:t>
            </a:r>
            <a:r>
              <a:rPr lang="fr-FR" dirty="0" err="1">
                <a:sym typeface="Wingdings" panose="05000000000000000000" pitchFamily="2" charset="2"/>
              </a:rPr>
              <a:t>execeptionnellement</a:t>
            </a:r>
            <a:r>
              <a:rPr lang="fr-FR" dirty="0">
                <a:sym typeface="Wingdings" panose="05000000000000000000" pitchFamily="2" charset="2"/>
              </a:rPr>
              <a:t> une urgence de production)  Création d’une branche avec le préfixe </a:t>
            </a:r>
            <a:r>
              <a:rPr lang="fr-FR" dirty="0" err="1">
                <a:sym typeface="Wingdings" panose="05000000000000000000" pitchFamily="2" charset="2"/>
              </a:rPr>
              <a:t>hotfix</a:t>
            </a:r>
            <a:r>
              <a:rPr lang="fr-FR" dirty="0">
                <a:sym typeface="Wingdings" panose="05000000000000000000" pitchFamily="2" charset="2"/>
              </a:rPr>
              <a:t>/, </a:t>
            </a:r>
            <a:r>
              <a:rPr lang="fr-FR" b="1" dirty="0">
                <a:sym typeface="Wingdings" panose="05000000000000000000" pitchFamily="2" charset="2"/>
              </a:rPr>
              <a:t>à partir du master</a:t>
            </a:r>
            <a:r>
              <a:rPr lang="fr-FR" dirty="0">
                <a:sym typeface="Wingdings" panose="05000000000000000000" pitchFamily="2" charset="2"/>
              </a:rPr>
              <a:t>, qui doit être clôturée très rapidement, mergée sur le master, puis merger le master sur le dev, puis le dev sur les branches </a:t>
            </a:r>
            <a:r>
              <a:rPr lang="fr-FR" dirty="0" err="1">
                <a:sym typeface="Wingdings" panose="05000000000000000000" pitchFamily="2" charset="2"/>
              </a:rPr>
              <a:t>features</a:t>
            </a:r>
            <a:r>
              <a:rPr lang="fr-FR" dirty="0">
                <a:sym typeface="Wingdings" panose="05000000000000000000" pitchFamily="2" charset="2"/>
              </a:rPr>
              <a:t>.</a:t>
            </a:r>
            <a:endParaRPr dirty="0"/>
          </a:p>
        </p:txBody>
      </p:sp>
    </p:spTree>
    <p:extLst>
      <p:ext uri="{BB962C8B-B14F-4D97-AF65-F5344CB8AC3E}">
        <p14:creationId xmlns:p14="http://schemas.microsoft.com/office/powerpoint/2010/main" val="92807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7800" y="1366863"/>
            <a:ext cx="4128300" cy="1857900"/>
          </a:xfrm>
          <a:prstGeom prst="rect">
            <a:avLst/>
          </a:prstGeom>
        </p:spPr>
        <p:txBody>
          <a:bodyPr spcFirstLastPara="1" wrap="square" lIns="91425" tIns="91425" rIns="91425" bIns="91425" anchor="b" anchorCtr="0">
            <a:noAutofit/>
          </a:bodyPr>
          <a:lstStyle>
            <a:lvl1pPr lvl="0" algn="ctr">
              <a:spcBef>
                <a:spcPts val="0"/>
              </a:spcBef>
              <a:spcAft>
                <a:spcPts val="0"/>
              </a:spcAft>
              <a:buSzPts val="5300"/>
              <a:buNone/>
              <a:defRPr sz="3600">
                <a:latin typeface="+mj-lt"/>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r>
              <a:rPr lang="fr-FR"/>
              <a:t>Modifiez le style du titre</a:t>
            </a:r>
            <a:endParaRPr dirty="0"/>
          </a:p>
        </p:txBody>
      </p:sp>
      <p:sp>
        <p:nvSpPr>
          <p:cNvPr id="10" name="Google Shape;10;p2"/>
          <p:cNvSpPr txBox="1">
            <a:spLocks noGrp="1"/>
          </p:cNvSpPr>
          <p:nvPr>
            <p:ph type="subTitle" idx="1"/>
          </p:nvPr>
        </p:nvSpPr>
        <p:spPr>
          <a:xfrm>
            <a:off x="3489300" y="3110330"/>
            <a:ext cx="2165400" cy="6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atin typeface="Moula" pitchFamily="50"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a:t>Modifiez le style des sous-titres du masque</a:t>
            </a:r>
            <a:endParaRPr dirty="0"/>
          </a:p>
        </p:txBody>
      </p:sp>
      <p:sp>
        <p:nvSpPr>
          <p:cNvPr id="11" name="Google Shape;11;p2"/>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115684" y="691895"/>
            <a:ext cx="3605211" cy="4226616"/>
            <a:chOff x="-1115684" y="691895"/>
            <a:chExt cx="3605211" cy="4226616"/>
          </a:xfrm>
        </p:grpSpPr>
        <p:sp>
          <p:nvSpPr>
            <p:cNvPr id="13" name="Google Shape;13;p2"/>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2478" y="4453642"/>
            <a:ext cx="344659" cy="345244"/>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18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01"/>
        <p:cNvGrpSpPr/>
        <p:nvPr/>
      </p:nvGrpSpPr>
      <p:grpSpPr>
        <a:xfrm>
          <a:off x="0" y="0"/>
          <a:ext cx="0" cy="0"/>
          <a:chOff x="0" y="0"/>
          <a:chExt cx="0" cy="0"/>
        </a:xfrm>
      </p:grpSpPr>
      <p:sp>
        <p:nvSpPr>
          <p:cNvPr id="302" name="Google Shape;302;p15"/>
          <p:cNvSpPr txBox="1">
            <a:spLocks noGrp="1"/>
          </p:cNvSpPr>
          <p:nvPr>
            <p:ph type="subTitle" idx="1"/>
          </p:nvPr>
        </p:nvSpPr>
        <p:spPr>
          <a:xfrm>
            <a:off x="6072125"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dirty="0"/>
          </a:p>
        </p:txBody>
      </p:sp>
      <p:sp>
        <p:nvSpPr>
          <p:cNvPr id="303" name="Google Shape;303;p15"/>
          <p:cNvSpPr txBox="1">
            <a:spLocks noGrp="1"/>
          </p:cNvSpPr>
          <p:nvPr>
            <p:ph type="subTitle" idx="2"/>
          </p:nvPr>
        </p:nvSpPr>
        <p:spPr>
          <a:xfrm>
            <a:off x="3383463"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304" name="Google Shape;304;p15"/>
          <p:cNvSpPr txBox="1">
            <a:spLocks noGrp="1"/>
          </p:cNvSpPr>
          <p:nvPr>
            <p:ph type="subTitle" idx="3"/>
          </p:nvPr>
        </p:nvSpPr>
        <p:spPr>
          <a:xfrm>
            <a:off x="694800" y="357092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dirty="0"/>
          </a:p>
        </p:txBody>
      </p:sp>
      <p:sp>
        <p:nvSpPr>
          <p:cNvPr id="305" name="Google Shape;305;p15"/>
          <p:cNvSpPr txBox="1">
            <a:spLocks noGrp="1"/>
          </p:cNvSpPr>
          <p:nvPr>
            <p:ph type="subTitle" idx="4"/>
          </p:nvPr>
        </p:nvSpPr>
        <p:spPr>
          <a:xfrm>
            <a:off x="942251"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bg1"/>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r>
              <a:rPr lang="fr-FR"/>
              <a:t>Modifiez le style des sous-titres du masque</a:t>
            </a:r>
            <a:endParaRPr dirty="0"/>
          </a:p>
        </p:txBody>
      </p:sp>
      <p:sp>
        <p:nvSpPr>
          <p:cNvPr id="306" name="Google Shape;306;p15"/>
          <p:cNvSpPr txBox="1">
            <a:spLocks noGrp="1"/>
          </p:cNvSpPr>
          <p:nvPr>
            <p:ph type="subTitle" idx="5"/>
          </p:nvPr>
        </p:nvSpPr>
        <p:spPr>
          <a:xfrm>
            <a:off x="362250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bg1"/>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r>
              <a:rPr lang="fr-FR"/>
              <a:t>Modifiez le style des sous-titres du masque</a:t>
            </a:r>
            <a:endParaRPr dirty="0"/>
          </a:p>
        </p:txBody>
      </p:sp>
      <p:sp>
        <p:nvSpPr>
          <p:cNvPr id="307" name="Google Shape;307;p15"/>
          <p:cNvSpPr txBox="1">
            <a:spLocks noGrp="1"/>
          </p:cNvSpPr>
          <p:nvPr>
            <p:ph type="subTitle" idx="6"/>
          </p:nvPr>
        </p:nvSpPr>
        <p:spPr>
          <a:xfrm>
            <a:off x="631795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bg1"/>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r>
              <a:rPr lang="fr-FR"/>
              <a:t>Modifiez le style des sous-titres du masque</a:t>
            </a:r>
            <a:endParaRPr/>
          </a:p>
        </p:txBody>
      </p:sp>
      <p:sp>
        <p:nvSpPr>
          <p:cNvPr id="308" name="Google Shape;308;p15"/>
          <p:cNvSpPr txBox="1">
            <a:spLocks noGrp="1"/>
          </p:cNvSpPr>
          <p:nvPr>
            <p:ph type="title"/>
          </p:nvPr>
        </p:nvSpPr>
        <p:spPr>
          <a:xfrm>
            <a:off x="599100" y="523881"/>
            <a:ext cx="79458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dirty="0"/>
          </a:p>
        </p:txBody>
      </p:sp>
      <p:grpSp>
        <p:nvGrpSpPr>
          <p:cNvPr id="309" name="Google Shape;309;p15"/>
          <p:cNvGrpSpPr/>
          <p:nvPr/>
        </p:nvGrpSpPr>
        <p:grpSpPr>
          <a:xfrm>
            <a:off x="-1363232" y="-1987376"/>
            <a:ext cx="2461634" cy="2888224"/>
            <a:chOff x="-1363232" y="-1987376"/>
            <a:chExt cx="2461634" cy="2888224"/>
          </a:xfrm>
        </p:grpSpPr>
        <p:grpSp>
          <p:nvGrpSpPr>
            <p:cNvPr id="310" name="Google Shape;310;p15"/>
            <p:cNvGrpSpPr/>
            <p:nvPr/>
          </p:nvGrpSpPr>
          <p:grpSpPr>
            <a:xfrm>
              <a:off x="-1363232" y="-1987376"/>
              <a:ext cx="2461634" cy="2888224"/>
              <a:chOff x="4031305" y="-3343476"/>
              <a:chExt cx="2461634" cy="2888224"/>
            </a:xfrm>
          </p:grpSpPr>
          <p:sp>
            <p:nvSpPr>
              <p:cNvPr id="311" name="Google Shape;311;p15"/>
              <p:cNvSpPr/>
              <p:nvPr/>
            </p:nvSpPr>
            <p:spPr>
              <a:xfrm rot="10800000" flipH="1">
                <a:off x="4131013" y="-28379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rot="10800000" flipH="1">
                <a:off x="4031305" y="-334347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rot="10800000" flipH="1">
                <a:off x="6287233" y="-1104828"/>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10800000" flipH="1">
                <a:off x="6287235" y="-66129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5"/>
          <p:cNvGrpSpPr/>
          <p:nvPr/>
        </p:nvGrpSpPr>
        <p:grpSpPr>
          <a:xfrm flipH="1">
            <a:off x="7716930" y="-1639701"/>
            <a:ext cx="3249384" cy="2581771"/>
            <a:chOff x="-1787107" y="-1639701"/>
            <a:chExt cx="3249384" cy="2581771"/>
          </a:xfrm>
        </p:grpSpPr>
        <p:grpSp>
          <p:nvGrpSpPr>
            <p:cNvPr id="317" name="Google Shape;317;p15"/>
            <p:cNvGrpSpPr/>
            <p:nvPr/>
          </p:nvGrpSpPr>
          <p:grpSpPr>
            <a:xfrm>
              <a:off x="-1787107" y="-1639701"/>
              <a:ext cx="3249384" cy="2581771"/>
              <a:chOff x="3607430" y="-2995801"/>
              <a:chExt cx="3249384" cy="2581771"/>
            </a:xfrm>
          </p:grpSpPr>
          <p:sp>
            <p:nvSpPr>
              <p:cNvPr id="318" name="Google Shape;318;p15"/>
              <p:cNvSpPr/>
              <p:nvPr/>
            </p:nvSpPr>
            <p:spPr>
              <a:xfrm rot="10800000" flipH="1">
                <a:off x="4312013" y="-27535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rot="10800000" flipH="1">
                <a:off x="3607430" y="-299580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rot="10800000" flipH="1">
                <a:off x="6045333" y="-57241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rot="10800000" flipH="1">
                <a:off x="6651110" y="-107924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93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a:p>
        </p:txBody>
      </p:sp>
      <p:sp>
        <p:nvSpPr>
          <p:cNvPr id="325" name="Google Shape;325;p1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r>
              <a:rPr lang="fr-FR"/>
              <a:t>Modifiez le style des sous-titres du masque</a:t>
            </a:r>
            <a:endParaRPr dirty="0"/>
          </a:p>
        </p:txBody>
      </p:sp>
      <p:sp>
        <p:nvSpPr>
          <p:cNvPr id="326" name="Google Shape;326;p1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r>
              <a:rPr lang="fr-FR"/>
              <a:t>Modifiez le style des sous-titres du masque</a:t>
            </a:r>
            <a:endParaRPr dirty="0"/>
          </a:p>
        </p:txBody>
      </p:sp>
      <p:sp>
        <p:nvSpPr>
          <p:cNvPr id="327" name="Google Shape;327;p1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328" name="Google Shape;328;p1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329" name="Google Shape;329;p1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dirty="0"/>
          </a:p>
        </p:txBody>
      </p:sp>
      <p:sp>
        <p:nvSpPr>
          <p:cNvPr id="330" name="Google Shape;330;p1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sp>
        <p:nvSpPr>
          <p:cNvPr id="331" name="Google Shape;331;p16"/>
          <p:cNvSpPr txBox="1">
            <a:spLocks noGrp="1"/>
          </p:cNvSpPr>
          <p:nvPr>
            <p:ph type="subTitle" idx="7"/>
          </p:nvPr>
        </p:nvSpPr>
        <p:spPr>
          <a:xfrm>
            <a:off x="679830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sp>
        <p:nvSpPr>
          <p:cNvPr id="332" name="Google Shape;332;p16"/>
          <p:cNvSpPr txBox="1">
            <a:spLocks noGrp="1"/>
          </p:cNvSpPr>
          <p:nvPr>
            <p:ph type="subTitle" idx="8"/>
          </p:nvPr>
        </p:nvSpPr>
        <p:spPr>
          <a:xfrm>
            <a:off x="470742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grpSp>
        <p:nvGrpSpPr>
          <p:cNvPr id="333" name="Google Shape;333;p16"/>
          <p:cNvGrpSpPr/>
          <p:nvPr/>
        </p:nvGrpSpPr>
        <p:grpSpPr>
          <a:xfrm>
            <a:off x="7313341" y="-1778296"/>
            <a:ext cx="3500436" cy="3312684"/>
            <a:chOff x="7090666" y="-1261371"/>
            <a:chExt cx="3500436" cy="3312684"/>
          </a:xfrm>
        </p:grpSpPr>
        <p:sp>
          <p:nvSpPr>
            <p:cNvPr id="334" name="Google Shape;334;p16"/>
            <p:cNvSpPr/>
            <p:nvPr/>
          </p:nvSpPr>
          <p:spPr>
            <a:xfrm rot="10800000">
              <a:off x="7972770" y="-12613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rot="10800000">
              <a:off x="8202708" y="-10053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rot="10800000">
              <a:off x="8380157" y="-71799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rot="10800000">
              <a:off x="8247584" y="1417426"/>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rot="10800000">
              <a:off x="8068143"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a:off x="7090666" y="8617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10800000">
              <a:off x="7603986" y="12740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6"/>
          <p:cNvGrpSpPr/>
          <p:nvPr/>
        </p:nvGrpSpPr>
        <p:grpSpPr>
          <a:xfrm>
            <a:off x="-2072563" y="-1998722"/>
            <a:ext cx="4226616" cy="3533111"/>
            <a:chOff x="-2085486" y="-2056877"/>
            <a:chExt cx="4226616" cy="3533111"/>
          </a:xfrm>
        </p:grpSpPr>
        <p:sp>
          <p:nvSpPr>
            <p:cNvPr id="343" name="Google Shape;343;p1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742475" y="-205687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1392788" y="7875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473616" y="131783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681887" y="3864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485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2174575" y="420152"/>
            <a:ext cx="4794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atin typeface="+mj-l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fr-FR"/>
              <a:t>Modifiez le style du titre</a:t>
            </a:r>
            <a:endParaRPr dirty="0"/>
          </a:p>
        </p:txBody>
      </p:sp>
      <p:sp>
        <p:nvSpPr>
          <p:cNvPr id="437" name="Google Shape;437;p20"/>
          <p:cNvSpPr txBox="1">
            <a:spLocks noGrp="1"/>
          </p:cNvSpPr>
          <p:nvPr>
            <p:ph type="subTitle" idx="1"/>
          </p:nvPr>
        </p:nvSpPr>
        <p:spPr>
          <a:xfrm>
            <a:off x="2213575" y="3462734"/>
            <a:ext cx="47172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atin typeface="MADE Tommy Soft" panose="02000503000000020004" pitchFamily="50" charset="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grpSp>
        <p:nvGrpSpPr>
          <p:cNvPr id="438" name="Google Shape;438;p20"/>
          <p:cNvGrpSpPr/>
          <p:nvPr/>
        </p:nvGrpSpPr>
        <p:grpSpPr>
          <a:xfrm>
            <a:off x="7393741" y="-1060432"/>
            <a:ext cx="3605211" cy="4226616"/>
            <a:chOff x="7298566" y="-573980"/>
            <a:chExt cx="3605211" cy="4226616"/>
          </a:xfrm>
        </p:grpSpPr>
        <p:sp>
          <p:nvSpPr>
            <p:cNvPr id="439" name="Google Shape;439;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flipH="1">
            <a:off x="-1863484" y="-1060432"/>
            <a:ext cx="3605211" cy="4226616"/>
            <a:chOff x="7298566" y="-573980"/>
            <a:chExt cx="3605211" cy="4226616"/>
          </a:xfrm>
        </p:grpSpPr>
        <p:sp>
          <p:nvSpPr>
            <p:cNvPr id="452" name="Google Shape;452;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239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476"/>
        <p:cNvGrpSpPr/>
        <p:nvPr/>
      </p:nvGrpSpPr>
      <p:grpSpPr>
        <a:xfrm>
          <a:off x="0" y="0"/>
          <a:ext cx="0" cy="0"/>
          <a:chOff x="0" y="0"/>
          <a:chExt cx="0" cy="0"/>
        </a:xfrm>
      </p:grpSpPr>
      <p:sp>
        <p:nvSpPr>
          <p:cNvPr id="477" name="Google Shape;477;p22"/>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a:p>
        </p:txBody>
      </p:sp>
      <p:grpSp>
        <p:nvGrpSpPr>
          <p:cNvPr id="478" name="Google Shape;478;p22"/>
          <p:cNvGrpSpPr/>
          <p:nvPr/>
        </p:nvGrpSpPr>
        <p:grpSpPr>
          <a:xfrm>
            <a:off x="8362428" y="-1382208"/>
            <a:ext cx="2506090" cy="6273529"/>
            <a:chOff x="8190526" y="-1458408"/>
            <a:chExt cx="2506090" cy="6273529"/>
          </a:xfrm>
        </p:grpSpPr>
        <p:grpSp>
          <p:nvGrpSpPr>
            <p:cNvPr id="479" name="Google Shape;479;p22"/>
            <p:cNvGrpSpPr/>
            <p:nvPr/>
          </p:nvGrpSpPr>
          <p:grpSpPr>
            <a:xfrm flipH="1">
              <a:off x="8190526" y="-1458408"/>
              <a:ext cx="2506090" cy="6273529"/>
              <a:chOff x="-1765719" y="-1458408"/>
              <a:chExt cx="2506090" cy="6273529"/>
            </a:xfrm>
          </p:grpSpPr>
          <p:sp>
            <p:nvSpPr>
              <p:cNvPr id="480" name="Google Shape;480;p22"/>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rot="5400000">
                <a:off x="-1578763" y="-126748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rot="5400000">
                <a:off x="-29924" y="85025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rot="5400000">
                <a:off x="63203" y="43695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rot="5400000">
                <a:off x="464452" y="136023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rot="5400000">
                <a:off x="-1286976" y="1215963"/>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5400000">
                <a:off x="-1515388" y="219294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rot="5400000">
                <a:off x="-1765888" y="12926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rot="5400000">
                <a:off x="38374" y="46072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rot="5400000">
                <a:off x="38374" y="1335570"/>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2"/>
            <p:cNvSpPr/>
            <p:nvPr/>
          </p:nvSpPr>
          <p:spPr>
            <a:xfrm rot="-5400000" flipH="1">
              <a:off x="8440880" y="34830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201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2"/>
        <p:cNvGrpSpPr/>
        <p:nvPr/>
      </p:nvGrpSpPr>
      <p:grpSpPr>
        <a:xfrm>
          <a:off x="0" y="0"/>
          <a:ext cx="0" cy="0"/>
          <a:chOff x="0" y="0"/>
          <a:chExt cx="0" cy="0"/>
        </a:xfrm>
      </p:grpSpPr>
      <p:sp>
        <p:nvSpPr>
          <p:cNvPr id="513" name="Google Shape;513;p24"/>
          <p:cNvSpPr txBox="1">
            <a:spLocks noGrp="1"/>
          </p:cNvSpPr>
          <p:nvPr>
            <p:ph type="subTitle" idx="1"/>
          </p:nvPr>
        </p:nvSpPr>
        <p:spPr>
          <a:xfrm>
            <a:off x="219823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sp>
        <p:nvSpPr>
          <p:cNvPr id="514" name="Google Shape;514;p24"/>
          <p:cNvSpPr txBox="1">
            <a:spLocks noGrp="1"/>
          </p:cNvSpPr>
          <p:nvPr>
            <p:ph type="subTitle" idx="2"/>
          </p:nvPr>
        </p:nvSpPr>
        <p:spPr>
          <a:xfrm>
            <a:off x="530648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a:p>
        </p:txBody>
      </p:sp>
      <p:sp>
        <p:nvSpPr>
          <p:cNvPr id="515" name="Google Shape;515;p24"/>
          <p:cNvSpPr txBox="1">
            <a:spLocks noGrp="1"/>
          </p:cNvSpPr>
          <p:nvPr>
            <p:ph type="title" hasCustomPrompt="1"/>
          </p:nvPr>
        </p:nvSpPr>
        <p:spPr>
          <a:xfrm>
            <a:off x="817411" y="15007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6" name="Google Shape;516;p24"/>
          <p:cNvSpPr txBox="1">
            <a:spLocks noGrp="1"/>
          </p:cNvSpPr>
          <p:nvPr>
            <p:ph type="title" idx="3" hasCustomPrompt="1"/>
          </p:nvPr>
        </p:nvSpPr>
        <p:spPr>
          <a:xfrm>
            <a:off x="3922363" y="14982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7" name="Google Shape;517;p24"/>
          <p:cNvSpPr txBox="1">
            <a:spLocks noGrp="1"/>
          </p:cNvSpPr>
          <p:nvPr>
            <p:ph type="title" idx="4" hasCustomPrompt="1"/>
          </p:nvPr>
        </p:nvSpPr>
        <p:spPr>
          <a:xfrm>
            <a:off x="2253112"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8" name="Google Shape;518;p24"/>
          <p:cNvSpPr txBox="1">
            <a:spLocks noGrp="1"/>
          </p:cNvSpPr>
          <p:nvPr>
            <p:ph type="title" idx="5" hasCustomPrompt="1"/>
          </p:nvPr>
        </p:nvSpPr>
        <p:spPr>
          <a:xfrm>
            <a:off x="5361386"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4"/>
          <p:cNvSpPr txBox="1">
            <a:spLocks noGrp="1"/>
          </p:cNvSpPr>
          <p:nvPr>
            <p:ph type="subTitle" idx="6"/>
          </p:nvPr>
        </p:nvSpPr>
        <p:spPr>
          <a:xfrm>
            <a:off x="762513" y="2185089"/>
            <a:ext cx="3075000" cy="36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400">
                <a:solidFill>
                  <a:schemeClr val="accent3"/>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r>
              <a:rPr lang="fr-FR"/>
              <a:t>Modifiez le style des sous-titres du masque</a:t>
            </a:r>
            <a:endParaRPr dirty="0"/>
          </a:p>
        </p:txBody>
      </p:sp>
      <p:sp>
        <p:nvSpPr>
          <p:cNvPr id="520" name="Google Shape;520;p24"/>
          <p:cNvSpPr txBox="1">
            <a:spLocks noGrp="1"/>
          </p:cNvSpPr>
          <p:nvPr>
            <p:ph type="subTitle" idx="7"/>
          </p:nvPr>
        </p:nvSpPr>
        <p:spPr>
          <a:xfrm>
            <a:off x="3881554" y="2185089"/>
            <a:ext cx="30609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r>
              <a:rPr lang="fr-FR"/>
              <a:t>Modifiez le style des sous-titres du masque</a:t>
            </a:r>
            <a:endParaRPr dirty="0"/>
          </a:p>
        </p:txBody>
      </p:sp>
      <p:sp>
        <p:nvSpPr>
          <p:cNvPr id="521" name="Google Shape;521;p24"/>
          <p:cNvSpPr txBox="1">
            <a:spLocks noGrp="1"/>
          </p:cNvSpPr>
          <p:nvPr>
            <p:ph type="subTitle" idx="8"/>
          </p:nvPr>
        </p:nvSpPr>
        <p:spPr>
          <a:xfrm>
            <a:off x="530648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r>
              <a:rPr lang="fr-FR"/>
              <a:t>Modifiez le style des sous-titres du masque</a:t>
            </a:r>
            <a:endParaRPr/>
          </a:p>
        </p:txBody>
      </p:sp>
      <p:sp>
        <p:nvSpPr>
          <p:cNvPr id="522" name="Google Shape;522;p24"/>
          <p:cNvSpPr txBox="1">
            <a:spLocks noGrp="1"/>
          </p:cNvSpPr>
          <p:nvPr>
            <p:ph type="title" idx="9"/>
          </p:nvPr>
        </p:nvSpPr>
        <p:spPr>
          <a:xfrm>
            <a:off x="599100" y="538673"/>
            <a:ext cx="7945800" cy="67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a:p>
        </p:txBody>
      </p:sp>
      <p:sp>
        <p:nvSpPr>
          <p:cNvPr id="523" name="Google Shape;523;p24"/>
          <p:cNvSpPr txBox="1">
            <a:spLocks noGrp="1"/>
          </p:cNvSpPr>
          <p:nvPr>
            <p:ph type="subTitle" idx="13"/>
          </p:nvPr>
        </p:nvSpPr>
        <p:spPr>
          <a:xfrm>
            <a:off x="762513" y="244423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dirty="0"/>
          </a:p>
        </p:txBody>
      </p:sp>
      <p:sp>
        <p:nvSpPr>
          <p:cNvPr id="524" name="Google Shape;524;p24"/>
          <p:cNvSpPr txBox="1">
            <a:spLocks noGrp="1"/>
          </p:cNvSpPr>
          <p:nvPr>
            <p:ph type="subTitle" idx="14"/>
          </p:nvPr>
        </p:nvSpPr>
        <p:spPr>
          <a:xfrm>
            <a:off x="3874513" y="2442361"/>
            <a:ext cx="30609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dirty="0"/>
          </a:p>
        </p:txBody>
      </p:sp>
      <p:sp>
        <p:nvSpPr>
          <p:cNvPr id="525" name="Google Shape;525;p24"/>
          <p:cNvSpPr txBox="1">
            <a:spLocks noGrp="1"/>
          </p:cNvSpPr>
          <p:nvPr>
            <p:ph type="subTitle" idx="15"/>
          </p:nvPr>
        </p:nvSpPr>
        <p:spPr>
          <a:xfrm>
            <a:off x="219823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r>
              <a:rPr lang="fr-FR"/>
              <a:t>Modifiez le style des sous-titres du masque</a:t>
            </a:r>
            <a:endParaRPr/>
          </a:p>
        </p:txBody>
      </p:sp>
      <p:grpSp>
        <p:nvGrpSpPr>
          <p:cNvPr id="526" name="Google Shape;526;p24"/>
          <p:cNvGrpSpPr/>
          <p:nvPr/>
        </p:nvGrpSpPr>
        <p:grpSpPr>
          <a:xfrm>
            <a:off x="7253877" y="869417"/>
            <a:ext cx="3651827" cy="3549464"/>
            <a:chOff x="7253877" y="1275092"/>
            <a:chExt cx="3651827" cy="3549464"/>
          </a:xfrm>
        </p:grpSpPr>
        <p:sp>
          <p:nvSpPr>
            <p:cNvPr id="527" name="Google Shape;527;p2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4"/>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9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1_Title and three columns">
    <p:spTree>
      <p:nvGrpSpPr>
        <p:cNvPr id="1" name="Shape 538"/>
        <p:cNvGrpSpPr/>
        <p:nvPr/>
      </p:nvGrpSpPr>
      <p:grpSpPr>
        <a:xfrm>
          <a:off x="0" y="0"/>
          <a:ext cx="0" cy="0"/>
          <a:chOff x="0" y="0"/>
          <a:chExt cx="0" cy="0"/>
        </a:xfrm>
      </p:grpSpPr>
      <p:sp>
        <p:nvSpPr>
          <p:cNvPr id="539" name="Google Shape;539;p25"/>
          <p:cNvSpPr txBox="1">
            <a:spLocks noGrp="1"/>
          </p:cNvSpPr>
          <p:nvPr>
            <p:ph type="subTitle" idx="1"/>
          </p:nvPr>
        </p:nvSpPr>
        <p:spPr>
          <a:xfrm>
            <a:off x="694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40" name="Google Shape;540;p25"/>
          <p:cNvSpPr txBox="1">
            <a:spLocks noGrp="1"/>
          </p:cNvSpPr>
          <p:nvPr>
            <p:ph type="subTitle" idx="2"/>
          </p:nvPr>
        </p:nvSpPr>
        <p:spPr>
          <a:xfrm>
            <a:off x="3551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41" name="Google Shape;541;p25"/>
          <p:cNvSpPr txBox="1">
            <a:spLocks noGrp="1"/>
          </p:cNvSpPr>
          <p:nvPr>
            <p:ph type="subTitle" idx="3"/>
          </p:nvPr>
        </p:nvSpPr>
        <p:spPr>
          <a:xfrm>
            <a:off x="64484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42" name="Google Shape;542;p25"/>
          <p:cNvSpPr txBox="1">
            <a:spLocks noGrp="1"/>
          </p:cNvSpPr>
          <p:nvPr>
            <p:ph type="title"/>
          </p:nvPr>
        </p:nvSpPr>
        <p:spPr>
          <a:xfrm>
            <a:off x="2465450" y="545026"/>
            <a:ext cx="4213200" cy="75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dirty="0"/>
          </a:p>
        </p:txBody>
      </p:sp>
      <p:sp>
        <p:nvSpPr>
          <p:cNvPr id="543" name="Google Shape;543;p25"/>
          <p:cNvSpPr txBox="1">
            <a:spLocks noGrp="1"/>
          </p:cNvSpPr>
          <p:nvPr>
            <p:ph type="subTitle" idx="4"/>
          </p:nvPr>
        </p:nvSpPr>
        <p:spPr>
          <a:xfrm>
            <a:off x="737700" y="3404975"/>
            <a:ext cx="19683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dirty="0"/>
          </a:p>
        </p:txBody>
      </p:sp>
      <p:sp>
        <p:nvSpPr>
          <p:cNvPr id="544" name="Google Shape;544;p25"/>
          <p:cNvSpPr txBox="1">
            <a:spLocks noGrp="1"/>
          </p:cNvSpPr>
          <p:nvPr>
            <p:ph type="subTitle" idx="5"/>
          </p:nvPr>
        </p:nvSpPr>
        <p:spPr>
          <a:xfrm>
            <a:off x="3551800" y="3404975"/>
            <a:ext cx="20112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atin typeface="+mn-lt"/>
              </a:defRPr>
            </a:lvl1pPr>
            <a:lvl2pPr lvl="1" algn="ctr" rtl="0">
              <a:lnSpc>
                <a:spcPct val="100000"/>
              </a:lnSpc>
              <a:spcBef>
                <a:spcPts val="160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45" name="Google Shape;545;p25"/>
          <p:cNvSpPr txBox="1">
            <a:spLocks noGrp="1"/>
          </p:cNvSpPr>
          <p:nvPr>
            <p:ph type="subTitle" idx="6"/>
          </p:nvPr>
        </p:nvSpPr>
        <p:spPr>
          <a:xfrm>
            <a:off x="6448400" y="3404975"/>
            <a:ext cx="19788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grpSp>
        <p:nvGrpSpPr>
          <p:cNvPr id="546" name="Google Shape;546;p25"/>
          <p:cNvGrpSpPr/>
          <p:nvPr/>
        </p:nvGrpSpPr>
        <p:grpSpPr>
          <a:xfrm rot="10800000">
            <a:off x="7618911" y="342622"/>
            <a:ext cx="3159610" cy="2987129"/>
            <a:chOff x="-994654" y="-2135427"/>
            <a:chExt cx="3159610" cy="2987129"/>
          </a:xfrm>
        </p:grpSpPr>
        <p:sp>
          <p:nvSpPr>
            <p:cNvPr id="547" name="Google Shape;547;p25"/>
            <p:cNvSpPr/>
            <p:nvPr/>
          </p:nvSpPr>
          <p:spPr>
            <a:xfrm rot="5400000">
              <a:off x="-994837" y="-15379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5400000">
              <a:off x="-540799" y="-15305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1959083" y="-23073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5"/>
          <p:cNvGrpSpPr/>
          <p:nvPr/>
        </p:nvGrpSpPr>
        <p:grpSpPr>
          <a:xfrm rot="10800000" flipH="1">
            <a:off x="-1927207" y="169294"/>
            <a:ext cx="3002431" cy="3253194"/>
            <a:chOff x="-1287455" y="-2135427"/>
            <a:chExt cx="3002431" cy="3253194"/>
          </a:xfrm>
        </p:grpSpPr>
        <p:sp>
          <p:nvSpPr>
            <p:cNvPr id="555" name="Google Shape;555;p25"/>
            <p:cNvSpPr/>
            <p:nvPr/>
          </p:nvSpPr>
          <p:spPr>
            <a:xfrm rot="5400000">
              <a:off x="-560731" y="-1608782"/>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5400000">
              <a:off x="-1287624" y="-11379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5400000">
              <a:off x="1507255" y="58925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5400000">
              <a:off x="1228570" y="839240"/>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5400000">
              <a:off x="-1133637" y="-13924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5"/>
          <p:cNvSpPr/>
          <p:nvPr/>
        </p:nvSpPr>
        <p:spPr>
          <a:xfrm rot="5400000" flipH="1">
            <a:off x="198003" y="76269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9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1"/>
        <p:cNvGrpSpPr/>
        <p:nvPr/>
      </p:nvGrpSpPr>
      <p:grpSpPr>
        <a:xfrm>
          <a:off x="0" y="0"/>
          <a:ext cx="0" cy="0"/>
          <a:chOff x="0" y="0"/>
          <a:chExt cx="0" cy="0"/>
        </a:xfrm>
      </p:grpSpPr>
      <p:sp>
        <p:nvSpPr>
          <p:cNvPr id="582" name="Google Shape;582;p27"/>
          <p:cNvSpPr txBox="1">
            <a:spLocks noGrp="1"/>
          </p:cNvSpPr>
          <p:nvPr>
            <p:ph type="subTitle" idx="1"/>
          </p:nvPr>
        </p:nvSpPr>
        <p:spPr>
          <a:xfrm>
            <a:off x="11139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3" name="Google Shape;583;p27"/>
          <p:cNvSpPr txBox="1">
            <a:spLocks noGrp="1"/>
          </p:cNvSpPr>
          <p:nvPr>
            <p:ph type="subTitle" idx="2"/>
          </p:nvPr>
        </p:nvSpPr>
        <p:spPr>
          <a:xfrm>
            <a:off x="3622325"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4" name="Google Shape;584;p27"/>
          <p:cNvSpPr txBox="1">
            <a:spLocks noGrp="1"/>
          </p:cNvSpPr>
          <p:nvPr>
            <p:ph type="subTitle" idx="3"/>
          </p:nvPr>
        </p:nvSpPr>
        <p:spPr>
          <a:xfrm>
            <a:off x="6130713" y="3553700"/>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5" name="Google Shape;585;p27"/>
          <p:cNvSpPr txBox="1">
            <a:spLocks noGrp="1"/>
          </p:cNvSpPr>
          <p:nvPr>
            <p:ph type="subTitle" idx="4"/>
          </p:nvPr>
        </p:nvSpPr>
        <p:spPr>
          <a:xfrm>
            <a:off x="111400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6" name="Google Shape;586;p27"/>
          <p:cNvSpPr txBox="1">
            <a:spLocks noGrp="1"/>
          </p:cNvSpPr>
          <p:nvPr>
            <p:ph type="subTitle" idx="5"/>
          </p:nvPr>
        </p:nvSpPr>
        <p:spPr>
          <a:xfrm>
            <a:off x="3621250"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7" name="Google Shape;587;p27"/>
          <p:cNvSpPr txBox="1">
            <a:spLocks noGrp="1"/>
          </p:cNvSpPr>
          <p:nvPr>
            <p:ph type="subTitle" idx="6"/>
          </p:nvPr>
        </p:nvSpPr>
        <p:spPr>
          <a:xfrm>
            <a:off x="6130713" y="21207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accent2"/>
                </a:solidFill>
                <a:latin typeface="MADE Tommy Soft" panose="02000503000000020004" pitchFamily="50" charset="0"/>
                <a:ea typeface="MADE Tommy Soft" panose="02000503000000020004" pitchFamily="50" charset="0"/>
                <a:cs typeface="MADE Tommy Soft" panose="02000503000000020004" pitchFamily="50" charset="0"/>
                <a:sym typeface="Krona One"/>
              </a:defRPr>
            </a:lvl1pPr>
            <a:lvl2pPr lvl="1" algn="ctr" rtl="0">
              <a:lnSpc>
                <a:spcPct val="100000"/>
              </a:lnSpc>
              <a:spcBef>
                <a:spcPts val="0"/>
              </a:spcBef>
              <a:spcAft>
                <a:spcPts val="0"/>
              </a:spcAft>
              <a:buNone/>
              <a:defRPr>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a:solidFill>
                  <a:schemeClr val="accent2"/>
                </a:solidFill>
                <a:latin typeface="Krona One"/>
                <a:ea typeface="Krona One"/>
                <a:cs typeface="Krona One"/>
                <a:sym typeface="Krona One"/>
              </a:defRPr>
            </a:lvl9pPr>
          </a:lstStyle>
          <a:p>
            <a:r>
              <a:rPr lang="fr-FR"/>
              <a:t>Modifiez le style des sous-titres du masque</a:t>
            </a:r>
            <a:endParaRPr/>
          </a:p>
        </p:txBody>
      </p:sp>
      <p:sp>
        <p:nvSpPr>
          <p:cNvPr id="588" name="Google Shape;588;p27"/>
          <p:cNvSpPr txBox="1">
            <a:spLocks noGrp="1"/>
          </p:cNvSpPr>
          <p:nvPr>
            <p:ph type="title"/>
          </p:nvPr>
        </p:nvSpPr>
        <p:spPr>
          <a:xfrm>
            <a:off x="582600" y="532124"/>
            <a:ext cx="79788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a:p>
        </p:txBody>
      </p:sp>
      <p:sp>
        <p:nvSpPr>
          <p:cNvPr id="589" name="Google Shape;589;p27"/>
          <p:cNvSpPr txBox="1">
            <a:spLocks noGrp="1"/>
          </p:cNvSpPr>
          <p:nvPr>
            <p:ph type="subTitle" idx="7"/>
          </p:nvPr>
        </p:nvSpPr>
        <p:spPr>
          <a:xfrm>
            <a:off x="1114000"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90" name="Google Shape;590;p27"/>
          <p:cNvSpPr txBox="1">
            <a:spLocks noGrp="1"/>
          </p:cNvSpPr>
          <p:nvPr>
            <p:ph type="subTitle" idx="8"/>
          </p:nvPr>
        </p:nvSpPr>
        <p:spPr>
          <a:xfrm>
            <a:off x="3622325"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91" name="Google Shape;591;p27"/>
          <p:cNvSpPr txBox="1">
            <a:spLocks noGrp="1"/>
          </p:cNvSpPr>
          <p:nvPr>
            <p:ph type="subTitle" idx="9"/>
          </p:nvPr>
        </p:nvSpPr>
        <p:spPr>
          <a:xfrm>
            <a:off x="6130713" y="2430027"/>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92" name="Google Shape;592;p27"/>
          <p:cNvSpPr txBox="1">
            <a:spLocks noGrp="1"/>
          </p:cNvSpPr>
          <p:nvPr>
            <p:ph type="subTitle" idx="13"/>
          </p:nvPr>
        </p:nvSpPr>
        <p:spPr>
          <a:xfrm>
            <a:off x="1113913" y="3861624"/>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93" name="Google Shape;593;p27"/>
          <p:cNvSpPr txBox="1">
            <a:spLocks noGrp="1"/>
          </p:cNvSpPr>
          <p:nvPr>
            <p:ph type="subTitle" idx="14"/>
          </p:nvPr>
        </p:nvSpPr>
        <p:spPr>
          <a:xfrm>
            <a:off x="3622150"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sp>
        <p:nvSpPr>
          <p:cNvPr id="594" name="Google Shape;594;p27"/>
          <p:cNvSpPr txBox="1">
            <a:spLocks noGrp="1"/>
          </p:cNvSpPr>
          <p:nvPr>
            <p:ph type="subTitle" idx="15"/>
          </p:nvPr>
        </p:nvSpPr>
        <p:spPr>
          <a:xfrm>
            <a:off x="6130713" y="3861623"/>
            <a:ext cx="18990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atin typeface="+mn-l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fr-FR"/>
              <a:t>Modifiez le style des sous-titres du masque</a:t>
            </a:r>
            <a:endParaRPr/>
          </a:p>
        </p:txBody>
      </p:sp>
      <p:grpSp>
        <p:nvGrpSpPr>
          <p:cNvPr id="595" name="Google Shape;595;p27"/>
          <p:cNvGrpSpPr/>
          <p:nvPr/>
        </p:nvGrpSpPr>
        <p:grpSpPr>
          <a:xfrm>
            <a:off x="7061557" y="-2496891"/>
            <a:ext cx="3857611" cy="4116615"/>
            <a:chOff x="6490045" y="-1457516"/>
            <a:chExt cx="3857611" cy="4116615"/>
          </a:xfrm>
        </p:grpSpPr>
        <p:grpSp>
          <p:nvGrpSpPr>
            <p:cNvPr id="596" name="Google Shape;596;p27"/>
            <p:cNvGrpSpPr/>
            <p:nvPr/>
          </p:nvGrpSpPr>
          <p:grpSpPr>
            <a:xfrm>
              <a:off x="6490045" y="-1457516"/>
              <a:ext cx="3857611" cy="4065532"/>
              <a:chOff x="6394191" y="221771"/>
              <a:chExt cx="3857611" cy="4065532"/>
            </a:xfrm>
          </p:grpSpPr>
          <p:sp>
            <p:nvSpPr>
              <p:cNvPr id="597" name="Google Shape;597;p27"/>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rot="10800000">
                <a:off x="7180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rot="10800000">
                <a:off x="8040857" y="2076358"/>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rot="10800000">
                <a:off x="6394191" y="2934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rot="10800000">
              <a:off x="7012565" y="13995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7"/>
          <p:cNvGrpSpPr/>
          <p:nvPr/>
        </p:nvGrpSpPr>
        <p:grpSpPr>
          <a:xfrm flipH="1">
            <a:off x="-1777668" y="-2393356"/>
            <a:ext cx="3358211" cy="4013080"/>
            <a:chOff x="6989444" y="-1353981"/>
            <a:chExt cx="3358211" cy="4013080"/>
          </a:xfrm>
        </p:grpSpPr>
        <p:grpSp>
          <p:nvGrpSpPr>
            <p:cNvPr id="606" name="Google Shape;606;p27"/>
            <p:cNvGrpSpPr/>
            <p:nvPr/>
          </p:nvGrpSpPr>
          <p:grpSpPr>
            <a:xfrm>
              <a:off x="6989444" y="-1353981"/>
              <a:ext cx="3358211" cy="3609358"/>
              <a:chOff x="6893591" y="325306"/>
              <a:chExt cx="3358211" cy="3609358"/>
            </a:xfrm>
          </p:grpSpPr>
          <p:sp>
            <p:nvSpPr>
              <p:cNvPr id="607" name="Google Shape;607;p27"/>
              <p:cNvSpPr/>
              <p:nvPr/>
            </p:nvSpPr>
            <p:spPr>
              <a:xfrm rot="10800000">
                <a:off x="6893591" y="32530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rot="10800000">
                <a:off x="7626933" y="1679078"/>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rot="10800000">
                <a:off x="7337141" y="3430300"/>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27"/>
            <p:cNvSpPr/>
            <p:nvPr/>
          </p:nvSpPr>
          <p:spPr>
            <a:xfrm rot="10800000">
              <a:off x="8003720" y="250071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rot="10800000">
              <a:off x="7550715" y="121378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703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14"/>
        <p:cNvGrpSpPr/>
        <p:nvPr/>
      </p:nvGrpSpPr>
      <p:grpSpPr>
        <a:xfrm>
          <a:off x="0" y="0"/>
          <a:ext cx="0" cy="0"/>
          <a:chOff x="0" y="0"/>
          <a:chExt cx="0" cy="0"/>
        </a:xfrm>
      </p:grpSpPr>
    </p:spTree>
    <p:extLst>
      <p:ext uri="{BB962C8B-B14F-4D97-AF65-F5344CB8AC3E}">
        <p14:creationId xmlns:p14="http://schemas.microsoft.com/office/powerpoint/2010/main" val="5714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atin typeface="+mj-lt"/>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r>
              <a:rPr lang="fr-FR"/>
              <a:t>Modifiez le style du titre</a:t>
            </a:r>
            <a:endParaRPr dirty="0"/>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atin typeface="+mj-l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r>
              <a:rPr lang="fr-FR" dirty="0"/>
              <a:t>%</a:t>
            </a:r>
            <a:endParaRPr dirty="0"/>
          </a:p>
        </p:txBody>
      </p:sp>
    </p:spTree>
    <p:extLst>
      <p:ext uri="{BB962C8B-B14F-4D97-AF65-F5344CB8AC3E}">
        <p14:creationId xmlns:p14="http://schemas.microsoft.com/office/powerpoint/2010/main" val="390705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mj-l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fr-FR"/>
              <a:t>Modifiez le style du titre</a:t>
            </a:r>
            <a:endParaRPr/>
          </a:p>
        </p:txBody>
      </p:sp>
      <p:grpSp>
        <p:nvGrpSpPr>
          <p:cNvPr id="107" name="Google Shape;107;p6"/>
          <p:cNvGrpSpPr/>
          <p:nvPr/>
        </p:nvGrpSpPr>
        <p:grpSpPr>
          <a:xfrm>
            <a:off x="7480731" y="-2804526"/>
            <a:ext cx="3601611" cy="4226616"/>
            <a:chOff x="6833491" y="-2175304"/>
            <a:chExt cx="3601611" cy="4226616"/>
          </a:xfrm>
        </p:grpSpPr>
        <p:sp>
          <p:nvSpPr>
            <p:cNvPr id="108" name="Google Shape;108;p6"/>
            <p:cNvSpPr/>
            <p:nvPr/>
          </p:nvSpPr>
          <p:spPr>
            <a:xfrm rot="10800000">
              <a:off x="7621791" y="-110721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a:off x="7972770" y="-13756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a:off x="7901299" y="-2175304"/>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a:off x="7461733" y="-15162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a:off x="8224157" y="-56464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a:off x="8172109" y="172415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a:off x="7537884" y="-99939"/>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a:off x="7821768"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6833491" y="828450"/>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0800000">
              <a:off x="7266086" y="113858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6"/>
          <p:cNvGrpSpPr/>
          <p:nvPr/>
        </p:nvGrpSpPr>
        <p:grpSpPr>
          <a:xfrm>
            <a:off x="-2424077" y="-2382072"/>
            <a:ext cx="4226616" cy="3770059"/>
            <a:chOff x="-2424077" y="-2382072"/>
            <a:chExt cx="4226616" cy="3770059"/>
          </a:xfrm>
        </p:grpSpPr>
        <p:grpSp>
          <p:nvGrpSpPr>
            <p:cNvPr id="120" name="Google Shape;120;p6"/>
            <p:cNvGrpSpPr/>
            <p:nvPr/>
          </p:nvGrpSpPr>
          <p:grpSpPr>
            <a:xfrm>
              <a:off x="-2424077" y="-2382072"/>
              <a:ext cx="4226616" cy="3325016"/>
              <a:chOff x="-2085486" y="-2135427"/>
              <a:chExt cx="4226616" cy="3325016"/>
            </a:xfrm>
          </p:grpSpPr>
          <p:sp>
            <p:nvSpPr>
              <p:cNvPr id="121" name="Google Shape;121;p6"/>
              <p:cNvSpPr/>
              <p:nvPr/>
            </p:nvSpPr>
            <p:spPr>
              <a:xfrm rot="5400000">
                <a:off x="-1017416" y="-191964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5400000">
                <a:off x="1228570" y="98371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6"/>
            <p:cNvSpPr/>
            <p:nvPr/>
          </p:nvSpPr>
          <p:spPr>
            <a:xfrm rot="5400000">
              <a:off x="262640" y="122958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98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94475" y="1114875"/>
            <a:ext cx="3198600" cy="126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500">
                <a:latin typeface="+mj-l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fr-FR"/>
              <a:t>Modifiez le style du titre</a:t>
            </a:r>
            <a:endParaRPr dirty="0"/>
          </a:p>
        </p:txBody>
      </p:sp>
      <p:sp>
        <p:nvSpPr>
          <p:cNvPr id="134" name="Google Shape;134;p7"/>
          <p:cNvSpPr txBox="1">
            <a:spLocks noGrp="1"/>
          </p:cNvSpPr>
          <p:nvPr>
            <p:ph type="body" idx="1"/>
          </p:nvPr>
        </p:nvSpPr>
        <p:spPr>
          <a:xfrm>
            <a:off x="594475" y="2377425"/>
            <a:ext cx="3120900" cy="16512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2000" b="0">
                <a:latin typeface="+mn-lt"/>
              </a:defRPr>
            </a:lvl1pPr>
            <a:lvl2pPr marL="914400" lvl="1" indent="-330200">
              <a:spcBef>
                <a:spcPts val="10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pPr lvl="0"/>
            <a:r>
              <a:rPr lang="fr-FR"/>
              <a:t>Cliquez pour modifier les styles du texte du masque</a:t>
            </a:r>
          </a:p>
        </p:txBody>
      </p:sp>
      <p:grpSp>
        <p:nvGrpSpPr>
          <p:cNvPr id="135" name="Google Shape;135;p7"/>
          <p:cNvGrpSpPr/>
          <p:nvPr/>
        </p:nvGrpSpPr>
        <p:grpSpPr>
          <a:xfrm flipH="1">
            <a:off x="7543008" y="3775362"/>
            <a:ext cx="2935952" cy="2691573"/>
            <a:chOff x="-1325225" y="3680270"/>
            <a:chExt cx="2935952" cy="2691573"/>
          </a:xfrm>
        </p:grpSpPr>
        <p:sp>
          <p:nvSpPr>
            <p:cNvPr id="136" name="Google Shape;136;p7"/>
            <p:cNvSpPr/>
            <p:nvPr/>
          </p:nvSpPr>
          <p:spPr>
            <a:xfrm>
              <a:off x="727441" y="470359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16465" y="368027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452313" y="451614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13435" y="371014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6937" y="3809966"/>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124828" y="4386956"/>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325225" y="4054395"/>
              <a:ext cx="2317870" cy="2317449"/>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7"/>
          <p:cNvSpPr/>
          <p:nvPr/>
        </p:nvSpPr>
        <p:spPr>
          <a:xfrm rot="8100265">
            <a:off x="7446464" y="-1133251"/>
            <a:ext cx="2752837" cy="2665651"/>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0800000">
            <a:off x="4641200" y="614500"/>
            <a:ext cx="3763200" cy="37629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5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1"/>
        </a:soli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3169950" y="1365700"/>
            <a:ext cx="3408300" cy="6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500">
                <a:latin typeface="+mj-l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fr-FR"/>
              <a:t>Modifiez le style du titre</a:t>
            </a:r>
            <a:endParaRPr dirty="0"/>
          </a:p>
        </p:txBody>
      </p:sp>
      <p:sp>
        <p:nvSpPr>
          <p:cNvPr id="155" name="Google Shape;155;p9"/>
          <p:cNvSpPr txBox="1">
            <a:spLocks noGrp="1"/>
          </p:cNvSpPr>
          <p:nvPr>
            <p:ph type="subTitle" idx="1"/>
          </p:nvPr>
        </p:nvSpPr>
        <p:spPr>
          <a:xfrm>
            <a:off x="3266825" y="2064188"/>
            <a:ext cx="3214500" cy="17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0">
                <a:latin typeface="+mn-l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fr-FR"/>
              <a:t>Modifiez le style des sous-titres du masque</a:t>
            </a:r>
            <a:endParaRPr dirty="0"/>
          </a:p>
        </p:txBody>
      </p:sp>
      <p:grpSp>
        <p:nvGrpSpPr>
          <p:cNvPr id="156" name="Google Shape;156;p9"/>
          <p:cNvGrpSpPr/>
          <p:nvPr/>
        </p:nvGrpSpPr>
        <p:grpSpPr>
          <a:xfrm>
            <a:off x="7237704" y="-1202480"/>
            <a:ext cx="3605211" cy="4226616"/>
            <a:chOff x="7137691" y="-1354880"/>
            <a:chExt cx="3605211" cy="4226616"/>
          </a:xfrm>
        </p:grpSpPr>
        <p:sp>
          <p:nvSpPr>
            <p:cNvPr id="157" name="Google Shape;157;p9"/>
            <p:cNvSpPr/>
            <p:nvPr/>
          </p:nvSpPr>
          <p:spPr>
            <a:xfrm rot="10800000">
              <a:off x="7773591" y="-28679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10800000">
              <a:off x="8124570" y="-555248"/>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10800000">
              <a:off x="8053099" y="-13548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10800000">
              <a:off x="7613533" y="-69584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10800000">
              <a:off x="8531957" y="1024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a:off x="8399384" y="22378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a:off x="7689684" y="7204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a:off x="7973568" y="27133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a:off x="7137691" y="18774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10800000">
              <a:off x="7398417" y="23056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10800000">
              <a:off x="7755773" y="14902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a:off x="7417886" y="19590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9"/>
          <p:cNvSpPr/>
          <p:nvPr/>
        </p:nvSpPr>
        <p:spPr>
          <a:xfrm rot="5400000">
            <a:off x="8442045" y="434567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8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4000">
                <a:latin typeface="+mj-lt"/>
              </a:defRPr>
            </a:lvl1pPr>
            <a:lvl2pPr lvl="1" algn="ctr">
              <a:spcBef>
                <a:spcPts val="0"/>
              </a:spcBef>
              <a:spcAft>
                <a:spcPts val="0"/>
              </a:spcAft>
              <a:buNone/>
              <a:defRPr sz="4000"/>
            </a:lvl2pPr>
            <a:lvl3pPr lvl="2" algn="ctr">
              <a:spcBef>
                <a:spcPts val="0"/>
              </a:spcBef>
              <a:spcAft>
                <a:spcPts val="0"/>
              </a:spcAft>
              <a:buNone/>
              <a:defRPr sz="4000"/>
            </a:lvl3pPr>
            <a:lvl4pPr lvl="3" algn="ctr">
              <a:spcBef>
                <a:spcPts val="0"/>
              </a:spcBef>
              <a:spcAft>
                <a:spcPts val="0"/>
              </a:spcAft>
              <a:buNone/>
              <a:defRPr sz="4000"/>
            </a:lvl4pPr>
            <a:lvl5pPr lvl="4" algn="ctr">
              <a:spcBef>
                <a:spcPts val="0"/>
              </a:spcBef>
              <a:spcAft>
                <a:spcPts val="0"/>
              </a:spcAft>
              <a:buNone/>
              <a:defRPr sz="4000"/>
            </a:lvl5pPr>
            <a:lvl6pPr lvl="5" algn="ctr">
              <a:spcBef>
                <a:spcPts val="0"/>
              </a:spcBef>
              <a:spcAft>
                <a:spcPts val="0"/>
              </a:spcAft>
              <a:buNone/>
              <a:defRPr sz="4000"/>
            </a:lvl6pPr>
            <a:lvl7pPr lvl="6" algn="ctr">
              <a:spcBef>
                <a:spcPts val="0"/>
              </a:spcBef>
              <a:spcAft>
                <a:spcPts val="0"/>
              </a:spcAft>
              <a:buNone/>
              <a:defRPr sz="4000"/>
            </a:lvl7pPr>
            <a:lvl8pPr lvl="7" algn="ctr">
              <a:spcBef>
                <a:spcPts val="0"/>
              </a:spcBef>
              <a:spcAft>
                <a:spcPts val="0"/>
              </a:spcAft>
              <a:buNone/>
              <a:defRPr sz="4000"/>
            </a:lvl8pPr>
            <a:lvl9pPr lvl="8" algn="ctr">
              <a:spcBef>
                <a:spcPts val="0"/>
              </a:spcBef>
              <a:spcAft>
                <a:spcPts val="0"/>
              </a:spcAft>
              <a:buNone/>
              <a:defRPr sz="4000"/>
            </a:lvl9pPr>
          </a:lstStyle>
          <a:p>
            <a:r>
              <a:rPr lang="fr-FR"/>
              <a:t>Modifiez le style du titre</a:t>
            </a:r>
            <a:endParaRPr dirty="0"/>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613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1"/>
        </a:solidFill>
        <a:effectLst/>
      </p:bgPr>
    </p:bg>
    <p:spTree>
      <p:nvGrpSpPr>
        <p:cNvPr id="1" name="Shape 199"/>
        <p:cNvGrpSpPr/>
        <p:nvPr/>
      </p:nvGrpSpPr>
      <p:grpSpPr>
        <a:xfrm>
          <a:off x="0" y="0"/>
          <a:ext cx="0" cy="0"/>
          <a:chOff x="0" y="0"/>
          <a:chExt cx="0" cy="0"/>
        </a:xfrm>
      </p:grpSpPr>
      <p:sp>
        <p:nvSpPr>
          <p:cNvPr id="200" name="Google Shape;200;p11"/>
          <p:cNvSpPr txBox="1">
            <a:spLocks noGrp="1"/>
          </p:cNvSpPr>
          <p:nvPr>
            <p:ph type="title" hasCustomPrompt="1"/>
          </p:nvPr>
        </p:nvSpPr>
        <p:spPr>
          <a:xfrm>
            <a:off x="646560" y="1787700"/>
            <a:ext cx="7953900" cy="1241100"/>
          </a:xfrm>
          <a:prstGeom prst="rect">
            <a:avLst/>
          </a:prstGeom>
        </p:spPr>
        <p:txBody>
          <a:bodyPr spcFirstLastPara="1" wrap="square" lIns="91425" tIns="91425" rIns="91425" bIns="91425" anchor="ctr" anchorCtr="0">
            <a:noAutofit/>
          </a:bodyPr>
          <a:lstStyle>
            <a:lvl1pPr lvl="0" algn="ctr">
              <a:spcBef>
                <a:spcPts val="1000"/>
              </a:spcBef>
              <a:spcAft>
                <a:spcPts val="0"/>
              </a:spcAft>
              <a:buClr>
                <a:srgbClr val="FFFFFF"/>
              </a:buClr>
              <a:buSzPts val="12000"/>
              <a:buNone/>
              <a:defRPr sz="8000">
                <a:solidFill>
                  <a:schemeClr val="accent2"/>
                </a:solidFill>
                <a:latin typeface="+mj-l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201" name="Google Shape;201;p11"/>
          <p:cNvSpPr txBox="1">
            <a:spLocks noGrp="1"/>
          </p:cNvSpPr>
          <p:nvPr>
            <p:ph type="subTitle" idx="1"/>
          </p:nvPr>
        </p:nvSpPr>
        <p:spPr>
          <a:xfrm>
            <a:off x="322075" y="2952600"/>
            <a:ext cx="7953900" cy="4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00">
                <a:solidFill>
                  <a:srgbClr val="FFFFFF"/>
                </a:solidFill>
                <a:latin typeface="+mn-lt"/>
              </a:defRPr>
            </a:lvl1pPr>
            <a:lvl2pPr lvl="1" algn="r" rtl="0">
              <a:lnSpc>
                <a:spcPct val="100000"/>
              </a:lnSpc>
              <a:spcBef>
                <a:spcPts val="0"/>
              </a:spcBef>
              <a:spcAft>
                <a:spcPts val="0"/>
              </a:spcAft>
              <a:buNone/>
              <a:defRPr sz="1800">
                <a:solidFill>
                  <a:srgbClr val="FFFFFF"/>
                </a:solidFill>
              </a:defRPr>
            </a:lvl2pPr>
            <a:lvl3pPr lvl="2" algn="r" rtl="0">
              <a:lnSpc>
                <a:spcPct val="100000"/>
              </a:lnSpc>
              <a:spcBef>
                <a:spcPts val="0"/>
              </a:spcBef>
              <a:spcAft>
                <a:spcPts val="0"/>
              </a:spcAft>
              <a:buNone/>
              <a:defRPr sz="1800">
                <a:solidFill>
                  <a:srgbClr val="FFFFFF"/>
                </a:solidFill>
              </a:defRPr>
            </a:lvl3pPr>
            <a:lvl4pPr lvl="3" algn="r" rtl="0">
              <a:lnSpc>
                <a:spcPct val="100000"/>
              </a:lnSpc>
              <a:spcBef>
                <a:spcPts val="0"/>
              </a:spcBef>
              <a:spcAft>
                <a:spcPts val="0"/>
              </a:spcAft>
              <a:buNone/>
              <a:defRPr sz="1800">
                <a:solidFill>
                  <a:srgbClr val="FFFFFF"/>
                </a:solidFill>
              </a:defRPr>
            </a:lvl4pPr>
            <a:lvl5pPr lvl="4" algn="r" rtl="0">
              <a:lnSpc>
                <a:spcPct val="100000"/>
              </a:lnSpc>
              <a:spcBef>
                <a:spcPts val="0"/>
              </a:spcBef>
              <a:spcAft>
                <a:spcPts val="0"/>
              </a:spcAft>
              <a:buNone/>
              <a:defRPr sz="1800">
                <a:solidFill>
                  <a:srgbClr val="FFFFFF"/>
                </a:solidFill>
              </a:defRPr>
            </a:lvl5pPr>
            <a:lvl6pPr lvl="5" algn="r" rtl="0">
              <a:lnSpc>
                <a:spcPct val="100000"/>
              </a:lnSpc>
              <a:spcBef>
                <a:spcPts val="0"/>
              </a:spcBef>
              <a:spcAft>
                <a:spcPts val="0"/>
              </a:spcAft>
              <a:buNone/>
              <a:defRPr sz="1800">
                <a:solidFill>
                  <a:srgbClr val="FFFFFF"/>
                </a:solidFill>
              </a:defRPr>
            </a:lvl6pPr>
            <a:lvl7pPr lvl="6" algn="r" rtl="0">
              <a:lnSpc>
                <a:spcPct val="100000"/>
              </a:lnSpc>
              <a:spcBef>
                <a:spcPts val="0"/>
              </a:spcBef>
              <a:spcAft>
                <a:spcPts val="0"/>
              </a:spcAft>
              <a:buNone/>
              <a:defRPr sz="1800">
                <a:solidFill>
                  <a:srgbClr val="FFFFFF"/>
                </a:solidFill>
              </a:defRPr>
            </a:lvl7pPr>
            <a:lvl8pPr lvl="7" algn="r" rtl="0">
              <a:lnSpc>
                <a:spcPct val="100000"/>
              </a:lnSpc>
              <a:spcBef>
                <a:spcPts val="0"/>
              </a:spcBef>
              <a:spcAft>
                <a:spcPts val="0"/>
              </a:spcAft>
              <a:buNone/>
              <a:defRPr sz="1800">
                <a:solidFill>
                  <a:srgbClr val="FFFFFF"/>
                </a:solidFill>
              </a:defRPr>
            </a:lvl8pPr>
            <a:lvl9pPr lvl="8" algn="r" rtl="0">
              <a:lnSpc>
                <a:spcPct val="100000"/>
              </a:lnSpc>
              <a:spcBef>
                <a:spcPts val="0"/>
              </a:spcBef>
              <a:spcAft>
                <a:spcPts val="0"/>
              </a:spcAft>
              <a:buNone/>
              <a:defRPr sz="1800">
                <a:solidFill>
                  <a:srgbClr val="FFFFFF"/>
                </a:solidFill>
              </a:defRPr>
            </a:lvl9pPr>
          </a:lstStyle>
          <a:p>
            <a:r>
              <a:rPr lang="fr-FR"/>
              <a:t>Modifiez le style des sous-titres du masque</a:t>
            </a:r>
            <a:endParaRPr dirty="0"/>
          </a:p>
        </p:txBody>
      </p:sp>
      <p:grpSp>
        <p:nvGrpSpPr>
          <p:cNvPr id="202" name="Google Shape;202;p11"/>
          <p:cNvGrpSpPr/>
          <p:nvPr/>
        </p:nvGrpSpPr>
        <p:grpSpPr>
          <a:xfrm rot="10800000">
            <a:off x="-1785271" y="3956935"/>
            <a:ext cx="7132466" cy="3259144"/>
            <a:chOff x="3735491" y="-2049669"/>
            <a:chExt cx="7132466" cy="3259144"/>
          </a:xfrm>
        </p:grpSpPr>
        <p:sp>
          <p:nvSpPr>
            <p:cNvPr id="203" name="Google Shape;203;p11"/>
            <p:cNvSpPr/>
            <p:nvPr/>
          </p:nvSpPr>
          <p:spPr>
            <a:xfrm rot="10800000">
              <a:off x="7187491" y="-15994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10800000">
              <a:off x="7538470" y="-1867896"/>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10800000">
              <a:off x="6431472" y="-1602866"/>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10800000">
              <a:off x="7027433" y="-20084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10800000">
              <a:off x="7945857" y="-121021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10800000">
              <a:off x="78132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10800000">
              <a:off x="8349143" y="1051061"/>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10800000">
              <a:off x="65515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10800000">
              <a:off x="5915067" y="56483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10800000">
              <a:off x="7169673" y="1775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10800000">
              <a:off x="6831786" y="6463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10800000">
              <a:off x="5139866" y="-204966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10800000">
              <a:off x="4050221" y="-122933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a:off x="4830010" y="-1809110"/>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rot="10800000">
              <a:off x="5829169" y="-1574530"/>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rot="10800000">
              <a:off x="53268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10800000">
              <a:off x="5020791" y="949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rot="10800000">
              <a:off x="4561925" y="439857"/>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rot="10800000">
              <a:off x="4356211" y="7232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rot="10800000">
              <a:off x="8612033" y="-15323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rot="10800000">
              <a:off x="3995436" y="1454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10800000">
              <a:off x="37354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1"/>
          <p:cNvGrpSpPr/>
          <p:nvPr/>
        </p:nvGrpSpPr>
        <p:grpSpPr>
          <a:xfrm>
            <a:off x="3796754" y="-2072572"/>
            <a:ext cx="7132466" cy="3259144"/>
            <a:chOff x="3735491" y="-2049669"/>
            <a:chExt cx="7132466" cy="3259144"/>
          </a:xfrm>
        </p:grpSpPr>
        <p:sp>
          <p:nvSpPr>
            <p:cNvPr id="226" name="Google Shape;226;p11"/>
            <p:cNvSpPr/>
            <p:nvPr/>
          </p:nvSpPr>
          <p:spPr>
            <a:xfrm rot="10800000">
              <a:off x="7187491" y="-15994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a:off x="7538470" y="-1867896"/>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a:off x="6431472" y="-1602866"/>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a:off x="7027433" y="-20084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a:off x="7945857" y="-121021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a:off x="78132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a:off x="8349143" y="1051061"/>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a:off x="65515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a:off x="5915067" y="56483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a:off x="7169673" y="1775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a:off x="6831786" y="6463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a:off x="5139866" y="-204966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a:off x="4050221" y="-122933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a:off x="4830010" y="-1809110"/>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rot="10800000">
              <a:off x="5829169" y="-1574530"/>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rot="10800000">
              <a:off x="53268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rot="10800000">
              <a:off x="5020791" y="949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rot="10800000">
              <a:off x="4561925" y="439857"/>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rot="10800000">
              <a:off x="4356211" y="7232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10800000">
              <a:off x="8612033" y="-15323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10800000">
              <a:off x="3995436" y="1454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10800000">
              <a:off x="37354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605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49"/>
        <p:cNvGrpSpPr/>
        <p:nvPr/>
      </p:nvGrpSpPr>
      <p:grpSpPr>
        <a:xfrm>
          <a:off x="0" y="0"/>
          <a:ext cx="0" cy="0"/>
          <a:chOff x="0" y="0"/>
          <a:chExt cx="0" cy="0"/>
        </a:xfrm>
      </p:grpSpPr>
      <p:sp>
        <p:nvSpPr>
          <p:cNvPr id="250" name="Google Shape;250;p13"/>
          <p:cNvSpPr/>
          <p:nvPr/>
        </p:nvSpPr>
        <p:spPr>
          <a:xfrm>
            <a:off x="1558077" y="-3023649"/>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3"/>
          <p:cNvGrpSpPr/>
          <p:nvPr/>
        </p:nvGrpSpPr>
        <p:grpSpPr>
          <a:xfrm rot="10800000">
            <a:off x="7153294" y="1416875"/>
            <a:ext cx="3605211" cy="3567585"/>
            <a:chOff x="-1115684" y="691895"/>
            <a:chExt cx="3605211" cy="3567585"/>
          </a:xfrm>
        </p:grpSpPr>
        <p:sp>
          <p:nvSpPr>
            <p:cNvPr id="252" name="Google Shape;252;p1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10800000">
            <a:off x="-1496684" y="989497"/>
            <a:ext cx="3651827" cy="3549464"/>
            <a:chOff x="7253877" y="1275092"/>
            <a:chExt cx="3651827" cy="3549464"/>
          </a:xfrm>
        </p:grpSpPr>
        <p:sp>
          <p:nvSpPr>
            <p:cNvPr id="263" name="Google Shape;263;p1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3"/>
          <p:cNvSpPr txBox="1">
            <a:spLocks noGrp="1"/>
          </p:cNvSpPr>
          <p:nvPr>
            <p:ph type="title"/>
          </p:nvPr>
        </p:nvSpPr>
        <p:spPr>
          <a:xfrm>
            <a:off x="2436925" y="3212355"/>
            <a:ext cx="42423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sz="3500">
                <a:latin typeface="+mj-lt"/>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r>
              <a:rPr lang="fr-FR"/>
              <a:t>Modifiez le style du titre</a:t>
            </a:r>
            <a:endParaRPr dirty="0"/>
          </a:p>
        </p:txBody>
      </p:sp>
      <p:sp>
        <p:nvSpPr>
          <p:cNvPr id="274" name="Google Shape;274;p13"/>
          <p:cNvSpPr txBox="1">
            <a:spLocks noGrp="1"/>
          </p:cNvSpPr>
          <p:nvPr>
            <p:ph type="title" idx="2" hasCustomPrompt="1"/>
          </p:nvPr>
        </p:nvSpPr>
        <p:spPr>
          <a:xfrm>
            <a:off x="2854900" y="365712"/>
            <a:ext cx="3434400" cy="1289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solidFill>
                  <a:schemeClr val="dk2"/>
                </a:solidFill>
                <a:latin typeface="+mj-l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extLst>
      <p:ext uri="{BB962C8B-B14F-4D97-AF65-F5344CB8AC3E}">
        <p14:creationId xmlns:p14="http://schemas.microsoft.com/office/powerpoint/2010/main" val="3157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1000" fill="hold"/>
                                        <p:tgtEl>
                                          <p:spTgt spid="250"/>
                                        </p:tgtEl>
                                        <p:attrNameLst>
                                          <p:attrName>ppt_x</p:attrName>
                                        </p:attrNameLst>
                                      </p:cBhvr>
                                      <p:tavLst>
                                        <p:tav tm="0">
                                          <p:val>
                                            <p:strVal val="#ppt_x"/>
                                          </p:val>
                                        </p:tav>
                                        <p:tav tm="100000">
                                          <p:val>
                                            <p:strVal val="#ppt_x"/>
                                          </p:val>
                                        </p:tav>
                                      </p:tavLst>
                                    </p:anim>
                                    <p:anim calcmode="lin" valueType="num">
                                      <p:cBhvr additive="base">
                                        <p:cTn id="8" dur="1000" fill="hold"/>
                                        <p:tgtEl>
                                          <p:spTgt spid="2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75"/>
        <p:cNvGrpSpPr/>
        <p:nvPr/>
      </p:nvGrpSpPr>
      <p:grpSpPr>
        <a:xfrm>
          <a:off x="0" y="0"/>
          <a:ext cx="0" cy="0"/>
          <a:chOff x="0" y="0"/>
          <a:chExt cx="0" cy="0"/>
        </a:xfrm>
      </p:grpSpPr>
      <p:sp>
        <p:nvSpPr>
          <p:cNvPr id="276" name="Google Shape;276;p14"/>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1496684" y="152395"/>
            <a:ext cx="3605211" cy="3567585"/>
            <a:chOff x="-1115684" y="691895"/>
            <a:chExt cx="3605211" cy="3567585"/>
          </a:xfrm>
        </p:grpSpPr>
        <p:sp>
          <p:nvSpPr>
            <p:cNvPr id="278" name="Google Shape;278;p14"/>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4"/>
          <p:cNvGrpSpPr/>
          <p:nvPr/>
        </p:nvGrpSpPr>
        <p:grpSpPr>
          <a:xfrm>
            <a:off x="7106678" y="597894"/>
            <a:ext cx="3651826" cy="3549464"/>
            <a:chOff x="7253877" y="1275092"/>
            <a:chExt cx="3651826" cy="3549464"/>
          </a:xfrm>
        </p:grpSpPr>
        <p:sp>
          <p:nvSpPr>
            <p:cNvPr id="289" name="Google Shape;289;p1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2"/>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4"/>
          <p:cNvSpPr txBox="1">
            <a:spLocks noGrp="1"/>
          </p:cNvSpPr>
          <p:nvPr>
            <p:ph type="title"/>
          </p:nvPr>
        </p:nvSpPr>
        <p:spPr>
          <a:xfrm>
            <a:off x="2436925" y="692900"/>
            <a:ext cx="42423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sz="3500">
                <a:latin typeface="+mj-lt"/>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r>
              <a:rPr lang="fr-FR"/>
              <a:t>Modifiez le style du titre</a:t>
            </a:r>
            <a:endParaRPr dirty="0"/>
          </a:p>
        </p:txBody>
      </p:sp>
      <p:sp>
        <p:nvSpPr>
          <p:cNvPr id="300" name="Google Shape;300;p14"/>
          <p:cNvSpPr txBox="1">
            <a:spLocks noGrp="1"/>
          </p:cNvSpPr>
          <p:nvPr>
            <p:ph type="title" idx="2" hasCustomPrompt="1"/>
          </p:nvPr>
        </p:nvSpPr>
        <p:spPr>
          <a:xfrm>
            <a:off x="2854900" y="3554285"/>
            <a:ext cx="3434400" cy="1289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solidFill>
                  <a:schemeClr val="dk2"/>
                </a:solidFill>
                <a:latin typeface="+mj-l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extLst>
      <p:ext uri="{BB962C8B-B14F-4D97-AF65-F5344CB8AC3E}">
        <p14:creationId xmlns:p14="http://schemas.microsoft.com/office/powerpoint/2010/main" val="350334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000" fill="hold"/>
                                        <p:tgtEl>
                                          <p:spTgt spid="276"/>
                                        </p:tgtEl>
                                        <p:attrNameLst>
                                          <p:attrName>ppt_x</p:attrName>
                                        </p:attrNameLst>
                                      </p:cBhvr>
                                      <p:tavLst>
                                        <p:tav tm="0">
                                          <p:val>
                                            <p:strVal val="#ppt_x"/>
                                          </p:val>
                                        </p:tav>
                                        <p:tav tm="100000">
                                          <p:val>
                                            <p:strVal val="#ppt_x"/>
                                          </p:val>
                                        </p:tav>
                                      </p:tavLst>
                                    </p:anim>
                                    <p:anim calcmode="lin" valueType="num">
                                      <p:cBhvr additive="base">
                                        <p:cTn id="8" dur="1000" fill="hold"/>
                                        <p:tgtEl>
                                          <p:spTgt spid="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dirty="0"/>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4pPr>
            <a:lvl5pPr marL="2286000" lvl="4"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5pPr>
            <a:lvl6pPr marL="2743200" lvl="5"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6pPr>
            <a:lvl7pPr marL="3200400" lvl="6"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7pPr>
            <a:lvl8pPr marL="3657600" lvl="7"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8pPr>
            <a:lvl9pPr marL="4114800" lvl="8" indent="-330200" rtl="0">
              <a:lnSpc>
                <a:spcPct val="115000"/>
              </a:lnSpc>
              <a:spcBef>
                <a:spcPts val="1600"/>
              </a:spcBef>
              <a:spcAft>
                <a:spcPts val="1600"/>
              </a:spcAft>
              <a:buClr>
                <a:schemeClr val="lt2"/>
              </a:buClr>
              <a:buSzPts val="1600"/>
              <a:buFont typeface="Roboto Light"/>
              <a:buChar char="■"/>
              <a:defRPr sz="1600">
                <a:solidFill>
                  <a:schemeClr val="lt2"/>
                </a:solidFill>
                <a:latin typeface="Roboto Light"/>
                <a:ea typeface="Roboto Light"/>
                <a:cs typeface="Roboto Light"/>
                <a:sym typeface="Roboto Light"/>
              </a:defRPr>
            </a:lvl9pPr>
          </a:lstStyle>
          <a:p>
            <a:endParaRPr dirty="0"/>
          </a:p>
        </p:txBody>
      </p:sp>
      <p:pic>
        <p:nvPicPr>
          <p:cNvPr id="11" name="Image 10">
            <a:extLst>
              <a:ext uri="{FF2B5EF4-FFF2-40B4-BE49-F238E27FC236}">
                <a16:creationId xmlns:a16="http://schemas.microsoft.com/office/drawing/2014/main" id="{A3C3D742-FF56-52F9-16DB-AFF16A284019}"/>
              </a:ext>
            </a:extLst>
          </p:cNvPr>
          <p:cNvPicPr>
            <a:picLocks noChangeAspect="1"/>
          </p:cNvPicPr>
          <p:nvPr/>
        </p:nvPicPr>
        <p:blipFill>
          <a:blip r:embed="rId19"/>
          <a:stretch>
            <a:fillRect/>
          </a:stretch>
        </p:blipFill>
        <p:spPr>
          <a:xfrm>
            <a:off x="181582" y="4786009"/>
            <a:ext cx="936059" cy="266192"/>
          </a:xfrm>
          <a:prstGeom prst="rect">
            <a:avLst/>
          </a:prstGeom>
        </p:spPr>
      </p:pic>
      <p:pic>
        <p:nvPicPr>
          <p:cNvPr id="3" name="Image 2">
            <a:extLst>
              <a:ext uri="{FF2B5EF4-FFF2-40B4-BE49-F238E27FC236}">
                <a16:creationId xmlns:a16="http://schemas.microsoft.com/office/drawing/2014/main" id="{DB004AFC-6C0A-F8E4-ACBA-9E6C0EDCF563}"/>
              </a:ext>
            </a:extLst>
          </p:cNvPr>
          <p:cNvPicPr>
            <a:picLocks noChangeAspect="1"/>
          </p:cNvPicPr>
          <p:nvPr userDrawn="1"/>
        </p:nvPicPr>
        <p:blipFill>
          <a:blip r:embed="rId19"/>
          <a:stretch>
            <a:fillRect/>
          </a:stretch>
        </p:blipFill>
        <p:spPr>
          <a:xfrm>
            <a:off x="181582" y="4786009"/>
            <a:ext cx="936059" cy="266192"/>
          </a:xfrm>
          <a:prstGeom prst="rect">
            <a:avLst/>
          </a:prstGeom>
        </p:spPr>
      </p:pic>
      <p:sp>
        <p:nvSpPr>
          <p:cNvPr id="4" name="ZoneTexte 3">
            <a:extLst>
              <a:ext uri="{FF2B5EF4-FFF2-40B4-BE49-F238E27FC236}">
                <a16:creationId xmlns:a16="http://schemas.microsoft.com/office/drawing/2014/main" id="{F30581AE-56EE-B100-0344-B5EB942E6D8A}"/>
              </a:ext>
            </a:extLst>
          </p:cNvPr>
          <p:cNvSpPr txBox="1"/>
          <p:nvPr userDrawn="1"/>
        </p:nvSpPr>
        <p:spPr>
          <a:xfrm>
            <a:off x="8717280" y="4914077"/>
            <a:ext cx="485921" cy="230832"/>
          </a:xfrm>
          <a:prstGeom prst="rect">
            <a:avLst/>
          </a:prstGeom>
          <a:noFill/>
        </p:spPr>
        <p:txBody>
          <a:bodyPr wrap="square" rtlCol="0">
            <a:spAutoFit/>
          </a:bodyPr>
          <a:lstStyle/>
          <a:p>
            <a:fld id="{ECA894EE-2A6D-4ACF-A6A1-34E63C902EBE}" type="slidenum">
              <a:rPr lang="fr-FR" sz="900" smtClean="0">
                <a:solidFill>
                  <a:schemeClr val="bg1"/>
                </a:solidFill>
                <a:latin typeface="+mn-lt"/>
              </a:rPr>
              <a:t>‹N°›</a:t>
            </a:fld>
            <a:endParaRPr lang="fr-FR" sz="900" dirty="0">
              <a:solidFill>
                <a:schemeClr val="bg1"/>
              </a:solidFill>
              <a:latin typeface="+mn-lt"/>
            </a:endParaRPr>
          </a:p>
        </p:txBody>
      </p:sp>
    </p:spTree>
    <p:extLst>
      <p:ext uri="{BB962C8B-B14F-4D97-AF65-F5344CB8AC3E}">
        <p14:creationId xmlns:p14="http://schemas.microsoft.com/office/powerpoint/2010/main" val="1006717369"/>
      </p:ext>
    </p:extLst>
  </p:cSld>
  <p:clrMap bg1="lt1" tx1="dk1" bg2="dk2" tx2="lt2" accent1="accent1" accent2="accent2" accent3="accent3" accent4="accent4" accent5="accent5" accent6="accent6" hlink="hlink" folHlink="folHlink"/>
  <p:sldLayoutIdLst>
    <p:sldLayoutId id="2147483734" r:id="rId1"/>
    <p:sldLayoutId id="2147483735" r:id="rId2"/>
    <p:sldLayoutId id="2147483737" r:id="rId3"/>
    <p:sldLayoutId id="2147483738" r:id="rId4"/>
    <p:sldLayoutId id="2147483740" r:id="rId5"/>
    <p:sldLayoutId id="2147483741" r:id="rId6"/>
    <p:sldLayoutId id="2147483742" r:id="rId7"/>
    <p:sldLayoutId id="2147483744" r:id="rId8"/>
    <p:sldLayoutId id="2147483745" r:id="rId9"/>
    <p:sldLayoutId id="2147483746" r:id="rId10"/>
    <p:sldLayoutId id="2147483747" r:id="rId11"/>
    <p:sldLayoutId id="2147483751" r:id="rId12"/>
    <p:sldLayoutId id="2147483753" r:id="rId13"/>
    <p:sldLayoutId id="2147483755" r:id="rId14"/>
    <p:sldLayoutId id="2147483756" r:id="rId15"/>
    <p:sldLayoutId id="2147483758" r:id="rId16"/>
    <p:sldLayoutId id="21474837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NodeJS / Angular</a:t>
            </a:r>
            <a:endParaRPr dirty="0">
              <a:solidFill>
                <a:srgbClr val="FFFFFF"/>
              </a:solidFill>
              <a:latin typeface="+mj-lt"/>
            </a:endParaRPr>
          </a:p>
        </p:txBody>
      </p:sp>
      <p:sp>
        <p:nvSpPr>
          <p:cNvPr id="624" name="Google Shape;624;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sz="5400" dirty="0"/>
              <a:t>Installation ?</a:t>
            </a:r>
            <a:endParaRPr sz="5400" dirty="0"/>
          </a:p>
        </p:txBody>
      </p:sp>
      <p:sp>
        <p:nvSpPr>
          <p:cNvPr id="855" name="Google Shape;855;p46"/>
          <p:cNvSpPr txBox="1">
            <a:spLocks noGrp="1"/>
          </p:cNvSpPr>
          <p:nvPr>
            <p:ph type="subTitle" idx="1"/>
          </p:nvPr>
        </p:nvSpPr>
        <p:spPr>
          <a:xfrm>
            <a:off x="322075" y="2995325"/>
            <a:ext cx="7953900" cy="40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On fait le point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TypeScript : </a:t>
            </a:r>
            <a:br>
              <a:rPr lang="en" dirty="0"/>
            </a:br>
            <a:r>
              <a:rPr lang="en" dirty="0"/>
              <a:t>Les bases</a:t>
            </a:r>
            <a:endParaRPr dirty="0"/>
          </a:p>
        </p:txBody>
      </p:sp>
      <p:sp>
        <p:nvSpPr>
          <p:cNvPr id="2" name="Titre 1">
            <a:extLst>
              <a:ext uri="{FF2B5EF4-FFF2-40B4-BE49-F238E27FC236}">
                <a16:creationId xmlns:a16="http://schemas.microsoft.com/office/drawing/2014/main" id="{20AB01B1-521B-894C-8569-A637DC479231}"/>
              </a:ext>
            </a:extLst>
          </p:cNvPr>
          <p:cNvSpPr>
            <a:spLocks noGrp="1"/>
          </p:cNvSpPr>
          <p:nvPr>
            <p:ph type="title" idx="2"/>
          </p:nvPr>
        </p:nvSpPr>
        <p:spPr/>
        <p:txBody>
          <a:bodyPr/>
          <a:lstStyle/>
          <a:p>
            <a:r>
              <a:rPr lang="fr-FR" dirty="0"/>
              <a:t>002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TypeSCript c’est Quoi ?</a:t>
            </a:r>
            <a:endParaRPr dirty="0"/>
          </a:p>
        </p:txBody>
      </p:sp>
      <p:sp>
        <p:nvSpPr>
          <p:cNvPr id="662" name="Google Shape;662;p35"/>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indent="-342900">
              <a:spcAft>
                <a:spcPts val="1000"/>
              </a:spcAft>
            </a:pPr>
            <a:r>
              <a:rPr lang="en" sz="1600" dirty="0"/>
              <a:t>Langage orienté objet (typé)</a:t>
            </a:r>
          </a:p>
          <a:p>
            <a:pPr marL="342900" indent="-342900">
              <a:spcAft>
                <a:spcPts val="1000"/>
              </a:spcAft>
            </a:pPr>
            <a:r>
              <a:rPr lang="en" sz="1600" dirty="0"/>
              <a:t>Transpilé en JS (via tsc)</a:t>
            </a:r>
          </a:p>
          <a:p>
            <a:pPr marL="342900" indent="-342900">
              <a:spcAft>
                <a:spcPts val="1000"/>
              </a:spcAft>
            </a:pPr>
            <a:r>
              <a:rPr lang="en" sz="1600" dirty="0"/>
              <a:t>Implémente la norme ES6</a:t>
            </a:r>
          </a:p>
          <a:p>
            <a:pPr marL="342900" indent="-342900">
              <a:spcAft>
                <a:spcPts val="1000"/>
              </a:spcAft>
            </a:pPr>
            <a:r>
              <a:rPr lang="en" sz="1600" dirty="0"/>
              <a:t>Supporté par Micro</a:t>
            </a:r>
            <a:r>
              <a:rPr lang="en" sz="1200" dirty="0"/>
              <a:t>$</a:t>
            </a:r>
            <a:r>
              <a:rPr lang="en" sz="1600" dirty="0"/>
              <a:t>oft</a:t>
            </a:r>
          </a:p>
          <a:p>
            <a:pPr marL="342900" indent="-342900">
              <a:spcAft>
                <a:spcPts val="1000"/>
              </a:spcAft>
            </a:pPr>
            <a:r>
              <a:rPr lang="en" sz="1600" dirty="0"/>
              <a:t>Open source</a:t>
            </a:r>
          </a:p>
          <a:p>
            <a:pPr marL="342900" indent="-342900">
              <a:spcAft>
                <a:spcPts val="1000"/>
              </a:spcAft>
            </a:pPr>
            <a:r>
              <a:rPr lang="en" sz="1600" dirty="0"/>
              <a:t>Utilisable backend/frontend</a:t>
            </a:r>
          </a:p>
          <a:p>
            <a:pPr marL="342900" indent="-342900">
              <a:spcAft>
                <a:spcPts val="1000"/>
              </a:spcAft>
            </a:pPr>
            <a:endParaRPr lang="en" sz="1600" dirty="0"/>
          </a:p>
        </p:txBody>
      </p:sp>
      <p:pic>
        <p:nvPicPr>
          <p:cNvPr id="3" name="Image 2">
            <a:extLst>
              <a:ext uri="{FF2B5EF4-FFF2-40B4-BE49-F238E27FC236}">
                <a16:creationId xmlns:a16="http://schemas.microsoft.com/office/drawing/2014/main" id="{532D61DA-375F-764C-80E4-857903892B9A}"/>
              </a:ext>
            </a:extLst>
          </p:cNvPr>
          <p:cNvPicPr>
            <a:picLocks noChangeAspect="1"/>
          </p:cNvPicPr>
          <p:nvPr/>
        </p:nvPicPr>
        <p:blipFill>
          <a:blip r:embed="rId3"/>
          <a:stretch>
            <a:fillRect/>
          </a:stretch>
        </p:blipFill>
        <p:spPr>
          <a:xfrm>
            <a:off x="5877911" y="1862563"/>
            <a:ext cx="1334813" cy="13348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37"/>
          <p:cNvSpPr/>
          <p:nvPr/>
        </p:nvSpPr>
        <p:spPr>
          <a:xfrm rot="10800000">
            <a:off x="3672478" y="1495089"/>
            <a:ext cx="1795200" cy="17952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Un peu de théorie</a:t>
            </a:r>
            <a:endParaRPr dirty="0"/>
          </a:p>
        </p:txBody>
      </p:sp>
      <p:sp>
        <p:nvSpPr>
          <p:cNvPr id="708" name="Google Shape;708;p3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Pratique au Chapitre 3</a:t>
            </a:r>
          </a:p>
          <a:p>
            <a:pPr marL="0" lvl="0" indent="0" algn="ctr" rtl="0">
              <a:spcBef>
                <a:spcPts val="0"/>
              </a:spcBef>
              <a:spcAft>
                <a:spcPts val="0"/>
              </a:spcAft>
              <a:buClr>
                <a:schemeClr val="dk1"/>
              </a:buClr>
              <a:buSzPts val="1100"/>
              <a:buFont typeface="Arial"/>
              <a:buNone/>
            </a:pPr>
            <a:r>
              <a:rPr lang="en" dirty="0"/>
              <a:t>Il nous faut voir :</a:t>
            </a:r>
          </a:p>
          <a:p>
            <a:pPr marL="285750" lvl="0" indent="-285750" algn="ctr" rtl="0">
              <a:spcBef>
                <a:spcPts val="0"/>
              </a:spcBef>
              <a:spcAft>
                <a:spcPts val="0"/>
              </a:spcAft>
              <a:buClr>
                <a:schemeClr val="bg1"/>
              </a:buClr>
              <a:buSzPts val="1100"/>
              <a:buFont typeface="Wingdings" panose="05000000000000000000" pitchFamily="2" charset="2"/>
              <a:buChar char="ü"/>
            </a:pPr>
            <a:r>
              <a:rPr lang="en" dirty="0"/>
              <a:t>Les types</a:t>
            </a:r>
          </a:p>
          <a:p>
            <a:pPr marL="285750" lvl="0" indent="-285750" algn="ctr" rtl="0">
              <a:spcBef>
                <a:spcPts val="0"/>
              </a:spcBef>
              <a:spcAft>
                <a:spcPts val="0"/>
              </a:spcAft>
              <a:buClr>
                <a:schemeClr val="bg1"/>
              </a:buClr>
              <a:buSzPts val="1100"/>
              <a:buFont typeface="Wingdings" panose="05000000000000000000" pitchFamily="2" charset="2"/>
              <a:buChar char="ü"/>
            </a:pPr>
            <a:r>
              <a:rPr lang="en" dirty="0"/>
              <a:t>Les classes &amp; interfaces</a:t>
            </a:r>
          </a:p>
          <a:p>
            <a:pPr marL="285750" lvl="0" indent="-285750" algn="ctr" rtl="0">
              <a:spcBef>
                <a:spcPts val="0"/>
              </a:spcBef>
              <a:spcAft>
                <a:spcPts val="0"/>
              </a:spcAft>
              <a:buClr>
                <a:schemeClr val="bg1"/>
              </a:buClr>
              <a:buSzPts val="1100"/>
              <a:buFont typeface="Wingdings" panose="05000000000000000000" pitchFamily="2" charset="2"/>
              <a:buChar char="ü"/>
            </a:pPr>
            <a:r>
              <a:rPr lang="en" dirty="0"/>
              <a:t>Les modules</a:t>
            </a:r>
            <a:endParaRPr dirty="0"/>
          </a:p>
        </p:txBody>
      </p:sp>
      <p:sp>
        <p:nvSpPr>
          <p:cNvPr id="702" name="Google Shape;702;p37"/>
          <p:cNvSpPr/>
          <p:nvPr/>
        </p:nvSpPr>
        <p:spPr>
          <a:xfrm>
            <a:off x="3184500" y="4287452"/>
            <a:ext cx="97" cy="97"/>
          </a:xfrm>
          <a:custGeom>
            <a:avLst/>
            <a:gdLst/>
            <a:ahLst/>
            <a:cxnLst/>
            <a:rect l="l" t="t" r="r" b="b"/>
            <a:pathLst>
              <a:path w="1" h="1" extrusionOk="0">
                <a:moveTo>
                  <a:pt x="1" y="1"/>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3184500" y="3878420"/>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541541" y="3615949"/>
            <a:ext cx="63726" cy="21339"/>
          </a:xfrm>
          <a:custGeom>
            <a:avLst/>
            <a:gdLst/>
            <a:ahLst/>
            <a:cxnLst/>
            <a:rect l="l" t="t" r="r" b="b"/>
            <a:pathLst>
              <a:path w="657" h="220" extrusionOk="0">
                <a:moveTo>
                  <a:pt x="656"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555024" y="3652614"/>
            <a:ext cx="61786" cy="21339"/>
          </a:xfrm>
          <a:custGeom>
            <a:avLst/>
            <a:gdLst/>
            <a:ahLst/>
            <a:cxnLst/>
            <a:rect l="l" t="t" r="r" b="b"/>
            <a:pathLst>
              <a:path w="637" h="220" extrusionOk="0">
                <a:moveTo>
                  <a:pt x="637"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782673" y="4331876"/>
            <a:ext cx="61883" cy="21242"/>
          </a:xfrm>
          <a:custGeom>
            <a:avLst/>
            <a:gdLst/>
            <a:ahLst/>
            <a:cxnLst/>
            <a:rect l="l" t="t" r="r" b="b"/>
            <a:pathLst>
              <a:path w="638" h="219" extrusionOk="0">
                <a:moveTo>
                  <a:pt x="637" y="0"/>
                </a:moveTo>
                <a:lnTo>
                  <a:pt x="1" y="219"/>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rot="-5400000">
            <a:off x="4797492" y="3997095"/>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37"/>
          <p:cNvGrpSpPr/>
          <p:nvPr/>
        </p:nvGrpSpPr>
        <p:grpSpPr>
          <a:xfrm>
            <a:off x="4218097" y="1997453"/>
            <a:ext cx="720532" cy="661006"/>
            <a:chOff x="6239575" y="4416275"/>
            <a:chExt cx="489625" cy="449175"/>
          </a:xfrm>
        </p:grpSpPr>
        <p:sp>
          <p:nvSpPr>
            <p:cNvPr id="710" name="Google Shape;710;p37"/>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1" name="Google Shape;711;p37"/>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2" name="Google Shape;712;p37"/>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593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d’une fonction</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5463639" cy="3497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b="0" dirty="0" err="1">
                <a:solidFill>
                  <a:srgbClr val="DCDCAA"/>
                </a:solidFill>
                <a:effectLst/>
                <a:latin typeface="Consolas" panose="020B0609020204030204" pitchFamily="49" charset="0"/>
              </a:rPr>
              <a:t>echoName</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name</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string</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let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ponctuation</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string</a:t>
            </a:r>
            <a:r>
              <a:rPr lang="fr-FR" sz="1100" b="0" dirty="0">
                <a:solidFill>
                  <a:srgbClr val="D4D4D4"/>
                </a:solidFill>
                <a:effectLst/>
                <a:latin typeface="Consolas" panose="020B0609020204030204" pitchFamily="49" charset="0"/>
              </a:rPr>
              <a:t> = </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let</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nbOccurences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number</a:t>
            </a:r>
            <a:r>
              <a:rPr lang="fr-FR" sz="1100" b="0" dirty="0">
                <a:solidFill>
                  <a:srgbClr val="D4D4D4"/>
                </a:solidFill>
                <a:effectLst/>
                <a:latin typeface="Consolas" panose="020B0609020204030204" pitchFamily="49" charset="0"/>
              </a:rPr>
              <a:t> = </a:t>
            </a:r>
            <a:r>
              <a:rPr lang="fr-FR" sz="1100" b="0" dirty="0">
                <a:solidFill>
                  <a:srgbClr val="B5CEA8"/>
                </a:solidFill>
                <a:effectLst/>
                <a:latin typeface="Consolas" panose="020B0609020204030204" pitchFamily="49" charset="0"/>
              </a:rPr>
              <a:t>0</a:t>
            </a:r>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int</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decimal</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float</a:t>
            </a:r>
            <a:r>
              <a:rPr lang="fr-FR" sz="1100" b="0" dirty="0">
                <a:solidFill>
                  <a:srgbClr val="6A9955"/>
                </a:solidFill>
                <a:effectLst/>
                <a:latin typeface="Consolas" panose="020B0609020204030204" pitchFamily="49" charset="0"/>
              </a:rPr>
              <a:t>...</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let</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isEnabled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boolean</a:t>
            </a:r>
            <a:r>
              <a:rPr lang="fr-FR" sz="1100" b="0" dirty="0">
                <a:solidFill>
                  <a:srgbClr val="D4D4D4"/>
                </a:solidFill>
                <a:effectLst/>
                <a:latin typeface="Consolas" panose="020B0609020204030204" pitchFamily="49" charset="0"/>
              </a:rPr>
              <a:t> = </a:t>
            </a:r>
            <a:r>
              <a:rPr lang="fr-FR" sz="1100" b="0" dirty="0">
                <a:solidFill>
                  <a:srgbClr val="569CD6"/>
                </a:solidFill>
                <a:effectLst/>
                <a:latin typeface="Consolas" panose="020B0609020204030204" pitchFamily="49" charset="0"/>
              </a:rPr>
              <a:t>false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FC1FF"/>
                </a:solidFill>
                <a:effectLst/>
                <a:latin typeface="Consolas" panose="020B0609020204030204" pitchFamily="49" charset="0"/>
              </a:rPr>
              <a:t>numArray</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Array</a:t>
            </a:r>
            <a:r>
              <a:rPr lang="fr-FR" sz="1100" b="0" dirty="0">
                <a:solidFill>
                  <a:srgbClr val="D4D4D4"/>
                </a:solidFill>
                <a:effectLst/>
                <a:latin typeface="Consolas" panose="020B0609020204030204" pitchFamily="49" charset="0"/>
              </a:rPr>
              <a:t>&lt;</a:t>
            </a:r>
            <a:r>
              <a:rPr lang="fr-FR" sz="1100" b="0" dirty="0" err="1">
                <a:solidFill>
                  <a:srgbClr val="4EC9B0"/>
                </a:solidFill>
                <a:effectLst/>
                <a:latin typeface="Consolas" panose="020B0609020204030204" pitchFamily="49" charset="0"/>
              </a:rPr>
              <a:t>number</a:t>
            </a:r>
            <a:r>
              <a:rPr lang="fr-FR" sz="1100" b="0" dirty="0">
                <a:solidFill>
                  <a:srgbClr val="D4D4D4"/>
                </a:solidFill>
                <a:effectLst/>
                <a:latin typeface="Consolas" panose="020B0609020204030204" pitchFamily="49" charset="0"/>
              </a:rPr>
              <a:t>&gt; = </a:t>
            </a:r>
            <a:r>
              <a:rPr lang="fr-FR" sz="1100" b="0" dirty="0">
                <a:solidFill>
                  <a:srgbClr val="569CD6"/>
                </a:solidFill>
                <a:effectLst/>
                <a:latin typeface="Consolas" panose="020B0609020204030204" pitchFamily="49" charset="0"/>
              </a:rPr>
              <a:t>new</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Array</a:t>
            </a:r>
            <a:r>
              <a:rPr lang="fr-FR" sz="1100" b="0" dirty="0">
                <a:solidFill>
                  <a:srgbClr val="D4D4D4"/>
                </a:solidFill>
                <a:effectLst/>
                <a:latin typeface="Consolas" panose="020B0609020204030204" pitchFamily="49" charset="0"/>
              </a:rPr>
              <a:t>&lt;</a:t>
            </a:r>
            <a:r>
              <a:rPr lang="fr-FR" sz="1100" b="0" dirty="0" err="1">
                <a:solidFill>
                  <a:srgbClr val="4EC9B0"/>
                </a:solidFill>
                <a:effectLst/>
                <a:latin typeface="Consolas" panose="020B0609020204030204" pitchFamily="49" charset="0"/>
              </a:rPr>
              <a:t>number</a:t>
            </a:r>
            <a:r>
              <a:rPr lang="fr-FR" sz="1100" b="0" dirty="0">
                <a:solidFill>
                  <a:srgbClr val="D4D4D4"/>
                </a:solidFill>
                <a:effectLst/>
                <a:latin typeface="Consolas" panose="020B0609020204030204" pitchFamily="49" charset="0"/>
              </a:rPr>
              <a:t>&gt;();</a:t>
            </a:r>
          </a:p>
          <a:p>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ou </a:t>
            </a:r>
            <a:r>
              <a:rPr lang="fr-FR" sz="1100" b="0" dirty="0" err="1">
                <a:solidFill>
                  <a:srgbClr val="6A9955"/>
                </a:solidFill>
                <a:effectLst/>
                <a:latin typeface="Consolas" panose="020B0609020204030204" pitchFamily="49" charset="0"/>
              </a:rPr>
              <a:t>const</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numArray</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number</a:t>
            </a:r>
            <a:r>
              <a:rPr lang="fr-FR" sz="1100" b="0" dirty="0">
                <a:solidFill>
                  <a:srgbClr val="6A9955"/>
                </a:solidFill>
                <a:effectLst/>
                <a:latin typeface="Consolas" panose="020B0609020204030204" pitchFamily="49" charset="0"/>
              </a:rPr>
              <a:t>[] = [];</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err="1">
                <a:solidFill>
                  <a:srgbClr val="4FC1FF"/>
                </a:solidFill>
                <a:effectLst/>
                <a:latin typeface="Consolas" panose="020B0609020204030204" pitchFamily="49" charset="0"/>
              </a:rPr>
              <a:t>numArray</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push</a:t>
            </a:r>
            <a:r>
              <a:rPr lang="fr-FR" sz="1100" b="0" dirty="0">
                <a:solidFill>
                  <a:srgbClr val="D4D4D4"/>
                </a:solidFill>
                <a:effectLst/>
                <a:latin typeface="Consolas" panose="020B0609020204030204" pitchFamily="49" charset="0"/>
              </a:rPr>
              <a:t>(</a:t>
            </a:r>
            <a:r>
              <a:rPr lang="fr-FR" sz="1100" b="0" dirty="0">
                <a:solidFill>
                  <a:srgbClr val="B5CEA8"/>
                </a:solidFill>
                <a:effectLst/>
                <a:latin typeface="Consolas" panose="020B0609020204030204" pitchFamily="49" charset="0"/>
              </a:rPr>
              <a:t>2.3</a:t>
            </a:r>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numArray</a:t>
            </a:r>
            <a:r>
              <a:rPr lang="fr-FR" sz="1100" b="0" dirty="0">
                <a:solidFill>
                  <a:srgbClr val="6A9955"/>
                </a:solidFill>
                <a:effectLst/>
                <a:latin typeface="Consolas" panose="020B0609020204030204" pitchFamily="49" charset="0"/>
              </a:rPr>
              <a:t>[0]</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err="1">
                <a:solidFill>
                  <a:srgbClr val="4FC1FF"/>
                </a:solidFill>
                <a:effectLst/>
                <a:latin typeface="Consolas" panose="020B0609020204030204" pitchFamily="49" charset="0"/>
              </a:rPr>
              <a:t>numArray</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push</a:t>
            </a:r>
            <a:r>
              <a:rPr lang="fr-FR" sz="1100" b="0" dirty="0">
                <a:solidFill>
                  <a:srgbClr val="D4D4D4"/>
                </a:solidFill>
                <a:effectLst/>
                <a:latin typeface="Consolas" panose="020B0609020204030204" pitchFamily="49" charset="0"/>
              </a:rPr>
              <a:t>(</a:t>
            </a:r>
            <a:r>
              <a:rPr lang="fr-FR" sz="1100" b="0" dirty="0">
                <a:solidFill>
                  <a:srgbClr val="B5CEA8"/>
                </a:solidFill>
                <a:effectLst/>
                <a:latin typeface="Consolas" panose="020B0609020204030204" pitchFamily="49" charset="0"/>
              </a:rPr>
              <a:t>42</a:t>
            </a:r>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a:t>
            </a:r>
            <a:r>
              <a:rPr lang="fr-FR" sz="1100" b="0" dirty="0" err="1">
                <a:solidFill>
                  <a:srgbClr val="6A9955"/>
                </a:solidFill>
                <a:effectLst/>
                <a:latin typeface="Consolas" panose="020B0609020204030204" pitchFamily="49" charset="0"/>
              </a:rPr>
              <a:t>numArray</a:t>
            </a:r>
            <a:r>
              <a:rPr lang="fr-FR" sz="1100" b="0" dirty="0">
                <a:solidFill>
                  <a:srgbClr val="6A9955"/>
                </a:solidFill>
                <a:effectLst/>
                <a:latin typeface="Consolas" panose="020B0609020204030204" pitchFamily="49" charset="0"/>
              </a:rPr>
              <a:t>[1]</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let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tuple</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number</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string</a:t>
            </a:r>
            <a:r>
              <a:rPr lang="fr-FR" sz="1100" b="0" dirty="0">
                <a:solidFill>
                  <a:srgbClr val="D4D4D4"/>
                </a:solidFill>
                <a:effectLst/>
                <a:latin typeface="Consolas" panose="020B0609020204030204" pitchFamily="49" charset="0"/>
              </a:rPr>
              <a:t>] = [</a:t>
            </a:r>
            <a:r>
              <a:rPr lang="fr-FR" sz="1100" b="0" dirty="0">
                <a:solidFill>
                  <a:srgbClr val="B5CEA8"/>
                </a:solidFill>
                <a:effectLst/>
                <a:latin typeface="Consolas" panose="020B0609020204030204" pitchFamily="49" charset="0"/>
              </a:rPr>
              <a:t>1</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'J</a:t>
            </a:r>
            <a:r>
              <a:rPr lang="fr-FR" sz="1100" b="0" dirty="0">
                <a:solidFill>
                  <a:srgbClr val="D7BA7D"/>
                </a:solidFill>
                <a:effectLst/>
                <a:latin typeface="Consolas" panose="020B0609020204030204" pitchFamily="49" charset="0"/>
              </a:rPr>
              <a:t>\'</a:t>
            </a:r>
            <a:r>
              <a:rPr lang="fr-FR" sz="1100" b="0" dirty="0">
                <a:solidFill>
                  <a:srgbClr val="CE9178"/>
                </a:solidFill>
                <a:effectLst/>
                <a:latin typeface="Consolas" panose="020B0609020204030204" pitchFamily="49" charset="0"/>
              </a:rPr>
              <a:t>aime le </a:t>
            </a:r>
            <a:r>
              <a:rPr lang="fr-FR" sz="1100" b="0" dirty="0" err="1">
                <a:solidFill>
                  <a:srgbClr val="CE9178"/>
                </a:solidFill>
                <a:effectLst/>
                <a:latin typeface="Consolas" panose="020B0609020204030204" pitchFamily="49" charset="0"/>
              </a:rPr>
              <a:t>TypeScript</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tuple[0]: </a:t>
            </a:r>
            <a:r>
              <a:rPr lang="fr-FR" sz="1100" b="0" dirty="0" err="1">
                <a:solidFill>
                  <a:srgbClr val="6A9955"/>
                </a:solidFill>
                <a:effectLst/>
                <a:latin typeface="Consolas" panose="020B0609020204030204" pitchFamily="49" charset="0"/>
              </a:rPr>
              <a:t>number</a:t>
            </a:r>
            <a:r>
              <a:rPr lang="fr-FR" sz="1100" b="0" dirty="0">
                <a:solidFill>
                  <a:srgbClr val="6A9955"/>
                </a:solidFill>
                <a:effectLst/>
                <a:latin typeface="Consolas" panose="020B0609020204030204" pitchFamily="49" charset="0"/>
              </a:rPr>
              <a:t> = 1;</a:t>
            </a:r>
          </a:p>
          <a:p>
            <a:r>
              <a:rPr lang="fr-FR" sz="1100" dirty="0">
                <a:solidFill>
                  <a:srgbClr val="6A9955"/>
                </a:solidFill>
                <a:latin typeface="Consolas" panose="020B0609020204030204" pitchFamily="49" charset="0"/>
              </a:rPr>
              <a:t>    </a:t>
            </a:r>
            <a:r>
              <a:rPr lang="fr-FR" sz="1100" b="0" dirty="0">
                <a:solidFill>
                  <a:srgbClr val="6A9955"/>
                </a:solidFill>
                <a:effectLst/>
                <a:latin typeface="Consolas" panose="020B0609020204030204" pitchFamily="49" charset="0"/>
              </a:rPr>
              <a:t>// tuple[1]: string = 'J'aime le </a:t>
            </a:r>
            <a:r>
              <a:rPr lang="fr-FR" sz="1100" b="0" dirty="0" err="1">
                <a:solidFill>
                  <a:srgbClr val="6A9955"/>
                </a:solidFill>
                <a:effectLst/>
                <a:latin typeface="Consolas" panose="020B0609020204030204" pitchFamily="49" charset="0"/>
              </a:rPr>
              <a:t>TypeScript</a:t>
            </a:r>
            <a:r>
              <a:rPr lang="fr-FR" sz="1100" b="0" dirty="0">
                <a:solidFill>
                  <a:srgbClr val="6A9955"/>
                </a:solidFill>
                <a:effectLst/>
                <a:latin typeface="Consolas" panose="020B0609020204030204" pitchFamily="49" charset="0"/>
              </a:rPr>
              <a:t>’</a:t>
            </a:r>
          </a:p>
          <a:p>
            <a:endParaRPr lang="fr-FR" sz="1100" dirty="0">
              <a:solidFill>
                <a:srgbClr val="6A9955"/>
              </a:solidFill>
              <a:latin typeface="Consolas" panose="020B0609020204030204" pitchFamily="49" charset="0"/>
            </a:endParaRPr>
          </a:p>
          <a:p>
            <a:r>
              <a:rPr lang="en-US" sz="1100" dirty="0">
                <a:solidFill>
                  <a:srgbClr val="569CD6"/>
                </a:solidFill>
                <a:latin typeface="Consolas" panose="020B0609020204030204" pitchFamily="49" charset="0"/>
              </a:rPr>
              <a:t>    let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test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x</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number</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y</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number</a:t>
            </a:r>
            <a:r>
              <a:rPr lang="en-US" sz="1100" dirty="0">
                <a:solidFill>
                  <a:srgbClr val="D4D4D4"/>
                </a:solidFill>
                <a:latin typeface="Consolas" panose="020B0609020204030204" pitchFamily="49" charset="0"/>
              </a:rPr>
              <a:t>} = {</a:t>
            </a:r>
            <a:r>
              <a:rPr lang="en-US" sz="1100" dirty="0">
                <a:solidFill>
                  <a:srgbClr val="9CDCFE"/>
                </a:solidFill>
                <a:latin typeface="Consolas" panose="020B0609020204030204" pitchFamily="49" charset="0"/>
              </a:rPr>
              <a:t>x:</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y:</a:t>
            </a:r>
            <a:r>
              <a:rPr lang="en-US" sz="1100" dirty="0">
                <a:solidFill>
                  <a:srgbClr val="D4D4D4"/>
                </a:solidFill>
                <a:latin typeface="Consolas" panose="020B0609020204030204" pitchFamily="49" charset="0"/>
              </a:rPr>
              <a:t> </a:t>
            </a:r>
            <a:r>
              <a:rPr lang="en-US" sz="1100" dirty="0">
                <a:solidFill>
                  <a:srgbClr val="B5CEA8"/>
                </a:solidFill>
                <a:latin typeface="Consolas" panose="020B0609020204030204" pitchFamily="49" charset="0"/>
              </a:rPr>
              <a:t>1</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6A9955"/>
                </a:solidFill>
                <a:latin typeface="Consolas" panose="020B0609020204030204" pitchFamily="49" charset="0"/>
              </a:rPr>
              <a:t>// Type anonyme</a:t>
            </a:r>
            <a:endParaRPr lang="en-US" sz="1100" dirty="0">
              <a:solidFill>
                <a:srgbClr val="D4D4D4"/>
              </a:solidFill>
              <a:latin typeface="Consolas" panose="020B0609020204030204" pitchFamily="49" charset="0"/>
            </a:endParaRP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let</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badBadBad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any</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dirty="0">
                <a:solidFill>
                  <a:srgbClr val="9CDCFE"/>
                </a:solidFill>
                <a:latin typeface="Consolas" panose="020B0609020204030204" pitchFamily="49" charset="0"/>
              </a:rPr>
              <a:t>console.</a:t>
            </a:r>
            <a:r>
              <a:rPr lang="fr-FR" sz="1100" dirty="0">
                <a:solidFill>
                  <a:srgbClr val="DCDCAA"/>
                </a:solidFill>
                <a:latin typeface="Consolas" panose="020B0609020204030204" pitchFamily="49" charset="0"/>
              </a:rPr>
              <a:t>log</a:t>
            </a:r>
            <a:r>
              <a:rPr lang="fr-FR" sz="1100" dirty="0">
                <a:solidFill>
                  <a:srgbClr val="569CD6"/>
                </a:solidFill>
                <a:latin typeface="Consolas" panose="020B0609020204030204" pitchFamily="49" charset="0"/>
              </a:rPr>
              <a:t>(</a:t>
            </a:r>
            <a:r>
              <a:rPr lang="fr-FR" sz="1100" dirty="0">
                <a:solidFill>
                  <a:srgbClr val="CE9178"/>
                </a:solidFill>
                <a:latin typeface="Consolas" panose="020B0609020204030204" pitchFamily="49" charset="0"/>
              </a:rPr>
              <a:t>'Bonjour '</a:t>
            </a:r>
            <a:r>
              <a:rPr lang="fr-FR" sz="1100" dirty="0">
                <a:solidFill>
                  <a:srgbClr val="9CDCFE"/>
                </a:solidFill>
                <a:latin typeface="Consolas" panose="020B0609020204030204" pitchFamily="49" charset="0"/>
              </a:rPr>
              <a:t> </a:t>
            </a:r>
            <a:r>
              <a:rPr lang="fr-FR" sz="1100" dirty="0">
                <a:solidFill>
                  <a:srgbClr val="B5CEA8"/>
                </a:solidFill>
                <a:latin typeface="Consolas" panose="020B0609020204030204" pitchFamily="49" charset="0"/>
              </a:rPr>
              <a:t>+</a:t>
            </a:r>
            <a:r>
              <a:rPr lang="fr-FR" sz="1100" dirty="0">
                <a:solidFill>
                  <a:srgbClr val="9CDCFE"/>
                </a:solidFill>
                <a:latin typeface="Consolas" panose="020B0609020204030204" pitchFamily="49" charset="0"/>
              </a:rPr>
              <a:t> </a:t>
            </a:r>
            <a:r>
              <a:rPr lang="fr-FR" sz="1100" dirty="0" err="1">
                <a:solidFill>
                  <a:srgbClr val="9CDCFE"/>
                </a:solidFill>
                <a:latin typeface="Consolas" panose="020B0609020204030204" pitchFamily="49" charset="0"/>
              </a:rPr>
              <a:t>name</a:t>
            </a:r>
            <a:r>
              <a:rPr lang="fr-FR" sz="1100" dirty="0">
                <a:solidFill>
                  <a:srgbClr val="9CDCFE"/>
                </a:solidFill>
                <a:latin typeface="Consolas" panose="020B0609020204030204" pitchFamily="49" charset="0"/>
              </a:rPr>
              <a:t> </a:t>
            </a:r>
            <a:r>
              <a:rPr lang="fr-FR" sz="1100" dirty="0">
                <a:solidFill>
                  <a:srgbClr val="B5CEA8"/>
                </a:solidFill>
                <a:latin typeface="Consolas" panose="020B0609020204030204" pitchFamily="49" charset="0"/>
              </a:rPr>
              <a:t>+</a:t>
            </a:r>
            <a:r>
              <a:rPr lang="fr-FR" sz="1100" dirty="0">
                <a:solidFill>
                  <a:srgbClr val="9CDCFE"/>
                </a:solidFill>
                <a:latin typeface="Consolas" panose="020B0609020204030204" pitchFamily="49" charset="0"/>
              </a:rPr>
              <a:t> ponctuation</a:t>
            </a:r>
            <a:r>
              <a:rPr lang="fr-FR" sz="1100" dirty="0">
                <a:solidFill>
                  <a:srgbClr val="569CD6"/>
                </a:solidFill>
                <a:latin typeface="Consolas" panose="020B0609020204030204" pitchFamily="49" charset="0"/>
              </a:rPr>
              <a:t>)</a:t>
            </a:r>
            <a:r>
              <a:rPr lang="fr-FR" sz="1100" dirty="0">
                <a:solidFill>
                  <a:srgbClr val="9CDCFE"/>
                </a:solidFill>
                <a:latin typeface="Consolas" panose="020B0609020204030204" pitchFamily="49" charset="0"/>
              </a:rPr>
              <a:t>;</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bg1"/>
              </a:solidFill>
              <a:effectLst/>
              <a:latin typeface="Consolas" panose="020B0609020204030204" pitchFamily="49" charset="0"/>
            </a:endParaRPr>
          </a:p>
        </p:txBody>
      </p:sp>
      <p:pic>
        <p:nvPicPr>
          <p:cNvPr id="3" name="Graphique 2" descr="Fermer avec un remplissage uni">
            <a:extLst>
              <a:ext uri="{FF2B5EF4-FFF2-40B4-BE49-F238E27FC236}">
                <a16:creationId xmlns:a16="http://schemas.microsoft.com/office/drawing/2014/main" id="{BBE30386-D966-6103-9B9E-BF608B262B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7717" y="3645074"/>
            <a:ext cx="1638486" cy="339921"/>
          </a:xfrm>
          <a:prstGeom prst="rect">
            <a:avLst/>
          </a:prstGeom>
        </p:spPr>
      </p:pic>
    </p:spTree>
    <p:extLst>
      <p:ext uri="{BB962C8B-B14F-4D97-AF65-F5344CB8AC3E}">
        <p14:creationId xmlns:p14="http://schemas.microsoft.com/office/powerpoint/2010/main" val="222493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 &amp; Const</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d’une fonction</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5463639" cy="3497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dirty="0" err="1">
                <a:solidFill>
                  <a:srgbClr val="DCDCAA"/>
                </a:solidFill>
                <a:latin typeface="Consolas" panose="020B0609020204030204" pitchFamily="49" charset="0"/>
              </a:rPr>
              <a:t>echoName</a:t>
            </a:r>
            <a:r>
              <a:rPr lang="fr-FR" sz="1000" dirty="0">
                <a:solidFill>
                  <a:srgbClr val="D4D4D4"/>
                </a:solidFill>
                <a:latin typeface="Consolas" panose="020B0609020204030204" pitchFamily="49" charset="0"/>
              </a:rPr>
              <a:t>(</a:t>
            </a:r>
            <a:r>
              <a:rPr lang="fr-FR" sz="1000" dirty="0" err="1">
                <a:solidFill>
                  <a:srgbClr val="9CDCFE"/>
                </a:solidFill>
                <a:latin typeface="Consolas" panose="020B0609020204030204" pitchFamily="49" charset="0"/>
              </a:rPr>
              <a:t>name</a:t>
            </a:r>
            <a:r>
              <a:rPr lang="fr-FR" sz="1000" dirty="0">
                <a:solidFill>
                  <a:srgbClr val="D4D4D4"/>
                </a:solidFill>
                <a:latin typeface="Consolas" panose="020B0609020204030204" pitchFamily="49" charset="0"/>
              </a:rPr>
              <a:t>: </a:t>
            </a:r>
            <a:r>
              <a:rPr lang="fr-FR" sz="1000" dirty="0">
                <a:solidFill>
                  <a:srgbClr val="4EC9B0"/>
                </a:solidFill>
                <a:latin typeface="Consolas" panose="020B0609020204030204" pitchFamily="49" charset="0"/>
              </a:rPr>
              <a:t>string</a:t>
            </a:r>
            <a:r>
              <a:rPr lang="fr-FR" sz="1000" dirty="0">
                <a:solidFill>
                  <a:srgbClr val="D4D4D4"/>
                </a:solidFill>
                <a:latin typeface="Consolas" panose="020B0609020204030204" pitchFamily="49" charset="0"/>
              </a:rPr>
              <a:t>) {</a:t>
            </a:r>
          </a:p>
          <a:p>
            <a:r>
              <a:rPr lang="fr-FR" sz="1000" dirty="0">
                <a:solidFill>
                  <a:srgbClr val="D4D4D4"/>
                </a:solidFill>
                <a:latin typeface="Consolas" panose="020B0609020204030204" pitchFamily="49" charset="0"/>
              </a:rPr>
              <a:t>    </a:t>
            </a:r>
            <a:r>
              <a:rPr lang="fr-FR" sz="1000" dirty="0" err="1">
                <a:solidFill>
                  <a:srgbClr val="569CD6"/>
                </a:solidFill>
                <a:latin typeface="Consolas" panose="020B0609020204030204" pitchFamily="49" charset="0"/>
              </a:rPr>
              <a:t>const</a:t>
            </a:r>
            <a:r>
              <a:rPr lang="fr-FR" sz="1000" dirty="0">
                <a:solidFill>
                  <a:srgbClr val="D4D4D4"/>
                </a:solidFill>
                <a:latin typeface="Consolas" panose="020B0609020204030204" pitchFamily="49" charset="0"/>
              </a:rPr>
              <a:t> </a:t>
            </a:r>
            <a:r>
              <a:rPr lang="fr-FR" sz="1000" dirty="0">
                <a:solidFill>
                  <a:srgbClr val="4FC1FF"/>
                </a:solidFill>
                <a:latin typeface="Consolas" panose="020B0609020204030204" pitchFamily="49" charset="0"/>
              </a:rPr>
              <a:t>ponctuation</a:t>
            </a:r>
            <a:r>
              <a:rPr lang="fr-FR" sz="1000" dirty="0">
                <a:solidFill>
                  <a:srgbClr val="D4D4D4"/>
                </a:solidFill>
                <a:latin typeface="Consolas" panose="020B0609020204030204" pitchFamily="49" charset="0"/>
              </a:rPr>
              <a:t>: </a:t>
            </a:r>
            <a:r>
              <a:rPr lang="fr-FR" sz="1000" dirty="0">
                <a:solidFill>
                  <a:srgbClr val="4EC9B0"/>
                </a:solidFill>
                <a:latin typeface="Consolas" panose="020B0609020204030204" pitchFamily="49" charset="0"/>
              </a:rPr>
              <a:t>string</a:t>
            </a:r>
            <a:r>
              <a:rPr lang="fr-FR" sz="1000" dirty="0">
                <a:solidFill>
                  <a:srgbClr val="D4D4D4"/>
                </a:solidFill>
                <a:latin typeface="Consolas" panose="020B0609020204030204" pitchFamily="49" charset="0"/>
              </a:rPr>
              <a:t> = </a:t>
            </a:r>
            <a:r>
              <a:rPr lang="fr-FR" sz="1000" dirty="0">
                <a:solidFill>
                  <a:srgbClr val="CE9178"/>
                </a:solidFill>
                <a:latin typeface="Consolas" panose="020B0609020204030204" pitchFamily="49" charset="0"/>
              </a:rPr>
              <a:t>'!?.'</a:t>
            </a:r>
            <a:r>
              <a:rPr lang="fr-FR" sz="1000" dirty="0">
                <a:solidFill>
                  <a:srgbClr val="D4D4D4"/>
                </a:solidFill>
                <a:latin typeface="Consolas" panose="020B0609020204030204" pitchFamily="49" charset="0"/>
              </a:rPr>
              <a:t>;</a:t>
            </a:r>
          </a:p>
          <a:p>
            <a:r>
              <a:rPr lang="fr-FR" sz="1000" dirty="0">
                <a:solidFill>
                  <a:srgbClr val="D4D4D4"/>
                </a:solidFill>
                <a:latin typeface="Consolas" panose="020B0609020204030204" pitchFamily="49" charset="0"/>
              </a:rPr>
              <a:t>    </a:t>
            </a:r>
            <a:r>
              <a:rPr lang="fr-FR" sz="1000" dirty="0">
                <a:solidFill>
                  <a:srgbClr val="4FC1FF"/>
                </a:solidFill>
                <a:latin typeface="Consolas" panose="020B0609020204030204" pitchFamily="49" charset="0"/>
              </a:rPr>
              <a:t>ponctuation</a:t>
            </a:r>
            <a:r>
              <a:rPr lang="fr-FR" sz="1000" dirty="0">
                <a:solidFill>
                  <a:srgbClr val="D4D4D4"/>
                </a:solidFill>
                <a:latin typeface="Consolas" panose="020B0609020204030204" pitchFamily="49" charset="0"/>
              </a:rPr>
              <a:t> = </a:t>
            </a:r>
            <a:r>
              <a:rPr lang="fr-FR" sz="1000" dirty="0">
                <a:solidFill>
                  <a:srgbClr val="CE9178"/>
                </a:solidFill>
                <a:latin typeface="Consolas" panose="020B0609020204030204" pitchFamily="49" charset="0"/>
              </a:rPr>
              <a:t>'!'</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KO 👎</a:t>
            </a:r>
            <a:endParaRPr lang="fr-FR" sz="1000" dirty="0">
              <a:solidFill>
                <a:srgbClr val="D4D4D4"/>
              </a:solidFill>
              <a:latin typeface="Consolas" panose="020B0609020204030204" pitchFamily="49" charset="0"/>
            </a:endParaRPr>
          </a:p>
          <a:p>
            <a:r>
              <a:rPr lang="fr-FR" sz="1000" dirty="0">
                <a:solidFill>
                  <a:srgbClr val="D4D4D4"/>
                </a:solidFill>
                <a:latin typeface="Consolas" panose="020B0609020204030204" pitchFamily="49" charset="0"/>
              </a:rPr>
              <a:t>    </a:t>
            </a:r>
            <a:r>
              <a:rPr lang="fr-FR" sz="1000" dirty="0">
                <a:solidFill>
                  <a:srgbClr val="569CD6"/>
                </a:solidFill>
                <a:latin typeface="Consolas" panose="020B0609020204030204" pitchFamily="49" charset="0"/>
              </a:rPr>
              <a:t>let</a:t>
            </a:r>
            <a:r>
              <a:rPr lang="fr-FR" sz="1000" dirty="0">
                <a:solidFill>
                  <a:srgbClr val="D4D4D4"/>
                </a:solidFill>
                <a:latin typeface="Consolas" panose="020B0609020204030204" pitchFamily="49" charset="0"/>
              </a:rPr>
              <a:t> </a:t>
            </a:r>
            <a:r>
              <a:rPr lang="fr-FR" sz="1000" dirty="0" err="1">
                <a:solidFill>
                  <a:srgbClr val="9CDCFE"/>
                </a:solidFill>
                <a:latin typeface="Consolas" panose="020B0609020204030204" pitchFamily="49" charset="0"/>
              </a:rPr>
              <a:t>nbOccurences</a:t>
            </a:r>
            <a:r>
              <a:rPr lang="fr-FR" sz="1000" dirty="0">
                <a:solidFill>
                  <a:srgbClr val="D4D4D4"/>
                </a:solidFill>
                <a:latin typeface="Consolas" panose="020B0609020204030204" pitchFamily="49" charset="0"/>
              </a:rPr>
              <a:t>: </a:t>
            </a:r>
            <a:r>
              <a:rPr lang="fr-FR" sz="1000" dirty="0" err="1">
                <a:solidFill>
                  <a:srgbClr val="4EC9B0"/>
                </a:solidFill>
                <a:latin typeface="Consolas" panose="020B0609020204030204" pitchFamily="49" charset="0"/>
              </a:rPr>
              <a:t>number</a:t>
            </a:r>
            <a:r>
              <a:rPr lang="fr-FR" sz="1000" dirty="0">
                <a:solidFill>
                  <a:srgbClr val="D4D4D4"/>
                </a:solidFill>
                <a:latin typeface="Consolas" panose="020B0609020204030204" pitchFamily="49" charset="0"/>
              </a:rPr>
              <a:t> = </a:t>
            </a:r>
            <a:r>
              <a:rPr lang="fr-FR" sz="1000" dirty="0">
                <a:solidFill>
                  <a:srgbClr val="B5CEA8"/>
                </a:solidFill>
                <a:latin typeface="Consolas" panose="020B0609020204030204" pitchFamily="49" charset="0"/>
              </a:rPr>
              <a:t>0</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a:t>
            </a:r>
            <a:r>
              <a:rPr lang="fr-FR" sz="1000" dirty="0" err="1">
                <a:solidFill>
                  <a:srgbClr val="6A9955"/>
                </a:solidFill>
                <a:latin typeface="Consolas" panose="020B0609020204030204" pitchFamily="49" charset="0"/>
              </a:rPr>
              <a:t>int</a:t>
            </a:r>
            <a:r>
              <a:rPr lang="fr-FR" sz="1000" dirty="0">
                <a:solidFill>
                  <a:srgbClr val="6A9955"/>
                </a:solidFill>
                <a:latin typeface="Consolas" panose="020B0609020204030204" pitchFamily="49" charset="0"/>
              </a:rPr>
              <a:t>, </a:t>
            </a:r>
            <a:r>
              <a:rPr lang="fr-FR" sz="1000" dirty="0" err="1">
                <a:solidFill>
                  <a:srgbClr val="6A9955"/>
                </a:solidFill>
                <a:latin typeface="Consolas" panose="020B0609020204030204" pitchFamily="49" charset="0"/>
              </a:rPr>
              <a:t>decimal</a:t>
            </a:r>
            <a:r>
              <a:rPr lang="fr-FR" sz="1000" dirty="0">
                <a:solidFill>
                  <a:srgbClr val="6A9955"/>
                </a:solidFill>
                <a:latin typeface="Consolas" panose="020B0609020204030204" pitchFamily="49" charset="0"/>
              </a:rPr>
              <a:t>, </a:t>
            </a:r>
            <a:r>
              <a:rPr lang="fr-FR" sz="1000" dirty="0" err="1">
                <a:solidFill>
                  <a:srgbClr val="6A9955"/>
                </a:solidFill>
                <a:latin typeface="Consolas" panose="020B0609020204030204" pitchFamily="49" charset="0"/>
              </a:rPr>
              <a:t>float</a:t>
            </a:r>
            <a:r>
              <a:rPr lang="fr-FR" sz="1000" dirty="0">
                <a:solidFill>
                  <a:srgbClr val="6A9955"/>
                </a:solidFill>
                <a:latin typeface="Consolas" panose="020B0609020204030204" pitchFamily="49" charset="0"/>
              </a:rPr>
              <a:t>...</a:t>
            </a:r>
            <a:endParaRPr lang="fr-FR" sz="1000" dirty="0">
              <a:solidFill>
                <a:srgbClr val="D4D4D4"/>
              </a:solidFill>
              <a:latin typeface="Consolas" panose="020B0609020204030204" pitchFamily="49" charset="0"/>
            </a:endParaRPr>
          </a:p>
          <a:p>
            <a:r>
              <a:rPr lang="fr-FR" sz="1000" dirty="0">
                <a:solidFill>
                  <a:srgbClr val="D4D4D4"/>
                </a:solidFill>
                <a:latin typeface="Consolas" panose="020B0609020204030204" pitchFamily="49" charset="0"/>
              </a:rPr>
              <a:t>    </a:t>
            </a:r>
            <a:r>
              <a:rPr lang="fr-FR" sz="1000" dirty="0" err="1">
                <a:solidFill>
                  <a:srgbClr val="9CDCFE"/>
                </a:solidFill>
                <a:latin typeface="Consolas" panose="020B0609020204030204" pitchFamily="49" charset="0"/>
              </a:rPr>
              <a:t>nbOccurences</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OK 👍</a:t>
            </a:r>
            <a:endParaRPr lang="fr-FR" sz="1000" dirty="0">
              <a:solidFill>
                <a:srgbClr val="D4D4D4"/>
              </a:solidFill>
              <a:latin typeface="Consolas" panose="020B0609020204030204" pitchFamily="49" charset="0"/>
            </a:endParaRPr>
          </a:p>
          <a:p>
            <a:br>
              <a:rPr lang="fr-FR" sz="1000" dirty="0">
                <a:solidFill>
                  <a:srgbClr val="D4D4D4"/>
                </a:solidFill>
                <a:latin typeface="Consolas" panose="020B0609020204030204" pitchFamily="49" charset="0"/>
              </a:rPr>
            </a:br>
            <a:r>
              <a:rPr lang="fr-FR" sz="1000" dirty="0">
                <a:solidFill>
                  <a:srgbClr val="D4D4D4"/>
                </a:solidFill>
                <a:latin typeface="Consolas" panose="020B0609020204030204" pitchFamily="49" charset="0"/>
              </a:rPr>
              <a:t>    </a:t>
            </a:r>
            <a:r>
              <a:rPr lang="fr-FR" sz="1000" dirty="0" err="1">
                <a:solidFill>
                  <a:srgbClr val="569CD6"/>
                </a:solidFill>
                <a:latin typeface="Consolas" panose="020B0609020204030204" pitchFamily="49" charset="0"/>
              </a:rPr>
              <a:t>const</a:t>
            </a:r>
            <a:r>
              <a:rPr lang="fr-FR" sz="1000" dirty="0">
                <a:solidFill>
                  <a:srgbClr val="D4D4D4"/>
                </a:solidFill>
                <a:latin typeface="Consolas" panose="020B0609020204030204" pitchFamily="49" charset="0"/>
              </a:rPr>
              <a:t> </a:t>
            </a:r>
            <a:r>
              <a:rPr lang="fr-FR" sz="1000" dirty="0" err="1">
                <a:solidFill>
                  <a:srgbClr val="4FC1FF"/>
                </a:solidFill>
                <a:latin typeface="Consolas" panose="020B0609020204030204" pitchFamily="49" charset="0"/>
              </a:rPr>
              <a:t>numArray</a:t>
            </a:r>
            <a:r>
              <a:rPr lang="fr-FR" sz="1000" dirty="0">
                <a:solidFill>
                  <a:srgbClr val="D4D4D4"/>
                </a:solidFill>
                <a:latin typeface="Consolas" panose="020B0609020204030204" pitchFamily="49" charset="0"/>
              </a:rPr>
              <a:t>: </a:t>
            </a:r>
            <a:r>
              <a:rPr lang="fr-FR" sz="1000" dirty="0" err="1">
                <a:solidFill>
                  <a:srgbClr val="4EC9B0"/>
                </a:solidFill>
                <a:latin typeface="Consolas" panose="020B0609020204030204" pitchFamily="49" charset="0"/>
              </a:rPr>
              <a:t>Array</a:t>
            </a:r>
            <a:r>
              <a:rPr lang="fr-FR" sz="1000" dirty="0">
                <a:solidFill>
                  <a:srgbClr val="D4D4D4"/>
                </a:solidFill>
                <a:latin typeface="Consolas" panose="020B0609020204030204" pitchFamily="49" charset="0"/>
              </a:rPr>
              <a:t>&lt;</a:t>
            </a:r>
            <a:r>
              <a:rPr lang="fr-FR" sz="1000" dirty="0" err="1">
                <a:solidFill>
                  <a:srgbClr val="4EC9B0"/>
                </a:solidFill>
                <a:latin typeface="Consolas" panose="020B0609020204030204" pitchFamily="49" charset="0"/>
              </a:rPr>
              <a:t>number</a:t>
            </a:r>
            <a:r>
              <a:rPr lang="fr-FR" sz="1000" dirty="0">
                <a:solidFill>
                  <a:srgbClr val="D4D4D4"/>
                </a:solidFill>
                <a:latin typeface="Consolas" panose="020B0609020204030204" pitchFamily="49" charset="0"/>
              </a:rPr>
              <a:t>&gt; = </a:t>
            </a:r>
            <a:r>
              <a:rPr lang="fr-FR" sz="1000" dirty="0">
                <a:solidFill>
                  <a:srgbClr val="569CD6"/>
                </a:solidFill>
                <a:latin typeface="Consolas" panose="020B0609020204030204" pitchFamily="49" charset="0"/>
              </a:rPr>
              <a:t>new</a:t>
            </a:r>
            <a:r>
              <a:rPr lang="fr-FR" sz="1000" dirty="0">
                <a:solidFill>
                  <a:srgbClr val="D4D4D4"/>
                </a:solidFill>
                <a:latin typeface="Consolas" panose="020B0609020204030204" pitchFamily="49" charset="0"/>
              </a:rPr>
              <a:t> </a:t>
            </a:r>
            <a:r>
              <a:rPr lang="fr-FR" sz="1000" dirty="0" err="1">
                <a:solidFill>
                  <a:srgbClr val="4EC9B0"/>
                </a:solidFill>
                <a:latin typeface="Consolas" panose="020B0609020204030204" pitchFamily="49" charset="0"/>
              </a:rPr>
              <a:t>Array</a:t>
            </a:r>
            <a:r>
              <a:rPr lang="fr-FR" sz="1000" dirty="0">
                <a:solidFill>
                  <a:srgbClr val="D4D4D4"/>
                </a:solidFill>
                <a:latin typeface="Consolas" panose="020B0609020204030204" pitchFamily="49" charset="0"/>
              </a:rPr>
              <a:t>&lt;</a:t>
            </a:r>
            <a:r>
              <a:rPr lang="fr-FR" sz="1000" dirty="0" err="1">
                <a:solidFill>
                  <a:srgbClr val="4EC9B0"/>
                </a:solidFill>
                <a:latin typeface="Consolas" panose="020B0609020204030204" pitchFamily="49" charset="0"/>
              </a:rPr>
              <a:t>number</a:t>
            </a:r>
            <a:r>
              <a:rPr lang="fr-FR" sz="1000" dirty="0">
                <a:solidFill>
                  <a:srgbClr val="D4D4D4"/>
                </a:solidFill>
                <a:latin typeface="Consolas" panose="020B0609020204030204" pitchFamily="49" charset="0"/>
              </a:rPr>
              <a:t>&gt;();</a:t>
            </a:r>
          </a:p>
          <a:p>
            <a:r>
              <a:rPr lang="fr-FR" sz="1000" dirty="0">
                <a:solidFill>
                  <a:srgbClr val="D4D4D4"/>
                </a:solidFill>
                <a:latin typeface="Consolas" panose="020B0609020204030204" pitchFamily="49" charset="0"/>
              </a:rPr>
              <a:t>    </a:t>
            </a:r>
            <a:r>
              <a:rPr lang="fr-FR" sz="1000" dirty="0" err="1">
                <a:solidFill>
                  <a:srgbClr val="4FC1FF"/>
                </a:solidFill>
                <a:latin typeface="Consolas" panose="020B0609020204030204" pitchFamily="49" charset="0"/>
              </a:rPr>
              <a:t>numArray</a:t>
            </a:r>
            <a:r>
              <a:rPr lang="fr-FR" sz="1000" dirty="0" err="1">
                <a:solidFill>
                  <a:srgbClr val="D4D4D4"/>
                </a:solidFill>
                <a:latin typeface="Consolas" panose="020B0609020204030204" pitchFamily="49" charset="0"/>
              </a:rPr>
              <a:t>.</a:t>
            </a:r>
            <a:r>
              <a:rPr lang="fr-FR" sz="1000" dirty="0" err="1">
                <a:solidFill>
                  <a:srgbClr val="DCDCAA"/>
                </a:solidFill>
                <a:latin typeface="Consolas" panose="020B0609020204030204" pitchFamily="49" charset="0"/>
              </a:rPr>
              <a:t>push</a:t>
            </a:r>
            <a:r>
              <a:rPr lang="fr-FR" sz="1000" dirty="0">
                <a:solidFill>
                  <a:srgbClr val="D4D4D4"/>
                </a:solidFill>
                <a:latin typeface="Consolas" panose="020B0609020204030204" pitchFamily="49" charset="0"/>
              </a:rPr>
              <a:t>(</a:t>
            </a:r>
            <a:r>
              <a:rPr lang="fr-FR" sz="1000" dirty="0">
                <a:solidFill>
                  <a:srgbClr val="B5CEA8"/>
                </a:solidFill>
                <a:latin typeface="Consolas" panose="020B0609020204030204" pitchFamily="49" charset="0"/>
              </a:rPr>
              <a:t>2.3</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OK 👍</a:t>
            </a:r>
            <a:endParaRPr lang="fr-FR" sz="1000" dirty="0">
              <a:solidFill>
                <a:srgbClr val="D4D4D4"/>
              </a:solidFill>
              <a:latin typeface="Consolas" panose="020B0609020204030204" pitchFamily="49" charset="0"/>
            </a:endParaRPr>
          </a:p>
          <a:p>
            <a:r>
              <a:rPr lang="fr-FR" sz="1000" dirty="0">
                <a:solidFill>
                  <a:srgbClr val="D4D4D4"/>
                </a:solidFill>
                <a:latin typeface="Consolas" panose="020B0609020204030204" pitchFamily="49" charset="0"/>
              </a:rPr>
              <a:t>    </a:t>
            </a:r>
            <a:r>
              <a:rPr lang="fr-FR" sz="1000" dirty="0" err="1">
                <a:solidFill>
                  <a:srgbClr val="4FC1FF"/>
                </a:solidFill>
                <a:latin typeface="Consolas" panose="020B0609020204030204" pitchFamily="49" charset="0"/>
              </a:rPr>
              <a:t>numArray</a:t>
            </a:r>
            <a:r>
              <a:rPr lang="fr-FR" sz="1000" dirty="0" err="1">
                <a:solidFill>
                  <a:srgbClr val="D4D4D4"/>
                </a:solidFill>
                <a:latin typeface="Consolas" panose="020B0609020204030204" pitchFamily="49" charset="0"/>
              </a:rPr>
              <a:t>.</a:t>
            </a:r>
            <a:r>
              <a:rPr lang="fr-FR" sz="1000" dirty="0" err="1">
                <a:solidFill>
                  <a:srgbClr val="DCDCAA"/>
                </a:solidFill>
                <a:latin typeface="Consolas" panose="020B0609020204030204" pitchFamily="49" charset="0"/>
              </a:rPr>
              <a:t>push</a:t>
            </a:r>
            <a:r>
              <a:rPr lang="fr-FR" sz="1000" dirty="0">
                <a:solidFill>
                  <a:srgbClr val="D4D4D4"/>
                </a:solidFill>
                <a:latin typeface="Consolas" panose="020B0609020204030204" pitchFamily="49" charset="0"/>
              </a:rPr>
              <a:t>(</a:t>
            </a:r>
            <a:r>
              <a:rPr lang="fr-FR" sz="1000" dirty="0">
                <a:solidFill>
                  <a:srgbClr val="B5CEA8"/>
                </a:solidFill>
                <a:latin typeface="Consolas" panose="020B0609020204030204" pitchFamily="49" charset="0"/>
              </a:rPr>
              <a:t>42</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OK 👍</a:t>
            </a:r>
            <a:endParaRPr lang="fr-FR" sz="1000" dirty="0">
              <a:solidFill>
                <a:srgbClr val="D4D4D4"/>
              </a:solidFill>
              <a:latin typeface="Consolas" panose="020B0609020204030204" pitchFamily="49" charset="0"/>
            </a:endParaRPr>
          </a:p>
          <a:p>
            <a:r>
              <a:rPr lang="fr-FR" sz="1000" dirty="0">
                <a:solidFill>
                  <a:srgbClr val="D4D4D4"/>
                </a:solidFill>
                <a:latin typeface="Consolas" panose="020B0609020204030204" pitchFamily="49" charset="0"/>
              </a:rPr>
              <a:t>    </a:t>
            </a:r>
            <a:r>
              <a:rPr lang="fr-FR" sz="1000" dirty="0" err="1">
                <a:solidFill>
                  <a:srgbClr val="4FC1FF"/>
                </a:solidFill>
                <a:latin typeface="Consolas" panose="020B0609020204030204" pitchFamily="49" charset="0"/>
              </a:rPr>
              <a:t>numArray</a:t>
            </a:r>
            <a:r>
              <a:rPr lang="fr-FR" sz="1000" dirty="0">
                <a:solidFill>
                  <a:srgbClr val="D4D4D4"/>
                </a:solidFill>
                <a:latin typeface="Consolas" panose="020B0609020204030204" pitchFamily="49" charset="0"/>
              </a:rPr>
              <a:t> = [</a:t>
            </a:r>
            <a:r>
              <a:rPr lang="fr-FR" sz="1000" dirty="0">
                <a:solidFill>
                  <a:srgbClr val="B5CEA8"/>
                </a:solidFill>
                <a:latin typeface="Consolas" panose="020B0609020204030204" pitchFamily="49" charset="0"/>
              </a:rPr>
              <a:t>6</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8</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10</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KO 👎</a:t>
            </a:r>
            <a:endParaRPr lang="fr-FR" sz="1000" dirty="0">
              <a:solidFill>
                <a:srgbClr val="D4D4D4"/>
              </a:solidFill>
              <a:latin typeface="Consolas" panose="020B0609020204030204" pitchFamily="49" charset="0"/>
            </a:endParaRPr>
          </a:p>
          <a:p>
            <a:br>
              <a:rPr lang="fr-FR" sz="1000" dirty="0">
                <a:solidFill>
                  <a:srgbClr val="D4D4D4"/>
                </a:solidFill>
                <a:latin typeface="Consolas" panose="020B0609020204030204" pitchFamily="49" charset="0"/>
              </a:rPr>
            </a:br>
            <a:r>
              <a:rPr lang="fr-FR" sz="1000" dirty="0">
                <a:solidFill>
                  <a:srgbClr val="D4D4D4"/>
                </a:solidFill>
                <a:latin typeface="Consolas" panose="020B0609020204030204" pitchFamily="49" charset="0"/>
              </a:rPr>
              <a:t>    </a:t>
            </a:r>
            <a:r>
              <a:rPr lang="fr-FR" sz="1000" dirty="0" err="1">
                <a:solidFill>
                  <a:srgbClr val="569CD6"/>
                </a:solidFill>
                <a:latin typeface="Consolas" panose="020B0609020204030204" pitchFamily="49" charset="0"/>
              </a:rPr>
              <a:t>const</a:t>
            </a:r>
            <a:r>
              <a:rPr lang="fr-FR" sz="1000" dirty="0">
                <a:solidFill>
                  <a:srgbClr val="D4D4D4"/>
                </a:solidFill>
                <a:latin typeface="Consolas" panose="020B0609020204030204" pitchFamily="49" charset="0"/>
              </a:rPr>
              <a:t> </a:t>
            </a:r>
            <a:r>
              <a:rPr lang="fr-FR" sz="1000" dirty="0">
                <a:solidFill>
                  <a:srgbClr val="4FC1FF"/>
                </a:solidFill>
                <a:latin typeface="Consolas" panose="020B0609020204030204" pitchFamily="49" charset="0"/>
              </a:rPr>
              <a:t>test</a:t>
            </a:r>
            <a:r>
              <a:rPr lang="fr-FR" sz="1000" dirty="0">
                <a:solidFill>
                  <a:srgbClr val="D4D4D4"/>
                </a:solidFill>
                <a:latin typeface="Consolas" panose="020B0609020204030204" pitchFamily="49" charset="0"/>
              </a:rPr>
              <a:t>: {</a:t>
            </a:r>
            <a:r>
              <a:rPr lang="fr-FR" sz="1000" dirty="0">
                <a:solidFill>
                  <a:srgbClr val="9CDCFE"/>
                </a:solidFill>
                <a:latin typeface="Consolas" panose="020B0609020204030204" pitchFamily="49" charset="0"/>
              </a:rPr>
              <a:t>x</a:t>
            </a:r>
            <a:r>
              <a:rPr lang="fr-FR" sz="1000" dirty="0">
                <a:solidFill>
                  <a:srgbClr val="D4D4D4"/>
                </a:solidFill>
                <a:latin typeface="Consolas" panose="020B0609020204030204" pitchFamily="49" charset="0"/>
              </a:rPr>
              <a:t>: </a:t>
            </a:r>
            <a:r>
              <a:rPr lang="fr-FR" sz="1000" dirty="0" err="1">
                <a:solidFill>
                  <a:srgbClr val="4EC9B0"/>
                </a:solidFill>
                <a:latin typeface="Consolas" panose="020B0609020204030204" pitchFamily="49" charset="0"/>
              </a:rPr>
              <a:t>number</a:t>
            </a:r>
            <a:r>
              <a:rPr lang="fr-FR" sz="1000" dirty="0">
                <a:solidFill>
                  <a:srgbClr val="D4D4D4"/>
                </a:solidFill>
                <a:latin typeface="Consolas" panose="020B0609020204030204" pitchFamily="49" charset="0"/>
              </a:rPr>
              <a:t>, </a:t>
            </a:r>
            <a:r>
              <a:rPr lang="fr-FR" sz="1000" dirty="0">
                <a:solidFill>
                  <a:srgbClr val="9CDCFE"/>
                </a:solidFill>
                <a:latin typeface="Consolas" panose="020B0609020204030204" pitchFamily="49" charset="0"/>
              </a:rPr>
              <a:t>y</a:t>
            </a:r>
            <a:r>
              <a:rPr lang="fr-FR" sz="1000" dirty="0">
                <a:solidFill>
                  <a:srgbClr val="D4D4D4"/>
                </a:solidFill>
                <a:latin typeface="Consolas" panose="020B0609020204030204" pitchFamily="49" charset="0"/>
              </a:rPr>
              <a:t>: </a:t>
            </a:r>
            <a:r>
              <a:rPr lang="fr-FR" sz="1000" dirty="0" err="1">
                <a:solidFill>
                  <a:srgbClr val="4EC9B0"/>
                </a:solidFill>
                <a:latin typeface="Consolas" panose="020B0609020204030204" pitchFamily="49" charset="0"/>
              </a:rPr>
              <a:t>number</a:t>
            </a:r>
            <a:r>
              <a:rPr lang="fr-FR" sz="1000" dirty="0">
                <a:solidFill>
                  <a:srgbClr val="D4D4D4"/>
                </a:solidFill>
                <a:latin typeface="Consolas" panose="020B0609020204030204" pitchFamily="49" charset="0"/>
              </a:rPr>
              <a:t>} = {</a:t>
            </a:r>
            <a:r>
              <a:rPr lang="fr-FR" sz="1000" dirty="0">
                <a:solidFill>
                  <a:srgbClr val="9CDCFE"/>
                </a:solidFill>
                <a:latin typeface="Consolas" panose="020B0609020204030204" pitchFamily="49" charset="0"/>
              </a:rPr>
              <a:t>x:</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0</a:t>
            </a:r>
            <a:r>
              <a:rPr lang="fr-FR" sz="1000" dirty="0">
                <a:solidFill>
                  <a:srgbClr val="D4D4D4"/>
                </a:solidFill>
                <a:latin typeface="Consolas" panose="020B0609020204030204" pitchFamily="49" charset="0"/>
              </a:rPr>
              <a:t>, </a:t>
            </a:r>
            <a:r>
              <a:rPr lang="fr-FR" sz="1000" dirty="0">
                <a:solidFill>
                  <a:srgbClr val="9CDCFE"/>
                </a:solidFill>
                <a:latin typeface="Consolas" panose="020B0609020204030204" pitchFamily="49" charset="0"/>
              </a:rPr>
              <a:t>y:</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1</a:t>
            </a:r>
            <a:r>
              <a:rPr lang="fr-FR" sz="1000" dirty="0">
                <a:solidFill>
                  <a:srgbClr val="D4D4D4"/>
                </a:solidFill>
                <a:latin typeface="Consolas" panose="020B0609020204030204" pitchFamily="49" charset="0"/>
              </a:rPr>
              <a:t>};</a:t>
            </a:r>
          </a:p>
          <a:p>
            <a:r>
              <a:rPr lang="fr-FR" sz="1000" dirty="0">
                <a:solidFill>
                  <a:srgbClr val="D4D4D4"/>
                </a:solidFill>
                <a:latin typeface="Consolas" panose="020B0609020204030204" pitchFamily="49" charset="0"/>
              </a:rPr>
              <a:t>    </a:t>
            </a:r>
            <a:r>
              <a:rPr lang="fr-FR" sz="1000" dirty="0" err="1">
                <a:solidFill>
                  <a:srgbClr val="4FC1FF"/>
                </a:solidFill>
                <a:latin typeface="Consolas" panose="020B0609020204030204" pitchFamily="49" charset="0"/>
              </a:rPr>
              <a:t>test</a:t>
            </a:r>
            <a:r>
              <a:rPr lang="fr-FR" sz="1000" dirty="0" err="1">
                <a:solidFill>
                  <a:srgbClr val="D4D4D4"/>
                </a:solidFill>
                <a:latin typeface="Consolas" panose="020B0609020204030204" pitchFamily="49" charset="0"/>
              </a:rPr>
              <a:t>.</a:t>
            </a:r>
            <a:r>
              <a:rPr lang="fr-FR" sz="1000" dirty="0" err="1">
                <a:solidFill>
                  <a:srgbClr val="9CDCFE"/>
                </a:solidFill>
                <a:latin typeface="Consolas" panose="020B0609020204030204" pitchFamily="49" charset="0"/>
              </a:rPr>
              <a:t>x</a:t>
            </a:r>
            <a:r>
              <a:rPr lang="fr-FR" sz="1000" dirty="0">
                <a:solidFill>
                  <a:srgbClr val="D4D4D4"/>
                </a:solidFill>
                <a:latin typeface="Consolas" panose="020B0609020204030204" pitchFamily="49" charset="0"/>
              </a:rPr>
              <a:t> = </a:t>
            </a:r>
            <a:r>
              <a:rPr lang="fr-FR" sz="1000" dirty="0">
                <a:solidFill>
                  <a:srgbClr val="B5CEA8"/>
                </a:solidFill>
                <a:latin typeface="Consolas" panose="020B0609020204030204" pitchFamily="49" charset="0"/>
              </a:rPr>
              <a:t>12</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OK 👍</a:t>
            </a:r>
            <a:endParaRPr lang="fr-FR" sz="1000" dirty="0">
              <a:solidFill>
                <a:srgbClr val="D4D4D4"/>
              </a:solidFill>
              <a:latin typeface="Consolas" panose="020B0609020204030204" pitchFamily="49" charset="0"/>
            </a:endParaRPr>
          </a:p>
          <a:p>
            <a:r>
              <a:rPr lang="fr-FR" sz="1000" dirty="0">
                <a:solidFill>
                  <a:srgbClr val="D4D4D4"/>
                </a:solidFill>
                <a:latin typeface="Consolas" panose="020B0609020204030204" pitchFamily="49" charset="0"/>
              </a:rPr>
              <a:t>    </a:t>
            </a:r>
            <a:r>
              <a:rPr lang="fr-FR" sz="1000" dirty="0">
                <a:solidFill>
                  <a:srgbClr val="4FC1FF"/>
                </a:solidFill>
                <a:latin typeface="Consolas" panose="020B0609020204030204" pitchFamily="49" charset="0"/>
              </a:rPr>
              <a:t>test</a:t>
            </a:r>
            <a:r>
              <a:rPr lang="fr-FR" sz="1000" dirty="0">
                <a:solidFill>
                  <a:srgbClr val="D4D4D4"/>
                </a:solidFill>
                <a:latin typeface="Consolas" panose="020B0609020204030204" pitchFamily="49" charset="0"/>
              </a:rPr>
              <a:t> = {</a:t>
            </a:r>
            <a:r>
              <a:rPr lang="fr-FR" sz="1000" dirty="0">
                <a:solidFill>
                  <a:srgbClr val="9CDCFE"/>
                </a:solidFill>
                <a:latin typeface="Consolas" panose="020B0609020204030204" pitchFamily="49" charset="0"/>
              </a:rPr>
              <a:t>x:</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14</a:t>
            </a:r>
            <a:r>
              <a:rPr lang="fr-FR" sz="1000" dirty="0">
                <a:solidFill>
                  <a:srgbClr val="D4D4D4"/>
                </a:solidFill>
                <a:latin typeface="Consolas" panose="020B0609020204030204" pitchFamily="49" charset="0"/>
              </a:rPr>
              <a:t>, </a:t>
            </a:r>
            <a:r>
              <a:rPr lang="fr-FR" sz="1000" dirty="0">
                <a:solidFill>
                  <a:srgbClr val="9CDCFE"/>
                </a:solidFill>
                <a:latin typeface="Consolas" panose="020B0609020204030204" pitchFamily="49" charset="0"/>
              </a:rPr>
              <a:t>y:</a:t>
            </a:r>
            <a:r>
              <a:rPr lang="fr-FR" sz="1000" dirty="0">
                <a:solidFill>
                  <a:srgbClr val="D4D4D4"/>
                </a:solidFill>
                <a:latin typeface="Consolas" panose="020B0609020204030204" pitchFamily="49" charset="0"/>
              </a:rPr>
              <a:t> </a:t>
            </a:r>
            <a:r>
              <a:rPr lang="fr-FR" sz="1000" dirty="0">
                <a:solidFill>
                  <a:srgbClr val="B5CEA8"/>
                </a:solidFill>
                <a:latin typeface="Consolas" panose="020B0609020204030204" pitchFamily="49" charset="0"/>
              </a:rPr>
              <a:t>16</a:t>
            </a:r>
            <a:r>
              <a:rPr lang="fr-FR" sz="1000" dirty="0">
                <a:solidFill>
                  <a:srgbClr val="D4D4D4"/>
                </a:solidFill>
                <a:latin typeface="Consolas" panose="020B0609020204030204" pitchFamily="49" charset="0"/>
              </a:rPr>
              <a:t>}; </a:t>
            </a:r>
            <a:r>
              <a:rPr lang="fr-FR" sz="1000" dirty="0">
                <a:solidFill>
                  <a:srgbClr val="6A9955"/>
                </a:solidFill>
                <a:latin typeface="Consolas" panose="020B0609020204030204" pitchFamily="49" charset="0"/>
              </a:rPr>
              <a:t>// KO 👎</a:t>
            </a:r>
            <a:endParaRPr lang="fr-FR" sz="1000" dirty="0">
              <a:solidFill>
                <a:srgbClr val="D4D4D4"/>
              </a:solidFill>
              <a:latin typeface="Consolas" panose="020B0609020204030204" pitchFamily="49" charset="0"/>
            </a:endParaRPr>
          </a:p>
          <a:p>
            <a:br>
              <a:rPr lang="fr-FR" sz="1000" dirty="0">
                <a:solidFill>
                  <a:srgbClr val="D4D4D4"/>
                </a:solidFill>
                <a:latin typeface="Consolas" panose="020B0609020204030204" pitchFamily="49" charset="0"/>
              </a:rPr>
            </a:br>
            <a:r>
              <a:rPr lang="fr-FR" sz="1000" dirty="0">
                <a:solidFill>
                  <a:srgbClr val="D4D4D4"/>
                </a:solidFill>
                <a:latin typeface="Consolas" panose="020B0609020204030204" pitchFamily="49" charset="0"/>
              </a:rPr>
              <a:t>    </a:t>
            </a:r>
            <a:r>
              <a:rPr lang="fr-FR" sz="1000" dirty="0">
                <a:solidFill>
                  <a:srgbClr val="9CDCFE"/>
                </a:solidFill>
                <a:latin typeface="Consolas" panose="020B0609020204030204" pitchFamily="49" charset="0"/>
              </a:rPr>
              <a:t>console</a:t>
            </a:r>
            <a:r>
              <a:rPr lang="fr-FR" sz="1000" dirty="0">
                <a:solidFill>
                  <a:srgbClr val="D4D4D4"/>
                </a:solidFill>
                <a:latin typeface="Consolas" panose="020B0609020204030204" pitchFamily="49" charset="0"/>
              </a:rPr>
              <a:t>.</a:t>
            </a:r>
            <a:r>
              <a:rPr lang="fr-FR" sz="1000" dirty="0">
                <a:solidFill>
                  <a:srgbClr val="DCDCAA"/>
                </a:solidFill>
                <a:latin typeface="Consolas" panose="020B0609020204030204" pitchFamily="49" charset="0"/>
              </a:rPr>
              <a:t>log</a:t>
            </a:r>
            <a:r>
              <a:rPr lang="fr-FR" sz="1000" dirty="0">
                <a:solidFill>
                  <a:srgbClr val="D4D4D4"/>
                </a:solidFill>
                <a:latin typeface="Consolas" panose="020B0609020204030204" pitchFamily="49" charset="0"/>
              </a:rPr>
              <a:t>(</a:t>
            </a:r>
            <a:r>
              <a:rPr lang="fr-FR" sz="1000" dirty="0">
                <a:solidFill>
                  <a:srgbClr val="CE9178"/>
                </a:solidFill>
                <a:latin typeface="Consolas" panose="020B0609020204030204" pitchFamily="49" charset="0"/>
              </a:rPr>
              <a:t>'Bonjour '</a:t>
            </a:r>
            <a:r>
              <a:rPr lang="fr-FR" sz="1000" dirty="0">
                <a:solidFill>
                  <a:srgbClr val="D4D4D4"/>
                </a:solidFill>
                <a:latin typeface="Consolas" panose="020B0609020204030204" pitchFamily="49" charset="0"/>
              </a:rPr>
              <a:t> + </a:t>
            </a:r>
            <a:r>
              <a:rPr lang="fr-FR" sz="1000" dirty="0" err="1">
                <a:solidFill>
                  <a:srgbClr val="9CDCFE"/>
                </a:solidFill>
                <a:latin typeface="Consolas" panose="020B0609020204030204" pitchFamily="49" charset="0"/>
              </a:rPr>
              <a:t>name</a:t>
            </a:r>
            <a:r>
              <a:rPr lang="fr-FR" sz="1000" dirty="0">
                <a:solidFill>
                  <a:srgbClr val="D4D4D4"/>
                </a:solidFill>
                <a:latin typeface="Consolas" panose="020B0609020204030204" pitchFamily="49" charset="0"/>
              </a:rPr>
              <a:t> + </a:t>
            </a:r>
            <a:r>
              <a:rPr lang="fr-FR" sz="1000" dirty="0">
                <a:solidFill>
                  <a:srgbClr val="4FC1FF"/>
                </a:solidFill>
                <a:latin typeface="Consolas" panose="020B0609020204030204" pitchFamily="49" charset="0"/>
              </a:rPr>
              <a:t>ponctuation</a:t>
            </a:r>
            <a:r>
              <a:rPr lang="fr-FR" sz="1000" dirty="0">
                <a:solidFill>
                  <a:srgbClr val="D4D4D4"/>
                </a:solidFill>
                <a:latin typeface="Consolas" panose="020B0609020204030204" pitchFamily="49" charset="0"/>
              </a:rPr>
              <a:t>);</a:t>
            </a:r>
          </a:p>
          <a:p>
            <a:r>
              <a:rPr lang="fr-FR" sz="1000" dirty="0">
                <a:solidFill>
                  <a:srgbClr val="D4D4D4"/>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07198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Opérateur “Spread” (…)</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d’une fonction</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5463639" cy="3497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0" dirty="0" err="1">
                <a:solidFill>
                  <a:srgbClr val="DCDCAA"/>
                </a:solidFill>
                <a:effectLst/>
                <a:latin typeface="Consolas" panose="020B0609020204030204" pitchFamily="49" charset="0"/>
              </a:rPr>
              <a:t>uselessFunc</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Déstructuration</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b</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c</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restant</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1</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14</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3</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18</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19</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a = 1, b = 14, c = 3, restant = [18, 19]</a:t>
            </a:r>
            <a:endParaRPr lang="fr-FR" sz="900" b="0" dirty="0">
              <a:solidFill>
                <a:srgbClr val="D4D4D4"/>
              </a:solidFill>
              <a:effectLst/>
              <a:latin typeface="Consolas" panose="020B0609020204030204" pitchFamily="49" charset="0"/>
            </a:endParaRP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Tableaux</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liste1</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Array</a:t>
            </a:r>
            <a:r>
              <a:rPr lang="fr-FR" sz="900" b="0" dirty="0">
                <a:solidFill>
                  <a:srgbClr val="D4D4D4"/>
                </a:solidFill>
                <a:effectLst/>
                <a:latin typeface="Consolas" panose="020B0609020204030204" pitchFamily="49" charset="0"/>
              </a:rPr>
              <a:t>&lt;</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&gt; = [</a:t>
            </a:r>
            <a:r>
              <a:rPr lang="fr-FR" sz="900" b="0" dirty="0">
                <a:solidFill>
                  <a:srgbClr val="B5CEA8"/>
                </a:solidFill>
                <a:effectLst/>
                <a:latin typeface="Consolas" panose="020B0609020204030204" pitchFamily="49" charset="0"/>
              </a:rPr>
              <a:t>1</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2</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liste1</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0</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liste1</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3</a:t>
            </a:r>
            <a:r>
              <a:rPr lang="fr-FR" sz="900" b="0" dirty="0">
                <a:solidFill>
                  <a:srgbClr val="D4D4D4"/>
                </a:solidFill>
                <a:effectLst/>
                <a:latin typeface="Consolas" panose="020B0609020204030204" pitchFamily="49" charset="0"/>
              </a:rPr>
              <a:t>];</a:t>
            </a: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Extension</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point2D</a:t>
            </a:r>
            <a:r>
              <a:rPr lang="fr-FR" sz="900" b="0" dirty="0">
                <a:solidFill>
                  <a:srgbClr val="D4D4D4"/>
                </a:solidFill>
                <a:effectLst/>
                <a:latin typeface="Consolas" panose="020B0609020204030204" pitchFamily="49" charset="0"/>
              </a:rPr>
              <a:t>: { </a:t>
            </a:r>
            <a:r>
              <a:rPr lang="fr-FR" sz="900" b="0" dirty="0">
                <a:solidFill>
                  <a:srgbClr val="9CDCFE"/>
                </a:solidFill>
                <a:effectLst/>
                <a:latin typeface="Consolas" panose="020B0609020204030204" pitchFamily="49" charset="0"/>
              </a:rPr>
              <a:t>x</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y</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 = { </a:t>
            </a:r>
            <a:r>
              <a:rPr lang="fr-FR" sz="900" b="0" dirty="0">
                <a:solidFill>
                  <a:srgbClr val="9CDCFE"/>
                </a:solidFill>
                <a:effectLst/>
                <a:latin typeface="Consolas" panose="020B0609020204030204" pitchFamily="49" charset="0"/>
              </a:rPr>
              <a:t>x:</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2</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y:</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3</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point3D</a:t>
            </a:r>
            <a:r>
              <a:rPr lang="fr-FR" sz="900" b="0" dirty="0">
                <a:solidFill>
                  <a:srgbClr val="D4D4D4"/>
                </a:solidFill>
                <a:effectLst/>
                <a:latin typeface="Consolas" panose="020B0609020204030204" pitchFamily="49" charset="0"/>
              </a:rPr>
              <a:t>: { </a:t>
            </a:r>
            <a:r>
              <a:rPr lang="fr-FR" sz="900" b="0" dirty="0">
                <a:solidFill>
                  <a:srgbClr val="9CDCFE"/>
                </a:solidFill>
                <a:effectLst/>
                <a:latin typeface="Consolas" panose="020B0609020204030204" pitchFamily="49" charset="0"/>
              </a:rPr>
              <a:t>x</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y</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z</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 = { </a:t>
            </a:r>
            <a:r>
              <a:rPr lang="fr-FR" sz="900" b="0" dirty="0">
                <a:solidFill>
                  <a:srgbClr val="9CDCFE"/>
                </a:solidFill>
                <a:effectLst/>
                <a:latin typeface="Consolas" panose="020B0609020204030204" pitchFamily="49" charset="0"/>
              </a:rPr>
              <a:t>z:</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5</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point2D</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point3D = { x: 2, y: 3, z: 5 }</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Ce n'est pas une </a:t>
            </a:r>
            <a:r>
              <a:rPr lang="fr-FR" sz="900" b="0" dirty="0" err="1">
                <a:solidFill>
                  <a:srgbClr val="6A9955"/>
                </a:solidFill>
                <a:effectLst/>
                <a:latin typeface="Consolas" panose="020B0609020204030204" pitchFamily="49" charset="0"/>
              </a:rPr>
              <a:t>Deep</a:t>
            </a:r>
            <a:r>
              <a:rPr lang="fr-FR" sz="900" b="0" dirty="0">
                <a:solidFill>
                  <a:srgbClr val="6A9955"/>
                </a:solidFill>
                <a:effectLst/>
                <a:latin typeface="Consolas" panose="020B0609020204030204" pitchFamily="49" charset="0"/>
              </a:rPr>
              <a:t>-Copy</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point2D</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x</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10</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point3D = { x: 10, y: 3, z: 5 }</a:t>
            </a:r>
            <a:endParaRPr lang="fr-FR" sz="900" b="0" dirty="0">
              <a:solidFill>
                <a:srgbClr val="D4D4D4"/>
              </a:solidFill>
              <a:effectLst/>
              <a:latin typeface="Consolas" panose="020B0609020204030204" pitchFamily="49" charset="0"/>
            </a:endParaRP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Fusion</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foo</a:t>
            </a:r>
            <a:r>
              <a:rPr lang="fr-FR" sz="900" b="0" dirty="0">
                <a:solidFill>
                  <a:srgbClr val="D4D4D4"/>
                </a:solidFill>
                <a:effectLst/>
                <a:latin typeface="Consolas" panose="020B0609020204030204" pitchFamily="49" charset="0"/>
              </a:rPr>
              <a:t> = { </a:t>
            </a:r>
            <a:r>
              <a:rPr lang="fr-FR" sz="900" b="0" dirty="0">
                <a:solidFill>
                  <a:srgbClr val="9CDCFE"/>
                </a:solidFill>
                <a:effectLst/>
                <a:latin typeface="Consolas" panose="020B0609020204030204" pitchFamily="49" charset="0"/>
              </a:rPr>
              <a:t>w:</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0</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bar</a:t>
            </a:r>
            <a:r>
              <a:rPr lang="fr-FR" sz="900" b="0" dirty="0">
                <a:solidFill>
                  <a:srgbClr val="D4D4D4"/>
                </a:solidFill>
                <a:effectLst/>
                <a:latin typeface="Consolas" panose="020B0609020204030204" pitchFamily="49" charset="0"/>
              </a:rPr>
              <a:t> = { </a:t>
            </a:r>
            <a:r>
              <a:rPr lang="fr-FR" sz="900" b="0" dirty="0">
                <a:solidFill>
                  <a:srgbClr val="9CDCFE"/>
                </a:solidFill>
                <a:effectLst/>
                <a:latin typeface="Consolas" panose="020B0609020204030204" pitchFamily="49" charset="0"/>
              </a:rPr>
              <a:t>t:</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1</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f:</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2</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fooBar</a:t>
            </a:r>
            <a:r>
              <a:rPr lang="fr-FR" sz="900" b="0" dirty="0">
                <a:solidFill>
                  <a:srgbClr val="D4D4D4"/>
                </a:solidFill>
                <a:effectLst/>
                <a:latin typeface="Consolas" panose="020B0609020204030204" pitchFamily="49" charset="0"/>
              </a:rPr>
              <a:t> = { ...</a:t>
            </a:r>
            <a:r>
              <a:rPr lang="fr-FR" sz="900" b="0" dirty="0" err="1">
                <a:solidFill>
                  <a:srgbClr val="9CDCFE"/>
                </a:solidFill>
                <a:effectLst/>
                <a:latin typeface="Consolas" panose="020B0609020204030204" pitchFamily="49" charset="0"/>
              </a:rPr>
              <a:t>foo</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bar</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a:t>
            </a:r>
            <a:r>
              <a:rPr lang="fr-FR" sz="900" b="0" dirty="0" err="1">
                <a:solidFill>
                  <a:srgbClr val="6A9955"/>
                </a:solidFill>
                <a:effectLst/>
                <a:latin typeface="Consolas" panose="020B0609020204030204" pitchFamily="49" charset="0"/>
              </a:rPr>
              <a:t>foobar</a:t>
            </a:r>
            <a:r>
              <a:rPr lang="fr-FR" sz="900" b="0" dirty="0">
                <a:solidFill>
                  <a:srgbClr val="6A9955"/>
                </a:solidFill>
                <a:effectLst/>
                <a:latin typeface="Consolas" panose="020B0609020204030204" pitchFamily="49" charset="0"/>
              </a:rPr>
              <a:t> = { w: 0, t: 1, f: 2 }</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let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autrePoint2D</a:t>
            </a:r>
            <a:r>
              <a:rPr lang="fr-FR" sz="900" b="0" dirty="0">
                <a:solidFill>
                  <a:srgbClr val="D4D4D4"/>
                </a:solidFill>
                <a:effectLst/>
                <a:latin typeface="Consolas" panose="020B0609020204030204" pitchFamily="49" charset="0"/>
              </a:rPr>
              <a:t> = { </a:t>
            </a:r>
            <a:r>
              <a:rPr lang="fr-FR" sz="900" b="0" dirty="0">
                <a:solidFill>
                  <a:srgbClr val="9CDCFE"/>
                </a:solidFill>
                <a:effectLst/>
                <a:latin typeface="Consolas" panose="020B0609020204030204" pitchFamily="49" charset="0"/>
              </a:rPr>
              <a:t>x:</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20</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y:</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30</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point3D</a:t>
            </a:r>
            <a:r>
              <a:rPr lang="fr-FR" sz="900" b="0" dirty="0">
                <a:solidFill>
                  <a:srgbClr val="D4D4D4"/>
                </a:solidFill>
                <a:effectLst/>
                <a:latin typeface="Consolas" panose="020B0609020204030204" pitchFamily="49" charset="0"/>
              </a:rPr>
              <a:t> = { ...</a:t>
            </a:r>
            <a:r>
              <a:rPr lang="fr-FR" sz="900" b="0" dirty="0">
                <a:solidFill>
                  <a:srgbClr val="9CDCFE"/>
                </a:solidFill>
                <a:effectLst/>
                <a:latin typeface="Consolas" panose="020B0609020204030204" pitchFamily="49" charset="0"/>
              </a:rPr>
              <a:t>point3D</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autrePoint2D</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 point3D = { x: 10, y: 20, z: 5 }</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44158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Classes &amp; Interfaces</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d’une classe</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6062146" cy="3497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b="0" dirty="0">
                <a:solidFill>
                  <a:srgbClr val="C586C0"/>
                </a:solidFill>
                <a:effectLst/>
                <a:latin typeface="Consolas" panose="020B0609020204030204" pitchFamily="49" charset="0"/>
              </a:rPr>
              <a:t>export</a:t>
            </a: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enum</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EnumMarqueVoiture</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4FC1FF"/>
                </a:solidFill>
                <a:effectLst/>
                <a:latin typeface="Consolas" panose="020B0609020204030204" pitchFamily="49" charset="0"/>
              </a:rPr>
              <a:t>CITROEN</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1</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a:solidFill>
                  <a:srgbClr val="4FC1FF"/>
                </a:solidFill>
                <a:effectLst/>
                <a:latin typeface="Consolas" panose="020B0609020204030204" pitchFamily="49" charset="0"/>
              </a:rPr>
              <a:t>PEUGEOT</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2</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a:solidFill>
                  <a:srgbClr val="4FC1FF"/>
                </a:solidFill>
                <a:effectLst/>
                <a:latin typeface="Consolas" panose="020B0609020204030204" pitchFamily="49" charset="0"/>
              </a:rPr>
              <a:t>RENAULT</a:t>
            </a:r>
            <a:r>
              <a:rPr lang="fr-FR" sz="900" b="0" dirty="0">
                <a:solidFill>
                  <a:srgbClr val="D4D4D4"/>
                </a:solidFill>
                <a:effectLst/>
                <a:latin typeface="Consolas" panose="020B0609020204030204" pitchFamily="49" charset="0"/>
              </a:rPr>
              <a:t> = </a:t>
            </a:r>
            <a:r>
              <a:rPr lang="fr-FR" sz="900" b="0" dirty="0">
                <a:solidFill>
                  <a:srgbClr val="B5CEA8"/>
                </a:solidFill>
                <a:effectLst/>
                <a:latin typeface="Consolas" panose="020B0609020204030204" pitchFamily="49" charset="0"/>
              </a:rPr>
              <a:t>3</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a:t>
            </a:r>
          </a:p>
          <a:p>
            <a:br>
              <a:rPr lang="fr-FR" sz="900" b="0" dirty="0">
                <a:solidFill>
                  <a:srgbClr val="D4D4D4"/>
                </a:solidFill>
                <a:effectLst/>
                <a:latin typeface="Consolas" panose="020B0609020204030204" pitchFamily="49" charset="0"/>
              </a:rPr>
            </a:br>
            <a:r>
              <a:rPr lang="fr-FR" sz="900" b="0" dirty="0">
                <a:solidFill>
                  <a:srgbClr val="C586C0"/>
                </a:solidFill>
                <a:effectLst/>
                <a:latin typeface="Consolas" panose="020B0609020204030204" pitchFamily="49" charset="0"/>
              </a:rPr>
              <a:t>export</a:t>
            </a:r>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interface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IVoiture</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marque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EnumMarqueVoiture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modele</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string</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kilometrage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 </a:t>
            </a:r>
            <a:r>
              <a:rPr lang="fr-FR" sz="900" b="0" dirty="0" err="1">
                <a:solidFill>
                  <a:srgbClr val="4EC9B0"/>
                </a:solidFill>
                <a:effectLst/>
                <a:latin typeface="Consolas" panose="020B0609020204030204" pitchFamily="49" charset="0"/>
              </a:rPr>
              <a:t>null</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a:t>
            </a:r>
          </a:p>
          <a:p>
            <a:br>
              <a:rPr lang="fr-FR" sz="900" b="0" dirty="0">
                <a:solidFill>
                  <a:srgbClr val="D4D4D4"/>
                </a:solidFill>
                <a:effectLst/>
                <a:latin typeface="Consolas" panose="020B0609020204030204" pitchFamily="49" charset="0"/>
              </a:rPr>
            </a:br>
            <a:r>
              <a:rPr lang="fr-FR" sz="900" b="0" dirty="0">
                <a:solidFill>
                  <a:srgbClr val="C586C0"/>
                </a:solidFill>
                <a:effectLst/>
                <a:latin typeface="Consolas" panose="020B0609020204030204" pitchFamily="49" charset="0"/>
              </a:rPr>
              <a:t>export</a:t>
            </a:r>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class</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Voiture</a:t>
            </a: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implements</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IVoiture</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marque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EnumMarqueVoiture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modele</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string</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kilometrage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a:t>
            </a: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constructor</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marque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EnumMarqueVoiture</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modele</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string</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kilometrage</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number</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this</a:t>
            </a:r>
            <a:r>
              <a:rPr lang="fr-FR" sz="900" b="0" dirty="0" err="1">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marque</a:t>
            </a:r>
            <a:r>
              <a:rPr lang="fr-FR" sz="900" b="0" dirty="0">
                <a:solidFill>
                  <a:srgbClr val="D4D4D4"/>
                </a:solidFill>
                <a:effectLst/>
                <a:latin typeface="Consolas" panose="020B0609020204030204" pitchFamily="49" charset="0"/>
              </a:rPr>
              <a:t> = </a:t>
            </a:r>
            <a:r>
              <a:rPr lang="fr-FR" sz="900" b="0" dirty="0">
                <a:solidFill>
                  <a:srgbClr val="9CDCFE"/>
                </a:solidFill>
                <a:effectLst/>
                <a:latin typeface="Consolas" panose="020B0609020204030204" pitchFamily="49" charset="0"/>
              </a:rPr>
              <a:t>marque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this</a:t>
            </a:r>
            <a:r>
              <a:rPr lang="fr-FR" sz="900" b="0" dirty="0" err="1">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modele</a:t>
            </a:r>
            <a:r>
              <a:rPr lang="fr-FR" sz="900" b="0" dirty="0">
                <a:solidFill>
                  <a:srgbClr val="D4D4D4"/>
                </a:solidFill>
                <a:effectLst/>
                <a:latin typeface="Consolas" panose="020B0609020204030204" pitchFamily="49" charset="0"/>
              </a:rPr>
              <a:t> = </a:t>
            </a:r>
            <a:r>
              <a:rPr lang="fr-FR" sz="900" b="0" dirty="0" err="1">
                <a:solidFill>
                  <a:srgbClr val="9CDCFE"/>
                </a:solidFill>
                <a:effectLst/>
                <a:latin typeface="Consolas" panose="020B0609020204030204" pitchFamily="49" charset="0"/>
              </a:rPr>
              <a:t>modele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this</a:t>
            </a:r>
            <a:r>
              <a:rPr lang="fr-FR" sz="900" b="0" dirty="0" err="1">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kilometrage</a:t>
            </a:r>
            <a:r>
              <a:rPr lang="fr-FR" sz="900" b="0" dirty="0">
                <a:solidFill>
                  <a:srgbClr val="D4D4D4"/>
                </a:solidFill>
                <a:effectLst/>
                <a:latin typeface="Consolas" panose="020B0609020204030204" pitchFamily="49" charset="0"/>
              </a:rPr>
              <a:t> = </a:t>
            </a:r>
            <a:r>
              <a:rPr lang="fr-FR" sz="900" b="0" dirty="0" err="1">
                <a:solidFill>
                  <a:srgbClr val="9CDCFE"/>
                </a:solidFill>
                <a:effectLst/>
                <a:latin typeface="Consolas" panose="020B0609020204030204" pitchFamily="49" charset="0"/>
              </a:rPr>
              <a:t>kilometrage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   </a:t>
            </a:r>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br>
              <a:rPr lang="fr-FR" sz="900" dirty="0">
                <a:solidFill>
                  <a:srgbClr val="D4D4D4"/>
                </a:solidFill>
                <a:latin typeface="Consolas" panose="020B0609020204030204" pitchFamily="49" charset="0"/>
              </a:rPr>
            </a:br>
            <a:r>
              <a:rPr lang="fr-FR" sz="900" dirty="0">
                <a:solidFill>
                  <a:srgbClr val="D4D4D4"/>
                </a:solidFill>
                <a:latin typeface="Consolas" panose="020B0609020204030204" pitchFamily="49" charset="0"/>
              </a:rPr>
              <a:t>    </a:t>
            </a:r>
            <a:r>
              <a:rPr lang="fr-FR" sz="900" dirty="0">
                <a:solidFill>
                  <a:srgbClr val="DCDCAA"/>
                </a:solidFill>
                <a:latin typeface="Consolas" panose="020B0609020204030204" pitchFamily="49" charset="0"/>
              </a:rPr>
              <a:t>klaxonner</a:t>
            </a:r>
            <a:r>
              <a:rPr lang="fr-FR" sz="900" dirty="0">
                <a:solidFill>
                  <a:srgbClr val="D4D4D4"/>
                </a:solidFill>
                <a:latin typeface="Consolas" panose="020B0609020204030204" pitchFamily="49" charset="0"/>
              </a:rPr>
              <a:t>() {</a:t>
            </a:r>
          </a:p>
          <a:p>
            <a:r>
              <a:rPr lang="fr-FR" sz="900" dirty="0">
                <a:solidFill>
                  <a:srgbClr val="D4D4D4"/>
                </a:solidFill>
                <a:latin typeface="Consolas" panose="020B0609020204030204" pitchFamily="49" charset="0"/>
              </a:rPr>
              <a:t>        </a:t>
            </a:r>
            <a:r>
              <a:rPr lang="fr-FR" sz="900" dirty="0" err="1">
                <a:solidFill>
                  <a:srgbClr val="9CDCFE"/>
                </a:solidFill>
                <a:latin typeface="Consolas" panose="020B0609020204030204" pitchFamily="49" charset="0"/>
              </a:rPr>
              <a:t>console</a:t>
            </a:r>
            <a:r>
              <a:rPr lang="fr-FR" sz="900" dirty="0" err="1">
                <a:solidFill>
                  <a:srgbClr val="D4D4D4"/>
                </a:solidFill>
                <a:latin typeface="Consolas" panose="020B0609020204030204" pitchFamily="49" charset="0"/>
              </a:rPr>
              <a:t>.</a:t>
            </a:r>
            <a:r>
              <a:rPr lang="fr-FR" sz="900" dirty="0" err="1">
                <a:solidFill>
                  <a:srgbClr val="DCDCAA"/>
                </a:solidFill>
                <a:latin typeface="Consolas" panose="020B0609020204030204" pitchFamily="49" charset="0"/>
              </a:rPr>
              <a:t>warn</a:t>
            </a:r>
            <a:r>
              <a:rPr lang="fr-FR" sz="900" dirty="0">
                <a:solidFill>
                  <a:srgbClr val="D4D4D4"/>
                </a:solidFill>
                <a:latin typeface="Consolas" panose="020B0609020204030204" pitchFamily="49" charset="0"/>
              </a:rPr>
              <a:t>(</a:t>
            </a:r>
            <a:r>
              <a:rPr lang="fr-FR" sz="900" dirty="0">
                <a:solidFill>
                  <a:srgbClr val="CE9178"/>
                </a:solidFill>
                <a:latin typeface="Consolas" panose="020B0609020204030204" pitchFamily="49" charset="0"/>
              </a:rPr>
              <a:t>'BOUGE DE LÀ !'</a:t>
            </a:r>
            <a:r>
              <a:rPr lang="fr-FR" sz="900" dirty="0">
                <a:solidFill>
                  <a:srgbClr val="D4D4D4"/>
                </a:solidFill>
                <a:latin typeface="Consolas" panose="020B0609020204030204" pitchFamily="49" charset="0"/>
              </a:rPr>
              <a:t>);</a:t>
            </a:r>
          </a:p>
          <a:p>
            <a:r>
              <a:rPr lang="fr-FR" sz="900" dirty="0">
                <a:solidFill>
                  <a:srgbClr val="D4D4D4"/>
                </a:solidFill>
                <a:latin typeface="Consolas" panose="020B0609020204030204" pitchFamily="49" charset="0"/>
              </a:rPr>
              <a:t>    }</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0864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Classes &amp; Interfaces</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d’une classe</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6062146" cy="3497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0" dirty="0">
                <a:solidFill>
                  <a:srgbClr val="C586C0"/>
                </a:solidFill>
                <a:effectLst/>
                <a:latin typeface="Consolas" panose="020B0609020204030204" pitchFamily="49" charset="0"/>
              </a:rPr>
              <a:t>import</a:t>
            </a:r>
            <a:r>
              <a:rPr lang="fr-FR" sz="1000" b="0" dirty="0">
                <a:solidFill>
                  <a:srgbClr val="D4D4D4"/>
                </a:solidFill>
                <a:effectLst/>
                <a:latin typeface="Consolas" panose="020B0609020204030204" pitchFamily="49" charset="0"/>
              </a:rPr>
              <a:t> { </a:t>
            </a:r>
            <a:r>
              <a:rPr lang="fr-FR" sz="1000" b="0" dirty="0" err="1">
                <a:solidFill>
                  <a:srgbClr val="9CDCFE"/>
                </a:solidFill>
                <a:effectLst/>
                <a:latin typeface="Consolas" panose="020B0609020204030204" pitchFamily="49" charset="0"/>
              </a:rPr>
              <a:t>EnumMarqueVoiture</a:t>
            </a:r>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Voiture</a:t>
            </a:r>
            <a:r>
              <a:rPr lang="fr-FR" sz="1000" b="0" dirty="0">
                <a:solidFill>
                  <a:srgbClr val="D4D4D4"/>
                </a:solidFill>
                <a:effectLst/>
                <a:latin typeface="Consolas" panose="020B0609020204030204" pitchFamily="49" charset="0"/>
              </a:rPr>
              <a:t> } </a:t>
            </a:r>
            <a:r>
              <a:rPr lang="fr-FR" sz="1000" b="0" dirty="0" err="1">
                <a:solidFill>
                  <a:srgbClr val="C586C0"/>
                </a:solidFill>
                <a:effectLst/>
                <a:latin typeface="Consolas" panose="020B0609020204030204" pitchFamily="49" charset="0"/>
              </a:rPr>
              <a:t>from</a:t>
            </a:r>
            <a:r>
              <a:rPr lang="fr-FR" sz="1000" b="0" dirty="0">
                <a:solidFill>
                  <a:srgbClr val="D4D4D4"/>
                </a:solidFill>
                <a:effectLst/>
                <a:latin typeface="Consolas" panose="020B0609020204030204" pitchFamily="49" charset="0"/>
              </a:rPr>
              <a:t> </a:t>
            </a:r>
            <a:r>
              <a:rPr lang="fr-FR" sz="1000" b="0" dirty="0">
                <a:solidFill>
                  <a:srgbClr val="CE9178"/>
                </a:solidFill>
                <a:effectLst/>
                <a:latin typeface="Consolas" panose="020B0609020204030204" pitchFamily="49" charset="0"/>
              </a:rPr>
              <a:t>'./</a:t>
            </a:r>
            <a:r>
              <a:rPr lang="fr-FR" sz="1000" b="0" dirty="0" err="1">
                <a:solidFill>
                  <a:srgbClr val="CE9178"/>
                </a:solidFill>
                <a:effectLst/>
                <a:latin typeface="Consolas" panose="020B0609020204030204" pitchFamily="49" charset="0"/>
              </a:rPr>
              <a:t>models</a:t>
            </a:r>
            <a:r>
              <a:rPr lang="fr-FR" sz="1000" b="0" dirty="0">
                <a:solidFill>
                  <a:srgbClr val="CE9178"/>
                </a:solidFill>
                <a:effectLst/>
                <a:latin typeface="Consolas" panose="020B0609020204030204" pitchFamily="49" charset="0"/>
              </a:rPr>
              <a:t>/</a:t>
            </a:r>
            <a:r>
              <a:rPr lang="fr-FR" sz="1000" b="0" dirty="0" err="1">
                <a:solidFill>
                  <a:srgbClr val="CE9178"/>
                </a:solidFill>
                <a:effectLst/>
                <a:latin typeface="Consolas" panose="020B0609020204030204" pitchFamily="49" charset="0"/>
              </a:rPr>
              <a:t>voiture.model</a:t>
            </a:r>
            <a:r>
              <a:rPr lang="fr-FR" sz="1000" b="0" dirty="0">
                <a:solidFill>
                  <a:srgbClr val="CE9178"/>
                </a:solidFill>
                <a:effectLst/>
                <a:latin typeface="Consolas" panose="020B0609020204030204" pitchFamily="49" charset="0"/>
              </a:rPr>
              <a:t>’</a:t>
            </a:r>
            <a:r>
              <a:rPr lang="fr-FR" sz="1000" b="0" dirty="0">
                <a:solidFill>
                  <a:srgbClr val="D4D4D4"/>
                </a:solidFill>
                <a:effectLst/>
                <a:latin typeface="Consolas" panose="020B0609020204030204" pitchFamily="49" charset="0"/>
              </a:rPr>
              <a:t>;</a:t>
            </a:r>
          </a:p>
          <a:p>
            <a:br>
              <a:rPr lang="fr-FR" sz="1000" b="0" dirty="0">
                <a:solidFill>
                  <a:srgbClr val="D4D4D4"/>
                </a:solidFill>
                <a:effectLst/>
                <a:latin typeface="Consolas" panose="020B0609020204030204" pitchFamily="49" charset="0"/>
              </a:rPr>
            </a:br>
            <a:r>
              <a:rPr lang="fr-FR" sz="1000" b="0" dirty="0">
                <a:solidFill>
                  <a:srgbClr val="C586C0"/>
                </a:solidFill>
                <a:effectLst/>
                <a:latin typeface="Consolas" panose="020B0609020204030204" pitchFamily="49" charset="0"/>
              </a:rPr>
              <a:t>export</a:t>
            </a:r>
            <a:r>
              <a:rPr lang="fr-FR" sz="1000" b="0" dirty="0">
                <a:solidFill>
                  <a:srgbClr val="D4D4D4"/>
                </a:solidFill>
                <a:effectLst/>
                <a:latin typeface="Consolas" panose="020B0609020204030204" pitchFamily="49" charset="0"/>
              </a:rPr>
              <a:t> </a:t>
            </a:r>
            <a:r>
              <a:rPr lang="fr-FR" sz="1000" b="0" dirty="0">
                <a:solidFill>
                  <a:srgbClr val="569CD6"/>
                </a:solidFill>
                <a:effectLst/>
                <a:latin typeface="Consolas" panose="020B0609020204030204" pitchFamily="49" charset="0"/>
              </a:rPr>
              <a:t>class</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AppComponent</a:t>
            </a:r>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modele</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string</a:t>
            </a:r>
            <a:r>
              <a:rPr lang="fr-FR" sz="1000" b="0" dirty="0">
                <a:solidFill>
                  <a:srgbClr val="D4D4D4"/>
                </a:solidFill>
                <a:effectLst/>
                <a:latin typeface="Consolas" panose="020B0609020204030204" pitchFamily="49" charset="0"/>
              </a:rPr>
              <a:t> = </a:t>
            </a:r>
            <a:r>
              <a:rPr lang="fr-FR" sz="1000" b="0" dirty="0">
                <a:solidFill>
                  <a:srgbClr val="CE9178"/>
                </a:solidFill>
                <a:effectLst/>
                <a:latin typeface="Consolas" panose="020B0609020204030204" pitchFamily="49" charset="0"/>
              </a:rPr>
              <a:t>'307'</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voiture</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Voiture</a:t>
            </a:r>
            <a:r>
              <a:rPr lang="fr-FR" sz="1000" b="0" dirty="0">
                <a:solidFill>
                  <a:srgbClr val="D4D4D4"/>
                </a:solidFill>
                <a:effectLst/>
                <a:latin typeface="Consolas" panose="020B0609020204030204" pitchFamily="49" charset="0"/>
              </a:rPr>
              <a:t> | </a:t>
            </a:r>
            <a:r>
              <a:rPr lang="fr-FR" sz="1000" b="0" dirty="0" err="1">
                <a:solidFill>
                  <a:srgbClr val="4EC9B0"/>
                </a:solidFill>
                <a:effectLst/>
                <a:latin typeface="Consolas" panose="020B0609020204030204" pitchFamily="49" charset="0"/>
              </a:rPr>
              <a:t>undefined</a:t>
            </a:r>
            <a:r>
              <a:rPr lang="fr-FR" sz="1000" b="0" dirty="0">
                <a:solidFill>
                  <a:srgbClr val="D4D4D4"/>
                </a:solidFill>
                <a:effectLst/>
                <a:latin typeface="Consolas" panose="020B0609020204030204" pitchFamily="49" charset="0"/>
              </a:rPr>
              <a:t>;</a:t>
            </a:r>
          </a:p>
          <a:p>
            <a:br>
              <a:rPr lang="fr-FR" sz="1000" b="0" dirty="0">
                <a:solidFill>
                  <a:srgbClr val="D4D4D4"/>
                </a:solidFill>
                <a:effectLst/>
                <a:latin typeface="Consolas" panose="020B0609020204030204" pitchFamily="49" charset="0"/>
              </a:rPr>
            </a:br>
            <a:r>
              <a:rPr lang="fr-FR" sz="1000" b="0" dirty="0">
                <a:solidFill>
                  <a:srgbClr val="D4D4D4"/>
                </a:solidFill>
                <a:effectLst/>
                <a:latin typeface="Consolas" panose="020B0609020204030204" pitchFamily="49" charset="0"/>
              </a:rPr>
              <a:t>  </a:t>
            </a:r>
            <a:r>
              <a:rPr lang="fr-FR" sz="1000" b="0" dirty="0" err="1">
                <a:solidFill>
                  <a:srgbClr val="DCDCAA"/>
                </a:solidFill>
                <a:effectLst/>
                <a:latin typeface="Consolas" panose="020B0609020204030204" pitchFamily="49" charset="0"/>
              </a:rPr>
              <a:t>uselessFunc</a:t>
            </a:r>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this</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voiture</a:t>
            </a:r>
            <a:r>
              <a:rPr lang="fr-FR" sz="1000" b="0" dirty="0">
                <a:solidFill>
                  <a:srgbClr val="D4D4D4"/>
                </a:solidFill>
                <a:effectLst/>
                <a:latin typeface="Consolas" panose="020B0609020204030204" pitchFamily="49" charset="0"/>
              </a:rPr>
              <a:t> = </a:t>
            </a:r>
            <a:r>
              <a:rPr lang="fr-FR" sz="1000" b="0" dirty="0">
                <a:solidFill>
                  <a:srgbClr val="569CD6"/>
                </a:solidFill>
                <a:effectLst/>
                <a:latin typeface="Consolas" panose="020B0609020204030204" pitchFamily="49" charset="0"/>
              </a:rPr>
              <a:t>new</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Voiture</a:t>
            </a:r>
            <a:r>
              <a:rPr lang="fr-FR" sz="1000" b="0" dirty="0">
                <a:solidFill>
                  <a:srgbClr val="D4D4D4"/>
                </a:solidFill>
                <a:effectLst/>
                <a:latin typeface="Consolas" panose="020B0609020204030204" pitchFamily="49" charset="0"/>
              </a:rPr>
              <a:t>(</a:t>
            </a:r>
            <a:r>
              <a:rPr lang="fr-FR" sz="1000" b="0" dirty="0" err="1">
                <a:solidFill>
                  <a:srgbClr val="4EC9B0"/>
                </a:solidFill>
                <a:effectLst/>
                <a:latin typeface="Consolas" panose="020B0609020204030204" pitchFamily="49" charset="0"/>
              </a:rPr>
              <a:t>EnumMarqueVoiture</a:t>
            </a:r>
            <a:r>
              <a:rPr lang="fr-FR" sz="1000" b="0" dirty="0" err="1">
                <a:solidFill>
                  <a:srgbClr val="D4D4D4"/>
                </a:solidFill>
                <a:effectLst/>
                <a:latin typeface="Consolas" panose="020B0609020204030204" pitchFamily="49" charset="0"/>
              </a:rPr>
              <a:t>.</a:t>
            </a:r>
            <a:r>
              <a:rPr lang="fr-FR" sz="1000" b="0" dirty="0" err="1">
                <a:solidFill>
                  <a:srgbClr val="4FC1FF"/>
                </a:solidFill>
                <a:effectLst/>
                <a:latin typeface="Consolas" panose="020B0609020204030204" pitchFamily="49" charset="0"/>
              </a:rPr>
              <a:t>PEUGEOT</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this</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modele</a:t>
            </a:r>
            <a:r>
              <a:rPr lang="fr-FR" sz="1000" b="0" dirty="0">
                <a:solidFill>
                  <a:srgbClr val="D4D4D4"/>
                </a:solidFill>
                <a:effectLst/>
                <a:latin typeface="Consolas" panose="020B0609020204030204" pitchFamily="49" charset="0"/>
              </a:rPr>
              <a:t>, </a:t>
            </a:r>
            <a:r>
              <a:rPr lang="fr-FR" sz="1000" b="0" dirty="0">
                <a:solidFill>
                  <a:srgbClr val="B5CEA8"/>
                </a:solidFill>
                <a:effectLst/>
                <a:latin typeface="Consolas" panose="020B0609020204030204" pitchFamily="49" charset="0"/>
              </a:rPr>
              <a:t>20000</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this</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voiture</a:t>
            </a:r>
            <a:r>
              <a:rPr lang="fr-FR" sz="1000" b="0" dirty="0" err="1">
                <a:solidFill>
                  <a:srgbClr val="D4D4D4"/>
                </a:solidFill>
                <a:effectLst/>
                <a:latin typeface="Consolas" panose="020B0609020204030204" pitchFamily="49" charset="0"/>
              </a:rPr>
              <a:t>.</a:t>
            </a:r>
            <a:r>
              <a:rPr lang="fr-FR" sz="1000" b="0" dirty="0" err="1">
                <a:solidFill>
                  <a:srgbClr val="DCDCAA"/>
                </a:solidFill>
                <a:effectLst/>
                <a:latin typeface="Consolas" panose="020B0609020204030204" pitchFamily="49" charset="0"/>
              </a:rPr>
              <a:t>klaxonner</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a:t>
            </a:r>
          </a:p>
        </p:txBody>
      </p:sp>
      <p:grpSp>
        <p:nvGrpSpPr>
          <p:cNvPr id="11" name="Groupe 10">
            <a:extLst>
              <a:ext uri="{FF2B5EF4-FFF2-40B4-BE49-F238E27FC236}">
                <a16:creationId xmlns:a16="http://schemas.microsoft.com/office/drawing/2014/main" id="{C71E6FA2-1E37-A6C6-0D0F-F3143B1C4D72}"/>
              </a:ext>
            </a:extLst>
          </p:cNvPr>
          <p:cNvGrpSpPr/>
          <p:nvPr/>
        </p:nvGrpSpPr>
        <p:grpSpPr>
          <a:xfrm>
            <a:off x="2767487" y="2003293"/>
            <a:ext cx="181197" cy="487283"/>
            <a:chOff x="2767487" y="2003293"/>
            <a:chExt cx="181197" cy="487283"/>
          </a:xfrm>
        </p:grpSpPr>
        <p:pic>
          <p:nvPicPr>
            <p:cNvPr id="8" name="Graphique 7" descr="Aide avec un remplissage uni">
              <a:extLst>
                <a:ext uri="{FF2B5EF4-FFF2-40B4-BE49-F238E27FC236}">
                  <a16:creationId xmlns:a16="http://schemas.microsoft.com/office/drawing/2014/main" id="{4F9A8A68-E23C-2058-C690-D413851EC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77234" y="2003293"/>
              <a:ext cx="171450" cy="171450"/>
            </a:xfrm>
            <a:prstGeom prst="rect">
              <a:avLst/>
            </a:prstGeom>
          </p:spPr>
        </p:pic>
        <p:pic>
          <p:nvPicPr>
            <p:cNvPr id="9" name="Graphique 8" descr="Aide avec un remplissage uni">
              <a:extLst>
                <a:ext uri="{FF2B5EF4-FFF2-40B4-BE49-F238E27FC236}">
                  <a16:creationId xmlns:a16="http://schemas.microsoft.com/office/drawing/2014/main" id="{9B34F2E3-2999-E5AD-8351-9B8374F6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7487" y="2319126"/>
              <a:ext cx="171450" cy="171450"/>
            </a:xfrm>
            <a:prstGeom prst="rect">
              <a:avLst/>
            </a:prstGeom>
          </p:spPr>
        </p:pic>
      </p:grpSp>
      <p:sp>
        <p:nvSpPr>
          <p:cNvPr id="12" name="ZoneTexte 11">
            <a:extLst>
              <a:ext uri="{FF2B5EF4-FFF2-40B4-BE49-F238E27FC236}">
                <a16:creationId xmlns:a16="http://schemas.microsoft.com/office/drawing/2014/main" id="{5B607F17-F304-6D09-F545-28B10BF64D94}"/>
              </a:ext>
            </a:extLst>
          </p:cNvPr>
          <p:cNvSpPr txBox="1"/>
          <p:nvPr/>
        </p:nvSpPr>
        <p:spPr>
          <a:xfrm>
            <a:off x="3079262" y="1023034"/>
            <a:ext cx="171938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err="1"/>
              <a:t>app.component.ts</a:t>
            </a:r>
            <a:endParaRPr lang="fr-FR" dirty="0"/>
          </a:p>
        </p:txBody>
      </p:sp>
    </p:spTree>
    <p:extLst>
      <p:ext uri="{BB962C8B-B14F-4D97-AF65-F5344CB8AC3E}">
        <p14:creationId xmlns:p14="http://schemas.microsoft.com/office/powerpoint/2010/main" val="239039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1"/>
          <p:cNvSpPr/>
          <p:nvPr/>
        </p:nvSpPr>
        <p:spPr>
          <a:xfrm rot="10800000" flipH="1">
            <a:off x="363620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0800000" flipH="1">
            <a:off x="94445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0800000" flipH="1">
            <a:off x="633535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txBox="1">
            <a:spLocks noGrp="1"/>
          </p:cNvSpPr>
          <p:nvPr>
            <p:ph type="subTitle" idx="1"/>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Peut être utilisé par plusieurs autre modules &amp; projets</a:t>
            </a:r>
            <a:endParaRPr dirty="0"/>
          </a:p>
        </p:txBody>
      </p:sp>
      <p:sp>
        <p:nvSpPr>
          <p:cNvPr id="767" name="Google Shape;767;p41"/>
          <p:cNvSpPr txBox="1">
            <a:spLocks noGrp="1"/>
          </p:cNvSpPr>
          <p:nvPr>
            <p:ph type="subTitle" idx="2"/>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Peut dépendre d’autres modules qui ne dépendent pas de lui</a:t>
            </a:r>
            <a:endParaRPr dirty="0"/>
          </a:p>
        </p:txBody>
      </p:sp>
      <p:sp>
        <p:nvSpPr>
          <p:cNvPr id="766" name="Google Shape;766;p41"/>
          <p:cNvSpPr txBox="1">
            <a:spLocks noGrp="1"/>
          </p:cNvSpPr>
          <p:nvPr>
            <p:ph type="subTitle" idx="3"/>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Rassemble plusieurs classes qui fonctionnent ensemble dans un même scope</a:t>
            </a:r>
            <a:endParaRPr dirty="0"/>
          </a:p>
        </p:txBody>
      </p:sp>
      <p:sp>
        <p:nvSpPr>
          <p:cNvPr id="769" name="Google Shape;769;p41"/>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Scope</a:t>
            </a:r>
            <a:endParaRPr sz="1600" b="1" dirty="0"/>
          </a:p>
        </p:txBody>
      </p:sp>
      <p:sp>
        <p:nvSpPr>
          <p:cNvPr id="770" name="Google Shape;770;p41"/>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Dépendances</a:t>
            </a:r>
            <a:endParaRPr sz="1600" b="1" dirty="0"/>
          </a:p>
        </p:txBody>
      </p:sp>
      <p:sp>
        <p:nvSpPr>
          <p:cNvPr id="771" name="Google Shape;771;p41"/>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Réutilisable</a:t>
            </a:r>
            <a:endParaRPr sz="1600" b="1" dirty="0"/>
          </a:p>
        </p:txBody>
      </p:sp>
      <p:sp>
        <p:nvSpPr>
          <p:cNvPr id="772" name="Google Shape;77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Qu’est-ce qu’un module ?</a:t>
            </a:r>
            <a:endParaRPr dirty="0"/>
          </a:p>
        </p:txBody>
      </p:sp>
    </p:spTree>
    <p:extLst>
      <p:ext uri="{BB962C8B-B14F-4D97-AF65-F5344CB8AC3E}">
        <p14:creationId xmlns:p14="http://schemas.microsoft.com/office/powerpoint/2010/main" val="365903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45" name="Google Shape;645;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Philosophie, modules, composants</a:t>
            </a:r>
          </a:p>
          <a:p>
            <a:pPr marL="0" lvl="0" indent="0" algn="ctr" rtl="0">
              <a:spcBef>
                <a:spcPts val="0"/>
              </a:spcBef>
              <a:spcAft>
                <a:spcPts val="0"/>
              </a:spcAft>
              <a:buClr>
                <a:schemeClr val="dk1"/>
              </a:buClr>
              <a:buSzPts val="1100"/>
              <a:buFont typeface="Arial"/>
              <a:buNone/>
            </a:pPr>
            <a:r>
              <a:rPr lang="en" dirty="0"/>
              <a:t>TP</a:t>
            </a:r>
            <a:endParaRPr dirty="0"/>
          </a:p>
        </p:txBody>
      </p:sp>
      <p:sp>
        <p:nvSpPr>
          <p:cNvPr id="646" name="Google Shape;646;p3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Asynchronisme</a:t>
            </a:r>
            <a:endParaRPr dirty="0"/>
          </a:p>
        </p:txBody>
      </p:sp>
      <p:sp>
        <p:nvSpPr>
          <p:cNvPr id="639" name="Google Shape;63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001</a:t>
            </a:r>
            <a:endParaRPr dirty="0"/>
          </a:p>
        </p:txBody>
      </p:sp>
      <p:sp>
        <p:nvSpPr>
          <p:cNvPr id="640" name="Google Shape;640;p33"/>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002</a:t>
            </a:r>
            <a:endParaRPr dirty="0"/>
          </a:p>
        </p:txBody>
      </p:sp>
      <p:sp>
        <p:nvSpPr>
          <p:cNvPr id="641" name="Google Shape;641;p33"/>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003</a:t>
            </a:r>
            <a:endParaRPr dirty="0"/>
          </a:p>
        </p:txBody>
      </p:sp>
      <p:sp>
        <p:nvSpPr>
          <p:cNvPr id="642" name="Google Shape;642;p33"/>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004</a:t>
            </a:r>
            <a:endParaRPr dirty="0"/>
          </a:p>
        </p:txBody>
      </p:sp>
      <p:sp>
        <p:nvSpPr>
          <p:cNvPr id="636" name="Google Shape;636;p33"/>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L’ENVIRONNEMENT</a:t>
            </a:r>
            <a:endParaRPr dirty="0"/>
          </a:p>
        </p:txBody>
      </p:sp>
      <p:sp>
        <p:nvSpPr>
          <p:cNvPr id="637" name="Google Shape;637;p33"/>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TYPESCRIPT : LES BASES</a:t>
            </a:r>
            <a:endParaRPr dirty="0"/>
          </a:p>
        </p:txBody>
      </p:sp>
      <p:sp>
        <p:nvSpPr>
          <p:cNvPr id="638" name="Google Shape;638;p33"/>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TYPESCRIPT : INTERMEDIAIRE</a:t>
            </a:r>
            <a:endParaRPr dirty="0"/>
          </a:p>
        </p:txBody>
      </p:sp>
      <p:sp>
        <p:nvSpPr>
          <p:cNvPr id="635" name="Google Shape;635;p33"/>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 1/3</a:t>
            </a:r>
            <a:endParaRPr u="sng" dirty="0">
              <a:solidFill>
                <a:schemeClr val="accent1"/>
              </a:solidFill>
            </a:endParaRPr>
          </a:p>
        </p:txBody>
      </p:sp>
      <p:sp>
        <p:nvSpPr>
          <p:cNvPr id="643" name="Google Shape;643;p33"/>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Langage, stack, …</a:t>
            </a:r>
            <a:endParaRPr dirty="0"/>
          </a:p>
        </p:txBody>
      </p:sp>
      <p:sp>
        <p:nvSpPr>
          <p:cNvPr id="644" name="Google Shape;644;p33"/>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Types, opérateur spread, classes</a:t>
            </a:r>
            <a:endParaRPr dirty="0"/>
          </a:p>
        </p:txBody>
      </p:sp>
      <p:sp>
        <p:nvSpPr>
          <p:cNvPr id="647" name="Google Shape;647;p33"/>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ANGULAR : LES BASES</a:t>
            </a:r>
          </a:p>
          <a:p>
            <a:pPr marL="0" lvl="0" indent="0" algn="ctr" rtl="0">
              <a:spcBef>
                <a:spcPts val="0"/>
              </a:spcBef>
              <a:spcAft>
                <a:spcPts val="0"/>
              </a:spcAft>
              <a:buClr>
                <a:schemeClr val="dk1"/>
              </a:buClr>
              <a:buSzPts val="1100"/>
              <a:buFont typeface="Arial"/>
              <a:buNone/>
            </a:pP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endParaRPr dirty="0"/>
          </a:p>
        </p:txBody>
      </p:sp>
      <p:sp>
        <p:nvSpPr>
          <p:cNvPr id="830" name="Google Shape;830;p43"/>
          <p:cNvSpPr/>
          <p:nvPr/>
        </p:nvSpPr>
        <p:spPr>
          <a:xfrm rot="8040089">
            <a:off x="852891" y="244848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3"/>
          <p:cNvSpPr txBox="1"/>
          <p:nvPr/>
        </p:nvSpPr>
        <p:spPr>
          <a:xfrm>
            <a:off x="961725" y="2657000"/>
            <a:ext cx="1145700" cy="9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solidFill>
                <a:latin typeface="Roboto"/>
                <a:ea typeface="Roboto"/>
                <a:cs typeface="Roboto"/>
                <a:sym typeface="Roboto"/>
              </a:rPr>
              <a:t>Déclaration d’un module</a:t>
            </a:r>
            <a:endParaRPr dirty="0">
              <a:solidFill>
                <a:schemeClr val="accent1"/>
              </a:solidFill>
              <a:latin typeface="Roboto"/>
              <a:ea typeface="Roboto"/>
              <a:cs typeface="Roboto"/>
              <a:sym typeface="Roboto"/>
            </a:endParaRPr>
          </a:p>
        </p:txBody>
      </p:sp>
      <p:cxnSp>
        <p:nvCxnSpPr>
          <p:cNvPr id="832" name="Google Shape;832;p43"/>
          <p:cNvCxnSpPr>
            <a:cxnSpLocks/>
          </p:cNvCxnSpPr>
          <p:nvPr/>
        </p:nvCxnSpPr>
        <p:spPr>
          <a:xfrm rot="10800000">
            <a:off x="2343307" y="3073838"/>
            <a:ext cx="356700" cy="0"/>
          </a:xfrm>
          <a:prstGeom prst="straightConnector1">
            <a:avLst/>
          </a:prstGeom>
          <a:noFill/>
          <a:ln w="19050" cap="flat" cmpd="sng">
            <a:solidFill>
              <a:schemeClr val="accent2"/>
            </a:solidFill>
            <a:prstDash val="solid"/>
            <a:round/>
            <a:headEnd type="none" w="med" len="med"/>
            <a:tailEnd type="none" w="med" len="med"/>
          </a:ln>
        </p:spPr>
      </p:cxnSp>
      <p:sp>
        <p:nvSpPr>
          <p:cNvPr id="2" name="Rectangle : coins arrondis 1">
            <a:extLst>
              <a:ext uri="{FF2B5EF4-FFF2-40B4-BE49-F238E27FC236}">
                <a16:creationId xmlns:a16="http://schemas.microsoft.com/office/drawing/2014/main" id="{AC3DB006-0789-3660-DFB9-59F4D72596F8}"/>
              </a:ext>
            </a:extLst>
          </p:cNvPr>
          <p:cNvSpPr/>
          <p:nvPr/>
        </p:nvSpPr>
        <p:spPr>
          <a:xfrm>
            <a:off x="2718635" y="1109550"/>
            <a:ext cx="5463639" cy="3497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050" b="0" i="0" dirty="0">
                <a:solidFill>
                  <a:srgbClr val="AF00DB"/>
                </a:solidFill>
                <a:effectLst/>
                <a:latin typeface="Consolas" panose="020B0609020204030204" pitchFamily="49" charset="0"/>
              </a:rPr>
              <a:t>export</a:t>
            </a:r>
            <a:r>
              <a:rPr lang="fr-FR" sz="1050" b="0" i="0" dirty="0">
                <a:solidFill>
                  <a:srgbClr val="000000"/>
                </a:solidFill>
                <a:effectLst/>
                <a:latin typeface="Consolas" panose="020B0609020204030204" pitchFamily="49" charset="0"/>
              </a:rPr>
              <a:t> </a:t>
            </a:r>
            <a:r>
              <a:rPr lang="fr-FR" sz="1050" b="0" i="0" dirty="0">
                <a:solidFill>
                  <a:srgbClr val="0000FF"/>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err="1">
                <a:solidFill>
                  <a:srgbClr val="AF00DB"/>
                </a:solidFill>
                <a:effectLst/>
                <a:latin typeface="Consolas" panose="020B0609020204030204" pitchFamily="49" charset="0"/>
              </a:rPr>
              <a:t>from</a:t>
            </a:r>
            <a:r>
              <a:rPr lang="fr-FR" sz="1050" b="0" i="0" dirty="0">
                <a:solidFill>
                  <a:srgbClr val="000000"/>
                </a:solidFill>
                <a:effectLst/>
                <a:latin typeface="Consolas" panose="020B0609020204030204" pitchFamily="49" charset="0"/>
              </a:rPr>
              <a:t> </a:t>
            </a:r>
            <a:r>
              <a:rPr lang="fr-FR" sz="1050" b="0" i="0" dirty="0">
                <a:solidFill>
                  <a:srgbClr val="A31515"/>
                </a:solidFill>
                <a:effectLst/>
                <a:latin typeface="Consolas" panose="020B0609020204030204" pitchFamily="49" charset="0"/>
              </a:rPr>
              <a:t>"./</a:t>
            </a:r>
            <a:r>
              <a:rPr lang="fr-FR" sz="1050" b="0" i="0" dirty="0" err="1">
                <a:solidFill>
                  <a:srgbClr val="A31515"/>
                </a:solidFill>
                <a:effectLst/>
                <a:latin typeface="Consolas" panose="020B0609020204030204" pitchFamily="49" charset="0"/>
              </a:rPr>
              <a:t>StringValidator</a:t>
            </a:r>
            <a:r>
              <a:rPr lang="fr-FR" sz="1050" b="0" i="0" dirty="0">
                <a:solidFill>
                  <a:srgbClr val="A31515"/>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a:solidFill>
                  <a:srgbClr val="008000"/>
                </a:solidFill>
                <a:effectLst/>
                <a:latin typeface="Consolas" panose="020B0609020204030204" pitchFamily="49" charset="0"/>
              </a:rPr>
              <a:t>// exports '</a:t>
            </a:r>
            <a:r>
              <a:rPr lang="fr-FR" sz="1050" b="0" i="0" dirty="0" err="1">
                <a:solidFill>
                  <a:srgbClr val="008000"/>
                </a:solidFill>
                <a:effectLst/>
                <a:latin typeface="Consolas" panose="020B0609020204030204" pitchFamily="49" charset="0"/>
              </a:rPr>
              <a:t>StringValidator</a:t>
            </a:r>
            <a:r>
              <a:rPr lang="fr-FR" sz="1050" b="0" i="0" dirty="0">
                <a:solidFill>
                  <a:srgbClr val="008000"/>
                </a:solidFill>
                <a:effectLst/>
                <a:latin typeface="Consolas" panose="020B0609020204030204" pitchFamily="49" charset="0"/>
              </a:rPr>
              <a:t>' interface</a:t>
            </a:r>
            <a:endParaRPr lang="fr-FR" sz="1050" b="0" i="0" dirty="0">
              <a:solidFill>
                <a:srgbClr val="000000"/>
              </a:solidFill>
              <a:effectLst/>
              <a:latin typeface="Consolas" panose="020B0609020204030204" pitchFamily="49" charset="0"/>
            </a:endParaRPr>
          </a:p>
          <a:p>
            <a:pPr algn="l"/>
            <a:r>
              <a:rPr lang="fr-FR" sz="1050" b="0" i="0" dirty="0">
                <a:solidFill>
                  <a:srgbClr val="AF00DB"/>
                </a:solidFill>
                <a:effectLst/>
                <a:latin typeface="Consolas" panose="020B0609020204030204" pitchFamily="49" charset="0"/>
              </a:rPr>
              <a:t>export</a:t>
            </a:r>
            <a:r>
              <a:rPr lang="fr-FR" sz="1050" b="0" i="0" dirty="0">
                <a:solidFill>
                  <a:srgbClr val="000000"/>
                </a:solidFill>
                <a:effectLst/>
                <a:latin typeface="Consolas" panose="020B0609020204030204" pitchFamily="49" charset="0"/>
              </a:rPr>
              <a:t> </a:t>
            </a:r>
            <a:r>
              <a:rPr lang="fr-FR" sz="1050" b="0" i="0" dirty="0">
                <a:solidFill>
                  <a:srgbClr val="0000FF"/>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err="1">
                <a:solidFill>
                  <a:srgbClr val="AF00DB"/>
                </a:solidFill>
                <a:effectLst/>
                <a:latin typeface="Consolas" panose="020B0609020204030204" pitchFamily="49" charset="0"/>
              </a:rPr>
              <a:t>from</a:t>
            </a:r>
            <a:r>
              <a:rPr lang="fr-FR" sz="1050" b="0" i="0" dirty="0">
                <a:solidFill>
                  <a:srgbClr val="000000"/>
                </a:solidFill>
                <a:effectLst/>
                <a:latin typeface="Consolas" panose="020B0609020204030204" pitchFamily="49" charset="0"/>
              </a:rPr>
              <a:t> </a:t>
            </a:r>
            <a:r>
              <a:rPr lang="fr-FR" sz="1050" b="0" i="0" dirty="0">
                <a:solidFill>
                  <a:srgbClr val="A31515"/>
                </a:solidFill>
                <a:effectLst/>
                <a:latin typeface="Consolas" panose="020B0609020204030204" pitchFamily="49" charset="0"/>
              </a:rPr>
              <a:t>"./</a:t>
            </a:r>
            <a:r>
              <a:rPr lang="fr-FR" sz="1050" b="0" i="0" dirty="0" err="1">
                <a:solidFill>
                  <a:srgbClr val="A31515"/>
                </a:solidFill>
                <a:effectLst/>
                <a:latin typeface="Consolas" panose="020B0609020204030204" pitchFamily="49" charset="0"/>
              </a:rPr>
              <a:t>ZipCodeValidator</a:t>
            </a:r>
            <a:r>
              <a:rPr lang="fr-FR" sz="1050" b="0" i="0" dirty="0">
                <a:solidFill>
                  <a:srgbClr val="A31515"/>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a:solidFill>
                  <a:srgbClr val="008000"/>
                </a:solidFill>
                <a:effectLst/>
                <a:latin typeface="Consolas" panose="020B0609020204030204" pitchFamily="49" charset="0"/>
              </a:rPr>
              <a:t>// exports '</a:t>
            </a:r>
            <a:r>
              <a:rPr lang="fr-FR" sz="1050" b="0" i="0" dirty="0" err="1">
                <a:solidFill>
                  <a:srgbClr val="008000"/>
                </a:solidFill>
                <a:effectLst/>
                <a:latin typeface="Consolas" panose="020B0609020204030204" pitchFamily="49" charset="0"/>
              </a:rPr>
              <a:t>ZipCodeValidator</a:t>
            </a:r>
            <a:r>
              <a:rPr lang="fr-FR" sz="1050" b="0" i="0" dirty="0">
                <a:solidFill>
                  <a:srgbClr val="008000"/>
                </a:solidFill>
                <a:effectLst/>
                <a:latin typeface="Consolas" panose="020B0609020204030204" pitchFamily="49" charset="0"/>
              </a:rPr>
              <a:t>' class and '</a:t>
            </a:r>
            <a:r>
              <a:rPr lang="fr-FR" sz="1050" b="0" i="0" dirty="0" err="1">
                <a:solidFill>
                  <a:srgbClr val="008000"/>
                </a:solidFill>
                <a:effectLst/>
                <a:latin typeface="Consolas" panose="020B0609020204030204" pitchFamily="49" charset="0"/>
              </a:rPr>
              <a:t>numberRegexp</a:t>
            </a:r>
            <a:r>
              <a:rPr lang="fr-FR" sz="1050" b="0" i="0" dirty="0">
                <a:solidFill>
                  <a:srgbClr val="008000"/>
                </a:solidFill>
                <a:effectLst/>
                <a:latin typeface="Consolas" panose="020B0609020204030204" pitchFamily="49" charset="0"/>
              </a:rPr>
              <a:t>' constant value</a:t>
            </a:r>
            <a:endParaRPr lang="fr-FR" sz="1050" b="0" i="0" dirty="0">
              <a:solidFill>
                <a:srgbClr val="000000"/>
              </a:solidFill>
              <a:effectLst/>
              <a:latin typeface="Consolas" panose="020B0609020204030204" pitchFamily="49" charset="0"/>
            </a:endParaRPr>
          </a:p>
          <a:p>
            <a:pPr algn="l"/>
            <a:r>
              <a:rPr lang="fr-FR" sz="1050" b="0" i="0" dirty="0">
                <a:solidFill>
                  <a:srgbClr val="AF00DB"/>
                </a:solidFill>
                <a:effectLst/>
                <a:latin typeface="Consolas" panose="020B0609020204030204" pitchFamily="49" charset="0"/>
              </a:rPr>
              <a:t>export</a:t>
            </a:r>
            <a:r>
              <a:rPr lang="fr-FR" sz="1050" b="0" i="0" dirty="0">
                <a:solidFill>
                  <a:srgbClr val="000000"/>
                </a:solidFill>
                <a:effectLst/>
                <a:latin typeface="Consolas" panose="020B0609020204030204" pitchFamily="49" charset="0"/>
              </a:rPr>
              <a:t> </a:t>
            </a:r>
            <a:r>
              <a:rPr lang="fr-FR" sz="1050" b="0" i="0" dirty="0">
                <a:solidFill>
                  <a:srgbClr val="0000FF"/>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err="1">
                <a:solidFill>
                  <a:srgbClr val="AF00DB"/>
                </a:solidFill>
                <a:effectLst/>
                <a:latin typeface="Consolas" panose="020B0609020204030204" pitchFamily="49" charset="0"/>
              </a:rPr>
              <a:t>from</a:t>
            </a:r>
            <a:r>
              <a:rPr lang="fr-FR" sz="1050" b="0" i="0" dirty="0">
                <a:solidFill>
                  <a:srgbClr val="000000"/>
                </a:solidFill>
                <a:effectLst/>
                <a:latin typeface="Consolas" panose="020B0609020204030204" pitchFamily="49" charset="0"/>
              </a:rPr>
              <a:t> </a:t>
            </a:r>
            <a:r>
              <a:rPr lang="fr-FR" sz="1050" b="0" i="0" dirty="0">
                <a:solidFill>
                  <a:srgbClr val="A31515"/>
                </a:solidFill>
                <a:effectLst/>
                <a:latin typeface="Consolas" panose="020B0609020204030204" pitchFamily="49" charset="0"/>
              </a:rPr>
              <a:t>"./</a:t>
            </a:r>
            <a:r>
              <a:rPr lang="fr-FR" sz="1050" b="0" i="0" dirty="0" err="1">
                <a:solidFill>
                  <a:srgbClr val="A31515"/>
                </a:solidFill>
                <a:effectLst/>
                <a:latin typeface="Consolas" panose="020B0609020204030204" pitchFamily="49" charset="0"/>
              </a:rPr>
              <a:t>ParseIntBasedZipCodeValidator</a:t>
            </a:r>
            <a:r>
              <a:rPr lang="fr-FR" sz="1050" b="0" i="0" dirty="0">
                <a:solidFill>
                  <a:srgbClr val="A31515"/>
                </a:solidFill>
                <a:effectLst/>
                <a:latin typeface="Consolas" panose="020B0609020204030204" pitchFamily="49" charset="0"/>
              </a:rPr>
              <a:t>"</a:t>
            </a:r>
            <a:r>
              <a:rPr lang="fr-FR" sz="1050" b="0" i="0" dirty="0">
                <a:solidFill>
                  <a:srgbClr val="000000"/>
                </a:solidFill>
                <a:effectLst/>
                <a:latin typeface="Consolas" panose="020B0609020204030204" pitchFamily="49" charset="0"/>
              </a:rPr>
              <a:t>; </a:t>
            </a:r>
            <a:r>
              <a:rPr lang="fr-FR" sz="1050" b="0" i="0" dirty="0">
                <a:solidFill>
                  <a:srgbClr val="008000"/>
                </a:solidFill>
                <a:effectLst/>
                <a:latin typeface="Consolas" panose="020B0609020204030204" pitchFamily="49" charset="0"/>
              </a:rPr>
              <a:t>// exports the '</a:t>
            </a:r>
            <a:r>
              <a:rPr lang="fr-FR" sz="1050" b="0" i="0" dirty="0" err="1">
                <a:solidFill>
                  <a:srgbClr val="008000"/>
                </a:solidFill>
                <a:effectLst/>
                <a:latin typeface="Consolas" panose="020B0609020204030204" pitchFamily="49" charset="0"/>
              </a:rPr>
              <a:t>ParseIntBasedZipCodeValidator</a:t>
            </a:r>
            <a:r>
              <a:rPr lang="fr-FR" sz="1050" b="0" i="0" dirty="0">
                <a:solidFill>
                  <a:srgbClr val="008000"/>
                </a:solidFill>
                <a:effectLst/>
                <a:latin typeface="Consolas" panose="020B0609020204030204" pitchFamily="49" charset="0"/>
              </a:rPr>
              <a:t>' class</a:t>
            </a:r>
            <a:endParaRPr lang="fr-FR" sz="1050" b="0" i="0" dirty="0">
              <a:solidFill>
                <a:srgbClr val="000000"/>
              </a:solidFill>
              <a:effectLst/>
              <a:latin typeface="Consolas" panose="020B0609020204030204" pitchFamily="49" charset="0"/>
            </a:endParaRPr>
          </a:p>
        </p:txBody>
      </p:sp>
      <p:sp>
        <p:nvSpPr>
          <p:cNvPr id="3" name="ZoneTexte 2">
            <a:extLst>
              <a:ext uri="{FF2B5EF4-FFF2-40B4-BE49-F238E27FC236}">
                <a16:creationId xmlns:a16="http://schemas.microsoft.com/office/drawing/2014/main" id="{F76426C3-097E-2D3C-D50F-7926A80E62BE}"/>
              </a:ext>
            </a:extLst>
          </p:cNvPr>
          <p:cNvSpPr txBox="1"/>
          <p:nvPr/>
        </p:nvSpPr>
        <p:spPr>
          <a:xfrm>
            <a:off x="3079262" y="1023034"/>
            <a:ext cx="1719384"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err="1"/>
              <a:t>validator.module.ts</a:t>
            </a:r>
            <a:endParaRPr lang="fr-FR" dirty="0"/>
          </a:p>
        </p:txBody>
      </p:sp>
    </p:spTree>
    <p:extLst>
      <p:ext uri="{BB962C8B-B14F-4D97-AF65-F5344CB8AC3E}">
        <p14:creationId xmlns:p14="http://schemas.microsoft.com/office/powerpoint/2010/main" val="341007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45" name="Google Shape;645;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Configuration, déploiement</a:t>
            </a:r>
          </a:p>
          <a:p>
            <a:pPr marL="0" lvl="0" indent="0" algn="ctr" rtl="0">
              <a:spcBef>
                <a:spcPts val="0"/>
              </a:spcBef>
              <a:spcAft>
                <a:spcPts val="0"/>
              </a:spcAft>
              <a:buNone/>
            </a:pPr>
            <a:r>
              <a:rPr lang="fr-FR" dirty="0"/>
              <a:t>TP</a:t>
            </a:r>
          </a:p>
          <a:p>
            <a:pPr marL="0" lvl="0" indent="0" algn="ctr" rtl="0">
              <a:spcBef>
                <a:spcPts val="0"/>
              </a:spcBef>
              <a:spcAft>
                <a:spcPts val="0"/>
              </a:spcAft>
              <a:buClr>
                <a:schemeClr val="dk1"/>
              </a:buClr>
              <a:buSzPts val="1100"/>
              <a:buFont typeface="Arial"/>
              <a:buNone/>
            </a:pPr>
            <a:endParaRPr lang="fr-FR" dirty="0"/>
          </a:p>
          <a:p>
            <a:pPr marL="0" lvl="0" indent="0" algn="ctr" rtl="0">
              <a:spcBef>
                <a:spcPts val="0"/>
              </a:spcBef>
              <a:spcAft>
                <a:spcPts val="0"/>
              </a:spcAft>
              <a:buClr>
                <a:schemeClr val="dk1"/>
              </a:buClr>
              <a:buSzPts val="1100"/>
              <a:buFont typeface="Arial"/>
              <a:buNone/>
            </a:pPr>
            <a:endParaRPr dirty="0"/>
          </a:p>
        </p:txBody>
      </p:sp>
      <p:sp>
        <p:nvSpPr>
          <p:cNvPr id="646" name="Google Shape;646;p3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indent="0">
              <a:buClr>
                <a:schemeClr val="dk1"/>
              </a:buClr>
              <a:buSzPts val="1100"/>
            </a:pPr>
            <a:r>
              <a:rPr lang="fr-FR" dirty="0"/>
              <a:t>Annotations, Entités, Services, </a:t>
            </a:r>
            <a:r>
              <a:rPr lang="fr-FR" dirty="0" err="1"/>
              <a:t>Controllers</a:t>
            </a:r>
            <a:r>
              <a:rPr lang="fr-FR" dirty="0"/>
              <a:t>, </a:t>
            </a:r>
            <a:r>
              <a:rPr lang="fr-FR" dirty="0" err="1"/>
              <a:t>Routing</a:t>
            </a:r>
            <a:endParaRPr lang="fr-FR" dirty="0"/>
          </a:p>
          <a:p>
            <a:pPr marL="0" lvl="0" indent="0" algn="ctr" rtl="0">
              <a:spcBef>
                <a:spcPts val="0"/>
              </a:spcBef>
              <a:spcAft>
                <a:spcPts val="0"/>
              </a:spcAft>
              <a:buClr>
                <a:schemeClr val="dk1"/>
              </a:buClr>
              <a:buSzPts val="1100"/>
              <a:buFont typeface="Arial"/>
              <a:buNone/>
            </a:pPr>
            <a:r>
              <a:rPr lang="fr-FR" dirty="0"/>
              <a:t>TP</a:t>
            </a:r>
          </a:p>
          <a:p>
            <a:pPr marL="0" lvl="0" indent="0" algn="ctr" rtl="0">
              <a:spcBef>
                <a:spcPts val="0"/>
              </a:spcBef>
              <a:spcAft>
                <a:spcPts val="0"/>
              </a:spcAft>
              <a:buClr>
                <a:schemeClr val="dk1"/>
              </a:buClr>
              <a:buSzPts val="1100"/>
              <a:buFont typeface="Arial"/>
              <a:buNone/>
            </a:pPr>
            <a:endParaRPr lang="fr-FR" dirty="0"/>
          </a:p>
          <a:p>
            <a:pPr marL="0" lvl="0" indent="0" algn="ctr" rtl="0">
              <a:spcBef>
                <a:spcPts val="0"/>
              </a:spcBef>
              <a:spcAft>
                <a:spcPts val="0"/>
              </a:spcAft>
              <a:buClr>
                <a:schemeClr val="dk1"/>
              </a:buClr>
              <a:buSzPts val="1100"/>
              <a:buFont typeface="Arial"/>
              <a:buNone/>
            </a:pPr>
            <a:endParaRPr lang="fr-FR" dirty="0"/>
          </a:p>
        </p:txBody>
      </p:sp>
      <p:sp>
        <p:nvSpPr>
          <p:cNvPr id="639" name="Google Shape;63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005</a:t>
            </a:r>
            <a:endParaRPr dirty="0"/>
          </a:p>
        </p:txBody>
      </p:sp>
      <p:sp>
        <p:nvSpPr>
          <p:cNvPr id="640" name="Google Shape;640;p33"/>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006</a:t>
            </a:r>
            <a:endParaRPr dirty="0"/>
          </a:p>
        </p:txBody>
      </p:sp>
      <p:sp>
        <p:nvSpPr>
          <p:cNvPr id="641" name="Google Shape;641;p33"/>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007</a:t>
            </a:r>
            <a:endParaRPr dirty="0"/>
          </a:p>
        </p:txBody>
      </p:sp>
      <p:sp>
        <p:nvSpPr>
          <p:cNvPr id="642" name="Google Shape;642;p33"/>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008</a:t>
            </a:r>
            <a:endParaRPr dirty="0"/>
          </a:p>
        </p:txBody>
      </p:sp>
      <p:sp>
        <p:nvSpPr>
          <p:cNvPr id="636" name="Google Shape;636;p33"/>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ANGULAR : INTERMEDIAIRE 1</a:t>
            </a:r>
            <a:endParaRPr dirty="0"/>
          </a:p>
        </p:txBody>
      </p:sp>
      <p:sp>
        <p:nvSpPr>
          <p:cNvPr id="637" name="Google Shape;637;p33"/>
          <p:cNvSpPr txBox="1">
            <a:spLocks noGrp="1"/>
          </p:cNvSpPr>
          <p:nvPr>
            <p:ph type="subTitle" idx="7"/>
          </p:nvPr>
        </p:nvSpPr>
        <p:spPr>
          <a:prstGeom prst="rect">
            <a:avLst/>
          </a:prstGeom>
        </p:spPr>
        <p:txBody>
          <a:bodyPr spcFirstLastPara="1" wrap="square" lIns="91425" tIns="91425" rIns="91425" bIns="91425" anchor="t" anchorCtr="0">
            <a:noAutofit/>
          </a:bodyPr>
          <a:lstStyle/>
          <a:p>
            <a:pPr marL="0" indent="0">
              <a:buClr>
                <a:schemeClr val="dk1"/>
              </a:buClr>
              <a:buSzPts val="1100"/>
            </a:pPr>
            <a:r>
              <a:rPr lang="fr-FR" dirty="0"/>
              <a:t>ANGULAR : INTERMEDIAIRE 2</a:t>
            </a:r>
          </a:p>
          <a:p>
            <a:pPr marL="0" lvl="0" indent="0" rtl="0">
              <a:spcBef>
                <a:spcPts val="0"/>
              </a:spcBef>
              <a:spcAft>
                <a:spcPts val="0"/>
              </a:spcAft>
              <a:buClr>
                <a:schemeClr val="dk1"/>
              </a:buClr>
              <a:buSzPts val="1100"/>
              <a:buFont typeface="Arial"/>
              <a:buNone/>
            </a:pPr>
            <a:endParaRPr lang="fr-FR" dirty="0"/>
          </a:p>
        </p:txBody>
      </p:sp>
      <p:sp>
        <p:nvSpPr>
          <p:cNvPr id="638" name="Google Shape;638;p33"/>
          <p:cNvSpPr txBox="1">
            <a:spLocks noGrp="1"/>
          </p:cNvSpPr>
          <p:nvPr>
            <p:ph type="subTitle" idx="8"/>
          </p:nvPr>
        </p:nvSpPr>
        <p:spPr>
          <a:prstGeom prst="rect">
            <a:avLst/>
          </a:prstGeom>
        </p:spPr>
        <p:txBody>
          <a:bodyPr spcFirstLastPara="1" wrap="square" lIns="91425" tIns="91425" rIns="91425" bIns="91425" anchor="t" anchorCtr="0">
            <a:noAutofit/>
          </a:bodyPr>
          <a:lstStyle/>
          <a:p>
            <a:pPr marL="0" indent="0">
              <a:buClr>
                <a:schemeClr val="dk1"/>
              </a:buClr>
              <a:buSzPts val="1100"/>
            </a:pPr>
            <a:r>
              <a:rPr lang="fr-FR" dirty="0"/>
              <a:t>NODEJS : EXPRESS/NEST</a:t>
            </a:r>
          </a:p>
          <a:p>
            <a:pPr marL="0" lvl="0" indent="0" algn="ctr" rtl="0">
              <a:spcBef>
                <a:spcPts val="0"/>
              </a:spcBef>
              <a:spcAft>
                <a:spcPts val="0"/>
              </a:spcAft>
              <a:buClr>
                <a:schemeClr val="dk1"/>
              </a:buClr>
              <a:buSzPts val="1100"/>
              <a:buFont typeface="Arial"/>
              <a:buNone/>
            </a:pPr>
            <a:endParaRPr dirty="0"/>
          </a:p>
        </p:txBody>
      </p:sp>
      <p:sp>
        <p:nvSpPr>
          <p:cNvPr id="635" name="Google Shape;635;p33"/>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 2/3</a:t>
            </a:r>
            <a:endParaRPr u="sng" dirty="0">
              <a:solidFill>
                <a:schemeClr val="accent1"/>
              </a:solidFill>
            </a:endParaRPr>
          </a:p>
        </p:txBody>
      </p:sp>
      <p:sp>
        <p:nvSpPr>
          <p:cNvPr id="643" name="Google Shape;643;p33"/>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Pipes, formulaires, validation</a:t>
            </a:r>
          </a:p>
          <a:p>
            <a:pPr marL="0" lvl="0" indent="0" algn="ctr" rtl="0">
              <a:spcBef>
                <a:spcPts val="0"/>
              </a:spcBef>
              <a:spcAft>
                <a:spcPts val="0"/>
              </a:spcAft>
              <a:buNone/>
            </a:pPr>
            <a:r>
              <a:rPr lang="fr-FR" dirty="0"/>
              <a:t>TP</a:t>
            </a:r>
            <a:endParaRPr dirty="0"/>
          </a:p>
        </p:txBody>
      </p:sp>
      <p:sp>
        <p:nvSpPr>
          <p:cNvPr id="644" name="Google Shape;644;p33"/>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indent="0">
              <a:buClr>
                <a:schemeClr val="dk1"/>
              </a:buClr>
              <a:buSzPts val="1100"/>
            </a:pPr>
            <a:r>
              <a:rPr lang="fr-FR" dirty="0"/>
              <a:t>Input/Output, </a:t>
            </a:r>
            <a:r>
              <a:rPr lang="fr-FR" dirty="0" err="1"/>
              <a:t>routing</a:t>
            </a:r>
            <a:r>
              <a:rPr lang="fr-FR" dirty="0"/>
              <a:t>, </a:t>
            </a:r>
            <a:r>
              <a:rPr lang="fr-FR" dirty="0" err="1"/>
              <a:t>guards</a:t>
            </a:r>
            <a:endParaRPr lang="fr-FR" dirty="0"/>
          </a:p>
          <a:p>
            <a:pPr marL="0" indent="0">
              <a:buClr>
                <a:schemeClr val="dk1"/>
              </a:buClr>
              <a:buSzPts val="1100"/>
            </a:pPr>
            <a:r>
              <a:rPr lang="fr-FR" dirty="0"/>
              <a:t>TP</a:t>
            </a:r>
          </a:p>
          <a:p>
            <a:pPr marL="0" lvl="0" indent="0" algn="ctr" rtl="0">
              <a:spcBef>
                <a:spcPts val="0"/>
              </a:spcBef>
              <a:spcAft>
                <a:spcPts val="0"/>
              </a:spcAft>
              <a:buClr>
                <a:schemeClr val="dk1"/>
              </a:buClr>
              <a:buSzPts val="1100"/>
              <a:buFont typeface="Arial"/>
              <a:buNone/>
            </a:pPr>
            <a:endParaRPr dirty="0"/>
          </a:p>
        </p:txBody>
      </p:sp>
      <p:sp>
        <p:nvSpPr>
          <p:cNvPr id="647" name="Google Shape;647;p33"/>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indent="0"/>
            <a:r>
              <a:rPr lang="fr-FR" dirty="0"/>
              <a:t>NODEJS : LES BASES</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755346346"/>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45" name="Google Shape;645;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Authentification, </a:t>
            </a:r>
            <a:r>
              <a:rPr lang="fr-FR" dirty="0" err="1"/>
              <a:t>localStorage</a:t>
            </a:r>
            <a:endParaRPr lang="fr-FR" dirty="0"/>
          </a:p>
          <a:p>
            <a:pPr marL="0" lvl="0" indent="0" algn="ctr" rtl="0">
              <a:spcBef>
                <a:spcPts val="0"/>
              </a:spcBef>
              <a:spcAft>
                <a:spcPts val="0"/>
              </a:spcAft>
              <a:buClr>
                <a:schemeClr val="dk1"/>
              </a:buClr>
              <a:buSzPts val="1100"/>
              <a:buFont typeface="Arial"/>
              <a:buNone/>
            </a:pPr>
            <a:r>
              <a:rPr lang="fr-FR" dirty="0"/>
              <a:t>TP</a:t>
            </a:r>
            <a:endParaRPr dirty="0"/>
          </a:p>
        </p:txBody>
      </p:sp>
      <p:sp>
        <p:nvSpPr>
          <p:cNvPr id="646" name="Google Shape;646;p3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PWA, </a:t>
            </a:r>
            <a:r>
              <a:rPr lang="fr-FR" dirty="0" err="1"/>
              <a:t>Indexed</a:t>
            </a:r>
            <a:r>
              <a:rPr lang="fr-FR" dirty="0"/>
              <a:t> DB</a:t>
            </a:r>
          </a:p>
          <a:p>
            <a:pPr marL="0" lvl="0" indent="0" algn="ctr" rtl="0">
              <a:spcBef>
                <a:spcPts val="0"/>
              </a:spcBef>
              <a:spcAft>
                <a:spcPts val="0"/>
              </a:spcAft>
              <a:buClr>
                <a:schemeClr val="dk1"/>
              </a:buClr>
              <a:buSzPts val="1100"/>
              <a:buFont typeface="Arial"/>
              <a:buNone/>
            </a:pPr>
            <a:r>
              <a:rPr lang="fr-FR" dirty="0"/>
              <a:t>(TP)</a:t>
            </a:r>
            <a:endParaRPr dirty="0"/>
          </a:p>
        </p:txBody>
      </p:sp>
      <p:sp>
        <p:nvSpPr>
          <p:cNvPr id="639" name="Google Shape;63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009</a:t>
            </a:r>
            <a:endParaRPr dirty="0"/>
          </a:p>
        </p:txBody>
      </p:sp>
      <p:sp>
        <p:nvSpPr>
          <p:cNvPr id="640" name="Google Shape;640;p33"/>
          <p:cNvSpPr txBox="1">
            <a:spLocks noGrp="1"/>
          </p:cNvSpPr>
          <p:nvPr>
            <p:ph type="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010</a:t>
            </a:r>
            <a:endParaRPr dirty="0"/>
          </a:p>
        </p:txBody>
      </p:sp>
      <p:sp>
        <p:nvSpPr>
          <p:cNvPr id="641" name="Google Shape;641;p33"/>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011</a:t>
            </a:r>
            <a:endParaRPr dirty="0"/>
          </a:p>
        </p:txBody>
      </p:sp>
      <p:sp>
        <p:nvSpPr>
          <p:cNvPr id="642" name="Google Shape;642;p33"/>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012</a:t>
            </a:r>
            <a:endParaRPr dirty="0"/>
          </a:p>
        </p:txBody>
      </p:sp>
      <p:sp>
        <p:nvSpPr>
          <p:cNvPr id="636" name="Google Shape;636;p33"/>
          <p:cNvSpPr txBox="1">
            <a:spLocks noGrp="1"/>
          </p:cNvSpPr>
          <p:nvPr>
            <p:ph type="subTitle" idx="6"/>
          </p:nvPr>
        </p:nvSpPr>
        <p:spPr>
          <a:prstGeom prst="rect">
            <a:avLst/>
          </a:prstGeom>
        </p:spPr>
        <p:txBody>
          <a:bodyPr spcFirstLastPara="1" wrap="square" lIns="91425" tIns="91425" rIns="91425" bIns="91425" anchor="t" anchorCtr="0">
            <a:noAutofit/>
          </a:bodyPr>
          <a:lstStyle/>
          <a:p>
            <a:pPr marL="0" indent="0">
              <a:buClr>
                <a:schemeClr val="dk1"/>
              </a:buClr>
              <a:buSzPts val="1100"/>
            </a:pPr>
            <a:r>
              <a:rPr lang="fr-FR" dirty="0"/>
              <a:t>NODEJS : </a:t>
            </a:r>
            <a:r>
              <a:rPr lang="fr-FR" dirty="0" err="1"/>
              <a:t>TypeORM</a:t>
            </a:r>
            <a:endParaRPr lang="fr-FR" dirty="0"/>
          </a:p>
          <a:p>
            <a:pPr marL="0" lvl="0" indent="0" algn="ctr" rtl="0">
              <a:spcBef>
                <a:spcPts val="0"/>
              </a:spcBef>
              <a:spcAft>
                <a:spcPts val="0"/>
              </a:spcAft>
              <a:buClr>
                <a:schemeClr val="dk1"/>
              </a:buClr>
              <a:buSzPts val="1100"/>
              <a:buFont typeface="Arial"/>
              <a:buNone/>
            </a:pPr>
            <a:endParaRPr dirty="0"/>
          </a:p>
        </p:txBody>
      </p:sp>
      <p:sp>
        <p:nvSpPr>
          <p:cNvPr id="637" name="Google Shape;637;p33"/>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AUTHENTIFICATION</a:t>
            </a:r>
          </a:p>
        </p:txBody>
      </p:sp>
      <p:sp>
        <p:nvSpPr>
          <p:cNvPr id="638" name="Google Shape;638;p33"/>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ANGULAR : AVANCE 2</a:t>
            </a:r>
            <a:endParaRPr dirty="0"/>
          </a:p>
        </p:txBody>
      </p:sp>
      <p:sp>
        <p:nvSpPr>
          <p:cNvPr id="635" name="Google Shape;635;p33"/>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 3/3</a:t>
            </a:r>
            <a:endParaRPr u="sng" dirty="0">
              <a:solidFill>
                <a:schemeClr val="accent1"/>
              </a:solidFill>
            </a:endParaRPr>
          </a:p>
        </p:txBody>
      </p:sp>
      <p:sp>
        <p:nvSpPr>
          <p:cNvPr id="643" name="Google Shape;643;p33"/>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Connexion à la DB, migrations</a:t>
            </a:r>
          </a:p>
          <a:p>
            <a:pPr marL="0" lvl="0" indent="0" algn="ctr" rtl="0">
              <a:spcBef>
                <a:spcPts val="0"/>
              </a:spcBef>
              <a:spcAft>
                <a:spcPts val="0"/>
              </a:spcAft>
              <a:buClr>
                <a:schemeClr val="dk1"/>
              </a:buClr>
              <a:buSzPts val="1100"/>
              <a:buFont typeface="Arial"/>
              <a:buNone/>
            </a:pPr>
            <a:r>
              <a:rPr lang="fr-FR" dirty="0"/>
              <a:t>TP</a:t>
            </a:r>
          </a:p>
          <a:p>
            <a:pPr marL="0" lvl="0" indent="0" algn="ctr" rtl="0">
              <a:spcBef>
                <a:spcPts val="0"/>
              </a:spcBef>
              <a:spcAft>
                <a:spcPts val="0"/>
              </a:spcAft>
              <a:buClr>
                <a:schemeClr val="dk1"/>
              </a:buClr>
              <a:buSzPts val="1100"/>
              <a:buFont typeface="Arial"/>
              <a:buNone/>
            </a:pPr>
            <a:endParaRPr lang="fr-FR" dirty="0"/>
          </a:p>
        </p:txBody>
      </p:sp>
      <p:sp>
        <p:nvSpPr>
          <p:cNvPr id="644" name="Google Shape;644;p33"/>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JWT, OAuth2</a:t>
            </a:r>
          </a:p>
          <a:p>
            <a:pPr marL="0" lvl="0" indent="0" algn="ctr" rtl="0">
              <a:spcBef>
                <a:spcPts val="0"/>
              </a:spcBef>
              <a:spcAft>
                <a:spcPts val="0"/>
              </a:spcAft>
              <a:buClr>
                <a:schemeClr val="dk1"/>
              </a:buClr>
              <a:buSzPts val="1100"/>
              <a:buFont typeface="Arial"/>
              <a:buNone/>
            </a:pPr>
            <a:r>
              <a:rPr lang="fr-FR" dirty="0"/>
              <a:t>TP</a:t>
            </a:r>
          </a:p>
        </p:txBody>
      </p:sp>
      <p:sp>
        <p:nvSpPr>
          <p:cNvPr id="647" name="Google Shape;647;p33"/>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ANGULAR : AVANCE 1</a:t>
            </a:r>
            <a:endParaRPr dirty="0"/>
          </a:p>
        </p:txBody>
      </p:sp>
    </p:spTree>
    <p:extLst>
      <p:ext uri="{BB962C8B-B14F-4D97-AF65-F5344CB8AC3E}">
        <p14:creationId xmlns:p14="http://schemas.microsoft.com/office/powerpoint/2010/main" val="202433826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1"/>
          <p:cNvSpPr/>
          <p:nvPr/>
        </p:nvSpPr>
        <p:spPr>
          <a:xfrm rot="10800000" flipH="1">
            <a:off x="363620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0800000" flipH="1">
            <a:off x="94445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0800000" flipH="1">
            <a:off x="6335354" y="1638112"/>
            <a:ext cx="1864201" cy="1867248"/>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txBox="1">
            <a:spLocks noGrp="1"/>
          </p:cNvSpPr>
          <p:nvPr>
            <p:ph type="subTitle" idx="1"/>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J’écoute, je pose des questions, je propose des idées en TD</a:t>
            </a:r>
            <a:endParaRPr dirty="0"/>
          </a:p>
        </p:txBody>
      </p:sp>
      <p:sp>
        <p:nvSpPr>
          <p:cNvPr id="767" name="Google Shape;767;p41"/>
          <p:cNvSpPr txBox="1">
            <a:spLocks noGrp="1"/>
          </p:cNvSpPr>
          <p:nvPr>
            <p:ph type="subTitle" idx="2"/>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Rendu du TD par groupe</a:t>
            </a:r>
            <a:endParaRPr dirty="0"/>
          </a:p>
        </p:txBody>
      </p:sp>
      <p:sp>
        <p:nvSpPr>
          <p:cNvPr id="766" name="Google Shape;766;p41"/>
          <p:cNvSpPr txBox="1">
            <a:spLocks noGrp="1"/>
          </p:cNvSpPr>
          <p:nvPr>
            <p:ph type="subTitle" idx="3"/>
          </p:nvPr>
        </p:nvSpPr>
        <p:spPr>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QCM sur les bases du TypeScript, Angular-CLI et NodeJS</a:t>
            </a:r>
            <a:endParaRPr dirty="0"/>
          </a:p>
        </p:txBody>
      </p:sp>
      <p:sp>
        <p:nvSpPr>
          <p:cNvPr id="769" name="Google Shape;769;p41"/>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QCM</a:t>
            </a:r>
            <a:endParaRPr sz="1600" b="1" dirty="0"/>
          </a:p>
        </p:txBody>
      </p:sp>
      <p:sp>
        <p:nvSpPr>
          <p:cNvPr id="770" name="Google Shape;770;p41"/>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TD</a:t>
            </a:r>
            <a:endParaRPr sz="1600" b="1" dirty="0"/>
          </a:p>
        </p:txBody>
      </p:sp>
      <p:sp>
        <p:nvSpPr>
          <p:cNvPr id="771" name="Google Shape;771;p41"/>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PARTICIPATION</a:t>
            </a:r>
            <a:endParaRPr sz="1600" b="1" dirty="0"/>
          </a:p>
        </p:txBody>
      </p:sp>
      <p:sp>
        <p:nvSpPr>
          <p:cNvPr id="772" name="Google Shape;77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2436925" y="722503"/>
            <a:ext cx="4242300" cy="11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Environnement</a:t>
            </a:r>
            <a:endParaRPr dirty="0"/>
          </a:p>
        </p:txBody>
      </p:sp>
      <p:sp>
        <p:nvSpPr>
          <p:cNvPr id="838" name="Google Shape;838;p44"/>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001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71" name="Google Shape;671;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L’Environnement</a:t>
            </a:r>
            <a:endParaRPr dirty="0">
              <a:solidFill>
                <a:srgbClr val="FFFFFF"/>
              </a:solidFill>
            </a:endParaRPr>
          </a:p>
        </p:txBody>
      </p:sp>
      <p:sp>
        <p:nvSpPr>
          <p:cNvPr id="676" name="Google Shape;676;p3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NodeJS </a:t>
            </a:r>
            <a:r>
              <a:rPr lang="en" b="1" dirty="0"/>
              <a:t>LTS</a:t>
            </a:r>
            <a:endParaRPr b="1" dirty="0"/>
          </a:p>
        </p:txBody>
      </p:sp>
      <p:sp>
        <p:nvSpPr>
          <p:cNvPr id="672" name="Google Shape;672;p36"/>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fr-FR" dirty="0"/>
              <a:t>Git</a:t>
            </a:r>
            <a:endParaRPr dirty="0"/>
          </a:p>
        </p:txBody>
      </p:sp>
      <p:sp>
        <p:nvSpPr>
          <p:cNvPr id="673" name="Google Shape;673;p36"/>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Angular CLI</a:t>
            </a:r>
            <a:endParaRPr dirty="0"/>
          </a:p>
        </p:txBody>
      </p:sp>
      <p:sp>
        <p:nvSpPr>
          <p:cNvPr id="674" name="Google Shape;674;p36"/>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Visual Studio Code</a:t>
            </a:r>
            <a:endParaRPr dirty="0"/>
          </a:p>
        </p:txBody>
      </p:sp>
      <p:sp>
        <p:nvSpPr>
          <p:cNvPr id="668" name="Google Shape;668;p36"/>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Versionning</a:t>
            </a:r>
          </a:p>
          <a:p>
            <a:pPr marL="0" lvl="0" indent="0" algn="ctr" rtl="0">
              <a:spcBef>
                <a:spcPts val="0"/>
              </a:spcBef>
              <a:spcAft>
                <a:spcPts val="0"/>
              </a:spcAft>
              <a:buClr>
                <a:schemeClr val="dk1"/>
              </a:buClr>
              <a:buSzPts val="1100"/>
              <a:buFont typeface="Arial"/>
              <a:buNone/>
            </a:pPr>
            <a:r>
              <a:rPr lang="en" dirty="0">
                <a:solidFill>
                  <a:schemeClr val="lt1"/>
                </a:solidFill>
              </a:rPr>
              <a:t>Gitflow</a:t>
            </a:r>
          </a:p>
        </p:txBody>
      </p:sp>
      <p:sp>
        <p:nvSpPr>
          <p:cNvPr id="675" name="Google Shape;675;p36"/>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Serveur backend</a:t>
            </a:r>
          </a:p>
          <a:p>
            <a:pPr marL="0" lvl="0" indent="0" algn="ctr" rtl="0">
              <a:spcBef>
                <a:spcPts val="0"/>
              </a:spcBef>
              <a:spcAft>
                <a:spcPts val="0"/>
              </a:spcAft>
              <a:buClr>
                <a:schemeClr val="dk1"/>
              </a:buClr>
              <a:buSzPts val="1100"/>
              <a:buFont typeface="Arial"/>
              <a:buNone/>
            </a:pPr>
            <a:r>
              <a:rPr lang="en" b="1" dirty="0">
                <a:solidFill>
                  <a:schemeClr val="lt1"/>
                </a:solidFill>
              </a:rPr>
              <a:t>npm</a:t>
            </a:r>
            <a:r>
              <a:rPr lang="en" dirty="0">
                <a:solidFill>
                  <a:schemeClr val="lt1"/>
                </a:solidFill>
              </a:rPr>
              <a:t> (+chocolatey)</a:t>
            </a:r>
          </a:p>
          <a:p>
            <a:pPr marL="0" lvl="0" indent="0" algn="ctr" rtl="0">
              <a:spcBef>
                <a:spcPts val="0"/>
              </a:spcBef>
              <a:spcAft>
                <a:spcPts val="0"/>
              </a:spcAft>
              <a:buClr>
                <a:schemeClr val="dk1"/>
              </a:buClr>
              <a:buSzPts val="1100"/>
              <a:buFont typeface="Arial"/>
              <a:buNone/>
            </a:pPr>
            <a:r>
              <a:rPr lang="en" b="1" dirty="0">
                <a:solidFill>
                  <a:schemeClr val="accent2"/>
                </a:solidFill>
              </a:rPr>
              <a:t>(LTS Obligatoire)</a:t>
            </a:r>
          </a:p>
        </p:txBody>
      </p:sp>
      <p:sp>
        <p:nvSpPr>
          <p:cNvPr id="669" name="Google Shape;669;p36"/>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lt1"/>
                </a:solidFill>
              </a:rPr>
              <a:t>Gratuit</a:t>
            </a:r>
          </a:p>
          <a:p>
            <a:pPr marL="0" lvl="0" indent="0" algn="ctr" rtl="0">
              <a:spcBef>
                <a:spcPts val="0"/>
              </a:spcBef>
              <a:spcAft>
                <a:spcPts val="0"/>
              </a:spcAft>
              <a:buClr>
                <a:schemeClr val="dk1"/>
              </a:buClr>
              <a:buSzPts val="1100"/>
              <a:buFont typeface="Arial"/>
              <a:buNone/>
            </a:pPr>
            <a:r>
              <a:rPr lang="en" sz="1400" dirty="0">
                <a:solidFill>
                  <a:schemeClr val="lt1"/>
                </a:solidFill>
              </a:rPr>
              <a:t>Mise en place rapide</a:t>
            </a:r>
            <a:endParaRPr sz="1400" dirty="0"/>
          </a:p>
        </p:txBody>
      </p:sp>
      <p:sp>
        <p:nvSpPr>
          <p:cNvPr id="670" name="Google Shape;670;p36"/>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Aide à la création de projets angular</a:t>
            </a:r>
            <a:endParaRPr dirty="0"/>
          </a:p>
        </p:txBody>
      </p:sp>
      <p:pic>
        <p:nvPicPr>
          <p:cNvPr id="3" name="Image 2">
            <a:extLst>
              <a:ext uri="{FF2B5EF4-FFF2-40B4-BE49-F238E27FC236}">
                <a16:creationId xmlns:a16="http://schemas.microsoft.com/office/drawing/2014/main" id="{EABFD4F1-64AF-6C51-C40D-13F9B2C6EFE1}"/>
              </a:ext>
            </a:extLst>
          </p:cNvPr>
          <p:cNvPicPr>
            <a:picLocks noChangeAspect="1"/>
          </p:cNvPicPr>
          <p:nvPr/>
        </p:nvPicPr>
        <p:blipFill>
          <a:blip r:embed="rId3"/>
          <a:srcRect/>
          <a:stretch/>
        </p:blipFill>
        <p:spPr>
          <a:xfrm>
            <a:off x="929816" y="2234247"/>
            <a:ext cx="785918" cy="785918"/>
          </a:xfrm>
          <a:prstGeom prst="rect">
            <a:avLst/>
          </a:prstGeom>
        </p:spPr>
      </p:pic>
      <p:pic>
        <p:nvPicPr>
          <p:cNvPr id="9" name="Image 8">
            <a:extLst>
              <a:ext uri="{FF2B5EF4-FFF2-40B4-BE49-F238E27FC236}">
                <a16:creationId xmlns:a16="http://schemas.microsoft.com/office/drawing/2014/main" id="{3ACF0C69-C684-1FA4-94FC-6649F78855CE}"/>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artisticGlowEdges/>
                    </a14:imgEffect>
                    <a14:imgEffect>
                      <a14:saturation sat="400000"/>
                    </a14:imgEffect>
                  </a14:imgLayer>
                </a14:imgProps>
              </a:ext>
            </a:extLst>
          </a:blip>
          <a:stretch>
            <a:fillRect/>
          </a:stretch>
        </p:blipFill>
        <p:spPr>
          <a:xfrm>
            <a:off x="2711781" y="2243541"/>
            <a:ext cx="1556138" cy="776968"/>
          </a:xfrm>
          <a:prstGeom prst="rect">
            <a:avLst/>
          </a:prstGeom>
        </p:spPr>
      </p:pic>
      <p:pic>
        <p:nvPicPr>
          <p:cNvPr id="11" name="Image 10">
            <a:extLst>
              <a:ext uri="{FF2B5EF4-FFF2-40B4-BE49-F238E27FC236}">
                <a16:creationId xmlns:a16="http://schemas.microsoft.com/office/drawing/2014/main" id="{77386C08-155B-E195-3FF2-57B011EE7A89}"/>
              </a:ext>
            </a:extLst>
          </p:cNvPr>
          <p:cNvPicPr>
            <a:picLocks noChangeAspect="1"/>
          </p:cNvPicPr>
          <p:nvPr/>
        </p:nvPicPr>
        <p:blipFill>
          <a:blip r:embed="rId6">
            <a:duotone>
              <a:schemeClr val="accent2">
                <a:shade val="45000"/>
                <a:satMod val="135000"/>
              </a:schemeClr>
              <a:prstClr val="white"/>
            </a:duotone>
          </a:blip>
          <a:srcRect/>
          <a:stretch/>
        </p:blipFill>
        <p:spPr>
          <a:xfrm>
            <a:off x="5263966" y="2234247"/>
            <a:ext cx="785918" cy="785918"/>
          </a:xfrm>
          <a:prstGeom prst="rect">
            <a:avLst/>
          </a:prstGeom>
        </p:spPr>
      </p:pic>
      <p:pic>
        <p:nvPicPr>
          <p:cNvPr id="19" name="Image 18">
            <a:extLst>
              <a:ext uri="{FF2B5EF4-FFF2-40B4-BE49-F238E27FC236}">
                <a16:creationId xmlns:a16="http://schemas.microsoft.com/office/drawing/2014/main" id="{5BB5B090-726E-65A8-CA26-165D2E59AD91}"/>
              </a:ext>
            </a:extLst>
          </p:cNvPr>
          <p:cNvPicPr>
            <a:picLocks noChangeAspect="1"/>
          </p:cNvPicPr>
          <p:nvPr/>
        </p:nvPicPr>
        <p:blipFill>
          <a:blip r:embed="rId7">
            <a:duotone>
              <a:schemeClr val="accent2">
                <a:shade val="45000"/>
                <a:satMod val="135000"/>
              </a:schemeClr>
              <a:prstClr val="white"/>
            </a:duotone>
          </a:blip>
          <a:stretch>
            <a:fillRect/>
          </a:stretch>
        </p:blipFill>
        <p:spPr>
          <a:xfrm>
            <a:off x="7187806" y="2092999"/>
            <a:ext cx="1068414" cy="10684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4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GitFlow Action Sidebar</a:t>
            </a:r>
            <a:endParaRPr sz="1200" dirty="0"/>
          </a:p>
        </p:txBody>
      </p:sp>
      <p:sp>
        <p:nvSpPr>
          <p:cNvPr id="894" name="Google Shape;894;p49"/>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Todo Tree</a:t>
            </a:r>
            <a:endParaRPr dirty="0"/>
          </a:p>
        </p:txBody>
      </p:sp>
      <p:sp>
        <p:nvSpPr>
          <p:cNvPr id="895" name="Google Shape;895;p4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vscode-icons</a:t>
            </a:r>
            <a:endParaRPr dirty="0"/>
          </a:p>
        </p:txBody>
      </p:sp>
      <p:sp>
        <p:nvSpPr>
          <p:cNvPr id="896" name="Google Shape;896;p49"/>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ESLint</a:t>
            </a:r>
            <a:endParaRPr dirty="0"/>
          </a:p>
        </p:txBody>
      </p:sp>
      <p:sp>
        <p:nvSpPr>
          <p:cNvPr id="897" name="Google Shape;897;p49"/>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TypeScript Toolbox</a:t>
            </a:r>
            <a:endParaRPr sz="1400" dirty="0"/>
          </a:p>
        </p:txBody>
      </p:sp>
      <p:sp>
        <p:nvSpPr>
          <p:cNvPr id="898" name="Google Shape;898;p49"/>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GitLens</a:t>
            </a:r>
            <a:endParaRPr dirty="0"/>
          </a:p>
        </p:txBody>
      </p:sp>
      <p:sp>
        <p:nvSpPr>
          <p:cNvPr id="892" name="Google Shape;892;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Plugins VSCOde</a:t>
            </a:r>
            <a:endParaRPr dirty="0">
              <a:solidFill>
                <a:schemeClr val="lt1"/>
              </a:solidFill>
            </a:endParaRPr>
          </a:p>
        </p:txBody>
      </p:sp>
      <p:sp>
        <p:nvSpPr>
          <p:cNvPr id="899" name="Google Shape;899;p49"/>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Linter : aide aux bonnes pratiques</a:t>
            </a:r>
            <a:endParaRPr dirty="0"/>
          </a:p>
        </p:txBody>
      </p:sp>
      <p:sp>
        <p:nvSpPr>
          <p:cNvPr id="900" name="Google Shape;900;p49"/>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Actions pratiques de refactor</a:t>
            </a:r>
            <a:endParaRPr dirty="0"/>
          </a:p>
        </p:txBody>
      </p:sp>
      <p:sp>
        <p:nvSpPr>
          <p:cNvPr id="901" name="Google Shape;901;p49"/>
          <p:cNvSpPr txBox="1">
            <a:spLocks noGrp="1"/>
          </p:cNvSpPr>
          <p:nvPr>
            <p:ph type="sub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Facilite la comparaison de branches, la recherche de commits</a:t>
            </a:r>
            <a:endParaRPr dirty="0"/>
          </a:p>
        </p:txBody>
      </p:sp>
      <p:sp>
        <p:nvSpPr>
          <p:cNvPr id="902" name="Google Shape;902;p49"/>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1"/>
                </a:solidFill>
              </a:rPr>
              <a:t>Pour ceux qui préfèrent la GUI pour </a:t>
            </a:r>
            <a:r>
              <a:rPr lang="fr-FR" dirty="0" err="1">
                <a:solidFill>
                  <a:schemeClr val="lt1"/>
                </a:solidFill>
              </a:rPr>
              <a:t>GitFlow</a:t>
            </a:r>
            <a:endParaRPr dirty="0"/>
          </a:p>
        </p:txBody>
      </p:sp>
      <p:sp>
        <p:nvSpPr>
          <p:cNvPr id="903" name="Google Shape;903;p49"/>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Repérer et gérer les “TODO”, “HACK”, etc. </a:t>
            </a:r>
            <a:endParaRPr dirty="0"/>
          </a:p>
        </p:txBody>
      </p:sp>
      <p:sp>
        <p:nvSpPr>
          <p:cNvPr id="904" name="Google Shape;904;p49"/>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Icônes de fichiers dans l’explorer plus claires</a:t>
            </a:r>
            <a:endParaRPr dirty="0"/>
          </a:p>
        </p:txBody>
      </p:sp>
      <p:sp>
        <p:nvSpPr>
          <p:cNvPr id="905" name="Google Shape;905;p49"/>
          <p:cNvSpPr/>
          <p:nvPr/>
        </p:nvSpPr>
        <p:spPr>
          <a:xfrm rot="8040426">
            <a:off x="1941081" y="1800208"/>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rot="8040426">
            <a:off x="4448333" y="1800208"/>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9"/>
          <p:cNvSpPr/>
          <p:nvPr/>
        </p:nvSpPr>
        <p:spPr>
          <a:xfrm rot="8040426">
            <a:off x="6957794" y="1800208"/>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rot="8040426">
            <a:off x="1940994" y="3225633"/>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rot="8040426">
            <a:off x="4448333" y="3225633"/>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9"/>
          <p:cNvSpPr/>
          <p:nvPr/>
        </p:nvSpPr>
        <p:spPr>
          <a:xfrm rot="8040426">
            <a:off x="6957794" y="3225633"/>
            <a:ext cx="244837" cy="236986"/>
          </a:xfrm>
          <a:prstGeom prst="rect">
            <a:avLst/>
          </a:prstGeom>
          <a:gradFill>
            <a:gsLst>
              <a:gs pos="0">
                <a:schemeClr val="accent4"/>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68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fade">
                                      <p:cBhvr>
                                        <p:cTn id="7" dur="1000"/>
                                        <p:tgtEl>
                                          <p:spTgt spid="908"/>
                                        </p:tgtEl>
                                      </p:cBhvr>
                                    </p:animEffect>
                                    <p:anim calcmode="lin" valueType="num">
                                      <p:cBhvr>
                                        <p:cTn id="8" dur="1000" fill="hold"/>
                                        <p:tgtEl>
                                          <p:spTgt spid="908"/>
                                        </p:tgtEl>
                                        <p:attrNameLst>
                                          <p:attrName>ppt_x</p:attrName>
                                        </p:attrNameLst>
                                      </p:cBhvr>
                                      <p:tavLst>
                                        <p:tav tm="0">
                                          <p:val>
                                            <p:strVal val="#ppt_x"/>
                                          </p:val>
                                        </p:tav>
                                        <p:tav tm="100000">
                                          <p:val>
                                            <p:strVal val="#ppt_x"/>
                                          </p:val>
                                        </p:tav>
                                      </p:tavLst>
                                    </p:anim>
                                    <p:anim calcmode="lin" valueType="num">
                                      <p:cBhvr>
                                        <p:cTn id="9" dur="1000" fill="hold"/>
                                        <p:tgtEl>
                                          <p:spTgt spid="90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3">
                                            <p:txEl>
                                              <p:pRg st="0" end="0"/>
                                            </p:txEl>
                                          </p:spTgt>
                                        </p:tgtEl>
                                        <p:attrNameLst>
                                          <p:attrName>style.visibility</p:attrName>
                                        </p:attrNameLst>
                                      </p:cBhvr>
                                      <p:to>
                                        <p:strVal val="visible"/>
                                      </p:to>
                                    </p:set>
                                    <p:animEffect transition="in" filter="fade">
                                      <p:cBhvr>
                                        <p:cTn id="12" dur="1000"/>
                                        <p:tgtEl>
                                          <p:spTgt spid="893">
                                            <p:txEl>
                                              <p:pRg st="0" end="0"/>
                                            </p:txEl>
                                          </p:spTgt>
                                        </p:tgtEl>
                                      </p:cBhvr>
                                    </p:animEffect>
                                    <p:anim calcmode="lin" valueType="num">
                                      <p:cBhvr>
                                        <p:cTn id="13" dur="1000" fill="hold"/>
                                        <p:tgtEl>
                                          <p:spTgt spid="89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9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02">
                                            <p:txEl>
                                              <p:pRg st="0" end="0"/>
                                            </p:txEl>
                                          </p:spTgt>
                                        </p:tgtEl>
                                        <p:attrNameLst>
                                          <p:attrName>style.visibility</p:attrName>
                                        </p:attrNameLst>
                                      </p:cBhvr>
                                      <p:to>
                                        <p:strVal val="visible"/>
                                      </p:to>
                                    </p:set>
                                    <p:animEffect transition="in" filter="fade">
                                      <p:cBhvr>
                                        <p:cTn id="17" dur="1000"/>
                                        <p:tgtEl>
                                          <p:spTgt spid="902">
                                            <p:txEl>
                                              <p:pRg st="0" end="0"/>
                                            </p:txEl>
                                          </p:spTgt>
                                        </p:tgtEl>
                                      </p:cBhvr>
                                    </p:animEffect>
                                    <p:anim calcmode="lin" valueType="num">
                                      <p:cBhvr>
                                        <p:cTn id="18" dur="1000" fill="hold"/>
                                        <p:tgtEl>
                                          <p:spTgt spid="90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0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9"/>
                                        </p:tgtEl>
                                        <p:attrNameLst>
                                          <p:attrName>style.visibility</p:attrName>
                                        </p:attrNameLst>
                                      </p:cBhvr>
                                      <p:to>
                                        <p:strVal val="visible"/>
                                      </p:to>
                                    </p:set>
                                    <p:animEffect transition="in" filter="fade">
                                      <p:cBhvr>
                                        <p:cTn id="22" dur="1000"/>
                                        <p:tgtEl>
                                          <p:spTgt spid="909"/>
                                        </p:tgtEl>
                                      </p:cBhvr>
                                    </p:animEffect>
                                    <p:anim calcmode="lin" valueType="num">
                                      <p:cBhvr>
                                        <p:cTn id="23" dur="1000" fill="hold"/>
                                        <p:tgtEl>
                                          <p:spTgt spid="909"/>
                                        </p:tgtEl>
                                        <p:attrNameLst>
                                          <p:attrName>ppt_x</p:attrName>
                                        </p:attrNameLst>
                                      </p:cBhvr>
                                      <p:tavLst>
                                        <p:tav tm="0">
                                          <p:val>
                                            <p:strVal val="#ppt_x"/>
                                          </p:val>
                                        </p:tav>
                                        <p:tav tm="100000">
                                          <p:val>
                                            <p:strVal val="#ppt_x"/>
                                          </p:val>
                                        </p:tav>
                                      </p:tavLst>
                                    </p:anim>
                                    <p:anim calcmode="lin" valueType="num">
                                      <p:cBhvr>
                                        <p:cTn id="24" dur="1000" fill="hold"/>
                                        <p:tgtEl>
                                          <p:spTgt spid="90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94">
                                            <p:txEl>
                                              <p:pRg st="0" end="0"/>
                                            </p:txEl>
                                          </p:spTgt>
                                        </p:tgtEl>
                                        <p:attrNameLst>
                                          <p:attrName>style.visibility</p:attrName>
                                        </p:attrNameLst>
                                      </p:cBhvr>
                                      <p:to>
                                        <p:strVal val="visible"/>
                                      </p:to>
                                    </p:set>
                                    <p:animEffect transition="in" filter="fade">
                                      <p:cBhvr>
                                        <p:cTn id="27" dur="1000"/>
                                        <p:tgtEl>
                                          <p:spTgt spid="894">
                                            <p:txEl>
                                              <p:pRg st="0" end="0"/>
                                            </p:txEl>
                                          </p:spTgt>
                                        </p:tgtEl>
                                      </p:cBhvr>
                                    </p:animEffect>
                                    <p:anim calcmode="lin" valueType="num">
                                      <p:cBhvr>
                                        <p:cTn id="28" dur="1000" fill="hold"/>
                                        <p:tgtEl>
                                          <p:spTgt spid="894">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894">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03">
                                            <p:txEl>
                                              <p:pRg st="0" end="0"/>
                                            </p:txEl>
                                          </p:spTgt>
                                        </p:tgtEl>
                                        <p:attrNameLst>
                                          <p:attrName>style.visibility</p:attrName>
                                        </p:attrNameLst>
                                      </p:cBhvr>
                                      <p:to>
                                        <p:strVal val="visible"/>
                                      </p:to>
                                    </p:set>
                                    <p:animEffect transition="in" filter="fade">
                                      <p:cBhvr>
                                        <p:cTn id="32" dur="1000"/>
                                        <p:tgtEl>
                                          <p:spTgt spid="903">
                                            <p:txEl>
                                              <p:pRg st="0" end="0"/>
                                            </p:txEl>
                                          </p:spTgt>
                                        </p:tgtEl>
                                      </p:cBhvr>
                                    </p:animEffect>
                                    <p:anim calcmode="lin" valueType="num">
                                      <p:cBhvr>
                                        <p:cTn id="33" dur="1000" fill="hold"/>
                                        <p:tgtEl>
                                          <p:spTgt spid="90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903">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10"/>
                                        </p:tgtEl>
                                        <p:attrNameLst>
                                          <p:attrName>style.visibility</p:attrName>
                                        </p:attrNameLst>
                                      </p:cBhvr>
                                      <p:to>
                                        <p:strVal val="visible"/>
                                      </p:to>
                                    </p:set>
                                    <p:animEffect transition="in" filter="fade">
                                      <p:cBhvr>
                                        <p:cTn id="37" dur="1000"/>
                                        <p:tgtEl>
                                          <p:spTgt spid="910"/>
                                        </p:tgtEl>
                                      </p:cBhvr>
                                    </p:animEffect>
                                    <p:anim calcmode="lin" valueType="num">
                                      <p:cBhvr>
                                        <p:cTn id="38" dur="1000" fill="hold"/>
                                        <p:tgtEl>
                                          <p:spTgt spid="910"/>
                                        </p:tgtEl>
                                        <p:attrNameLst>
                                          <p:attrName>ppt_x</p:attrName>
                                        </p:attrNameLst>
                                      </p:cBhvr>
                                      <p:tavLst>
                                        <p:tav tm="0">
                                          <p:val>
                                            <p:strVal val="#ppt_x"/>
                                          </p:val>
                                        </p:tav>
                                        <p:tav tm="100000">
                                          <p:val>
                                            <p:strVal val="#ppt_x"/>
                                          </p:val>
                                        </p:tav>
                                      </p:tavLst>
                                    </p:anim>
                                    <p:anim calcmode="lin" valueType="num">
                                      <p:cBhvr>
                                        <p:cTn id="39" dur="1000" fill="hold"/>
                                        <p:tgtEl>
                                          <p:spTgt spid="9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95">
                                            <p:txEl>
                                              <p:pRg st="0" end="0"/>
                                            </p:txEl>
                                          </p:spTgt>
                                        </p:tgtEl>
                                        <p:attrNameLst>
                                          <p:attrName>style.visibility</p:attrName>
                                        </p:attrNameLst>
                                      </p:cBhvr>
                                      <p:to>
                                        <p:strVal val="visible"/>
                                      </p:to>
                                    </p:set>
                                    <p:animEffect transition="in" filter="fade">
                                      <p:cBhvr>
                                        <p:cTn id="42" dur="1000"/>
                                        <p:tgtEl>
                                          <p:spTgt spid="895">
                                            <p:txEl>
                                              <p:pRg st="0" end="0"/>
                                            </p:txEl>
                                          </p:spTgt>
                                        </p:tgtEl>
                                      </p:cBhvr>
                                    </p:animEffect>
                                    <p:anim calcmode="lin" valueType="num">
                                      <p:cBhvr>
                                        <p:cTn id="43" dur="1000" fill="hold"/>
                                        <p:tgtEl>
                                          <p:spTgt spid="895">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95">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04">
                                            <p:txEl>
                                              <p:pRg st="0" end="0"/>
                                            </p:txEl>
                                          </p:spTgt>
                                        </p:tgtEl>
                                        <p:attrNameLst>
                                          <p:attrName>style.visibility</p:attrName>
                                        </p:attrNameLst>
                                      </p:cBhvr>
                                      <p:to>
                                        <p:strVal val="visible"/>
                                      </p:to>
                                    </p:set>
                                    <p:animEffect transition="in" filter="fade">
                                      <p:cBhvr>
                                        <p:cTn id="47" dur="1000"/>
                                        <p:tgtEl>
                                          <p:spTgt spid="904">
                                            <p:txEl>
                                              <p:pRg st="0" end="0"/>
                                            </p:txEl>
                                          </p:spTgt>
                                        </p:tgtEl>
                                      </p:cBhvr>
                                    </p:animEffect>
                                    <p:anim calcmode="lin" valueType="num">
                                      <p:cBhvr>
                                        <p:cTn id="48" dur="1000" fill="hold"/>
                                        <p:tgtEl>
                                          <p:spTgt spid="904">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90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 grpId="0" build="p"/>
      <p:bldP spid="894" grpId="0" build="p"/>
      <p:bldP spid="895" grpId="0" build="p"/>
      <p:bldP spid="902" grpId="0" build="p"/>
      <p:bldP spid="903" grpId="0" build="p"/>
      <p:bldP spid="904" grpId="0" build="p"/>
      <p:bldP spid="908" grpId="0" animBg="1"/>
      <p:bldP spid="909" grpId="0" animBg="1"/>
      <p:bldP spid="9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GitFlow</a:t>
            </a:r>
            <a:endParaRPr dirty="0"/>
          </a:p>
        </p:txBody>
      </p:sp>
      <p:sp>
        <p:nvSpPr>
          <p:cNvPr id="984" name="Google Shape;984;p52"/>
          <p:cNvSpPr txBox="1"/>
          <p:nvPr/>
        </p:nvSpPr>
        <p:spPr>
          <a:xfrm>
            <a:off x="1031550" y="4178603"/>
            <a:ext cx="7080900" cy="3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1037" name="Google Shape;1037;p52"/>
          <p:cNvSpPr/>
          <p:nvPr/>
        </p:nvSpPr>
        <p:spPr>
          <a:xfrm rot="8037502">
            <a:off x="3013001" y="2133188"/>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2"/>
          <p:cNvSpPr/>
          <p:nvPr/>
        </p:nvSpPr>
        <p:spPr>
          <a:xfrm rot="8037502">
            <a:off x="4694712" y="2954275"/>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2"/>
          <p:cNvSpPr/>
          <p:nvPr/>
        </p:nvSpPr>
        <p:spPr>
          <a:xfrm rot="8037502">
            <a:off x="5881789" y="1910624"/>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2"/>
          <p:cNvSpPr/>
          <p:nvPr/>
        </p:nvSpPr>
        <p:spPr>
          <a:xfrm rot="8037502">
            <a:off x="3522473" y="3275755"/>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2"/>
          <p:cNvSpPr/>
          <p:nvPr/>
        </p:nvSpPr>
        <p:spPr>
          <a:xfrm rot="8037502">
            <a:off x="6212619" y="3405963"/>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 6">
            <a:extLst>
              <a:ext uri="{FF2B5EF4-FFF2-40B4-BE49-F238E27FC236}">
                <a16:creationId xmlns:a16="http://schemas.microsoft.com/office/drawing/2014/main" id="{ECD1BE15-7C4D-264A-4FDC-C2B1008E1453}"/>
              </a:ext>
            </a:extLst>
          </p:cNvPr>
          <p:cNvPicPr>
            <a:picLocks noChangeAspect="1"/>
          </p:cNvPicPr>
          <p:nvPr/>
        </p:nvPicPr>
        <p:blipFill>
          <a:blip r:embed="rId3"/>
          <a:srcRect/>
          <a:stretch/>
        </p:blipFill>
        <p:spPr>
          <a:xfrm>
            <a:off x="1840624" y="1207767"/>
            <a:ext cx="5462751" cy="2727966"/>
          </a:xfrm>
          <a:prstGeom prst="rect">
            <a:avLst/>
          </a:prstGeom>
        </p:spPr>
      </p:pic>
      <p:grpSp>
        <p:nvGrpSpPr>
          <p:cNvPr id="20" name="Groupe 19">
            <a:extLst>
              <a:ext uri="{FF2B5EF4-FFF2-40B4-BE49-F238E27FC236}">
                <a16:creationId xmlns:a16="http://schemas.microsoft.com/office/drawing/2014/main" id="{3CFE8E70-12FC-277F-4FA4-58B1A5DCC775}"/>
              </a:ext>
            </a:extLst>
          </p:cNvPr>
          <p:cNvGrpSpPr/>
          <p:nvPr/>
        </p:nvGrpSpPr>
        <p:grpSpPr>
          <a:xfrm>
            <a:off x="2230820" y="1133604"/>
            <a:ext cx="5360604" cy="2209833"/>
            <a:chOff x="2230820" y="1133604"/>
            <a:chExt cx="5360604" cy="2209833"/>
          </a:xfrm>
        </p:grpSpPr>
        <p:sp>
          <p:nvSpPr>
            <p:cNvPr id="11" name="Rectangle : coins arrondis 10">
              <a:extLst>
                <a:ext uri="{FF2B5EF4-FFF2-40B4-BE49-F238E27FC236}">
                  <a16:creationId xmlns:a16="http://schemas.microsoft.com/office/drawing/2014/main" id="{F7B891F0-62FB-6E9C-E76A-12D897610074}"/>
                </a:ext>
              </a:extLst>
            </p:cNvPr>
            <p:cNvSpPr/>
            <p:nvPr/>
          </p:nvSpPr>
          <p:spPr>
            <a:xfrm>
              <a:off x="2230820" y="1133604"/>
              <a:ext cx="685800" cy="19476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accent1"/>
                  </a:solidFill>
                  <a:latin typeface="+mj-lt"/>
                </a:rPr>
                <a:t>Hotfix</a:t>
              </a:r>
              <a:endParaRPr lang="fr-FR" sz="1000" dirty="0">
                <a:solidFill>
                  <a:schemeClr val="accent1"/>
                </a:solidFill>
                <a:latin typeface="+mj-lt"/>
              </a:endParaRPr>
            </a:p>
          </p:txBody>
        </p:sp>
        <p:grpSp>
          <p:nvGrpSpPr>
            <p:cNvPr id="17" name="Groupe 16">
              <a:extLst>
                <a:ext uri="{FF2B5EF4-FFF2-40B4-BE49-F238E27FC236}">
                  <a16:creationId xmlns:a16="http://schemas.microsoft.com/office/drawing/2014/main" id="{DE5FC57B-AF98-A855-757C-005C4B9B0E59}"/>
                </a:ext>
              </a:extLst>
            </p:cNvPr>
            <p:cNvGrpSpPr/>
            <p:nvPr/>
          </p:nvGrpSpPr>
          <p:grpSpPr>
            <a:xfrm>
              <a:off x="6657150" y="1183567"/>
              <a:ext cx="934274" cy="528343"/>
              <a:chOff x="6657150" y="1174041"/>
              <a:chExt cx="934274" cy="528343"/>
            </a:xfrm>
          </p:grpSpPr>
          <p:sp>
            <p:nvSpPr>
              <p:cNvPr id="8" name="Parenthèse ouvrante 7">
                <a:extLst>
                  <a:ext uri="{FF2B5EF4-FFF2-40B4-BE49-F238E27FC236}">
                    <a16:creationId xmlns:a16="http://schemas.microsoft.com/office/drawing/2014/main" id="{2228EF32-68A5-152C-F6F6-EF0381251DF1}"/>
                  </a:ext>
                </a:extLst>
              </p:cNvPr>
              <p:cNvSpPr/>
              <p:nvPr/>
            </p:nvSpPr>
            <p:spPr>
              <a:xfrm rot="5400000">
                <a:off x="6951272" y="1062233"/>
                <a:ext cx="346029" cy="934274"/>
              </a:xfrm>
              <a:prstGeom prst="leftBracket">
                <a:avLst>
                  <a:gd name="adj" fmla="val 60728"/>
                </a:avLst>
              </a:prstGeom>
              <a:ln w="57150">
                <a:solidFill>
                  <a:srgbClr val="FF000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Ellipse 11">
                <a:extLst>
                  <a:ext uri="{FF2B5EF4-FFF2-40B4-BE49-F238E27FC236}">
                    <a16:creationId xmlns:a16="http://schemas.microsoft.com/office/drawing/2014/main" id="{2E3EA583-6E5A-D18A-C740-E197DFE9767D}"/>
                  </a:ext>
                </a:extLst>
              </p:cNvPr>
              <p:cNvSpPr/>
              <p:nvPr/>
            </p:nvSpPr>
            <p:spPr>
              <a:xfrm>
                <a:off x="6970335" y="1203672"/>
                <a:ext cx="302006" cy="302006"/>
              </a:xfrm>
              <a:prstGeom prst="ellipse">
                <a:avLst/>
              </a:prstGeom>
              <a:solidFill>
                <a:srgbClr val="FF0000"/>
              </a:solidFill>
              <a:ln w="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Cercle : creux 8">
                <a:extLst>
                  <a:ext uri="{FF2B5EF4-FFF2-40B4-BE49-F238E27FC236}">
                    <a16:creationId xmlns:a16="http://schemas.microsoft.com/office/drawing/2014/main" id="{15FA2865-A8BF-6F29-1103-B6C25A4152F5}"/>
                  </a:ext>
                </a:extLst>
              </p:cNvPr>
              <p:cNvSpPr/>
              <p:nvPr/>
            </p:nvSpPr>
            <p:spPr>
              <a:xfrm>
                <a:off x="6944050" y="1174041"/>
                <a:ext cx="359325" cy="359325"/>
              </a:xfrm>
              <a:prstGeom prst="donut">
                <a:avLst>
                  <a:gd name="adj" fmla="val 0"/>
                </a:avLst>
              </a:prstGeom>
              <a:solidFill>
                <a:schemeClr val="bg2"/>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grpSp>
        <p:cxnSp>
          <p:nvCxnSpPr>
            <p:cNvPr id="16" name="Connecteur droit avec flèche 15">
              <a:extLst>
                <a:ext uri="{FF2B5EF4-FFF2-40B4-BE49-F238E27FC236}">
                  <a16:creationId xmlns:a16="http://schemas.microsoft.com/office/drawing/2014/main" id="{344CEF9E-1322-5804-BFBA-6166728B2E60}"/>
                </a:ext>
              </a:extLst>
            </p:cNvPr>
            <p:cNvCxnSpPr>
              <a:cxnSpLocks/>
            </p:cNvCxnSpPr>
            <p:nvPr/>
          </p:nvCxnSpPr>
          <p:spPr>
            <a:xfrm>
              <a:off x="7591424" y="1702385"/>
              <a:ext cx="0" cy="1641052"/>
            </a:xfrm>
            <a:prstGeom prst="straightConnector1">
              <a:avLst/>
            </a:prstGeom>
            <a:ln w="57150">
              <a:solidFill>
                <a:srgbClr val="FF0000"/>
              </a:solidFill>
              <a:prstDash val="dash"/>
              <a:tailEnd type="triangle"/>
            </a:ln>
          </p:spPr>
          <p:style>
            <a:lnRef idx="3">
              <a:schemeClr val="accent2"/>
            </a:lnRef>
            <a:fillRef idx="0">
              <a:schemeClr val="accent2"/>
            </a:fillRef>
            <a:effectRef idx="2">
              <a:schemeClr val="accent2"/>
            </a:effectRef>
            <a:fontRef idx="minor">
              <a:schemeClr val="tx1"/>
            </a:fontRef>
          </p:style>
        </p:cxnSp>
      </p:grpSp>
      <p:sp>
        <p:nvSpPr>
          <p:cNvPr id="19" name="Rectangle 18">
            <a:extLst>
              <a:ext uri="{FF2B5EF4-FFF2-40B4-BE49-F238E27FC236}">
                <a16:creationId xmlns:a16="http://schemas.microsoft.com/office/drawing/2014/main" id="{8F1DC677-23AB-C12F-BCB9-4904E232E194}"/>
              </a:ext>
            </a:extLst>
          </p:cNvPr>
          <p:cNvSpPr/>
          <p:nvPr/>
        </p:nvSpPr>
        <p:spPr>
          <a:xfrm>
            <a:off x="2054038" y="1957152"/>
            <a:ext cx="5067300" cy="6651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a:extLst>
              <a:ext uri="{FF2B5EF4-FFF2-40B4-BE49-F238E27FC236}">
                <a16:creationId xmlns:a16="http://schemas.microsoft.com/office/drawing/2014/main" id="{CB86E1CF-295E-9961-3CB2-21A969CB3325}"/>
              </a:ext>
            </a:extLst>
          </p:cNvPr>
          <p:cNvSpPr/>
          <p:nvPr/>
        </p:nvSpPr>
        <p:spPr>
          <a:xfrm>
            <a:off x="1981200" y="2606482"/>
            <a:ext cx="5067300" cy="540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a:extLst>
              <a:ext uri="{FF2B5EF4-FFF2-40B4-BE49-F238E27FC236}">
                <a16:creationId xmlns:a16="http://schemas.microsoft.com/office/drawing/2014/main" id="{FB94087D-3FE6-D587-DB8B-E82B51247FD3}"/>
              </a:ext>
            </a:extLst>
          </p:cNvPr>
          <p:cNvSpPr/>
          <p:nvPr/>
        </p:nvSpPr>
        <p:spPr>
          <a:xfrm>
            <a:off x="2133756" y="3146467"/>
            <a:ext cx="5067300" cy="540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27025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0"/>
                                        </p:tgtEl>
                                      </p:cBhvr>
                                    </p:animEffect>
                                    <p:set>
                                      <p:cBhvr>
                                        <p:cTn id="12" dur="1" fill="hold">
                                          <p:stCondLst>
                                            <p:cond delay="499"/>
                                          </p:stCondLst>
                                        </p:cTn>
                                        <p:tgtEl>
                                          <p:spTgt spid="80"/>
                                        </p:tgtEl>
                                        <p:attrNameLst>
                                          <p:attrName>style.visibility</p:attrName>
                                        </p:attrNameLst>
                                      </p:cBhvr>
                                      <p:to>
                                        <p:strVal val="hidden"/>
                                      </p:to>
                                    </p:set>
                                  </p:childTnLst>
                                </p:cTn>
                              </p:par>
                            </p:childTnLst>
                          </p:cTn>
                        </p:par>
                        <p:par>
                          <p:cTn id="13" fill="hold">
                            <p:stCondLst>
                              <p:cond delay="500"/>
                            </p:stCondLst>
                            <p:childTnLst>
                              <p:par>
                                <p:cTn id="14" presetID="10" presetClass="exit" presetSubtype="0" fill="hold" grpId="0" nodeType="afterEffect">
                                  <p:stCondLst>
                                    <p:cond delay="0"/>
                                  </p:stCondLst>
                                  <p:childTnLst>
                                    <p:animEffect transition="out" filter="fade">
                                      <p:cBhvr>
                                        <p:cTn id="15" dur="500"/>
                                        <p:tgtEl>
                                          <p:spTgt spid="81"/>
                                        </p:tgtEl>
                                      </p:cBhvr>
                                    </p:animEffect>
                                    <p:set>
                                      <p:cBhvr>
                                        <p:cTn id="16" dur="1" fill="hold">
                                          <p:stCondLst>
                                            <p:cond delay="499"/>
                                          </p:stCondLst>
                                        </p:cTn>
                                        <p:tgtEl>
                                          <p:spTgt spid="8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0" grpId="0" animBg="1"/>
      <p:bldP spid="81" grpId="0" animBg="1"/>
    </p:bldLst>
  </p:timing>
</p:sld>
</file>

<file path=ppt/theme/theme1.xml><?xml version="1.0" encoding="utf-8"?>
<a:theme xmlns:a="http://schemas.openxmlformats.org/drawingml/2006/main" name="Thème Technique">
  <a:themeElements>
    <a:clrScheme name="Personnalisé 1">
      <a:dk1>
        <a:srgbClr val="19152A"/>
      </a:dk1>
      <a:lt1>
        <a:srgbClr val="FFFFFF"/>
      </a:lt1>
      <a:dk2>
        <a:srgbClr val="19152A"/>
      </a:dk2>
      <a:lt2>
        <a:srgbClr val="FFFFFF"/>
      </a:lt2>
      <a:accent1>
        <a:srgbClr val="19152A"/>
      </a:accent1>
      <a:accent2>
        <a:srgbClr val="F79124"/>
      </a:accent2>
      <a:accent3>
        <a:srgbClr val="E16125"/>
      </a:accent3>
      <a:accent4>
        <a:srgbClr val="E16125"/>
      </a:accent4>
      <a:accent5>
        <a:srgbClr val="F36D21"/>
      </a:accent5>
      <a:accent6>
        <a:srgbClr val="F36D21"/>
      </a:accent6>
      <a:hlink>
        <a:srgbClr val="F79124"/>
      </a:hlink>
      <a:folHlink>
        <a:srgbClr val="E16125"/>
      </a:folHlink>
    </a:clrScheme>
    <a:fontScheme name="Personnalisé 2">
      <a:majorFont>
        <a:latin typeface="Organetto-Regular"/>
        <a:ea typeface=""/>
        <a:cs typeface=""/>
      </a:majorFont>
      <a:minorFont>
        <a:latin typeface="Moul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 Technique" id="{13FF1532-81B0-4CF0-A404-9CB647C6A281}" vid="{8E2478D9-9621-41F1-A234-B62EFD433A0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15849</TotalTime>
  <Words>2002</Words>
  <Application>Microsoft Macintosh PowerPoint</Application>
  <PresentationFormat>Affichage à l'écran (16:9)</PresentationFormat>
  <Paragraphs>272</Paragraphs>
  <Slides>20</Slides>
  <Notes>20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Organetto-Regular</vt:lpstr>
      <vt:lpstr>Krona One</vt:lpstr>
      <vt:lpstr>Consolas</vt:lpstr>
      <vt:lpstr>Arial</vt:lpstr>
      <vt:lpstr>MADE Tommy Soft</vt:lpstr>
      <vt:lpstr>Roboto Light</vt:lpstr>
      <vt:lpstr>Moula</vt:lpstr>
      <vt:lpstr>Wingdings</vt:lpstr>
      <vt:lpstr>Roboto</vt:lpstr>
      <vt:lpstr>Thème Technique</vt:lpstr>
      <vt:lpstr>NodeJS / Angular</vt:lpstr>
      <vt:lpstr>001</vt:lpstr>
      <vt:lpstr>005</vt:lpstr>
      <vt:lpstr>009</vt:lpstr>
      <vt:lpstr>Evaluation</vt:lpstr>
      <vt:lpstr>Environnement</vt:lpstr>
      <vt:lpstr>L’Environnement</vt:lpstr>
      <vt:lpstr>Plugins VSCOde</vt:lpstr>
      <vt:lpstr>GitFlow</vt:lpstr>
      <vt:lpstr>Installation ?</vt:lpstr>
      <vt:lpstr>TypeScript :  Les bases</vt:lpstr>
      <vt:lpstr>TypeSCript c’est Quoi ?</vt:lpstr>
      <vt:lpstr>Un peu de théorie</vt:lpstr>
      <vt:lpstr>Types</vt:lpstr>
      <vt:lpstr>Let &amp; Const</vt:lpstr>
      <vt:lpstr>Opérateur “Spread” (…)</vt:lpstr>
      <vt:lpstr>Classes &amp; Interfaces</vt:lpstr>
      <vt:lpstr>Classes &amp; Interfaces</vt:lpstr>
      <vt:lpstr>Qu’est-ce qu’un module ?</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GEOMETRIC PITCH DECK</dc:title>
  <dc:creator>Yohan-Kévin Company</dc:creator>
  <cp:lastModifiedBy>Yohan-Kévin Company</cp:lastModifiedBy>
  <cp:revision>418</cp:revision>
  <dcterms:modified xsi:type="dcterms:W3CDTF">2023-10-12T14:49:29Z</dcterms:modified>
</cp:coreProperties>
</file>