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Fira Sans Extra Condensed SemiBold"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241265-2094-4AA0-967B-16037825DAA5}">
  <a:tblStyle styleId="{D8241265-2094-4AA0-967B-16037825DA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293"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75382" y="2585666"/>
            <a:ext cx="3771394" cy="9772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Prédiction du </a:t>
            </a:r>
            <a:r>
              <a:rPr lang="fr-FR" sz="2800" dirty="0" err="1"/>
              <a:t>Churn</a:t>
            </a:r>
            <a:r>
              <a:rPr lang="fr-FR" sz="2800" dirty="0"/>
              <a:t> Client avec Machine Learning</a:t>
            </a:r>
          </a:p>
        </p:txBody>
      </p:sp>
      <p:sp>
        <p:nvSpPr>
          <p:cNvPr id="47" name="Google Shape;47;p15"/>
          <p:cNvSpPr txBox="1">
            <a:spLocks noGrp="1"/>
          </p:cNvSpPr>
          <p:nvPr>
            <p:ph type="subTitle" idx="1"/>
          </p:nvPr>
        </p:nvSpPr>
        <p:spPr>
          <a:xfrm>
            <a:off x="5623200" y="3664642"/>
            <a:ext cx="2581200"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Fira Sans Extra Condensed" panose="020B0503050000020004" pitchFamily="34" charset="0"/>
              </a:rPr>
              <a:t>Julien Marcillaud</a:t>
            </a:r>
            <a:endParaRPr dirty="0">
              <a:latin typeface="Fira Sans Extra Condensed" panose="020B0503050000020004" pitchFamily="3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363753" y="1908223"/>
            <a:ext cx="7006633" cy="1743413"/>
          </a:xfrm>
        </p:spPr>
        <p:txBody>
          <a:bodyPr>
            <a:normAutofit/>
          </a:bodyPr>
          <a:lstStyle/>
          <a:p>
            <a:pPr algn="just">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L'entraînement de notre modèle est suivi d'une étape cruciale de validation. </a:t>
            </a: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Nous utilisons la technique de la validation croisée pour tester la performance de notre modèle sur différents sous-ensembles de données, ce qui garantit sa fiabilité.</a:t>
            </a:r>
            <a:endParaRPr lang="fr-FR" sz="1600" b="0" dirty="0">
              <a:latin typeface="Fira Sans Extra Condensed" panose="020B0503050000020004" pitchFamily="34" charset="0"/>
            </a:endParaRPr>
          </a:p>
        </p:txBody>
      </p:sp>
      <p:grpSp>
        <p:nvGrpSpPr>
          <p:cNvPr id="3" name="Google Shape;319;p16">
            <a:extLst>
              <a:ext uri="{FF2B5EF4-FFF2-40B4-BE49-F238E27FC236}">
                <a16:creationId xmlns:a16="http://schemas.microsoft.com/office/drawing/2014/main" id="{4B351BE7-886B-7AB9-F103-44A067A6A048}"/>
              </a:ext>
            </a:extLst>
          </p:cNvPr>
          <p:cNvGrpSpPr/>
          <p:nvPr/>
        </p:nvGrpSpPr>
        <p:grpSpPr>
          <a:xfrm>
            <a:off x="3328931" y="595625"/>
            <a:ext cx="3239210" cy="596100"/>
            <a:chOff x="6033350" y="4056000"/>
            <a:chExt cx="3239210" cy="596100"/>
          </a:xfrm>
        </p:grpSpPr>
        <p:sp>
          <p:nvSpPr>
            <p:cNvPr id="4" name="Google Shape;321;p16">
              <a:extLst>
                <a:ext uri="{FF2B5EF4-FFF2-40B4-BE49-F238E27FC236}">
                  <a16:creationId xmlns:a16="http://schemas.microsoft.com/office/drawing/2014/main" id="{FA69C0E3-EFAF-0D50-6FE9-CA7031CDCD66}"/>
                </a:ext>
              </a:extLst>
            </p:cNvPr>
            <p:cNvSpPr txBox="1"/>
            <p:nvPr/>
          </p:nvSpPr>
          <p:spPr>
            <a:xfrm>
              <a:off x="6705625" y="4056000"/>
              <a:ext cx="2566935" cy="5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Entraînement et Validation du Modèle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F453B741-DFA8-3EC1-8C49-4ABF3AE66259}"/>
                </a:ext>
              </a:extLst>
            </p:cNvPr>
            <p:cNvSpPr/>
            <p:nvPr/>
          </p:nvSpPr>
          <p:spPr>
            <a:xfrm>
              <a:off x="6033350" y="4056000"/>
              <a:ext cx="596100" cy="596100"/>
            </a:xfrm>
            <a:prstGeom prst="ellipse">
              <a:avLst/>
            </a:prstGeom>
            <a:solidFill>
              <a:schemeClr val="accent4">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09</a:t>
              </a:r>
              <a:endParaRPr sz="1800" dirty="0">
                <a:solidFill>
                  <a:schemeClr val="lt1"/>
                </a:solidFill>
              </a:endParaRPr>
            </a:p>
          </p:txBody>
        </p:sp>
      </p:grpSp>
      <p:grpSp>
        <p:nvGrpSpPr>
          <p:cNvPr id="6" name="Google Shape;1564;p33">
            <a:extLst>
              <a:ext uri="{FF2B5EF4-FFF2-40B4-BE49-F238E27FC236}">
                <a16:creationId xmlns:a16="http://schemas.microsoft.com/office/drawing/2014/main" id="{2969C1AA-A57A-96C8-E09A-78743476AFFC}"/>
              </a:ext>
            </a:extLst>
          </p:cNvPr>
          <p:cNvGrpSpPr/>
          <p:nvPr/>
        </p:nvGrpSpPr>
        <p:grpSpPr>
          <a:xfrm>
            <a:off x="7102000" y="1191725"/>
            <a:ext cx="1678246" cy="3165373"/>
            <a:chOff x="3161760" y="1088175"/>
            <a:chExt cx="1931905" cy="3643804"/>
          </a:xfrm>
        </p:grpSpPr>
        <p:sp>
          <p:nvSpPr>
            <p:cNvPr id="7" name="Google Shape;1565;p33">
              <a:extLst>
                <a:ext uri="{FF2B5EF4-FFF2-40B4-BE49-F238E27FC236}">
                  <a16:creationId xmlns:a16="http://schemas.microsoft.com/office/drawing/2014/main" id="{659CD4DE-0671-FDF4-A9A5-5A147BF35997}"/>
                </a:ext>
              </a:extLst>
            </p:cNvPr>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6;p33">
              <a:extLst>
                <a:ext uri="{FF2B5EF4-FFF2-40B4-BE49-F238E27FC236}">
                  <a16:creationId xmlns:a16="http://schemas.microsoft.com/office/drawing/2014/main" id="{993C02C4-9D6C-6728-91F6-2A2C8619CD40}"/>
                </a:ext>
              </a:extLst>
            </p:cNvPr>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7;p33">
              <a:extLst>
                <a:ext uri="{FF2B5EF4-FFF2-40B4-BE49-F238E27FC236}">
                  <a16:creationId xmlns:a16="http://schemas.microsoft.com/office/drawing/2014/main" id="{B27835E8-F3EE-55E4-EC5B-E3F49B972AE3}"/>
                </a:ext>
              </a:extLst>
            </p:cNvPr>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68;p33">
              <a:extLst>
                <a:ext uri="{FF2B5EF4-FFF2-40B4-BE49-F238E27FC236}">
                  <a16:creationId xmlns:a16="http://schemas.microsoft.com/office/drawing/2014/main" id="{17F88707-95AB-A8D9-EDF5-DAC9190EF087}"/>
                </a:ext>
              </a:extLst>
            </p:cNvPr>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69;p33">
              <a:extLst>
                <a:ext uri="{FF2B5EF4-FFF2-40B4-BE49-F238E27FC236}">
                  <a16:creationId xmlns:a16="http://schemas.microsoft.com/office/drawing/2014/main" id="{CF4E4F5F-AE9A-C8FD-2A76-E7CDC70EDCE3}"/>
                </a:ext>
              </a:extLst>
            </p:cNvPr>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70;p33">
              <a:extLst>
                <a:ext uri="{FF2B5EF4-FFF2-40B4-BE49-F238E27FC236}">
                  <a16:creationId xmlns:a16="http://schemas.microsoft.com/office/drawing/2014/main" id="{9A5BFE67-9EF9-CBA6-E31E-3F54E6290F94}"/>
                </a:ext>
              </a:extLst>
            </p:cNvPr>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71;p33">
              <a:extLst>
                <a:ext uri="{FF2B5EF4-FFF2-40B4-BE49-F238E27FC236}">
                  <a16:creationId xmlns:a16="http://schemas.microsoft.com/office/drawing/2014/main" id="{11CCAF44-976B-739F-27C0-08AAE1520D97}"/>
                </a:ext>
              </a:extLst>
            </p:cNvPr>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2;p33">
              <a:extLst>
                <a:ext uri="{FF2B5EF4-FFF2-40B4-BE49-F238E27FC236}">
                  <a16:creationId xmlns:a16="http://schemas.microsoft.com/office/drawing/2014/main" id="{BD759BCC-3607-93B8-634E-CA8A0E14A1FC}"/>
                </a:ext>
              </a:extLst>
            </p:cNvPr>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3;p33">
              <a:extLst>
                <a:ext uri="{FF2B5EF4-FFF2-40B4-BE49-F238E27FC236}">
                  <a16:creationId xmlns:a16="http://schemas.microsoft.com/office/drawing/2014/main" id="{AF7EAB61-D17B-2D7E-6D20-6B0D83C1ACF6}"/>
                </a:ext>
              </a:extLst>
            </p:cNvPr>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4;p33">
              <a:extLst>
                <a:ext uri="{FF2B5EF4-FFF2-40B4-BE49-F238E27FC236}">
                  <a16:creationId xmlns:a16="http://schemas.microsoft.com/office/drawing/2014/main" id="{83CEFD04-F604-EA3F-A72B-CFA90098BDAC}"/>
                </a:ext>
              </a:extLst>
            </p:cNvPr>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5;p33">
              <a:extLst>
                <a:ext uri="{FF2B5EF4-FFF2-40B4-BE49-F238E27FC236}">
                  <a16:creationId xmlns:a16="http://schemas.microsoft.com/office/drawing/2014/main" id="{736E0CD9-3538-9868-D587-BF5D16AB2BA1}"/>
                </a:ext>
              </a:extLst>
            </p:cNvPr>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6;p33">
              <a:extLst>
                <a:ext uri="{FF2B5EF4-FFF2-40B4-BE49-F238E27FC236}">
                  <a16:creationId xmlns:a16="http://schemas.microsoft.com/office/drawing/2014/main" id="{059EB1A6-F407-C0F0-07E1-D5AE8946A6D9}"/>
                </a:ext>
              </a:extLst>
            </p:cNvPr>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7;p33">
              <a:extLst>
                <a:ext uri="{FF2B5EF4-FFF2-40B4-BE49-F238E27FC236}">
                  <a16:creationId xmlns:a16="http://schemas.microsoft.com/office/drawing/2014/main" id="{5302A78A-FA9C-B8C8-C427-DAEB63E97599}"/>
                </a:ext>
              </a:extLst>
            </p:cNvPr>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8;p33">
              <a:extLst>
                <a:ext uri="{FF2B5EF4-FFF2-40B4-BE49-F238E27FC236}">
                  <a16:creationId xmlns:a16="http://schemas.microsoft.com/office/drawing/2014/main" id="{9963E829-C3BF-C3F0-AC50-862127063A5B}"/>
                </a:ext>
              </a:extLst>
            </p:cNvPr>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9;p33">
              <a:extLst>
                <a:ext uri="{FF2B5EF4-FFF2-40B4-BE49-F238E27FC236}">
                  <a16:creationId xmlns:a16="http://schemas.microsoft.com/office/drawing/2014/main" id="{794C3488-ABBF-4230-6046-A64F98F27130}"/>
                </a:ext>
              </a:extLst>
            </p:cNvPr>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80;p33">
              <a:extLst>
                <a:ext uri="{FF2B5EF4-FFF2-40B4-BE49-F238E27FC236}">
                  <a16:creationId xmlns:a16="http://schemas.microsoft.com/office/drawing/2014/main" id="{698D6EFA-129A-7D45-307D-F75EAFD828BD}"/>
                </a:ext>
              </a:extLst>
            </p:cNvPr>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81;p33">
              <a:extLst>
                <a:ext uri="{FF2B5EF4-FFF2-40B4-BE49-F238E27FC236}">
                  <a16:creationId xmlns:a16="http://schemas.microsoft.com/office/drawing/2014/main" id="{52D8CF6D-4E5D-48B2-0B8F-A58FA419A4D3}"/>
                </a:ext>
              </a:extLst>
            </p:cNvPr>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82;p33">
              <a:extLst>
                <a:ext uri="{FF2B5EF4-FFF2-40B4-BE49-F238E27FC236}">
                  <a16:creationId xmlns:a16="http://schemas.microsoft.com/office/drawing/2014/main" id="{5D30845F-3CD3-E19C-9DB5-E52A61057A4D}"/>
                </a:ext>
              </a:extLst>
            </p:cNvPr>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83;p33">
              <a:extLst>
                <a:ext uri="{FF2B5EF4-FFF2-40B4-BE49-F238E27FC236}">
                  <a16:creationId xmlns:a16="http://schemas.microsoft.com/office/drawing/2014/main" id="{68BA1086-E25C-DF95-DA40-A620E908663F}"/>
                </a:ext>
              </a:extLst>
            </p:cNvPr>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4;p33">
              <a:extLst>
                <a:ext uri="{FF2B5EF4-FFF2-40B4-BE49-F238E27FC236}">
                  <a16:creationId xmlns:a16="http://schemas.microsoft.com/office/drawing/2014/main" id="{CE5B45A4-E5D0-3D9B-C1CE-1C826B8F7B35}"/>
                </a:ext>
              </a:extLst>
            </p:cNvPr>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5;p33">
              <a:extLst>
                <a:ext uri="{FF2B5EF4-FFF2-40B4-BE49-F238E27FC236}">
                  <a16:creationId xmlns:a16="http://schemas.microsoft.com/office/drawing/2014/main" id="{5C1C3E5F-519F-6EE3-46A3-2BD980C1F1E9}"/>
                </a:ext>
              </a:extLst>
            </p:cNvPr>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6;p33">
              <a:extLst>
                <a:ext uri="{FF2B5EF4-FFF2-40B4-BE49-F238E27FC236}">
                  <a16:creationId xmlns:a16="http://schemas.microsoft.com/office/drawing/2014/main" id="{9CBEFDD9-6A98-1942-DE3D-490C64BB722C}"/>
                </a:ext>
              </a:extLst>
            </p:cNvPr>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7;p33">
              <a:extLst>
                <a:ext uri="{FF2B5EF4-FFF2-40B4-BE49-F238E27FC236}">
                  <a16:creationId xmlns:a16="http://schemas.microsoft.com/office/drawing/2014/main" id="{E2A5F9F2-CA9A-D9CB-382B-43B1982F2F20}"/>
                </a:ext>
              </a:extLst>
            </p:cNvPr>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88;p33">
              <a:extLst>
                <a:ext uri="{FF2B5EF4-FFF2-40B4-BE49-F238E27FC236}">
                  <a16:creationId xmlns:a16="http://schemas.microsoft.com/office/drawing/2014/main" id="{85196838-AC87-F806-B025-33B5DDE51733}"/>
                </a:ext>
              </a:extLst>
            </p:cNvPr>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9;p33">
              <a:extLst>
                <a:ext uri="{FF2B5EF4-FFF2-40B4-BE49-F238E27FC236}">
                  <a16:creationId xmlns:a16="http://schemas.microsoft.com/office/drawing/2014/main" id="{54B83B13-8D63-F1CB-8E8C-F3C66986BDC6}"/>
                </a:ext>
              </a:extLst>
            </p:cNvPr>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90;p33">
              <a:extLst>
                <a:ext uri="{FF2B5EF4-FFF2-40B4-BE49-F238E27FC236}">
                  <a16:creationId xmlns:a16="http://schemas.microsoft.com/office/drawing/2014/main" id="{A4EFC7F6-65CD-D7C3-231D-B09FE1C609B5}"/>
                </a:ext>
              </a:extLst>
            </p:cNvPr>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91;p33">
              <a:extLst>
                <a:ext uri="{FF2B5EF4-FFF2-40B4-BE49-F238E27FC236}">
                  <a16:creationId xmlns:a16="http://schemas.microsoft.com/office/drawing/2014/main" id="{8215E524-B89D-8FB3-2D10-45B6F2E94B6E}"/>
                </a:ext>
              </a:extLst>
            </p:cNvPr>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92;p33">
              <a:extLst>
                <a:ext uri="{FF2B5EF4-FFF2-40B4-BE49-F238E27FC236}">
                  <a16:creationId xmlns:a16="http://schemas.microsoft.com/office/drawing/2014/main" id="{6199A14C-57AF-AA86-EDAB-40032A25C77B}"/>
                </a:ext>
              </a:extLst>
            </p:cNvPr>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93;p33">
              <a:extLst>
                <a:ext uri="{FF2B5EF4-FFF2-40B4-BE49-F238E27FC236}">
                  <a16:creationId xmlns:a16="http://schemas.microsoft.com/office/drawing/2014/main" id="{BF9D00F2-211D-EA5D-BA54-E945094CD4CD}"/>
                </a:ext>
              </a:extLst>
            </p:cNvPr>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94;p33">
              <a:extLst>
                <a:ext uri="{FF2B5EF4-FFF2-40B4-BE49-F238E27FC236}">
                  <a16:creationId xmlns:a16="http://schemas.microsoft.com/office/drawing/2014/main" id="{EDF70203-E83F-7BCF-2478-1BC484ED2467}"/>
                </a:ext>
              </a:extLst>
            </p:cNvPr>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5;p33">
              <a:extLst>
                <a:ext uri="{FF2B5EF4-FFF2-40B4-BE49-F238E27FC236}">
                  <a16:creationId xmlns:a16="http://schemas.microsoft.com/office/drawing/2014/main" id="{B35DCD31-88A4-8042-A9F8-43B785ACB0C3}"/>
                </a:ext>
              </a:extLst>
            </p:cNvPr>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6;p33">
              <a:extLst>
                <a:ext uri="{FF2B5EF4-FFF2-40B4-BE49-F238E27FC236}">
                  <a16:creationId xmlns:a16="http://schemas.microsoft.com/office/drawing/2014/main" id="{7CDC3712-EBA9-6294-A49E-0CEB3C1CCB74}"/>
                </a:ext>
              </a:extLst>
            </p:cNvPr>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7;p33">
              <a:extLst>
                <a:ext uri="{FF2B5EF4-FFF2-40B4-BE49-F238E27FC236}">
                  <a16:creationId xmlns:a16="http://schemas.microsoft.com/office/drawing/2014/main" id="{EF9D30C9-A9C6-9101-8CEE-ED151CC82A48}"/>
                </a:ext>
              </a:extLst>
            </p:cNvPr>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98;p33">
              <a:extLst>
                <a:ext uri="{FF2B5EF4-FFF2-40B4-BE49-F238E27FC236}">
                  <a16:creationId xmlns:a16="http://schemas.microsoft.com/office/drawing/2014/main" id="{DE82B1F6-7DA0-9677-35F9-0A7F35331D08}"/>
                </a:ext>
              </a:extLst>
            </p:cNvPr>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99;p33">
              <a:extLst>
                <a:ext uri="{FF2B5EF4-FFF2-40B4-BE49-F238E27FC236}">
                  <a16:creationId xmlns:a16="http://schemas.microsoft.com/office/drawing/2014/main" id="{5E89ED5A-CDFA-BE76-F89F-BEA30EE89CCC}"/>
                </a:ext>
              </a:extLst>
            </p:cNvPr>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00;p33">
              <a:extLst>
                <a:ext uri="{FF2B5EF4-FFF2-40B4-BE49-F238E27FC236}">
                  <a16:creationId xmlns:a16="http://schemas.microsoft.com/office/drawing/2014/main" id="{3D934D40-496C-8A15-D54B-9AA0F9A8F9C4}"/>
                </a:ext>
              </a:extLst>
            </p:cNvPr>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01;p33">
              <a:extLst>
                <a:ext uri="{FF2B5EF4-FFF2-40B4-BE49-F238E27FC236}">
                  <a16:creationId xmlns:a16="http://schemas.microsoft.com/office/drawing/2014/main" id="{5B1DBF7F-E71B-9EF2-BFB2-884A7FA8891F}"/>
                </a:ext>
              </a:extLst>
            </p:cNvPr>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02;p33">
              <a:extLst>
                <a:ext uri="{FF2B5EF4-FFF2-40B4-BE49-F238E27FC236}">
                  <a16:creationId xmlns:a16="http://schemas.microsoft.com/office/drawing/2014/main" id="{4455CD7B-9DF2-1EAA-6E1E-8E667DFE4EDF}"/>
                </a:ext>
              </a:extLst>
            </p:cNvPr>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03;p33">
              <a:extLst>
                <a:ext uri="{FF2B5EF4-FFF2-40B4-BE49-F238E27FC236}">
                  <a16:creationId xmlns:a16="http://schemas.microsoft.com/office/drawing/2014/main" id="{388229B2-20AE-D1B8-6C19-11842E0D469D}"/>
                </a:ext>
              </a:extLst>
            </p:cNvPr>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04;p33">
              <a:extLst>
                <a:ext uri="{FF2B5EF4-FFF2-40B4-BE49-F238E27FC236}">
                  <a16:creationId xmlns:a16="http://schemas.microsoft.com/office/drawing/2014/main" id="{7CF24606-D95B-1CA5-5250-4B5DF807A183}"/>
                </a:ext>
              </a:extLst>
            </p:cNvPr>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05;p33">
              <a:extLst>
                <a:ext uri="{FF2B5EF4-FFF2-40B4-BE49-F238E27FC236}">
                  <a16:creationId xmlns:a16="http://schemas.microsoft.com/office/drawing/2014/main" id="{E1697142-047F-15C8-B225-EE2D6FC14241}"/>
                </a:ext>
              </a:extLst>
            </p:cNvPr>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6;p33">
              <a:extLst>
                <a:ext uri="{FF2B5EF4-FFF2-40B4-BE49-F238E27FC236}">
                  <a16:creationId xmlns:a16="http://schemas.microsoft.com/office/drawing/2014/main" id="{731988B5-E83A-7317-BEEE-847B0326CE2C}"/>
                </a:ext>
              </a:extLst>
            </p:cNvPr>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07;p33">
              <a:extLst>
                <a:ext uri="{FF2B5EF4-FFF2-40B4-BE49-F238E27FC236}">
                  <a16:creationId xmlns:a16="http://schemas.microsoft.com/office/drawing/2014/main" id="{4B4321DE-FD13-2EB6-950A-581A6AE7FC09}"/>
                </a:ext>
              </a:extLst>
            </p:cNvPr>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08;p33">
              <a:extLst>
                <a:ext uri="{FF2B5EF4-FFF2-40B4-BE49-F238E27FC236}">
                  <a16:creationId xmlns:a16="http://schemas.microsoft.com/office/drawing/2014/main" id="{112651BC-0720-5323-C56D-0059752A3B6C}"/>
                </a:ext>
              </a:extLst>
            </p:cNvPr>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9;p33">
              <a:extLst>
                <a:ext uri="{FF2B5EF4-FFF2-40B4-BE49-F238E27FC236}">
                  <a16:creationId xmlns:a16="http://schemas.microsoft.com/office/drawing/2014/main" id="{E4A85185-E39A-F5A2-A009-8900DB8619C0}"/>
                </a:ext>
              </a:extLst>
            </p:cNvPr>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10;p33">
              <a:extLst>
                <a:ext uri="{FF2B5EF4-FFF2-40B4-BE49-F238E27FC236}">
                  <a16:creationId xmlns:a16="http://schemas.microsoft.com/office/drawing/2014/main" id="{38E46AED-F0E9-77D9-76C6-D0965365E959}"/>
                </a:ext>
              </a:extLst>
            </p:cNvPr>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11;p33">
              <a:extLst>
                <a:ext uri="{FF2B5EF4-FFF2-40B4-BE49-F238E27FC236}">
                  <a16:creationId xmlns:a16="http://schemas.microsoft.com/office/drawing/2014/main" id="{FCCED249-C1B1-FE82-4206-C4086BF3670C}"/>
                </a:ext>
              </a:extLst>
            </p:cNvPr>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12;p33">
              <a:extLst>
                <a:ext uri="{FF2B5EF4-FFF2-40B4-BE49-F238E27FC236}">
                  <a16:creationId xmlns:a16="http://schemas.microsoft.com/office/drawing/2014/main" id="{D7C3FBAC-533E-CF51-66F8-99DEC6B3A7A7}"/>
                </a:ext>
              </a:extLst>
            </p:cNvPr>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13;p33">
              <a:extLst>
                <a:ext uri="{FF2B5EF4-FFF2-40B4-BE49-F238E27FC236}">
                  <a16:creationId xmlns:a16="http://schemas.microsoft.com/office/drawing/2014/main" id="{8EC426DB-6870-E4D6-0854-5C7424254701}"/>
                </a:ext>
              </a:extLst>
            </p:cNvPr>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14;p33">
              <a:extLst>
                <a:ext uri="{FF2B5EF4-FFF2-40B4-BE49-F238E27FC236}">
                  <a16:creationId xmlns:a16="http://schemas.microsoft.com/office/drawing/2014/main" id="{AE09A252-5813-00E9-A06E-32E34230AC0D}"/>
                </a:ext>
              </a:extLst>
            </p:cNvPr>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15;p33">
              <a:extLst>
                <a:ext uri="{FF2B5EF4-FFF2-40B4-BE49-F238E27FC236}">
                  <a16:creationId xmlns:a16="http://schemas.microsoft.com/office/drawing/2014/main" id="{9BA461E3-25E9-AE1E-0C4A-30CED18C142A}"/>
                </a:ext>
              </a:extLst>
            </p:cNvPr>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16;p33">
              <a:extLst>
                <a:ext uri="{FF2B5EF4-FFF2-40B4-BE49-F238E27FC236}">
                  <a16:creationId xmlns:a16="http://schemas.microsoft.com/office/drawing/2014/main" id="{B7A2629D-3EEF-5733-C991-0036C91ADA4D}"/>
                </a:ext>
              </a:extLst>
            </p:cNvPr>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17;p33">
              <a:extLst>
                <a:ext uri="{FF2B5EF4-FFF2-40B4-BE49-F238E27FC236}">
                  <a16:creationId xmlns:a16="http://schemas.microsoft.com/office/drawing/2014/main" id="{15796228-D279-087C-8AF7-6CB90B0FC317}"/>
                </a:ext>
              </a:extLst>
            </p:cNvPr>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18;p33">
              <a:extLst>
                <a:ext uri="{FF2B5EF4-FFF2-40B4-BE49-F238E27FC236}">
                  <a16:creationId xmlns:a16="http://schemas.microsoft.com/office/drawing/2014/main" id="{14948EDD-0128-A4FA-B0B5-1078E7CB750B}"/>
                </a:ext>
              </a:extLst>
            </p:cNvPr>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19;p33">
              <a:extLst>
                <a:ext uri="{FF2B5EF4-FFF2-40B4-BE49-F238E27FC236}">
                  <a16:creationId xmlns:a16="http://schemas.microsoft.com/office/drawing/2014/main" id="{2BC77451-CD92-A21A-C2F8-0484C06EAC32}"/>
                </a:ext>
              </a:extLst>
            </p:cNvPr>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20;p33">
              <a:extLst>
                <a:ext uri="{FF2B5EF4-FFF2-40B4-BE49-F238E27FC236}">
                  <a16:creationId xmlns:a16="http://schemas.microsoft.com/office/drawing/2014/main" id="{D1B1A89C-01F9-AB21-C582-3E57DF6FD32F}"/>
                </a:ext>
              </a:extLst>
            </p:cNvPr>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21;p33">
              <a:extLst>
                <a:ext uri="{FF2B5EF4-FFF2-40B4-BE49-F238E27FC236}">
                  <a16:creationId xmlns:a16="http://schemas.microsoft.com/office/drawing/2014/main" id="{8A14A43B-A4E6-987B-7106-358F0BEDF247}"/>
                </a:ext>
              </a:extLst>
            </p:cNvPr>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22;p33">
              <a:extLst>
                <a:ext uri="{FF2B5EF4-FFF2-40B4-BE49-F238E27FC236}">
                  <a16:creationId xmlns:a16="http://schemas.microsoft.com/office/drawing/2014/main" id="{35A30239-9798-ADF0-CBD6-443FF9246EAB}"/>
                </a:ext>
              </a:extLst>
            </p:cNvPr>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23;p33">
              <a:extLst>
                <a:ext uri="{FF2B5EF4-FFF2-40B4-BE49-F238E27FC236}">
                  <a16:creationId xmlns:a16="http://schemas.microsoft.com/office/drawing/2014/main" id="{66A71498-F2F2-BC37-2E98-D0D792AE9827}"/>
                </a:ext>
              </a:extLst>
            </p:cNvPr>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4;p33">
              <a:extLst>
                <a:ext uri="{FF2B5EF4-FFF2-40B4-BE49-F238E27FC236}">
                  <a16:creationId xmlns:a16="http://schemas.microsoft.com/office/drawing/2014/main" id="{A8957BF0-228B-7426-D5E4-D02E2739A74B}"/>
                </a:ext>
              </a:extLst>
            </p:cNvPr>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5;p33">
              <a:extLst>
                <a:ext uri="{FF2B5EF4-FFF2-40B4-BE49-F238E27FC236}">
                  <a16:creationId xmlns:a16="http://schemas.microsoft.com/office/drawing/2014/main" id="{6D262D00-89E5-ECFB-2AB1-C8DB0D9A4390}"/>
                </a:ext>
              </a:extLst>
            </p:cNvPr>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6;p33">
              <a:extLst>
                <a:ext uri="{FF2B5EF4-FFF2-40B4-BE49-F238E27FC236}">
                  <a16:creationId xmlns:a16="http://schemas.microsoft.com/office/drawing/2014/main" id="{CA6F0801-3A18-8D6C-6751-0A8C0FC24864}"/>
                </a:ext>
              </a:extLst>
            </p:cNvPr>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27;p33">
              <a:extLst>
                <a:ext uri="{FF2B5EF4-FFF2-40B4-BE49-F238E27FC236}">
                  <a16:creationId xmlns:a16="http://schemas.microsoft.com/office/drawing/2014/main" id="{F085219F-5B1E-02E9-EE22-A989C0D81960}"/>
                </a:ext>
              </a:extLst>
            </p:cNvPr>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28;p33">
              <a:extLst>
                <a:ext uri="{FF2B5EF4-FFF2-40B4-BE49-F238E27FC236}">
                  <a16:creationId xmlns:a16="http://schemas.microsoft.com/office/drawing/2014/main" id="{3064F8A8-BFB6-9D11-1BB7-3A96F9E74729}"/>
                </a:ext>
              </a:extLst>
            </p:cNvPr>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29;p33">
              <a:extLst>
                <a:ext uri="{FF2B5EF4-FFF2-40B4-BE49-F238E27FC236}">
                  <a16:creationId xmlns:a16="http://schemas.microsoft.com/office/drawing/2014/main" id="{B7DD062E-74CA-FB6B-1AE4-D16476232107}"/>
                </a:ext>
              </a:extLst>
            </p:cNvPr>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30;p33">
              <a:extLst>
                <a:ext uri="{FF2B5EF4-FFF2-40B4-BE49-F238E27FC236}">
                  <a16:creationId xmlns:a16="http://schemas.microsoft.com/office/drawing/2014/main" id="{9B68B71A-F0BB-CB6E-38DC-C0BA3A239390}"/>
                </a:ext>
              </a:extLst>
            </p:cNvPr>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31;p33">
              <a:extLst>
                <a:ext uri="{FF2B5EF4-FFF2-40B4-BE49-F238E27FC236}">
                  <a16:creationId xmlns:a16="http://schemas.microsoft.com/office/drawing/2014/main" id="{18577378-2278-61CB-B363-BFE72E83DFA8}"/>
                </a:ext>
              </a:extLst>
            </p:cNvPr>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32;p33">
              <a:extLst>
                <a:ext uri="{FF2B5EF4-FFF2-40B4-BE49-F238E27FC236}">
                  <a16:creationId xmlns:a16="http://schemas.microsoft.com/office/drawing/2014/main" id="{EAEB9A29-8980-D90D-9502-7C6EFD1DAF4D}"/>
                </a:ext>
              </a:extLst>
            </p:cNvPr>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33;p33">
              <a:extLst>
                <a:ext uri="{FF2B5EF4-FFF2-40B4-BE49-F238E27FC236}">
                  <a16:creationId xmlns:a16="http://schemas.microsoft.com/office/drawing/2014/main" id="{337FEFD4-92E2-7217-DB8A-26BAA85C1A92}"/>
                </a:ext>
              </a:extLst>
            </p:cNvPr>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34;p33">
              <a:extLst>
                <a:ext uri="{FF2B5EF4-FFF2-40B4-BE49-F238E27FC236}">
                  <a16:creationId xmlns:a16="http://schemas.microsoft.com/office/drawing/2014/main" id="{A2A81FDA-F675-5A6F-0B12-7672776B38A3}"/>
                </a:ext>
              </a:extLst>
            </p:cNvPr>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35;p33">
              <a:extLst>
                <a:ext uri="{FF2B5EF4-FFF2-40B4-BE49-F238E27FC236}">
                  <a16:creationId xmlns:a16="http://schemas.microsoft.com/office/drawing/2014/main" id="{6AB13916-EA64-3325-BBFA-6EC48428D6B9}"/>
                </a:ext>
              </a:extLst>
            </p:cNvPr>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36;p33">
              <a:extLst>
                <a:ext uri="{FF2B5EF4-FFF2-40B4-BE49-F238E27FC236}">
                  <a16:creationId xmlns:a16="http://schemas.microsoft.com/office/drawing/2014/main" id="{D409E2C3-CA8B-3EA2-531E-722429451E97}"/>
                </a:ext>
              </a:extLst>
            </p:cNvPr>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37;p33">
              <a:extLst>
                <a:ext uri="{FF2B5EF4-FFF2-40B4-BE49-F238E27FC236}">
                  <a16:creationId xmlns:a16="http://schemas.microsoft.com/office/drawing/2014/main" id="{29223A68-8EC7-1677-6F44-A9A8708156CD}"/>
                </a:ext>
              </a:extLst>
            </p:cNvPr>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38;p33">
              <a:extLst>
                <a:ext uri="{FF2B5EF4-FFF2-40B4-BE49-F238E27FC236}">
                  <a16:creationId xmlns:a16="http://schemas.microsoft.com/office/drawing/2014/main" id="{30EB83F0-9E55-A0B3-54BD-7BD617AF597F}"/>
                </a:ext>
              </a:extLst>
            </p:cNvPr>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39;p33">
              <a:extLst>
                <a:ext uri="{FF2B5EF4-FFF2-40B4-BE49-F238E27FC236}">
                  <a16:creationId xmlns:a16="http://schemas.microsoft.com/office/drawing/2014/main" id="{79CD0164-BE0B-D11F-0320-225BBE838CC9}"/>
                </a:ext>
              </a:extLst>
            </p:cNvPr>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40;p33">
              <a:extLst>
                <a:ext uri="{FF2B5EF4-FFF2-40B4-BE49-F238E27FC236}">
                  <a16:creationId xmlns:a16="http://schemas.microsoft.com/office/drawing/2014/main" id="{2F64BC78-8BF6-544D-F225-8EA006AE360C}"/>
                </a:ext>
              </a:extLst>
            </p:cNvPr>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41;p33">
              <a:extLst>
                <a:ext uri="{FF2B5EF4-FFF2-40B4-BE49-F238E27FC236}">
                  <a16:creationId xmlns:a16="http://schemas.microsoft.com/office/drawing/2014/main" id="{B9C31723-E778-3681-7278-BF860BCCE7D8}"/>
                </a:ext>
              </a:extLst>
            </p:cNvPr>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42;p33">
              <a:extLst>
                <a:ext uri="{FF2B5EF4-FFF2-40B4-BE49-F238E27FC236}">
                  <a16:creationId xmlns:a16="http://schemas.microsoft.com/office/drawing/2014/main" id="{DC677988-C8D9-2F2B-9C42-97ACF97E60CF}"/>
                </a:ext>
              </a:extLst>
            </p:cNvPr>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43;p33">
              <a:extLst>
                <a:ext uri="{FF2B5EF4-FFF2-40B4-BE49-F238E27FC236}">
                  <a16:creationId xmlns:a16="http://schemas.microsoft.com/office/drawing/2014/main" id="{F591E292-9134-731E-EF38-59C3E3D4B3E6}"/>
                </a:ext>
              </a:extLst>
            </p:cNvPr>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44;p33">
              <a:extLst>
                <a:ext uri="{FF2B5EF4-FFF2-40B4-BE49-F238E27FC236}">
                  <a16:creationId xmlns:a16="http://schemas.microsoft.com/office/drawing/2014/main" id="{3CEADF42-F874-37B9-C0D0-9EE99166790E}"/>
                </a:ext>
              </a:extLst>
            </p:cNvPr>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45;p33">
              <a:extLst>
                <a:ext uri="{FF2B5EF4-FFF2-40B4-BE49-F238E27FC236}">
                  <a16:creationId xmlns:a16="http://schemas.microsoft.com/office/drawing/2014/main" id="{6BC60BA5-AEDD-26B5-266C-8FA5407C9337}"/>
                </a:ext>
              </a:extLst>
            </p:cNvPr>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46;p33">
              <a:extLst>
                <a:ext uri="{FF2B5EF4-FFF2-40B4-BE49-F238E27FC236}">
                  <a16:creationId xmlns:a16="http://schemas.microsoft.com/office/drawing/2014/main" id="{CA8BC303-5B19-FC57-E81D-BFE11CDEB8AC}"/>
                </a:ext>
              </a:extLst>
            </p:cNvPr>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47;p33">
              <a:extLst>
                <a:ext uri="{FF2B5EF4-FFF2-40B4-BE49-F238E27FC236}">
                  <a16:creationId xmlns:a16="http://schemas.microsoft.com/office/drawing/2014/main" id="{081949CD-33E5-68E7-B9C9-267444008684}"/>
                </a:ext>
              </a:extLst>
            </p:cNvPr>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48;p33">
              <a:extLst>
                <a:ext uri="{FF2B5EF4-FFF2-40B4-BE49-F238E27FC236}">
                  <a16:creationId xmlns:a16="http://schemas.microsoft.com/office/drawing/2014/main" id="{2363DF5C-2B39-4777-82A7-E0B300186FBC}"/>
                </a:ext>
              </a:extLst>
            </p:cNvPr>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49;p33">
              <a:extLst>
                <a:ext uri="{FF2B5EF4-FFF2-40B4-BE49-F238E27FC236}">
                  <a16:creationId xmlns:a16="http://schemas.microsoft.com/office/drawing/2014/main" id="{D799EE5C-72F9-9945-C910-6D0CD83A4C2F}"/>
                </a:ext>
              </a:extLst>
            </p:cNvPr>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50;p33">
              <a:extLst>
                <a:ext uri="{FF2B5EF4-FFF2-40B4-BE49-F238E27FC236}">
                  <a16:creationId xmlns:a16="http://schemas.microsoft.com/office/drawing/2014/main" id="{DC688063-86B2-7F68-FD31-FE3D5B4557A2}"/>
                </a:ext>
              </a:extLst>
            </p:cNvPr>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1;p33">
              <a:extLst>
                <a:ext uri="{FF2B5EF4-FFF2-40B4-BE49-F238E27FC236}">
                  <a16:creationId xmlns:a16="http://schemas.microsoft.com/office/drawing/2014/main" id="{FFBC600E-1975-D49F-A845-E5849A8A612D}"/>
                </a:ext>
              </a:extLst>
            </p:cNvPr>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406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3025468" y="1548236"/>
            <a:ext cx="5942162" cy="2273281"/>
          </a:xfrm>
        </p:spPr>
        <p:txBody>
          <a:bodyPr>
            <a:normAutofit fontScale="90000"/>
          </a:bodyPr>
          <a:lstStyle/>
          <a:p>
            <a:pPr algn="just">
              <a:lnSpc>
                <a:spcPct val="107000"/>
              </a:lnSpc>
              <a:spcAft>
                <a:spcPts val="800"/>
              </a:spcAft>
            </a:pP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Après l'entraînement et la validation, nous analysons les résultats pour identifier les caractéristiques les plus influentes sur la prédiction du </a:t>
            </a:r>
            <a:r>
              <a:rPr lang="fr-FR" sz="1800" b="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a:t>
            </a: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 </a:t>
            </a: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Cette compréhension nous permet de cibler plus précisément les facteurs de risque et d'élaborer des stratégies de rétention efficaces.</a:t>
            </a:r>
            <a:endParaRPr lang="fr-FR" dirty="0"/>
          </a:p>
        </p:txBody>
      </p:sp>
      <p:grpSp>
        <p:nvGrpSpPr>
          <p:cNvPr id="3" name="Google Shape;319;p16">
            <a:extLst>
              <a:ext uri="{FF2B5EF4-FFF2-40B4-BE49-F238E27FC236}">
                <a16:creationId xmlns:a16="http://schemas.microsoft.com/office/drawing/2014/main" id="{73CC236A-855B-6973-EB94-709DDC6434BC}"/>
              </a:ext>
            </a:extLst>
          </p:cNvPr>
          <p:cNvGrpSpPr/>
          <p:nvPr/>
        </p:nvGrpSpPr>
        <p:grpSpPr>
          <a:xfrm>
            <a:off x="3328931" y="595625"/>
            <a:ext cx="3466316" cy="596100"/>
            <a:chOff x="6033350" y="4056000"/>
            <a:chExt cx="3466316" cy="596100"/>
          </a:xfrm>
        </p:grpSpPr>
        <p:sp>
          <p:nvSpPr>
            <p:cNvPr id="4" name="Google Shape;321;p16">
              <a:extLst>
                <a:ext uri="{FF2B5EF4-FFF2-40B4-BE49-F238E27FC236}">
                  <a16:creationId xmlns:a16="http://schemas.microsoft.com/office/drawing/2014/main" id="{7935E88B-C766-619E-57C9-416675378A2A}"/>
                </a:ext>
              </a:extLst>
            </p:cNvPr>
            <p:cNvSpPr txBox="1"/>
            <p:nvPr/>
          </p:nvSpPr>
          <p:spPr>
            <a:xfrm>
              <a:off x="6705626" y="4188150"/>
              <a:ext cx="279404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Interprétation des Résultats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BACDADD7-2680-D32D-F244-BEFF1761A444}"/>
                </a:ext>
              </a:extLst>
            </p:cNvPr>
            <p:cNvSpPr/>
            <p:nvPr/>
          </p:nvSpPr>
          <p:spPr>
            <a:xfrm>
              <a:off x="6033350" y="4056000"/>
              <a:ext cx="596100" cy="596100"/>
            </a:xfrm>
            <a:prstGeom prst="ellipse">
              <a:avLst/>
            </a:prstGeom>
            <a:solidFill>
              <a:schemeClr val="bg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10</a:t>
              </a:r>
              <a:endParaRPr sz="1800" dirty="0">
                <a:solidFill>
                  <a:schemeClr val="lt1"/>
                </a:solidFill>
              </a:endParaRPr>
            </a:p>
          </p:txBody>
        </p:sp>
      </p:grpSp>
      <p:grpSp>
        <p:nvGrpSpPr>
          <p:cNvPr id="6" name="Google Shape;1287;p30">
            <a:extLst>
              <a:ext uri="{FF2B5EF4-FFF2-40B4-BE49-F238E27FC236}">
                <a16:creationId xmlns:a16="http://schemas.microsoft.com/office/drawing/2014/main" id="{78B20D3E-A502-5B9E-60C0-8E9038345E52}"/>
              </a:ext>
            </a:extLst>
          </p:cNvPr>
          <p:cNvGrpSpPr/>
          <p:nvPr/>
        </p:nvGrpSpPr>
        <p:grpSpPr>
          <a:xfrm>
            <a:off x="262708" y="1015462"/>
            <a:ext cx="2990047" cy="3762375"/>
            <a:chOff x="3229376" y="1038225"/>
            <a:chExt cx="2990047" cy="3762375"/>
          </a:xfrm>
        </p:grpSpPr>
        <p:grpSp>
          <p:nvGrpSpPr>
            <p:cNvPr id="7" name="Google Shape;1288;p30">
              <a:extLst>
                <a:ext uri="{FF2B5EF4-FFF2-40B4-BE49-F238E27FC236}">
                  <a16:creationId xmlns:a16="http://schemas.microsoft.com/office/drawing/2014/main" id="{5CDDEE32-234C-C1C6-F2C3-B91346E15FBB}"/>
                </a:ext>
              </a:extLst>
            </p:cNvPr>
            <p:cNvGrpSpPr/>
            <p:nvPr/>
          </p:nvGrpSpPr>
          <p:grpSpPr>
            <a:xfrm>
              <a:off x="3229376" y="1122657"/>
              <a:ext cx="2990047" cy="3677943"/>
              <a:chOff x="3076803" y="1122657"/>
              <a:chExt cx="2990047" cy="3677943"/>
            </a:xfrm>
          </p:grpSpPr>
          <p:sp>
            <p:nvSpPr>
              <p:cNvPr id="12" name="Google Shape;1289;p30">
                <a:extLst>
                  <a:ext uri="{FF2B5EF4-FFF2-40B4-BE49-F238E27FC236}">
                    <a16:creationId xmlns:a16="http://schemas.microsoft.com/office/drawing/2014/main" id="{C8A80DE5-EA53-CF50-7E97-A688755526EA}"/>
                  </a:ext>
                </a:extLst>
              </p:cNvPr>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290;p30">
                <a:extLst>
                  <a:ext uri="{FF2B5EF4-FFF2-40B4-BE49-F238E27FC236}">
                    <a16:creationId xmlns:a16="http://schemas.microsoft.com/office/drawing/2014/main" id="{6035CAE0-92A1-4A3B-677A-9E46B111B952}"/>
                  </a:ext>
                </a:extLst>
              </p:cNvPr>
              <p:cNvGrpSpPr/>
              <p:nvPr/>
            </p:nvGrpSpPr>
            <p:grpSpPr>
              <a:xfrm>
                <a:off x="3076803" y="1122657"/>
                <a:ext cx="2846761" cy="3609149"/>
                <a:chOff x="5746228" y="1003890"/>
                <a:chExt cx="2940565" cy="3728074"/>
              </a:xfrm>
            </p:grpSpPr>
            <p:grpSp>
              <p:nvGrpSpPr>
                <p:cNvPr id="14" name="Google Shape;1291;p30">
                  <a:extLst>
                    <a:ext uri="{FF2B5EF4-FFF2-40B4-BE49-F238E27FC236}">
                      <a16:creationId xmlns:a16="http://schemas.microsoft.com/office/drawing/2014/main" id="{7A924F9C-0605-4745-9166-CA0528A4F28C}"/>
                    </a:ext>
                  </a:extLst>
                </p:cNvPr>
                <p:cNvGrpSpPr/>
                <p:nvPr/>
              </p:nvGrpSpPr>
              <p:grpSpPr>
                <a:xfrm>
                  <a:off x="5746228" y="1003890"/>
                  <a:ext cx="1610200" cy="3314901"/>
                  <a:chOff x="6434938" y="1003850"/>
                  <a:chExt cx="1165376" cy="2399147"/>
                </a:xfrm>
              </p:grpSpPr>
              <p:sp>
                <p:nvSpPr>
                  <p:cNvPr id="53" name="Google Shape;1292;p30">
                    <a:extLst>
                      <a:ext uri="{FF2B5EF4-FFF2-40B4-BE49-F238E27FC236}">
                        <a16:creationId xmlns:a16="http://schemas.microsoft.com/office/drawing/2014/main" id="{C6141196-400E-B672-21B5-25E55771C8E0}"/>
                      </a:ext>
                    </a:extLst>
                  </p:cNvPr>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3;p30">
                    <a:extLst>
                      <a:ext uri="{FF2B5EF4-FFF2-40B4-BE49-F238E27FC236}">
                        <a16:creationId xmlns:a16="http://schemas.microsoft.com/office/drawing/2014/main" id="{DD4DA2E8-656B-5523-B4AF-A9CB38839817}"/>
                      </a:ext>
                    </a:extLst>
                  </p:cNvPr>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94;p30">
                    <a:extLst>
                      <a:ext uri="{FF2B5EF4-FFF2-40B4-BE49-F238E27FC236}">
                        <a16:creationId xmlns:a16="http://schemas.microsoft.com/office/drawing/2014/main" id="{DE21C736-45E8-6CF2-B08F-E8BCDFD7BD7D}"/>
                      </a:ext>
                    </a:extLst>
                  </p:cNvPr>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5;p30">
                    <a:extLst>
                      <a:ext uri="{FF2B5EF4-FFF2-40B4-BE49-F238E27FC236}">
                        <a16:creationId xmlns:a16="http://schemas.microsoft.com/office/drawing/2014/main" id="{3FC34977-3AE2-7628-8018-93FD84DBF401}"/>
                      </a:ext>
                    </a:extLst>
                  </p:cNvPr>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6;p30">
                    <a:extLst>
                      <a:ext uri="{FF2B5EF4-FFF2-40B4-BE49-F238E27FC236}">
                        <a16:creationId xmlns:a16="http://schemas.microsoft.com/office/drawing/2014/main" id="{DD284708-15F7-CC8D-9402-973C9C3C6BB8}"/>
                      </a:ext>
                    </a:extLst>
                  </p:cNvPr>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7;p30">
                    <a:extLst>
                      <a:ext uri="{FF2B5EF4-FFF2-40B4-BE49-F238E27FC236}">
                        <a16:creationId xmlns:a16="http://schemas.microsoft.com/office/drawing/2014/main" id="{C2DFA088-2B00-65AC-AEEB-01019F161C56}"/>
                      </a:ext>
                    </a:extLst>
                  </p:cNvPr>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8;p30">
                    <a:extLst>
                      <a:ext uri="{FF2B5EF4-FFF2-40B4-BE49-F238E27FC236}">
                        <a16:creationId xmlns:a16="http://schemas.microsoft.com/office/drawing/2014/main" id="{3544066D-565E-D3BF-B574-EEFC2E59DFAB}"/>
                      </a:ext>
                    </a:extLst>
                  </p:cNvPr>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9;p30">
                    <a:extLst>
                      <a:ext uri="{FF2B5EF4-FFF2-40B4-BE49-F238E27FC236}">
                        <a16:creationId xmlns:a16="http://schemas.microsoft.com/office/drawing/2014/main" id="{C6A4D2F4-5BEE-5B1C-F657-F1388C6B9BDF}"/>
                      </a:ext>
                    </a:extLst>
                  </p:cNvPr>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00;p30">
                    <a:extLst>
                      <a:ext uri="{FF2B5EF4-FFF2-40B4-BE49-F238E27FC236}">
                        <a16:creationId xmlns:a16="http://schemas.microsoft.com/office/drawing/2014/main" id="{EF669AD9-91EF-FCC8-F174-CA8A1EC79E04}"/>
                      </a:ext>
                    </a:extLst>
                  </p:cNvPr>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01;p30">
                    <a:extLst>
                      <a:ext uri="{FF2B5EF4-FFF2-40B4-BE49-F238E27FC236}">
                        <a16:creationId xmlns:a16="http://schemas.microsoft.com/office/drawing/2014/main" id="{B8C97E9D-B56E-976F-3BB8-73E0C2BDAE57}"/>
                      </a:ext>
                    </a:extLst>
                  </p:cNvPr>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02;p30">
                    <a:extLst>
                      <a:ext uri="{FF2B5EF4-FFF2-40B4-BE49-F238E27FC236}">
                        <a16:creationId xmlns:a16="http://schemas.microsoft.com/office/drawing/2014/main" id="{66259E6E-85D9-DE25-83A8-85B8AA4B83A6}"/>
                      </a:ext>
                    </a:extLst>
                  </p:cNvPr>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03;p30">
                    <a:extLst>
                      <a:ext uri="{FF2B5EF4-FFF2-40B4-BE49-F238E27FC236}">
                        <a16:creationId xmlns:a16="http://schemas.microsoft.com/office/drawing/2014/main" id="{9489BD0B-0FDA-2253-347B-7568D158EEDD}"/>
                      </a:ext>
                    </a:extLst>
                  </p:cNvPr>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04;p30">
                    <a:extLst>
                      <a:ext uri="{FF2B5EF4-FFF2-40B4-BE49-F238E27FC236}">
                        <a16:creationId xmlns:a16="http://schemas.microsoft.com/office/drawing/2014/main" id="{847566B6-F3D7-451C-6864-73F7ADB49301}"/>
                      </a:ext>
                    </a:extLst>
                  </p:cNvPr>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05;p30">
                    <a:extLst>
                      <a:ext uri="{FF2B5EF4-FFF2-40B4-BE49-F238E27FC236}">
                        <a16:creationId xmlns:a16="http://schemas.microsoft.com/office/drawing/2014/main" id="{D69A8340-26B8-70B4-7D51-B824350C895E}"/>
                      </a:ext>
                    </a:extLst>
                  </p:cNvPr>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06;p30">
                    <a:extLst>
                      <a:ext uri="{FF2B5EF4-FFF2-40B4-BE49-F238E27FC236}">
                        <a16:creationId xmlns:a16="http://schemas.microsoft.com/office/drawing/2014/main" id="{8AB7FA6A-F389-DE4E-A6B9-2E94AE9AD03C}"/>
                      </a:ext>
                    </a:extLst>
                  </p:cNvPr>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07;p30">
                    <a:extLst>
                      <a:ext uri="{FF2B5EF4-FFF2-40B4-BE49-F238E27FC236}">
                        <a16:creationId xmlns:a16="http://schemas.microsoft.com/office/drawing/2014/main" id="{0974E3A1-3CD8-5862-F9C1-3FFC433DC4D5}"/>
                      </a:ext>
                    </a:extLst>
                  </p:cNvPr>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08;p30">
                    <a:extLst>
                      <a:ext uri="{FF2B5EF4-FFF2-40B4-BE49-F238E27FC236}">
                        <a16:creationId xmlns:a16="http://schemas.microsoft.com/office/drawing/2014/main" id="{01458522-E5A3-E7B4-1C13-1F93A53A2F26}"/>
                      </a:ext>
                    </a:extLst>
                  </p:cNvPr>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09;p30">
                    <a:extLst>
                      <a:ext uri="{FF2B5EF4-FFF2-40B4-BE49-F238E27FC236}">
                        <a16:creationId xmlns:a16="http://schemas.microsoft.com/office/drawing/2014/main" id="{4BCA0637-7D80-4174-3115-1CBF958EDC87}"/>
                      </a:ext>
                    </a:extLst>
                  </p:cNvPr>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10;p30">
                    <a:extLst>
                      <a:ext uri="{FF2B5EF4-FFF2-40B4-BE49-F238E27FC236}">
                        <a16:creationId xmlns:a16="http://schemas.microsoft.com/office/drawing/2014/main" id="{80A43A58-91E1-AE74-CF0B-C17816C3870C}"/>
                      </a:ext>
                    </a:extLst>
                  </p:cNvPr>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11;p30">
                    <a:extLst>
                      <a:ext uri="{FF2B5EF4-FFF2-40B4-BE49-F238E27FC236}">
                        <a16:creationId xmlns:a16="http://schemas.microsoft.com/office/drawing/2014/main" id="{3B9B558D-A973-C29E-C5E8-B5F8264D4FAF}"/>
                      </a:ext>
                    </a:extLst>
                  </p:cNvPr>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12;p30">
                    <a:extLst>
                      <a:ext uri="{FF2B5EF4-FFF2-40B4-BE49-F238E27FC236}">
                        <a16:creationId xmlns:a16="http://schemas.microsoft.com/office/drawing/2014/main" id="{3483370C-44D4-4EEE-B381-2CC0CA1FBF82}"/>
                      </a:ext>
                    </a:extLst>
                  </p:cNvPr>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13;p30">
                    <a:extLst>
                      <a:ext uri="{FF2B5EF4-FFF2-40B4-BE49-F238E27FC236}">
                        <a16:creationId xmlns:a16="http://schemas.microsoft.com/office/drawing/2014/main" id="{B1613A7C-2105-7FDB-F5E0-35FD3FBB6600}"/>
                      </a:ext>
                    </a:extLst>
                  </p:cNvPr>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14;p30">
                    <a:extLst>
                      <a:ext uri="{FF2B5EF4-FFF2-40B4-BE49-F238E27FC236}">
                        <a16:creationId xmlns:a16="http://schemas.microsoft.com/office/drawing/2014/main" id="{51275343-90F5-6AA8-57C3-9618C2A3975D}"/>
                      </a:ext>
                    </a:extLst>
                  </p:cNvPr>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15;p30">
                    <a:extLst>
                      <a:ext uri="{FF2B5EF4-FFF2-40B4-BE49-F238E27FC236}">
                        <a16:creationId xmlns:a16="http://schemas.microsoft.com/office/drawing/2014/main" id="{9AB16D5E-19E0-60BC-0ECC-DBDBB4652356}"/>
                      </a:ext>
                    </a:extLst>
                  </p:cNvPr>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16;p30">
                    <a:extLst>
                      <a:ext uri="{FF2B5EF4-FFF2-40B4-BE49-F238E27FC236}">
                        <a16:creationId xmlns:a16="http://schemas.microsoft.com/office/drawing/2014/main" id="{43F517EF-6ADB-B9C8-46AC-FCC70DED6C96}"/>
                      </a:ext>
                    </a:extLst>
                  </p:cNvPr>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17;p30">
                    <a:extLst>
                      <a:ext uri="{FF2B5EF4-FFF2-40B4-BE49-F238E27FC236}">
                        <a16:creationId xmlns:a16="http://schemas.microsoft.com/office/drawing/2014/main" id="{1D6500A3-D24A-1521-B803-E95E3742CD6A}"/>
                      </a:ext>
                    </a:extLst>
                  </p:cNvPr>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18;p30">
                    <a:extLst>
                      <a:ext uri="{FF2B5EF4-FFF2-40B4-BE49-F238E27FC236}">
                        <a16:creationId xmlns:a16="http://schemas.microsoft.com/office/drawing/2014/main" id="{69FE99C8-8AC0-B7CF-6625-9B70DE893156}"/>
                      </a:ext>
                    </a:extLst>
                  </p:cNvPr>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19;p30">
                    <a:extLst>
                      <a:ext uri="{FF2B5EF4-FFF2-40B4-BE49-F238E27FC236}">
                        <a16:creationId xmlns:a16="http://schemas.microsoft.com/office/drawing/2014/main" id="{CB769614-9489-E0F7-F643-931AD39970EC}"/>
                      </a:ext>
                    </a:extLst>
                  </p:cNvPr>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20;p30">
                    <a:extLst>
                      <a:ext uri="{FF2B5EF4-FFF2-40B4-BE49-F238E27FC236}">
                        <a16:creationId xmlns:a16="http://schemas.microsoft.com/office/drawing/2014/main" id="{7FBA2A26-6303-72C4-9854-BBB5C08B84BB}"/>
                      </a:ext>
                    </a:extLst>
                  </p:cNvPr>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1;p30">
                    <a:extLst>
                      <a:ext uri="{FF2B5EF4-FFF2-40B4-BE49-F238E27FC236}">
                        <a16:creationId xmlns:a16="http://schemas.microsoft.com/office/drawing/2014/main" id="{3B4A5097-1C81-5446-2D2E-FE7386036BF5}"/>
                      </a:ext>
                    </a:extLst>
                  </p:cNvPr>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22;p30">
                    <a:extLst>
                      <a:ext uri="{FF2B5EF4-FFF2-40B4-BE49-F238E27FC236}">
                        <a16:creationId xmlns:a16="http://schemas.microsoft.com/office/drawing/2014/main" id="{395219BF-4A9F-DEF6-3C43-7DC26EC6E615}"/>
                      </a:ext>
                    </a:extLst>
                  </p:cNvPr>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23;p30">
                    <a:extLst>
                      <a:ext uri="{FF2B5EF4-FFF2-40B4-BE49-F238E27FC236}">
                        <a16:creationId xmlns:a16="http://schemas.microsoft.com/office/drawing/2014/main" id="{271B081A-9BFC-C644-E3E6-3544B6698F38}"/>
                      </a:ext>
                    </a:extLst>
                  </p:cNvPr>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24;p30">
                    <a:extLst>
                      <a:ext uri="{FF2B5EF4-FFF2-40B4-BE49-F238E27FC236}">
                        <a16:creationId xmlns:a16="http://schemas.microsoft.com/office/drawing/2014/main" id="{F52485BD-2B67-A010-401C-B9834227CEBE}"/>
                      </a:ext>
                    </a:extLst>
                  </p:cNvPr>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25;p30">
                    <a:extLst>
                      <a:ext uri="{FF2B5EF4-FFF2-40B4-BE49-F238E27FC236}">
                        <a16:creationId xmlns:a16="http://schemas.microsoft.com/office/drawing/2014/main" id="{BF187B42-21EF-1E89-1C61-6079E232E754}"/>
                      </a:ext>
                    </a:extLst>
                  </p:cNvPr>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26;p30">
                  <a:extLst>
                    <a:ext uri="{FF2B5EF4-FFF2-40B4-BE49-F238E27FC236}">
                      <a16:creationId xmlns:a16="http://schemas.microsoft.com/office/drawing/2014/main" id="{C4320823-70A7-4C05-2754-FC1818EC568E}"/>
                    </a:ext>
                  </a:extLst>
                </p:cNvPr>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27;p30">
                  <a:extLst>
                    <a:ext uri="{FF2B5EF4-FFF2-40B4-BE49-F238E27FC236}">
                      <a16:creationId xmlns:a16="http://schemas.microsoft.com/office/drawing/2014/main" id="{4D782BF0-93FF-3A98-2E53-F32D74AFA927}"/>
                    </a:ext>
                  </a:extLst>
                </p:cNvPr>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28;p30">
                  <a:extLst>
                    <a:ext uri="{FF2B5EF4-FFF2-40B4-BE49-F238E27FC236}">
                      <a16:creationId xmlns:a16="http://schemas.microsoft.com/office/drawing/2014/main" id="{A731F753-FD98-AD1B-2A2B-108CC228396C}"/>
                    </a:ext>
                  </a:extLst>
                </p:cNvPr>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29;p30">
                  <a:extLst>
                    <a:ext uri="{FF2B5EF4-FFF2-40B4-BE49-F238E27FC236}">
                      <a16:creationId xmlns:a16="http://schemas.microsoft.com/office/drawing/2014/main" id="{FF3F2636-C9EF-7CCE-EDDB-839BF9F263FD}"/>
                    </a:ext>
                  </a:extLst>
                </p:cNvPr>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0;p30">
                  <a:extLst>
                    <a:ext uri="{FF2B5EF4-FFF2-40B4-BE49-F238E27FC236}">
                      <a16:creationId xmlns:a16="http://schemas.microsoft.com/office/drawing/2014/main" id="{E2C318E5-7534-D09D-FCA0-F75634C2AB93}"/>
                    </a:ext>
                  </a:extLst>
                </p:cNvPr>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1;p30">
                  <a:extLst>
                    <a:ext uri="{FF2B5EF4-FFF2-40B4-BE49-F238E27FC236}">
                      <a16:creationId xmlns:a16="http://schemas.microsoft.com/office/drawing/2014/main" id="{96A7A252-4D7F-35AC-C69B-DB9E59EF103C}"/>
                    </a:ext>
                  </a:extLst>
                </p:cNvPr>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2;p30">
                  <a:extLst>
                    <a:ext uri="{FF2B5EF4-FFF2-40B4-BE49-F238E27FC236}">
                      <a16:creationId xmlns:a16="http://schemas.microsoft.com/office/drawing/2014/main" id="{0B49DE7B-F8E8-6B99-E6B1-9E77CC1A6F57}"/>
                    </a:ext>
                  </a:extLst>
                </p:cNvPr>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3;p30">
                  <a:extLst>
                    <a:ext uri="{FF2B5EF4-FFF2-40B4-BE49-F238E27FC236}">
                      <a16:creationId xmlns:a16="http://schemas.microsoft.com/office/drawing/2014/main" id="{C22F738A-45A7-BBC2-C73F-7364A1545C04}"/>
                    </a:ext>
                  </a:extLst>
                </p:cNvPr>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4;p30">
                  <a:extLst>
                    <a:ext uri="{FF2B5EF4-FFF2-40B4-BE49-F238E27FC236}">
                      <a16:creationId xmlns:a16="http://schemas.microsoft.com/office/drawing/2014/main" id="{4BFAD829-CD53-125F-E8E0-B0F602C329EB}"/>
                    </a:ext>
                  </a:extLst>
                </p:cNvPr>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5;p30">
                  <a:extLst>
                    <a:ext uri="{FF2B5EF4-FFF2-40B4-BE49-F238E27FC236}">
                      <a16:creationId xmlns:a16="http://schemas.microsoft.com/office/drawing/2014/main" id="{34FF8E7E-9ED3-E3E3-1063-BD079647C21C}"/>
                    </a:ext>
                  </a:extLst>
                </p:cNvPr>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6;p30">
                  <a:extLst>
                    <a:ext uri="{FF2B5EF4-FFF2-40B4-BE49-F238E27FC236}">
                      <a16:creationId xmlns:a16="http://schemas.microsoft.com/office/drawing/2014/main" id="{C3014EA6-31AA-329E-2584-B179EAA63641}"/>
                    </a:ext>
                  </a:extLst>
                </p:cNvPr>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7;p30">
                  <a:extLst>
                    <a:ext uri="{FF2B5EF4-FFF2-40B4-BE49-F238E27FC236}">
                      <a16:creationId xmlns:a16="http://schemas.microsoft.com/office/drawing/2014/main" id="{F6402BAA-2545-78D5-9629-F0FD948E4CE0}"/>
                    </a:ext>
                  </a:extLst>
                </p:cNvPr>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8;p30">
                  <a:extLst>
                    <a:ext uri="{FF2B5EF4-FFF2-40B4-BE49-F238E27FC236}">
                      <a16:creationId xmlns:a16="http://schemas.microsoft.com/office/drawing/2014/main" id="{CDC4088D-E5EA-57A6-9A16-4B9A00E9C869}"/>
                    </a:ext>
                  </a:extLst>
                </p:cNvPr>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9;p30">
                  <a:extLst>
                    <a:ext uri="{FF2B5EF4-FFF2-40B4-BE49-F238E27FC236}">
                      <a16:creationId xmlns:a16="http://schemas.microsoft.com/office/drawing/2014/main" id="{A1D1E5BB-55EB-29AB-EA69-A4CB8C7C04C3}"/>
                    </a:ext>
                  </a:extLst>
                </p:cNvPr>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0;p30">
                  <a:extLst>
                    <a:ext uri="{FF2B5EF4-FFF2-40B4-BE49-F238E27FC236}">
                      <a16:creationId xmlns:a16="http://schemas.microsoft.com/office/drawing/2014/main" id="{96EF84C8-124F-7EA3-5617-724E580F2A4E}"/>
                    </a:ext>
                  </a:extLst>
                </p:cNvPr>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1;p30">
                  <a:extLst>
                    <a:ext uri="{FF2B5EF4-FFF2-40B4-BE49-F238E27FC236}">
                      <a16:creationId xmlns:a16="http://schemas.microsoft.com/office/drawing/2014/main" id="{48F0B8A7-C767-ED1E-FA76-877FEE8B3D9F}"/>
                    </a:ext>
                  </a:extLst>
                </p:cNvPr>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2;p30">
                  <a:extLst>
                    <a:ext uri="{FF2B5EF4-FFF2-40B4-BE49-F238E27FC236}">
                      <a16:creationId xmlns:a16="http://schemas.microsoft.com/office/drawing/2014/main" id="{B5AAB252-8453-E1B6-675D-EF63CF5CA63D}"/>
                    </a:ext>
                  </a:extLst>
                </p:cNvPr>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3;p30">
                  <a:extLst>
                    <a:ext uri="{FF2B5EF4-FFF2-40B4-BE49-F238E27FC236}">
                      <a16:creationId xmlns:a16="http://schemas.microsoft.com/office/drawing/2014/main" id="{DB840158-DED0-7AE8-539C-F03F4E2E52BA}"/>
                    </a:ext>
                  </a:extLst>
                </p:cNvPr>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4;p30">
                  <a:extLst>
                    <a:ext uri="{FF2B5EF4-FFF2-40B4-BE49-F238E27FC236}">
                      <a16:creationId xmlns:a16="http://schemas.microsoft.com/office/drawing/2014/main" id="{3754B42B-22C9-AB6D-635D-3128A9A0D571}"/>
                    </a:ext>
                  </a:extLst>
                </p:cNvPr>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5;p30">
                  <a:extLst>
                    <a:ext uri="{FF2B5EF4-FFF2-40B4-BE49-F238E27FC236}">
                      <a16:creationId xmlns:a16="http://schemas.microsoft.com/office/drawing/2014/main" id="{67CA6E5A-CAFC-3B54-0CEE-17C1164DAB75}"/>
                    </a:ext>
                  </a:extLst>
                </p:cNvPr>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6;p30">
                  <a:extLst>
                    <a:ext uri="{FF2B5EF4-FFF2-40B4-BE49-F238E27FC236}">
                      <a16:creationId xmlns:a16="http://schemas.microsoft.com/office/drawing/2014/main" id="{A575C580-09B9-A174-4A2D-F163D31E757B}"/>
                    </a:ext>
                  </a:extLst>
                </p:cNvPr>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7;p30">
                  <a:extLst>
                    <a:ext uri="{FF2B5EF4-FFF2-40B4-BE49-F238E27FC236}">
                      <a16:creationId xmlns:a16="http://schemas.microsoft.com/office/drawing/2014/main" id="{E0060700-C5F3-1F4B-A498-AFD703C0228C}"/>
                    </a:ext>
                  </a:extLst>
                </p:cNvPr>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8;p30">
                  <a:extLst>
                    <a:ext uri="{FF2B5EF4-FFF2-40B4-BE49-F238E27FC236}">
                      <a16:creationId xmlns:a16="http://schemas.microsoft.com/office/drawing/2014/main" id="{0CB575A3-0558-7BD4-6C1C-371D5F22B677}"/>
                    </a:ext>
                  </a:extLst>
                </p:cNvPr>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9;p30">
                  <a:extLst>
                    <a:ext uri="{FF2B5EF4-FFF2-40B4-BE49-F238E27FC236}">
                      <a16:creationId xmlns:a16="http://schemas.microsoft.com/office/drawing/2014/main" id="{FBD2569F-FB4C-BE57-8CA5-E42D48494DCE}"/>
                    </a:ext>
                  </a:extLst>
                </p:cNvPr>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0;p30">
                  <a:extLst>
                    <a:ext uri="{FF2B5EF4-FFF2-40B4-BE49-F238E27FC236}">
                      <a16:creationId xmlns:a16="http://schemas.microsoft.com/office/drawing/2014/main" id="{1F4BF26A-0CA2-E73E-2FB6-95B5486471CA}"/>
                    </a:ext>
                  </a:extLst>
                </p:cNvPr>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1;p30">
                  <a:extLst>
                    <a:ext uri="{FF2B5EF4-FFF2-40B4-BE49-F238E27FC236}">
                      <a16:creationId xmlns:a16="http://schemas.microsoft.com/office/drawing/2014/main" id="{686995B5-C71C-0422-0244-98FC41A35247}"/>
                    </a:ext>
                  </a:extLst>
                </p:cNvPr>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2;p30">
                  <a:extLst>
                    <a:ext uri="{FF2B5EF4-FFF2-40B4-BE49-F238E27FC236}">
                      <a16:creationId xmlns:a16="http://schemas.microsoft.com/office/drawing/2014/main" id="{B4B3DFAA-4BEC-4EBD-EBED-1965C2414DDF}"/>
                    </a:ext>
                  </a:extLst>
                </p:cNvPr>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3;p30">
                  <a:extLst>
                    <a:ext uri="{FF2B5EF4-FFF2-40B4-BE49-F238E27FC236}">
                      <a16:creationId xmlns:a16="http://schemas.microsoft.com/office/drawing/2014/main" id="{CF6EEE71-4530-02F4-524A-690DDF5450EB}"/>
                    </a:ext>
                  </a:extLst>
                </p:cNvPr>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4;p30">
                  <a:extLst>
                    <a:ext uri="{FF2B5EF4-FFF2-40B4-BE49-F238E27FC236}">
                      <a16:creationId xmlns:a16="http://schemas.microsoft.com/office/drawing/2014/main" id="{3FD93A56-E1B5-7621-FF05-9409C5A43302}"/>
                    </a:ext>
                  </a:extLst>
                </p:cNvPr>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5;p30">
                  <a:extLst>
                    <a:ext uri="{FF2B5EF4-FFF2-40B4-BE49-F238E27FC236}">
                      <a16:creationId xmlns:a16="http://schemas.microsoft.com/office/drawing/2014/main" id="{59861AF4-36DD-3276-E605-275A5AAB7764}"/>
                    </a:ext>
                  </a:extLst>
                </p:cNvPr>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6;p30">
                  <a:extLst>
                    <a:ext uri="{FF2B5EF4-FFF2-40B4-BE49-F238E27FC236}">
                      <a16:creationId xmlns:a16="http://schemas.microsoft.com/office/drawing/2014/main" id="{BB0D9FFC-68DC-300F-4E32-994B09C7D1B5}"/>
                    </a:ext>
                  </a:extLst>
                </p:cNvPr>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7;p30">
                  <a:extLst>
                    <a:ext uri="{FF2B5EF4-FFF2-40B4-BE49-F238E27FC236}">
                      <a16:creationId xmlns:a16="http://schemas.microsoft.com/office/drawing/2014/main" id="{53292F91-8BAA-98A4-9780-25496108A1A0}"/>
                    </a:ext>
                  </a:extLst>
                </p:cNvPr>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8;p30">
                  <a:extLst>
                    <a:ext uri="{FF2B5EF4-FFF2-40B4-BE49-F238E27FC236}">
                      <a16:creationId xmlns:a16="http://schemas.microsoft.com/office/drawing/2014/main" id="{BA2A8F7B-0365-5BC0-8E43-5819A66F3681}"/>
                    </a:ext>
                  </a:extLst>
                </p:cNvPr>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9;p30">
                  <a:extLst>
                    <a:ext uri="{FF2B5EF4-FFF2-40B4-BE49-F238E27FC236}">
                      <a16:creationId xmlns:a16="http://schemas.microsoft.com/office/drawing/2014/main" id="{775E2BF7-5335-B78B-7473-CEC480B0E9CA}"/>
                    </a:ext>
                  </a:extLst>
                </p:cNvPr>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0;p30">
                  <a:extLst>
                    <a:ext uri="{FF2B5EF4-FFF2-40B4-BE49-F238E27FC236}">
                      <a16:creationId xmlns:a16="http://schemas.microsoft.com/office/drawing/2014/main" id="{430CED33-CE50-F7EB-9DF2-4F286C624F9B}"/>
                    </a:ext>
                  </a:extLst>
                </p:cNvPr>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1;p30">
                  <a:extLst>
                    <a:ext uri="{FF2B5EF4-FFF2-40B4-BE49-F238E27FC236}">
                      <a16:creationId xmlns:a16="http://schemas.microsoft.com/office/drawing/2014/main" id="{A422D027-B86A-93E7-7438-E4EC8E651326}"/>
                    </a:ext>
                  </a:extLst>
                </p:cNvPr>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p30">
                  <a:extLst>
                    <a:ext uri="{FF2B5EF4-FFF2-40B4-BE49-F238E27FC236}">
                      <a16:creationId xmlns:a16="http://schemas.microsoft.com/office/drawing/2014/main" id="{CB500FE1-28AE-62BC-0AC2-012392C02326}"/>
                    </a:ext>
                  </a:extLst>
                </p:cNvPr>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3;p30">
                  <a:extLst>
                    <a:ext uri="{FF2B5EF4-FFF2-40B4-BE49-F238E27FC236}">
                      <a16:creationId xmlns:a16="http://schemas.microsoft.com/office/drawing/2014/main" id="{65A05D60-29EF-B028-416B-17F72471FF9E}"/>
                    </a:ext>
                  </a:extLst>
                </p:cNvPr>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1364;p30">
              <a:extLst>
                <a:ext uri="{FF2B5EF4-FFF2-40B4-BE49-F238E27FC236}">
                  <a16:creationId xmlns:a16="http://schemas.microsoft.com/office/drawing/2014/main" id="{6DC645B9-F452-891F-F446-EA9CD3CEB418}"/>
                </a:ext>
              </a:extLst>
            </p:cNvPr>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5;p30">
              <a:extLst>
                <a:ext uri="{FF2B5EF4-FFF2-40B4-BE49-F238E27FC236}">
                  <a16:creationId xmlns:a16="http://schemas.microsoft.com/office/drawing/2014/main" id="{6F96D715-4D1A-3C76-B03C-EAE3AFB07FFD}"/>
                </a:ext>
              </a:extLst>
            </p:cNvPr>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6;p30">
              <a:extLst>
                <a:ext uri="{FF2B5EF4-FFF2-40B4-BE49-F238E27FC236}">
                  <a16:creationId xmlns:a16="http://schemas.microsoft.com/office/drawing/2014/main" id="{A4E4C7E4-78CE-787A-2690-93706BFD7923}"/>
                </a:ext>
              </a:extLst>
            </p:cNvPr>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7;p30">
              <a:extLst>
                <a:ext uri="{FF2B5EF4-FFF2-40B4-BE49-F238E27FC236}">
                  <a16:creationId xmlns:a16="http://schemas.microsoft.com/office/drawing/2014/main" id="{2DE23948-1A82-2074-00B0-A1BAAEEE800E}"/>
                </a:ext>
              </a:extLst>
            </p:cNvPr>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77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245035" y="1802092"/>
            <a:ext cx="4778649" cy="2354729"/>
          </a:xfrm>
        </p:spPr>
        <p:txBody>
          <a:bodyPr>
            <a:normAutofit/>
          </a:bodyPr>
          <a:lstStyle/>
          <a:p>
            <a:pPr algn="just">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Les insights tirés de notre modèle alimentent le développement de stratégies de rétention ciblées. </a:t>
            </a: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Par exemple, nous pouvons créer des offres personnalisées pour les clients à haut risque de </a:t>
            </a:r>
            <a:r>
              <a:rPr lang="fr-FR" sz="1600" b="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 ou améliorer certains aspects du service basés sur les feedbacks analysés.</a:t>
            </a:r>
            <a:endParaRPr lang="fr-FR" sz="1600" dirty="0">
              <a:latin typeface="Fira Sans Extra Condensed" panose="020B0503050000020004" pitchFamily="34" charset="0"/>
            </a:endParaRPr>
          </a:p>
        </p:txBody>
      </p:sp>
      <p:grpSp>
        <p:nvGrpSpPr>
          <p:cNvPr id="3" name="Google Shape;319;p16">
            <a:extLst>
              <a:ext uri="{FF2B5EF4-FFF2-40B4-BE49-F238E27FC236}">
                <a16:creationId xmlns:a16="http://schemas.microsoft.com/office/drawing/2014/main" id="{9CCADBE0-9FCF-DF41-1734-FE18CB03BF42}"/>
              </a:ext>
            </a:extLst>
          </p:cNvPr>
          <p:cNvGrpSpPr/>
          <p:nvPr/>
        </p:nvGrpSpPr>
        <p:grpSpPr>
          <a:xfrm>
            <a:off x="3328931" y="595625"/>
            <a:ext cx="2701328" cy="596100"/>
            <a:chOff x="6033350" y="4056000"/>
            <a:chExt cx="2701328" cy="596100"/>
          </a:xfrm>
        </p:grpSpPr>
        <p:sp>
          <p:nvSpPr>
            <p:cNvPr id="4" name="Google Shape;321;p16">
              <a:extLst>
                <a:ext uri="{FF2B5EF4-FFF2-40B4-BE49-F238E27FC236}">
                  <a16:creationId xmlns:a16="http://schemas.microsoft.com/office/drawing/2014/main" id="{2F0A3984-B428-F33A-686C-83BE6D5C6DC1}"/>
                </a:ext>
              </a:extLst>
            </p:cNvPr>
            <p:cNvSpPr txBox="1"/>
            <p:nvPr/>
          </p:nvSpPr>
          <p:spPr>
            <a:xfrm>
              <a:off x="6705626" y="4188150"/>
              <a:ext cx="20290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Stratégies de Rétention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126371E4-2627-4539-7544-709F91EAC5C3}"/>
                </a:ext>
              </a:extLst>
            </p:cNvPr>
            <p:cNvSpPr/>
            <p:nvPr/>
          </p:nvSpPr>
          <p:spPr>
            <a:xfrm>
              <a:off x="6033350" y="4056000"/>
              <a:ext cx="596100" cy="596100"/>
            </a:xfrm>
            <a:prstGeom prst="ellipse">
              <a:avLst/>
            </a:prstGeom>
            <a:solidFill>
              <a:schemeClr val="bg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11</a:t>
              </a:r>
              <a:endParaRPr sz="1800" dirty="0">
                <a:solidFill>
                  <a:schemeClr val="lt1"/>
                </a:solidFill>
              </a:endParaRPr>
            </a:p>
          </p:txBody>
        </p:sp>
      </p:grpSp>
      <p:grpSp>
        <p:nvGrpSpPr>
          <p:cNvPr id="57" name="Google Shape;529;p20">
            <a:extLst>
              <a:ext uri="{FF2B5EF4-FFF2-40B4-BE49-F238E27FC236}">
                <a16:creationId xmlns:a16="http://schemas.microsoft.com/office/drawing/2014/main" id="{44183B94-0531-E29D-2C2F-99954091FF2B}"/>
              </a:ext>
            </a:extLst>
          </p:cNvPr>
          <p:cNvGrpSpPr/>
          <p:nvPr/>
        </p:nvGrpSpPr>
        <p:grpSpPr>
          <a:xfrm>
            <a:off x="5179714" y="893675"/>
            <a:ext cx="3515750" cy="3719409"/>
            <a:chOff x="2788540" y="1012550"/>
            <a:chExt cx="3515750" cy="3719409"/>
          </a:xfrm>
        </p:grpSpPr>
        <p:sp>
          <p:nvSpPr>
            <p:cNvPr id="58" name="Google Shape;530;p20">
              <a:extLst>
                <a:ext uri="{FF2B5EF4-FFF2-40B4-BE49-F238E27FC236}">
                  <a16:creationId xmlns:a16="http://schemas.microsoft.com/office/drawing/2014/main" id="{CA204EC1-EA1C-B0F7-1F08-1DAC66DC2C6D}"/>
                </a:ext>
              </a:extLst>
            </p:cNvPr>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9" name="Google Shape;531;p20">
              <a:extLst>
                <a:ext uri="{FF2B5EF4-FFF2-40B4-BE49-F238E27FC236}">
                  <a16:creationId xmlns:a16="http://schemas.microsoft.com/office/drawing/2014/main" id="{371A19A7-2E53-4FF9-992D-3C2FC8BA063C}"/>
                </a:ext>
              </a:extLst>
            </p:cNvPr>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60" name="Google Shape;532;p20">
              <a:extLst>
                <a:ext uri="{FF2B5EF4-FFF2-40B4-BE49-F238E27FC236}">
                  <a16:creationId xmlns:a16="http://schemas.microsoft.com/office/drawing/2014/main" id="{6286DCC6-8C70-48E2-3652-6F272BC4736E}"/>
                </a:ext>
              </a:extLst>
            </p:cNvPr>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3;p20">
              <a:extLst>
                <a:ext uri="{FF2B5EF4-FFF2-40B4-BE49-F238E27FC236}">
                  <a16:creationId xmlns:a16="http://schemas.microsoft.com/office/drawing/2014/main" id="{16D7DF4C-B4D1-3F91-4D94-2FAB8BCAAE21}"/>
                </a:ext>
              </a:extLst>
            </p:cNvPr>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4;p20">
              <a:extLst>
                <a:ext uri="{FF2B5EF4-FFF2-40B4-BE49-F238E27FC236}">
                  <a16:creationId xmlns:a16="http://schemas.microsoft.com/office/drawing/2014/main" id="{967F635C-C188-D439-C49B-F48C254E7101}"/>
                </a:ext>
              </a:extLst>
            </p:cNvPr>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5;p20">
              <a:extLst>
                <a:ext uri="{FF2B5EF4-FFF2-40B4-BE49-F238E27FC236}">
                  <a16:creationId xmlns:a16="http://schemas.microsoft.com/office/drawing/2014/main" id="{43207E17-4104-2FFA-9EE5-F566D9F3CC09}"/>
                </a:ext>
              </a:extLst>
            </p:cNvPr>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6;p20">
              <a:extLst>
                <a:ext uri="{FF2B5EF4-FFF2-40B4-BE49-F238E27FC236}">
                  <a16:creationId xmlns:a16="http://schemas.microsoft.com/office/drawing/2014/main" id="{3A2C054F-3A59-41DE-5D21-9EBEBD64251B}"/>
                </a:ext>
              </a:extLst>
            </p:cNvPr>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7;p20">
              <a:extLst>
                <a:ext uri="{FF2B5EF4-FFF2-40B4-BE49-F238E27FC236}">
                  <a16:creationId xmlns:a16="http://schemas.microsoft.com/office/drawing/2014/main" id="{F8660473-245B-137C-82BB-87F421ADFD4D}"/>
                </a:ext>
              </a:extLst>
            </p:cNvPr>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8;p20">
              <a:extLst>
                <a:ext uri="{FF2B5EF4-FFF2-40B4-BE49-F238E27FC236}">
                  <a16:creationId xmlns:a16="http://schemas.microsoft.com/office/drawing/2014/main" id="{ABA32E94-5D30-9B41-57A9-5910AE265860}"/>
                </a:ext>
              </a:extLst>
            </p:cNvPr>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9;p20">
              <a:extLst>
                <a:ext uri="{FF2B5EF4-FFF2-40B4-BE49-F238E27FC236}">
                  <a16:creationId xmlns:a16="http://schemas.microsoft.com/office/drawing/2014/main" id="{B8359B48-F042-AB85-B5E0-1552D3E87E67}"/>
                </a:ext>
              </a:extLst>
            </p:cNvPr>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0;p20">
              <a:extLst>
                <a:ext uri="{FF2B5EF4-FFF2-40B4-BE49-F238E27FC236}">
                  <a16:creationId xmlns:a16="http://schemas.microsoft.com/office/drawing/2014/main" id="{4DB16AB5-8F9F-A0B0-A34F-EDF3F527CF8C}"/>
                </a:ext>
              </a:extLst>
            </p:cNvPr>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1;p20">
              <a:extLst>
                <a:ext uri="{FF2B5EF4-FFF2-40B4-BE49-F238E27FC236}">
                  <a16:creationId xmlns:a16="http://schemas.microsoft.com/office/drawing/2014/main" id="{BFCD18C4-FF02-DB93-F8CA-C12B3B123908}"/>
                </a:ext>
              </a:extLst>
            </p:cNvPr>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2;p20">
              <a:extLst>
                <a:ext uri="{FF2B5EF4-FFF2-40B4-BE49-F238E27FC236}">
                  <a16:creationId xmlns:a16="http://schemas.microsoft.com/office/drawing/2014/main" id="{F4496B19-AB4C-3254-C29F-41F5113AF067}"/>
                </a:ext>
              </a:extLst>
            </p:cNvPr>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3;p20">
              <a:extLst>
                <a:ext uri="{FF2B5EF4-FFF2-40B4-BE49-F238E27FC236}">
                  <a16:creationId xmlns:a16="http://schemas.microsoft.com/office/drawing/2014/main" id="{3DF70404-B76C-AFEB-B73E-48677673F563}"/>
                </a:ext>
              </a:extLst>
            </p:cNvPr>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4;p20">
              <a:extLst>
                <a:ext uri="{FF2B5EF4-FFF2-40B4-BE49-F238E27FC236}">
                  <a16:creationId xmlns:a16="http://schemas.microsoft.com/office/drawing/2014/main" id="{16C4C0FC-E964-371F-5A29-603AE5AEF8D2}"/>
                </a:ext>
              </a:extLst>
            </p:cNvPr>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5;p20">
              <a:extLst>
                <a:ext uri="{FF2B5EF4-FFF2-40B4-BE49-F238E27FC236}">
                  <a16:creationId xmlns:a16="http://schemas.microsoft.com/office/drawing/2014/main" id="{61DABD9D-072B-5A58-3AF2-53FBEA5C1D01}"/>
                </a:ext>
              </a:extLst>
            </p:cNvPr>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6;p20">
              <a:extLst>
                <a:ext uri="{FF2B5EF4-FFF2-40B4-BE49-F238E27FC236}">
                  <a16:creationId xmlns:a16="http://schemas.microsoft.com/office/drawing/2014/main" id="{C7B4395D-9B88-875A-60AC-61757A51364D}"/>
                </a:ext>
              </a:extLst>
            </p:cNvPr>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47;p20">
              <a:extLst>
                <a:ext uri="{FF2B5EF4-FFF2-40B4-BE49-F238E27FC236}">
                  <a16:creationId xmlns:a16="http://schemas.microsoft.com/office/drawing/2014/main" id="{761B21EF-85F4-E2C6-BAAB-C9FFE0484A8D}"/>
                </a:ext>
              </a:extLst>
            </p:cNvPr>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48;p20">
              <a:extLst>
                <a:ext uri="{FF2B5EF4-FFF2-40B4-BE49-F238E27FC236}">
                  <a16:creationId xmlns:a16="http://schemas.microsoft.com/office/drawing/2014/main" id="{09023AA4-6470-A6F2-BA2F-051F0E15EE74}"/>
                </a:ext>
              </a:extLst>
            </p:cNvPr>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49;p20">
              <a:extLst>
                <a:ext uri="{FF2B5EF4-FFF2-40B4-BE49-F238E27FC236}">
                  <a16:creationId xmlns:a16="http://schemas.microsoft.com/office/drawing/2014/main" id="{38FB4122-4EC6-283B-325B-85B7C2B4047C}"/>
                </a:ext>
              </a:extLst>
            </p:cNvPr>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0;p20">
              <a:extLst>
                <a:ext uri="{FF2B5EF4-FFF2-40B4-BE49-F238E27FC236}">
                  <a16:creationId xmlns:a16="http://schemas.microsoft.com/office/drawing/2014/main" id="{54D2764C-D1DF-0C95-BE9A-4DF2FB387DF8}"/>
                </a:ext>
              </a:extLst>
            </p:cNvPr>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1;p20">
              <a:extLst>
                <a:ext uri="{FF2B5EF4-FFF2-40B4-BE49-F238E27FC236}">
                  <a16:creationId xmlns:a16="http://schemas.microsoft.com/office/drawing/2014/main" id="{28379F5C-BBB5-9070-94B7-74663B6D11DD}"/>
                </a:ext>
              </a:extLst>
            </p:cNvPr>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2;p20">
              <a:extLst>
                <a:ext uri="{FF2B5EF4-FFF2-40B4-BE49-F238E27FC236}">
                  <a16:creationId xmlns:a16="http://schemas.microsoft.com/office/drawing/2014/main" id="{5C371D76-72E6-37AB-F854-7E2E2580FEDB}"/>
                </a:ext>
              </a:extLst>
            </p:cNvPr>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3;p20">
              <a:extLst>
                <a:ext uri="{FF2B5EF4-FFF2-40B4-BE49-F238E27FC236}">
                  <a16:creationId xmlns:a16="http://schemas.microsoft.com/office/drawing/2014/main" id="{FF2BC5CE-90C3-8877-B3DC-E4FA3F8ECC80}"/>
                </a:ext>
              </a:extLst>
            </p:cNvPr>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4;p20">
              <a:extLst>
                <a:ext uri="{FF2B5EF4-FFF2-40B4-BE49-F238E27FC236}">
                  <a16:creationId xmlns:a16="http://schemas.microsoft.com/office/drawing/2014/main" id="{5498DC7B-6C5B-6892-2F6B-412356B9F575}"/>
                </a:ext>
              </a:extLst>
            </p:cNvPr>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5;p20">
              <a:extLst>
                <a:ext uri="{FF2B5EF4-FFF2-40B4-BE49-F238E27FC236}">
                  <a16:creationId xmlns:a16="http://schemas.microsoft.com/office/drawing/2014/main" id="{94845562-D6AC-9963-FF3F-184C75DD03C2}"/>
                </a:ext>
              </a:extLst>
            </p:cNvPr>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6;p20">
              <a:extLst>
                <a:ext uri="{FF2B5EF4-FFF2-40B4-BE49-F238E27FC236}">
                  <a16:creationId xmlns:a16="http://schemas.microsoft.com/office/drawing/2014/main" id="{717E0910-4ADD-81DA-BE3E-9FBE76E07FD2}"/>
                </a:ext>
              </a:extLst>
            </p:cNvPr>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7;p20">
              <a:extLst>
                <a:ext uri="{FF2B5EF4-FFF2-40B4-BE49-F238E27FC236}">
                  <a16:creationId xmlns:a16="http://schemas.microsoft.com/office/drawing/2014/main" id="{478994D0-F5AB-84EF-54AA-F3FE77622FBC}"/>
                </a:ext>
              </a:extLst>
            </p:cNvPr>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8;p20">
              <a:extLst>
                <a:ext uri="{FF2B5EF4-FFF2-40B4-BE49-F238E27FC236}">
                  <a16:creationId xmlns:a16="http://schemas.microsoft.com/office/drawing/2014/main" id="{A95A6394-9510-8B29-5CE6-7FB1867626BF}"/>
                </a:ext>
              </a:extLst>
            </p:cNvPr>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9;p20">
              <a:extLst>
                <a:ext uri="{FF2B5EF4-FFF2-40B4-BE49-F238E27FC236}">
                  <a16:creationId xmlns:a16="http://schemas.microsoft.com/office/drawing/2014/main" id="{EE3CBB46-165E-02DF-16F8-2E2D1E1519F9}"/>
                </a:ext>
              </a:extLst>
            </p:cNvPr>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0;p20">
              <a:extLst>
                <a:ext uri="{FF2B5EF4-FFF2-40B4-BE49-F238E27FC236}">
                  <a16:creationId xmlns:a16="http://schemas.microsoft.com/office/drawing/2014/main" id="{EC88F305-A4CA-58C3-6502-DB5E5A8DF872}"/>
                </a:ext>
              </a:extLst>
            </p:cNvPr>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89" name="Google Shape;561;p20">
              <a:extLst>
                <a:ext uri="{FF2B5EF4-FFF2-40B4-BE49-F238E27FC236}">
                  <a16:creationId xmlns:a16="http://schemas.microsoft.com/office/drawing/2014/main" id="{BA6CFD1E-23C9-666B-2E40-F8AAA26E9142}"/>
                </a:ext>
              </a:extLst>
            </p:cNvPr>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562;p20">
              <a:extLst>
                <a:ext uri="{FF2B5EF4-FFF2-40B4-BE49-F238E27FC236}">
                  <a16:creationId xmlns:a16="http://schemas.microsoft.com/office/drawing/2014/main" id="{B94B395C-F9BD-6075-9A4B-91053E2B821C}"/>
                </a:ext>
              </a:extLst>
            </p:cNvPr>
            <p:cNvGrpSpPr/>
            <p:nvPr/>
          </p:nvGrpSpPr>
          <p:grpSpPr>
            <a:xfrm>
              <a:off x="4333697" y="3608632"/>
              <a:ext cx="472142" cy="472112"/>
              <a:chOff x="-44512325" y="3176075"/>
              <a:chExt cx="300900" cy="300900"/>
            </a:xfrm>
          </p:grpSpPr>
          <p:sp>
            <p:nvSpPr>
              <p:cNvPr id="91" name="Google Shape;563;p20">
                <a:extLst>
                  <a:ext uri="{FF2B5EF4-FFF2-40B4-BE49-F238E27FC236}">
                    <a16:creationId xmlns:a16="http://schemas.microsoft.com/office/drawing/2014/main" id="{6702C619-C858-933B-4EB9-3F144B2A4B90}"/>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4;p20">
                <a:extLst>
                  <a:ext uri="{FF2B5EF4-FFF2-40B4-BE49-F238E27FC236}">
                    <a16:creationId xmlns:a16="http://schemas.microsoft.com/office/drawing/2014/main" id="{26F06690-0F78-E1E8-9279-3F805737CCCC}"/>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5;p20">
                <a:extLst>
                  <a:ext uri="{FF2B5EF4-FFF2-40B4-BE49-F238E27FC236}">
                    <a16:creationId xmlns:a16="http://schemas.microsoft.com/office/drawing/2014/main" id="{0797E6C0-EDF2-1DD7-292C-2C722D092E0B}"/>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7841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4297081" y="1746226"/>
            <a:ext cx="4625789" cy="2652118"/>
          </a:xfrm>
        </p:spPr>
        <p:txBody>
          <a:bodyPr>
            <a:normAutofit/>
          </a:bodyPr>
          <a:lstStyle/>
          <a:p>
            <a:pPr algn="l">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Passons maintenant à la partie pratique de ce cours. </a:t>
            </a: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Vous serez guidés pas à pas à travers la préparation des données, l'entraînement des modèles, et l'analyse des résultats. </a:t>
            </a: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b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C'est une opportunité unique de mettre en application les concepts abordés et de développer vos compétences en Machine Learning.</a:t>
            </a:r>
            <a:endParaRPr lang="fr-FR" sz="3200" dirty="0"/>
          </a:p>
        </p:txBody>
      </p:sp>
      <p:grpSp>
        <p:nvGrpSpPr>
          <p:cNvPr id="3" name="Google Shape;319;p16">
            <a:extLst>
              <a:ext uri="{FF2B5EF4-FFF2-40B4-BE49-F238E27FC236}">
                <a16:creationId xmlns:a16="http://schemas.microsoft.com/office/drawing/2014/main" id="{D884A483-2592-739F-1CB7-6CED2179547D}"/>
              </a:ext>
            </a:extLst>
          </p:cNvPr>
          <p:cNvGrpSpPr/>
          <p:nvPr/>
        </p:nvGrpSpPr>
        <p:grpSpPr>
          <a:xfrm>
            <a:off x="3328931" y="595625"/>
            <a:ext cx="2701328" cy="596100"/>
            <a:chOff x="6033350" y="4056000"/>
            <a:chExt cx="2701328" cy="596100"/>
          </a:xfrm>
        </p:grpSpPr>
        <p:sp>
          <p:nvSpPr>
            <p:cNvPr id="4" name="Google Shape;321;p16">
              <a:extLst>
                <a:ext uri="{FF2B5EF4-FFF2-40B4-BE49-F238E27FC236}">
                  <a16:creationId xmlns:a16="http://schemas.microsoft.com/office/drawing/2014/main" id="{73B00916-613C-CEA5-D501-0AD79A2DB6AD}"/>
                </a:ext>
              </a:extLst>
            </p:cNvPr>
            <p:cNvSpPr txBox="1"/>
            <p:nvPr/>
          </p:nvSpPr>
          <p:spPr>
            <a:xfrm>
              <a:off x="6705626" y="4188150"/>
              <a:ext cx="20290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Partie Pratique: Guide Pas à Pas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BA882C0A-1167-1340-1966-512F3A12DD08}"/>
                </a:ext>
              </a:extLst>
            </p:cNvPr>
            <p:cNvSpPr/>
            <p:nvPr/>
          </p:nvSpPr>
          <p:spPr>
            <a:xfrm>
              <a:off x="6033350" y="4056000"/>
              <a:ext cx="596100" cy="596100"/>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12</a:t>
              </a:r>
              <a:endParaRPr sz="1800" dirty="0">
                <a:solidFill>
                  <a:schemeClr val="lt1"/>
                </a:solidFill>
              </a:endParaRPr>
            </a:p>
          </p:txBody>
        </p:sp>
      </p:grpSp>
      <p:pic>
        <p:nvPicPr>
          <p:cNvPr id="7" name="Image 6">
            <a:extLst>
              <a:ext uri="{FF2B5EF4-FFF2-40B4-BE49-F238E27FC236}">
                <a16:creationId xmlns:a16="http://schemas.microsoft.com/office/drawing/2014/main" id="{CCAA07A4-BF5D-7B27-0828-9D76A6D1C193}"/>
              </a:ext>
            </a:extLst>
          </p:cNvPr>
          <p:cNvPicPr>
            <a:picLocks noChangeAspect="1"/>
          </p:cNvPicPr>
          <p:nvPr/>
        </p:nvPicPr>
        <p:blipFill rotWithShape="1">
          <a:blip r:embed="rId2"/>
          <a:srcRect l="3340" r="1961"/>
          <a:stretch/>
        </p:blipFill>
        <p:spPr>
          <a:xfrm>
            <a:off x="310182" y="1805444"/>
            <a:ext cx="3828484" cy="2742431"/>
          </a:xfrm>
          <a:prstGeom prst="rect">
            <a:avLst/>
          </a:prstGeom>
          <a:ln w="3175">
            <a:solidFill>
              <a:schemeClr val="tx1"/>
            </a:solidFill>
          </a:ln>
        </p:spPr>
      </p:pic>
    </p:spTree>
    <p:extLst>
      <p:ext uri="{BB962C8B-B14F-4D97-AF65-F5344CB8AC3E}">
        <p14:creationId xmlns:p14="http://schemas.microsoft.com/office/powerpoint/2010/main" val="1614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1046344" y="1921541"/>
            <a:ext cx="7051312" cy="1960822"/>
          </a:xfrm>
        </p:spPr>
        <p:txBody>
          <a:bodyPr>
            <a:normAutofit fontScale="90000"/>
          </a:bodyPr>
          <a:lstStyle/>
          <a:p>
            <a:pPr algn="just">
              <a:lnSpc>
                <a:spcPct val="107000"/>
              </a:lnSpc>
              <a:spcAft>
                <a:spcPts val="800"/>
              </a:spcAft>
            </a:pP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En conclusion, la prédiction du </a:t>
            </a:r>
            <a:r>
              <a:rPr lang="fr-FR" sz="1800" b="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 client avec le Machine Learning ouvre de nouvelles perspectives pour les entreprises souhaitant améliorer leur fidélisation client. </a:t>
            </a: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Les techniques que nous avons explorées aujourd'hui sont au cœur de cette transformation, permettant des stratégies plus informées et efficaces.</a:t>
            </a:r>
            <a:endParaRPr lang="fr-FR" b="0" dirty="0"/>
          </a:p>
        </p:txBody>
      </p:sp>
      <p:grpSp>
        <p:nvGrpSpPr>
          <p:cNvPr id="3" name="Google Shape;319;p16">
            <a:extLst>
              <a:ext uri="{FF2B5EF4-FFF2-40B4-BE49-F238E27FC236}">
                <a16:creationId xmlns:a16="http://schemas.microsoft.com/office/drawing/2014/main" id="{24F0866F-A06F-92C0-4C1F-2F1A9FA52F31}"/>
              </a:ext>
            </a:extLst>
          </p:cNvPr>
          <p:cNvGrpSpPr/>
          <p:nvPr/>
        </p:nvGrpSpPr>
        <p:grpSpPr>
          <a:xfrm>
            <a:off x="3328931" y="595625"/>
            <a:ext cx="3352762" cy="596100"/>
            <a:chOff x="6033350" y="4056000"/>
            <a:chExt cx="3352762" cy="596100"/>
          </a:xfrm>
        </p:grpSpPr>
        <p:sp>
          <p:nvSpPr>
            <p:cNvPr id="4" name="Google Shape;321;p16">
              <a:extLst>
                <a:ext uri="{FF2B5EF4-FFF2-40B4-BE49-F238E27FC236}">
                  <a16:creationId xmlns:a16="http://schemas.microsoft.com/office/drawing/2014/main" id="{63A9B9FF-D6D2-2041-B416-25986EA02D93}"/>
                </a:ext>
              </a:extLst>
            </p:cNvPr>
            <p:cNvSpPr txBox="1"/>
            <p:nvPr/>
          </p:nvSpPr>
          <p:spPr>
            <a:xfrm>
              <a:off x="6705625" y="4188150"/>
              <a:ext cx="268048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Conclusion et Perspectives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57EEF64B-693C-D3CF-89A0-0EFCB8837943}"/>
                </a:ext>
              </a:extLst>
            </p:cNvPr>
            <p:cNvSpPr/>
            <p:nvPr/>
          </p:nvSpPr>
          <p:spPr>
            <a:xfrm>
              <a:off x="6033350" y="405600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13</a:t>
              </a:r>
              <a:endParaRPr sz="1800" dirty="0">
                <a:solidFill>
                  <a:schemeClr val="lt1"/>
                </a:solidFill>
              </a:endParaRPr>
            </a:p>
          </p:txBody>
        </p:sp>
      </p:grpSp>
    </p:spTree>
    <p:extLst>
      <p:ext uri="{BB962C8B-B14F-4D97-AF65-F5344CB8AC3E}">
        <p14:creationId xmlns:p14="http://schemas.microsoft.com/office/powerpoint/2010/main" val="296027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319;p16">
            <a:extLst>
              <a:ext uri="{FF2B5EF4-FFF2-40B4-BE49-F238E27FC236}">
                <a16:creationId xmlns:a16="http://schemas.microsoft.com/office/drawing/2014/main" id="{213B96DB-8813-CD83-1DA7-FA1EC103F757}"/>
              </a:ext>
            </a:extLst>
          </p:cNvPr>
          <p:cNvGrpSpPr/>
          <p:nvPr/>
        </p:nvGrpSpPr>
        <p:grpSpPr>
          <a:xfrm>
            <a:off x="3221336" y="1975650"/>
            <a:ext cx="2701328" cy="596100"/>
            <a:chOff x="6033350" y="4056000"/>
            <a:chExt cx="2701328" cy="596100"/>
          </a:xfrm>
        </p:grpSpPr>
        <p:sp>
          <p:nvSpPr>
            <p:cNvPr id="4" name="Google Shape;321;p16">
              <a:extLst>
                <a:ext uri="{FF2B5EF4-FFF2-40B4-BE49-F238E27FC236}">
                  <a16:creationId xmlns:a16="http://schemas.microsoft.com/office/drawing/2014/main" id="{F03A9EB5-9EFE-D527-7B40-0BAF06F8D060}"/>
                </a:ext>
              </a:extLst>
            </p:cNvPr>
            <p:cNvSpPr txBox="1"/>
            <p:nvPr/>
          </p:nvSpPr>
          <p:spPr>
            <a:xfrm>
              <a:off x="6705626" y="4188150"/>
              <a:ext cx="20290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Questions/Réponses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68934B91-96D7-BA24-BDFB-AB4E1FC9AB2A}"/>
                </a:ext>
              </a:extLst>
            </p:cNvPr>
            <p:cNvSpPr/>
            <p:nvPr/>
          </p:nvSpPr>
          <p:spPr>
            <a:xfrm>
              <a:off x="6033350" y="4056000"/>
              <a:ext cx="596100" cy="596100"/>
            </a:xfrm>
            <a:prstGeom prst="ellipse">
              <a:avLst/>
            </a:prstGeom>
            <a:solidFill>
              <a:schemeClr val="tx1">
                <a:lumMod val="95000"/>
                <a:lumOff val="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14</a:t>
              </a:r>
              <a:endParaRPr sz="1800" dirty="0">
                <a:solidFill>
                  <a:schemeClr val="lt1"/>
                </a:solidFill>
              </a:endParaRPr>
            </a:p>
          </p:txBody>
        </p:sp>
      </p:grpSp>
    </p:spTree>
    <p:extLst>
      <p:ext uri="{BB962C8B-B14F-4D97-AF65-F5344CB8AC3E}">
        <p14:creationId xmlns:p14="http://schemas.microsoft.com/office/powerpoint/2010/main" val="347197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F13439F-39F7-03C7-0006-18837C1FE154}"/>
              </a:ext>
            </a:extLst>
          </p:cNvPr>
          <p:cNvSpPr txBox="1">
            <a:spLocks/>
          </p:cNvSpPr>
          <p:nvPr/>
        </p:nvSpPr>
        <p:spPr>
          <a:xfrm>
            <a:off x="3046254" y="1620577"/>
            <a:ext cx="5875285" cy="2738652"/>
          </a:xfrm>
          <a:prstGeom prst="rect">
            <a:avLst/>
          </a:prstGeom>
          <a:noFill/>
          <a:ln>
            <a:noFill/>
          </a:ln>
        </p:spPr>
        <p:txBody>
          <a:bodyPr spcFirstLastPara="1" wrap="square" lIns="91425" tIns="91425" rIns="91425" bIns="91425" anchor="ctr"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pPr algn="just">
              <a:lnSpc>
                <a:spcPct val="107000"/>
              </a:lnSpc>
              <a:spcAft>
                <a:spcPts val="800"/>
              </a:spcAft>
            </a:pPr>
            <a:r>
              <a:rPr lang="fr-FR" sz="1600" dirty="0"/>
              <a:t>Objectif du cours : </a:t>
            </a:r>
            <a:r>
              <a:rPr lang="fr-FR" sz="1600" b="0" dirty="0"/>
              <a:t>Expliquer la pertinence de pouvoir prédire le </a:t>
            </a:r>
            <a:r>
              <a:rPr lang="fr-FR" sz="1600" b="0" dirty="0" err="1"/>
              <a:t>churn</a:t>
            </a:r>
            <a:r>
              <a:rPr lang="fr-FR" sz="1600" b="0" dirty="0"/>
              <a:t> des clients grâce au Machine Learning, en soulignant l'impact économique direct et sur la satisfaction client que la rétention versus l'acquisition de nouveaux clients implique.</a:t>
            </a:r>
          </a:p>
          <a:p>
            <a:pPr algn="just">
              <a:lnSpc>
                <a:spcPct val="107000"/>
              </a:lnSpc>
              <a:spcAft>
                <a:spcPts val="800"/>
              </a:spcAft>
            </a:pPr>
            <a:endParaRPr lang="fr-FR" sz="1600" b="0" dirty="0"/>
          </a:p>
          <a:p>
            <a:pPr algn="just">
              <a:lnSpc>
                <a:spcPct val="107000"/>
              </a:lnSpc>
              <a:spcAft>
                <a:spcPts val="800"/>
              </a:spcAft>
            </a:pPr>
            <a:r>
              <a:rPr lang="fr-FR" sz="1600" dirty="0"/>
              <a:t>Pourquoi ce sujet est crucial : </a:t>
            </a:r>
            <a:r>
              <a:rPr lang="fr-FR" sz="1600" b="0" dirty="0"/>
              <a:t>La rétention des clients est souvent plus économique que l'acquisition de nouveaux, et une meilleure compréhension du </a:t>
            </a:r>
            <a:r>
              <a:rPr lang="fr-FR" sz="1600" b="0" dirty="0" err="1"/>
              <a:t>churn</a:t>
            </a:r>
            <a:r>
              <a:rPr lang="fr-FR" sz="1600" b="0" dirty="0"/>
              <a:t> peut conduire à une amélioration significative de l'offre et de l'expérience client.</a:t>
            </a:r>
          </a:p>
        </p:txBody>
      </p:sp>
      <p:grpSp>
        <p:nvGrpSpPr>
          <p:cNvPr id="4" name="Google Shape;236;p16">
            <a:extLst>
              <a:ext uri="{FF2B5EF4-FFF2-40B4-BE49-F238E27FC236}">
                <a16:creationId xmlns:a16="http://schemas.microsoft.com/office/drawing/2014/main" id="{A3048BA8-FE10-5D62-4833-F0472B6159E0}"/>
              </a:ext>
            </a:extLst>
          </p:cNvPr>
          <p:cNvGrpSpPr/>
          <p:nvPr/>
        </p:nvGrpSpPr>
        <p:grpSpPr>
          <a:xfrm>
            <a:off x="3169055" y="591897"/>
            <a:ext cx="2660313" cy="596100"/>
            <a:chOff x="3297249" y="1109874"/>
            <a:chExt cx="2660313" cy="596100"/>
          </a:xfrm>
        </p:grpSpPr>
        <p:sp>
          <p:nvSpPr>
            <p:cNvPr id="5" name="Google Shape;237;p16">
              <a:extLst>
                <a:ext uri="{FF2B5EF4-FFF2-40B4-BE49-F238E27FC236}">
                  <a16:creationId xmlns:a16="http://schemas.microsoft.com/office/drawing/2014/main" id="{0EA57B58-7E37-C3C2-C675-DC91DEE72B02}"/>
                </a:ext>
              </a:extLst>
            </p:cNvPr>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7" name="Google Shape;239;p16">
              <a:extLst>
                <a:ext uri="{FF2B5EF4-FFF2-40B4-BE49-F238E27FC236}">
                  <a16:creationId xmlns:a16="http://schemas.microsoft.com/office/drawing/2014/main" id="{44915C16-E14A-1157-3921-79EC6020CA34}"/>
                </a:ext>
              </a:extLst>
            </p:cNvPr>
            <p:cNvSpPr txBox="1"/>
            <p:nvPr/>
          </p:nvSpPr>
          <p:spPr>
            <a:xfrm>
              <a:off x="3976362"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11" name="Google Shape;241;p16">
            <a:extLst>
              <a:ext uri="{FF2B5EF4-FFF2-40B4-BE49-F238E27FC236}">
                <a16:creationId xmlns:a16="http://schemas.microsoft.com/office/drawing/2014/main" id="{99E51460-1868-15A4-8591-6A66868574B1}"/>
              </a:ext>
            </a:extLst>
          </p:cNvPr>
          <p:cNvGrpSpPr/>
          <p:nvPr/>
        </p:nvGrpSpPr>
        <p:grpSpPr>
          <a:xfrm>
            <a:off x="164727" y="1462367"/>
            <a:ext cx="2653421" cy="2696472"/>
            <a:chOff x="3525722" y="1985800"/>
            <a:chExt cx="2702609" cy="2746178"/>
          </a:xfrm>
        </p:grpSpPr>
        <p:sp>
          <p:nvSpPr>
            <p:cNvPr id="12" name="Google Shape;242;p16">
              <a:extLst>
                <a:ext uri="{FF2B5EF4-FFF2-40B4-BE49-F238E27FC236}">
                  <a16:creationId xmlns:a16="http://schemas.microsoft.com/office/drawing/2014/main" id="{BFD7F616-FDA4-F0C7-D277-DB0C5B3711A8}"/>
                </a:ext>
              </a:extLst>
            </p:cNvPr>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p16">
              <a:extLst>
                <a:ext uri="{FF2B5EF4-FFF2-40B4-BE49-F238E27FC236}">
                  <a16:creationId xmlns:a16="http://schemas.microsoft.com/office/drawing/2014/main" id="{D29B9D36-4E89-8C39-B415-CFC59EB2D620}"/>
                </a:ext>
              </a:extLst>
            </p:cNvPr>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p16">
              <a:extLst>
                <a:ext uri="{FF2B5EF4-FFF2-40B4-BE49-F238E27FC236}">
                  <a16:creationId xmlns:a16="http://schemas.microsoft.com/office/drawing/2014/main" id="{342B8831-93DD-A877-72BF-EFF9E4C3587D}"/>
                </a:ext>
              </a:extLst>
            </p:cNvPr>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5;p16">
              <a:extLst>
                <a:ext uri="{FF2B5EF4-FFF2-40B4-BE49-F238E27FC236}">
                  <a16:creationId xmlns:a16="http://schemas.microsoft.com/office/drawing/2014/main" id="{B22F38AB-B1B5-C16D-0AE1-73335FCE78D2}"/>
                </a:ext>
              </a:extLst>
            </p:cNvPr>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6;p16">
              <a:extLst>
                <a:ext uri="{FF2B5EF4-FFF2-40B4-BE49-F238E27FC236}">
                  <a16:creationId xmlns:a16="http://schemas.microsoft.com/office/drawing/2014/main" id="{3D7B964E-2C95-146F-B9C2-C09A8159D863}"/>
                </a:ext>
              </a:extLst>
            </p:cNvPr>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7;p16">
              <a:extLst>
                <a:ext uri="{FF2B5EF4-FFF2-40B4-BE49-F238E27FC236}">
                  <a16:creationId xmlns:a16="http://schemas.microsoft.com/office/drawing/2014/main" id="{03402565-78EE-9636-D428-7A4B79F667AF}"/>
                </a:ext>
              </a:extLst>
            </p:cNvPr>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8;p16">
              <a:extLst>
                <a:ext uri="{FF2B5EF4-FFF2-40B4-BE49-F238E27FC236}">
                  <a16:creationId xmlns:a16="http://schemas.microsoft.com/office/drawing/2014/main" id="{E79E4E14-CF3A-E18E-DED3-E632BD8CF319}"/>
                </a:ext>
              </a:extLst>
            </p:cNvPr>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9;p16">
              <a:extLst>
                <a:ext uri="{FF2B5EF4-FFF2-40B4-BE49-F238E27FC236}">
                  <a16:creationId xmlns:a16="http://schemas.microsoft.com/office/drawing/2014/main" id="{C47B1EE0-8C19-CB3E-C74F-E5AD4760A8E8}"/>
                </a:ext>
              </a:extLst>
            </p:cNvPr>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0;p16">
              <a:extLst>
                <a:ext uri="{FF2B5EF4-FFF2-40B4-BE49-F238E27FC236}">
                  <a16:creationId xmlns:a16="http://schemas.microsoft.com/office/drawing/2014/main" id="{09306614-CD59-B3BC-C808-6CE6CBCD8454}"/>
                </a:ext>
              </a:extLst>
            </p:cNvPr>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1;p16">
              <a:extLst>
                <a:ext uri="{FF2B5EF4-FFF2-40B4-BE49-F238E27FC236}">
                  <a16:creationId xmlns:a16="http://schemas.microsoft.com/office/drawing/2014/main" id="{51D3EEE3-D2A5-C3E8-8CDF-6B0FC418BAB6}"/>
                </a:ext>
              </a:extLst>
            </p:cNvPr>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p16">
              <a:extLst>
                <a:ext uri="{FF2B5EF4-FFF2-40B4-BE49-F238E27FC236}">
                  <a16:creationId xmlns:a16="http://schemas.microsoft.com/office/drawing/2014/main" id="{DFC690FD-9E8B-50DC-C841-59792768C173}"/>
                </a:ext>
              </a:extLst>
            </p:cNvPr>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3;p16">
              <a:extLst>
                <a:ext uri="{FF2B5EF4-FFF2-40B4-BE49-F238E27FC236}">
                  <a16:creationId xmlns:a16="http://schemas.microsoft.com/office/drawing/2014/main" id="{BE88223D-1CBF-37A2-D91E-9C896A1B256C}"/>
                </a:ext>
              </a:extLst>
            </p:cNvPr>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p16">
              <a:extLst>
                <a:ext uri="{FF2B5EF4-FFF2-40B4-BE49-F238E27FC236}">
                  <a16:creationId xmlns:a16="http://schemas.microsoft.com/office/drawing/2014/main" id="{4E509270-E428-C735-9750-979CD1B544CF}"/>
                </a:ext>
              </a:extLst>
            </p:cNvPr>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p16">
              <a:extLst>
                <a:ext uri="{FF2B5EF4-FFF2-40B4-BE49-F238E27FC236}">
                  <a16:creationId xmlns:a16="http://schemas.microsoft.com/office/drawing/2014/main" id="{CB86A03F-261E-8E70-D2D6-74E06BD85B1C}"/>
                </a:ext>
              </a:extLst>
            </p:cNvPr>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6;p16">
              <a:extLst>
                <a:ext uri="{FF2B5EF4-FFF2-40B4-BE49-F238E27FC236}">
                  <a16:creationId xmlns:a16="http://schemas.microsoft.com/office/drawing/2014/main" id="{740D77C2-F1C6-1396-7D23-C5D822B2656B}"/>
                </a:ext>
              </a:extLst>
            </p:cNvPr>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p16">
              <a:extLst>
                <a:ext uri="{FF2B5EF4-FFF2-40B4-BE49-F238E27FC236}">
                  <a16:creationId xmlns:a16="http://schemas.microsoft.com/office/drawing/2014/main" id="{B4D76370-16E7-D58C-F602-8B95454FB026}"/>
                </a:ext>
              </a:extLst>
            </p:cNvPr>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8;p16">
              <a:extLst>
                <a:ext uri="{FF2B5EF4-FFF2-40B4-BE49-F238E27FC236}">
                  <a16:creationId xmlns:a16="http://schemas.microsoft.com/office/drawing/2014/main" id="{BBD13230-B1DA-BB27-4380-A89EBDC29AAC}"/>
                </a:ext>
              </a:extLst>
            </p:cNvPr>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9;p16">
              <a:extLst>
                <a:ext uri="{FF2B5EF4-FFF2-40B4-BE49-F238E27FC236}">
                  <a16:creationId xmlns:a16="http://schemas.microsoft.com/office/drawing/2014/main" id="{5D254258-6797-3F46-77EB-AF733E0DFC2B}"/>
                </a:ext>
              </a:extLst>
            </p:cNvPr>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p16">
              <a:extLst>
                <a:ext uri="{FF2B5EF4-FFF2-40B4-BE49-F238E27FC236}">
                  <a16:creationId xmlns:a16="http://schemas.microsoft.com/office/drawing/2014/main" id="{B403F60C-1E04-59F9-F1A6-C28B3BACAEFB}"/>
                </a:ext>
              </a:extLst>
            </p:cNvPr>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1;p16">
              <a:extLst>
                <a:ext uri="{FF2B5EF4-FFF2-40B4-BE49-F238E27FC236}">
                  <a16:creationId xmlns:a16="http://schemas.microsoft.com/office/drawing/2014/main" id="{CD30F372-9AD2-6AC4-987F-768B88DD22D2}"/>
                </a:ext>
              </a:extLst>
            </p:cNvPr>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p16">
              <a:extLst>
                <a:ext uri="{FF2B5EF4-FFF2-40B4-BE49-F238E27FC236}">
                  <a16:creationId xmlns:a16="http://schemas.microsoft.com/office/drawing/2014/main" id="{BB4172F1-8F47-D52D-0FA0-C8EE34D3BD75}"/>
                </a:ext>
              </a:extLst>
            </p:cNvPr>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3;p16">
              <a:extLst>
                <a:ext uri="{FF2B5EF4-FFF2-40B4-BE49-F238E27FC236}">
                  <a16:creationId xmlns:a16="http://schemas.microsoft.com/office/drawing/2014/main" id="{6FBF4F4F-6517-124C-B583-BBB3FF0981E3}"/>
                </a:ext>
              </a:extLst>
            </p:cNvPr>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4;p16">
              <a:extLst>
                <a:ext uri="{FF2B5EF4-FFF2-40B4-BE49-F238E27FC236}">
                  <a16:creationId xmlns:a16="http://schemas.microsoft.com/office/drawing/2014/main" id="{ECE95D8B-147E-2603-914A-EDAF022D2EAC}"/>
                </a:ext>
              </a:extLst>
            </p:cNvPr>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5;p16">
              <a:extLst>
                <a:ext uri="{FF2B5EF4-FFF2-40B4-BE49-F238E27FC236}">
                  <a16:creationId xmlns:a16="http://schemas.microsoft.com/office/drawing/2014/main" id="{01165A70-56B7-FE3F-A8E3-A6D40B5F6B0A}"/>
                </a:ext>
              </a:extLst>
            </p:cNvPr>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6;p16">
              <a:extLst>
                <a:ext uri="{FF2B5EF4-FFF2-40B4-BE49-F238E27FC236}">
                  <a16:creationId xmlns:a16="http://schemas.microsoft.com/office/drawing/2014/main" id="{95B0C67B-E814-05CC-9B0E-844E0450EA45}"/>
                </a:ext>
              </a:extLst>
            </p:cNvPr>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7;p16">
              <a:extLst>
                <a:ext uri="{FF2B5EF4-FFF2-40B4-BE49-F238E27FC236}">
                  <a16:creationId xmlns:a16="http://schemas.microsoft.com/office/drawing/2014/main" id="{416D50CC-637E-A8EA-3C21-755798F56CC1}"/>
                </a:ext>
              </a:extLst>
            </p:cNvPr>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8;p16">
              <a:extLst>
                <a:ext uri="{FF2B5EF4-FFF2-40B4-BE49-F238E27FC236}">
                  <a16:creationId xmlns:a16="http://schemas.microsoft.com/office/drawing/2014/main" id="{C00461FF-7649-AD52-A2F3-9D96DD0C4E70}"/>
                </a:ext>
              </a:extLst>
            </p:cNvPr>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9;p16">
              <a:extLst>
                <a:ext uri="{FF2B5EF4-FFF2-40B4-BE49-F238E27FC236}">
                  <a16:creationId xmlns:a16="http://schemas.microsoft.com/office/drawing/2014/main" id="{F664FE3B-3D57-B38F-85E7-31C9A51AB044}"/>
                </a:ext>
              </a:extLst>
            </p:cNvPr>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0;p16">
              <a:extLst>
                <a:ext uri="{FF2B5EF4-FFF2-40B4-BE49-F238E27FC236}">
                  <a16:creationId xmlns:a16="http://schemas.microsoft.com/office/drawing/2014/main" id="{40A551E3-BDEF-3814-6347-571CC3D131F0}"/>
                </a:ext>
              </a:extLst>
            </p:cNvPr>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1;p16">
              <a:extLst>
                <a:ext uri="{FF2B5EF4-FFF2-40B4-BE49-F238E27FC236}">
                  <a16:creationId xmlns:a16="http://schemas.microsoft.com/office/drawing/2014/main" id="{35454732-E77D-8BE0-FD86-BC2243BEBFB3}"/>
                </a:ext>
              </a:extLst>
            </p:cNvPr>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2;p16">
              <a:extLst>
                <a:ext uri="{FF2B5EF4-FFF2-40B4-BE49-F238E27FC236}">
                  <a16:creationId xmlns:a16="http://schemas.microsoft.com/office/drawing/2014/main" id="{467B9307-169B-699A-6CB8-300400F3F4FC}"/>
                </a:ext>
              </a:extLst>
            </p:cNvPr>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3;p16">
              <a:extLst>
                <a:ext uri="{FF2B5EF4-FFF2-40B4-BE49-F238E27FC236}">
                  <a16:creationId xmlns:a16="http://schemas.microsoft.com/office/drawing/2014/main" id="{B2E2CFB3-1B55-2F87-F24E-282D78A1EFF2}"/>
                </a:ext>
              </a:extLst>
            </p:cNvPr>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4;p16">
              <a:extLst>
                <a:ext uri="{FF2B5EF4-FFF2-40B4-BE49-F238E27FC236}">
                  <a16:creationId xmlns:a16="http://schemas.microsoft.com/office/drawing/2014/main" id="{9EA3D148-A92C-E47F-D7E6-5F923051A451}"/>
                </a:ext>
              </a:extLst>
            </p:cNvPr>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5;p16">
              <a:extLst>
                <a:ext uri="{FF2B5EF4-FFF2-40B4-BE49-F238E27FC236}">
                  <a16:creationId xmlns:a16="http://schemas.microsoft.com/office/drawing/2014/main" id="{70FB9502-2D3C-D61F-F08F-17E60E19B40E}"/>
                </a:ext>
              </a:extLst>
            </p:cNvPr>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6;p16">
              <a:extLst>
                <a:ext uri="{FF2B5EF4-FFF2-40B4-BE49-F238E27FC236}">
                  <a16:creationId xmlns:a16="http://schemas.microsoft.com/office/drawing/2014/main" id="{0C7A6BB0-FDBB-CF56-B896-7C3C82EF49CD}"/>
                </a:ext>
              </a:extLst>
            </p:cNvPr>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p16">
              <a:extLst>
                <a:ext uri="{FF2B5EF4-FFF2-40B4-BE49-F238E27FC236}">
                  <a16:creationId xmlns:a16="http://schemas.microsoft.com/office/drawing/2014/main" id="{2FA2CD6F-A0C2-DC34-6692-7A8BA5E4635A}"/>
                </a:ext>
              </a:extLst>
            </p:cNvPr>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8;p16">
              <a:extLst>
                <a:ext uri="{FF2B5EF4-FFF2-40B4-BE49-F238E27FC236}">
                  <a16:creationId xmlns:a16="http://schemas.microsoft.com/office/drawing/2014/main" id="{61084779-91A0-F715-D408-50CAECD3DBC6}"/>
                </a:ext>
              </a:extLst>
            </p:cNvPr>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p16">
              <a:extLst>
                <a:ext uri="{FF2B5EF4-FFF2-40B4-BE49-F238E27FC236}">
                  <a16:creationId xmlns:a16="http://schemas.microsoft.com/office/drawing/2014/main" id="{EF7C6CAF-DF78-CBB5-D675-8A7743354608}"/>
                </a:ext>
              </a:extLst>
            </p:cNvPr>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0;p16">
              <a:extLst>
                <a:ext uri="{FF2B5EF4-FFF2-40B4-BE49-F238E27FC236}">
                  <a16:creationId xmlns:a16="http://schemas.microsoft.com/office/drawing/2014/main" id="{87279B8C-D6A0-93E8-EF52-A688CA332101}"/>
                </a:ext>
              </a:extLst>
            </p:cNvPr>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1;p16">
              <a:extLst>
                <a:ext uri="{FF2B5EF4-FFF2-40B4-BE49-F238E27FC236}">
                  <a16:creationId xmlns:a16="http://schemas.microsoft.com/office/drawing/2014/main" id="{4E86C9FB-EC47-9CB9-D9F0-CFD1640EC455}"/>
                </a:ext>
              </a:extLst>
            </p:cNvPr>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2;p16">
              <a:extLst>
                <a:ext uri="{FF2B5EF4-FFF2-40B4-BE49-F238E27FC236}">
                  <a16:creationId xmlns:a16="http://schemas.microsoft.com/office/drawing/2014/main" id="{5ABCF1AD-FDB5-9041-27E1-869A63ED530C}"/>
                </a:ext>
              </a:extLst>
            </p:cNvPr>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3;p16">
              <a:extLst>
                <a:ext uri="{FF2B5EF4-FFF2-40B4-BE49-F238E27FC236}">
                  <a16:creationId xmlns:a16="http://schemas.microsoft.com/office/drawing/2014/main" id="{9F624CA7-41D7-7674-8AA7-57C5CA7431B0}"/>
                </a:ext>
              </a:extLst>
            </p:cNvPr>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4;p16">
              <a:extLst>
                <a:ext uri="{FF2B5EF4-FFF2-40B4-BE49-F238E27FC236}">
                  <a16:creationId xmlns:a16="http://schemas.microsoft.com/office/drawing/2014/main" id="{20EC2CBF-2D20-2080-F7AC-A8B935D6C12C}"/>
                </a:ext>
              </a:extLst>
            </p:cNvPr>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5;p16">
              <a:extLst>
                <a:ext uri="{FF2B5EF4-FFF2-40B4-BE49-F238E27FC236}">
                  <a16:creationId xmlns:a16="http://schemas.microsoft.com/office/drawing/2014/main" id="{670277C6-1B92-91EA-26B9-58DD58285E8E}"/>
                </a:ext>
              </a:extLst>
            </p:cNvPr>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6;p16">
              <a:extLst>
                <a:ext uri="{FF2B5EF4-FFF2-40B4-BE49-F238E27FC236}">
                  <a16:creationId xmlns:a16="http://schemas.microsoft.com/office/drawing/2014/main" id="{CC970F74-3A81-D7DB-53D6-5A67FCFE2C5A}"/>
                </a:ext>
              </a:extLst>
            </p:cNvPr>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7;p16">
              <a:extLst>
                <a:ext uri="{FF2B5EF4-FFF2-40B4-BE49-F238E27FC236}">
                  <a16:creationId xmlns:a16="http://schemas.microsoft.com/office/drawing/2014/main" id="{07D8D179-DCCA-3FC3-84B3-288C664BD8E6}"/>
                </a:ext>
              </a:extLst>
            </p:cNvPr>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8;p16">
              <a:extLst>
                <a:ext uri="{FF2B5EF4-FFF2-40B4-BE49-F238E27FC236}">
                  <a16:creationId xmlns:a16="http://schemas.microsoft.com/office/drawing/2014/main" id="{96AA00C4-29DB-644D-C8FB-4796FBD9BB21}"/>
                </a:ext>
              </a:extLst>
            </p:cNvPr>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9;p16">
              <a:extLst>
                <a:ext uri="{FF2B5EF4-FFF2-40B4-BE49-F238E27FC236}">
                  <a16:creationId xmlns:a16="http://schemas.microsoft.com/office/drawing/2014/main" id="{BEB7EF9B-F8E3-DA77-4FD1-3624C950331B}"/>
                </a:ext>
              </a:extLst>
            </p:cNvPr>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0;p16">
              <a:extLst>
                <a:ext uri="{FF2B5EF4-FFF2-40B4-BE49-F238E27FC236}">
                  <a16:creationId xmlns:a16="http://schemas.microsoft.com/office/drawing/2014/main" id="{062E439B-9D52-F826-8E08-062A190637E4}"/>
                </a:ext>
              </a:extLst>
            </p:cNvPr>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1;p16">
              <a:extLst>
                <a:ext uri="{FF2B5EF4-FFF2-40B4-BE49-F238E27FC236}">
                  <a16:creationId xmlns:a16="http://schemas.microsoft.com/office/drawing/2014/main" id="{AF98CF1B-798A-76E9-79AD-CA9C57511B5C}"/>
                </a:ext>
              </a:extLst>
            </p:cNvPr>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2;p16">
              <a:extLst>
                <a:ext uri="{FF2B5EF4-FFF2-40B4-BE49-F238E27FC236}">
                  <a16:creationId xmlns:a16="http://schemas.microsoft.com/office/drawing/2014/main" id="{521890B5-352B-A3E3-172D-9ADBCE635798}"/>
                </a:ext>
              </a:extLst>
            </p:cNvPr>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3;p16">
              <a:extLst>
                <a:ext uri="{FF2B5EF4-FFF2-40B4-BE49-F238E27FC236}">
                  <a16:creationId xmlns:a16="http://schemas.microsoft.com/office/drawing/2014/main" id="{6D6C8E20-4E04-5F78-15C7-B80B9658020F}"/>
                </a:ext>
              </a:extLst>
            </p:cNvPr>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4;p16">
              <a:extLst>
                <a:ext uri="{FF2B5EF4-FFF2-40B4-BE49-F238E27FC236}">
                  <a16:creationId xmlns:a16="http://schemas.microsoft.com/office/drawing/2014/main" id="{2F15855B-EDD1-7BCF-D701-59EED1EDFFC9}"/>
                </a:ext>
              </a:extLst>
            </p:cNvPr>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5;p16">
              <a:extLst>
                <a:ext uri="{FF2B5EF4-FFF2-40B4-BE49-F238E27FC236}">
                  <a16:creationId xmlns:a16="http://schemas.microsoft.com/office/drawing/2014/main" id="{1DA0F5B0-EAFE-A5FA-BC74-F007D5142F4E}"/>
                </a:ext>
              </a:extLst>
            </p:cNvPr>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p16">
              <a:extLst>
                <a:ext uri="{FF2B5EF4-FFF2-40B4-BE49-F238E27FC236}">
                  <a16:creationId xmlns:a16="http://schemas.microsoft.com/office/drawing/2014/main" id="{33638C40-ED87-F641-8894-F668DBA39C72}"/>
                </a:ext>
              </a:extLst>
            </p:cNvPr>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7;p16">
              <a:extLst>
                <a:ext uri="{FF2B5EF4-FFF2-40B4-BE49-F238E27FC236}">
                  <a16:creationId xmlns:a16="http://schemas.microsoft.com/office/drawing/2014/main" id="{9A938D32-B5D2-F4EB-8D6C-501186993A6C}"/>
                </a:ext>
              </a:extLst>
            </p:cNvPr>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8;p16">
              <a:extLst>
                <a:ext uri="{FF2B5EF4-FFF2-40B4-BE49-F238E27FC236}">
                  <a16:creationId xmlns:a16="http://schemas.microsoft.com/office/drawing/2014/main" id="{DB268CC1-E4F7-B5C0-C0F1-F3082F71ABE5}"/>
                </a:ext>
              </a:extLst>
            </p:cNvPr>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511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229814" y="1682198"/>
            <a:ext cx="5937904" cy="2374710"/>
          </a:xfrm>
        </p:spPr>
        <p:txBody>
          <a:bodyPr>
            <a:normAutofit/>
          </a:bodyPr>
          <a:lstStyle/>
          <a:p>
            <a:pPr algn="just">
              <a:lnSpc>
                <a:spcPct val="107000"/>
              </a:lnSpc>
              <a:spcAft>
                <a:spcPts val="800"/>
              </a:spcAft>
            </a:pPr>
            <a:r>
              <a:rPr lang="fr-FR" sz="1600" kern="100" dirty="0">
                <a:effectLst/>
                <a:latin typeface="Fira Sans Extra Condensed" panose="020B0503050000020004" pitchFamily="34" charset="0"/>
                <a:ea typeface="Aptos" panose="020B0004020202020204" pitchFamily="34" charset="0"/>
                <a:cs typeface="Times New Roman" panose="02020603050405020304" pitchFamily="18" charset="0"/>
              </a:rPr>
              <a:t>Le </a:t>
            </a:r>
            <a:r>
              <a:rPr lang="fr-FR" sz="160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600" kern="100" dirty="0">
                <a:effectLst/>
                <a:latin typeface="Fira Sans Extra Condensed" panose="020B0503050000020004" pitchFamily="34" charset="0"/>
                <a:ea typeface="Aptos" panose="020B0004020202020204" pitchFamily="34" charset="0"/>
                <a:cs typeface="Times New Roman" panose="02020603050405020304" pitchFamily="18" charset="0"/>
              </a:rPr>
              <a:t> </a:t>
            </a: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se définit comme le pourcentage de clients qui arrêtent d'utiliser un service pendant une période donnée. 								                    Cela peut être dû à divers facteurs, tels que l'insatisfaction, de meilleures offres ailleurs, etc. Comprendre le </a:t>
            </a:r>
            <a:r>
              <a:rPr lang="fr-FR" sz="1600" b="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 est le premier pas vers l'amélioration de la fidélisation des clients.</a:t>
            </a:r>
            <a:endParaRPr lang="fr-FR" sz="3200" dirty="0"/>
          </a:p>
        </p:txBody>
      </p:sp>
      <p:grpSp>
        <p:nvGrpSpPr>
          <p:cNvPr id="3" name="Google Shape;304;p16">
            <a:extLst>
              <a:ext uri="{FF2B5EF4-FFF2-40B4-BE49-F238E27FC236}">
                <a16:creationId xmlns:a16="http://schemas.microsoft.com/office/drawing/2014/main" id="{3AEBB4F7-D36C-284B-88D6-F9A8D8CE3159}"/>
              </a:ext>
            </a:extLst>
          </p:cNvPr>
          <p:cNvGrpSpPr/>
          <p:nvPr/>
        </p:nvGrpSpPr>
        <p:grpSpPr>
          <a:xfrm>
            <a:off x="3197481" y="617070"/>
            <a:ext cx="3558160" cy="596100"/>
            <a:chOff x="3297248" y="2589598"/>
            <a:chExt cx="3558160" cy="596100"/>
          </a:xfrm>
        </p:grpSpPr>
        <p:sp>
          <p:nvSpPr>
            <p:cNvPr id="6" name="Google Shape;306;p16">
              <a:extLst>
                <a:ext uri="{FF2B5EF4-FFF2-40B4-BE49-F238E27FC236}">
                  <a16:creationId xmlns:a16="http://schemas.microsoft.com/office/drawing/2014/main" id="{C6AAD7C9-468E-907F-4B58-EBAAAB95D317}"/>
                </a:ext>
              </a:extLst>
            </p:cNvPr>
            <p:cNvSpPr txBox="1"/>
            <p:nvPr/>
          </p:nvSpPr>
          <p:spPr>
            <a:xfrm>
              <a:off x="3942257" y="2721748"/>
              <a:ext cx="291315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Qu'est-ce que le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Churn</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08;p16">
              <a:extLst>
                <a:ext uri="{FF2B5EF4-FFF2-40B4-BE49-F238E27FC236}">
                  <a16:creationId xmlns:a16="http://schemas.microsoft.com/office/drawing/2014/main" id="{F211AA13-33AA-B6E5-CF84-A407B3DE4FCC}"/>
                </a:ext>
              </a:extLst>
            </p:cNvPr>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pic>
        <p:nvPicPr>
          <p:cNvPr id="8" name="Image 7">
            <a:extLst>
              <a:ext uri="{FF2B5EF4-FFF2-40B4-BE49-F238E27FC236}">
                <a16:creationId xmlns:a16="http://schemas.microsoft.com/office/drawing/2014/main" id="{1CCCE69D-3521-5BF5-C1BE-7A12F8C241BA}"/>
              </a:ext>
            </a:extLst>
          </p:cNvPr>
          <p:cNvPicPr>
            <a:picLocks noChangeAspect="1"/>
          </p:cNvPicPr>
          <p:nvPr/>
        </p:nvPicPr>
        <p:blipFill rotWithShape="1">
          <a:blip r:embed="rId2"/>
          <a:srcRect l="31262" t="14246" r="30653" b="17501"/>
          <a:stretch/>
        </p:blipFill>
        <p:spPr>
          <a:xfrm>
            <a:off x="6216627" y="1005459"/>
            <a:ext cx="2913151" cy="3132581"/>
          </a:xfrm>
          <a:prstGeom prst="rect">
            <a:avLst/>
          </a:prstGeom>
        </p:spPr>
      </p:pic>
    </p:spTree>
    <p:extLst>
      <p:ext uri="{BB962C8B-B14F-4D97-AF65-F5344CB8AC3E}">
        <p14:creationId xmlns:p14="http://schemas.microsoft.com/office/powerpoint/2010/main" val="171997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3668030" y="1854444"/>
            <a:ext cx="5255195" cy="1912471"/>
          </a:xfrm>
        </p:spPr>
        <p:txBody>
          <a:bodyPr>
            <a:noAutofit/>
          </a:bodyPr>
          <a:lstStyle/>
          <a:p>
            <a:pPr algn="just">
              <a:lnSpc>
                <a:spcPct val="107000"/>
              </a:lnSpc>
              <a:spcAft>
                <a:spcPts val="800"/>
              </a:spcAft>
            </a:pPr>
            <a:r>
              <a:rPr lang="fr-FR" sz="1600" kern="100" dirty="0">
                <a:effectLst/>
                <a:latin typeface="Fira Sans Extra Condensed" panose="020B0503050000020004" pitchFamily="34" charset="0"/>
                <a:ea typeface="Aptos" panose="020B0004020202020204" pitchFamily="34" charset="0"/>
                <a:cs typeface="Times New Roman" panose="02020603050405020304" pitchFamily="18" charset="0"/>
              </a:rPr>
              <a:t>Prédire le </a:t>
            </a:r>
            <a:r>
              <a:rPr lang="fr-FR" sz="160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600" kern="100" dirty="0">
                <a:effectLst/>
                <a:latin typeface="Fira Sans Extra Condensed" panose="020B0503050000020004" pitchFamily="34" charset="0"/>
                <a:ea typeface="Aptos" panose="020B0004020202020204" pitchFamily="34" charset="0"/>
                <a:cs typeface="Times New Roman" panose="02020603050405020304" pitchFamily="18" charset="0"/>
              </a:rPr>
              <a:t> </a:t>
            </a: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est vital car acquérir de nouveaux clients est souvent bien plus coûteux que de retenir les existants.	        De plus, en comprenant les raisons du </a:t>
            </a:r>
            <a:r>
              <a:rPr lang="fr-FR" sz="1600" b="0" kern="100" dirty="0" err="1">
                <a:effectLst/>
                <a:latin typeface="Fira Sans Extra Condensed" panose="020B0503050000020004" pitchFamily="34" charset="0"/>
                <a:ea typeface="Aptos" panose="020B0004020202020204" pitchFamily="34" charset="0"/>
                <a:cs typeface="Times New Roman" panose="02020603050405020304" pitchFamily="18" charset="0"/>
              </a:rPr>
              <a:t>churn</a:t>
            </a: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 une entreprise peut améliorer son offre et son expérience client, augmentant ainsi la satisfaction et la fidélité.</a:t>
            </a:r>
            <a:endParaRPr lang="fr-FR" b="0" dirty="0">
              <a:latin typeface="Fira Sans Extra Condensed" panose="020B0503050000020004" pitchFamily="34" charset="0"/>
            </a:endParaRPr>
          </a:p>
        </p:txBody>
      </p:sp>
      <p:grpSp>
        <p:nvGrpSpPr>
          <p:cNvPr id="3" name="Google Shape;309;p16">
            <a:extLst>
              <a:ext uri="{FF2B5EF4-FFF2-40B4-BE49-F238E27FC236}">
                <a16:creationId xmlns:a16="http://schemas.microsoft.com/office/drawing/2014/main" id="{DB568011-B6D9-4145-7E0E-34B87FC562AC}"/>
              </a:ext>
            </a:extLst>
          </p:cNvPr>
          <p:cNvGrpSpPr/>
          <p:nvPr/>
        </p:nvGrpSpPr>
        <p:grpSpPr>
          <a:xfrm>
            <a:off x="3245248" y="564764"/>
            <a:ext cx="3627693" cy="596100"/>
            <a:chOff x="3297248" y="4055023"/>
            <a:chExt cx="3627693" cy="596100"/>
          </a:xfrm>
        </p:grpSpPr>
        <p:sp>
          <p:nvSpPr>
            <p:cNvPr id="6" name="Google Shape;311;p16">
              <a:extLst>
                <a:ext uri="{FF2B5EF4-FFF2-40B4-BE49-F238E27FC236}">
                  <a16:creationId xmlns:a16="http://schemas.microsoft.com/office/drawing/2014/main" id="{E63EC117-5ACE-C5C8-AB28-E876D6C81F58}"/>
                </a:ext>
              </a:extLst>
            </p:cNvPr>
            <p:cNvSpPr txBox="1"/>
            <p:nvPr/>
          </p:nvSpPr>
          <p:spPr>
            <a:xfrm>
              <a:off x="3969552" y="4187173"/>
              <a:ext cx="2955389"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Importance de la Prédiction du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Churn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13;p16">
              <a:extLst>
                <a:ext uri="{FF2B5EF4-FFF2-40B4-BE49-F238E27FC236}">
                  <a16:creationId xmlns:a16="http://schemas.microsoft.com/office/drawing/2014/main" id="{1AB8BBD4-E969-64B2-7DFD-8E7A1B7AEC83}"/>
                </a:ext>
              </a:extLst>
            </p:cNvPr>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pic>
        <p:nvPicPr>
          <p:cNvPr id="8" name="Image 7">
            <a:extLst>
              <a:ext uri="{FF2B5EF4-FFF2-40B4-BE49-F238E27FC236}">
                <a16:creationId xmlns:a16="http://schemas.microsoft.com/office/drawing/2014/main" id="{05F9BFBA-A964-973E-291D-F405FAD9D28F}"/>
              </a:ext>
            </a:extLst>
          </p:cNvPr>
          <p:cNvPicPr>
            <a:picLocks noChangeAspect="1"/>
          </p:cNvPicPr>
          <p:nvPr/>
        </p:nvPicPr>
        <p:blipFill>
          <a:blip r:embed="rId2"/>
          <a:stretch>
            <a:fillRect/>
          </a:stretch>
        </p:blipFill>
        <p:spPr>
          <a:xfrm>
            <a:off x="220775" y="1485645"/>
            <a:ext cx="2922873" cy="2650071"/>
          </a:xfrm>
          <a:prstGeom prst="rect">
            <a:avLst/>
          </a:prstGeom>
        </p:spPr>
      </p:pic>
    </p:spTree>
    <p:extLst>
      <p:ext uri="{BB962C8B-B14F-4D97-AF65-F5344CB8AC3E}">
        <p14:creationId xmlns:p14="http://schemas.microsoft.com/office/powerpoint/2010/main" val="350457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99;p16">
            <a:extLst>
              <a:ext uri="{FF2B5EF4-FFF2-40B4-BE49-F238E27FC236}">
                <a16:creationId xmlns:a16="http://schemas.microsoft.com/office/drawing/2014/main" id="{ADC4925E-EA4C-78F8-82FD-823810B883C2}"/>
              </a:ext>
            </a:extLst>
          </p:cNvPr>
          <p:cNvGrpSpPr/>
          <p:nvPr/>
        </p:nvGrpSpPr>
        <p:grpSpPr>
          <a:xfrm>
            <a:off x="3337963" y="589923"/>
            <a:ext cx="3164437" cy="596100"/>
            <a:chOff x="6033350" y="1109875"/>
            <a:chExt cx="3164437" cy="596100"/>
          </a:xfrm>
        </p:grpSpPr>
        <p:sp>
          <p:nvSpPr>
            <p:cNvPr id="6" name="Google Shape;301;p16">
              <a:extLst>
                <a:ext uri="{FF2B5EF4-FFF2-40B4-BE49-F238E27FC236}">
                  <a16:creationId xmlns:a16="http://schemas.microsoft.com/office/drawing/2014/main" id="{08D9D148-8E81-983F-8603-F7CE83781C91}"/>
                </a:ext>
              </a:extLst>
            </p:cNvPr>
            <p:cNvSpPr txBox="1"/>
            <p:nvPr/>
          </p:nvSpPr>
          <p:spPr>
            <a:xfrm>
              <a:off x="6705627" y="1242025"/>
              <a:ext cx="249216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Processus de Prédiction du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Churn</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03;p16">
              <a:extLst>
                <a:ext uri="{FF2B5EF4-FFF2-40B4-BE49-F238E27FC236}">
                  <a16:creationId xmlns:a16="http://schemas.microsoft.com/office/drawing/2014/main" id="{A7C2B4DB-1BD6-E424-3CA9-34B59005EF95}"/>
                </a:ext>
              </a:extLst>
            </p:cNvPr>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sp>
        <p:nvSpPr>
          <p:cNvPr id="72" name="Google Shape;1740;p35">
            <a:extLst>
              <a:ext uri="{FF2B5EF4-FFF2-40B4-BE49-F238E27FC236}">
                <a16:creationId xmlns:a16="http://schemas.microsoft.com/office/drawing/2014/main" id="{CB8F5497-F0A4-DBD3-35EF-8C261C014159}"/>
              </a:ext>
            </a:extLst>
          </p:cNvPr>
          <p:cNvSpPr/>
          <p:nvPr/>
        </p:nvSpPr>
        <p:spPr>
          <a:xfrm>
            <a:off x="3123832" y="208791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41;p35">
            <a:extLst>
              <a:ext uri="{FF2B5EF4-FFF2-40B4-BE49-F238E27FC236}">
                <a16:creationId xmlns:a16="http://schemas.microsoft.com/office/drawing/2014/main" id="{FF29DC4B-AEAD-B49C-15B3-864024326806}"/>
              </a:ext>
            </a:extLst>
          </p:cNvPr>
          <p:cNvSpPr/>
          <p:nvPr/>
        </p:nvSpPr>
        <p:spPr>
          <a:xfrm>
            <a:off x="5174201" y="2096651"/>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42;p35">
            <a:extLst>
              <a:ext uri="{FF2B5EF4-FFF2-40B4-BE49-F238E27FC236}">
                <a16:creationId xmlns:a16="http://schemas.microsoft.com/office/drawing/2014/main" id="{EB788279-BF5A-5BAA-A889-1DE0BF4D1358}"/>
              </a:ext>
            </a:extLst>
          </p:cNvPr>
          <p:cNvSpPr/>
          <p:nvPr/>
        </p:nvSpPr>
        <p:spPr>
          <a:xfrm>
            <a:off x="1084485" y="208791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1744;p35">
            <a:extLst>
              <a:ext uri="{FF2B5EF4-FFF2-40B4-BE49-F238E27FC236}">
                <a16:creationId xmlns:a16="http://schemas.microsoft.com/office/drawing/2014/main" id="{E520D1E6-CE47-CFC6-B38D-A08AF258629F}"/>
              </a:ext>
            </a:extLst>
          </p:cNvPr>
          <p:cNvGrpSpPr/>
          <p:nvPr/>
        </p:nvGrpSpPr>
        <p:grpSpPr>
          <a:xfrm>
            <a:off x="1316418" y="2353256"/>
            <a:ext cx="360818" cy="294030"/>
            <a:chOff x="7963196" y="2903752"/>
            <a:chExt cx="360818" cy="294030"/>
          </a:xfrm>
        </p:grpSpPr>
        <p:sp>
          <p:nvSpPr>
            <p:cNvPr id="76" name="Google Shape;1745;p35">
              <a:extLst>
                <a:ext uri="{FF2B5EF4-FFF2-40B4-BE49-F238E27FC236}">
                  <a16:creationId xmlns:a16="http://schemas.microsoft.com/office/drawing/2014/main" id="{F136E619-1E89-781A-98E1-2712E7481ACA}"/>
                </a:ext>
              </a:extLst>
            </p:cNvPr>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46;p35">
              <a:extLst>
                <a:ext uri="{FF2B5EF4-FFF2-40B4-BE49-F238E27FC236}">
                  <a16:creationId xmlns:a16="http://schemas.microsoft.com/office/drawing/2014/main" id="{7F479C33-1C11-12B5-1BE6-1F839FCD54F4}"/>
                </a:ext>
              </a:extLst>
            </p:cNvPr>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47;p35">
              <a:extLst>
                <a:ext uri="{FF2B5EF4-FFF2-40B4-BE49-F238E27FC236}">
                  <a16:creationId xmlns:a16="http://schemas.microsoft.com/office/drawing/2014/main" id="{AC3CA78C-2802-1C9A-CFD7-DA3A31157BB0}"/>
                </a:ext>
              </a:extLst>
            </p:cNvPr>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750;p35">
            <a:extLst>
              <a:ext uri="{FF2B5EF4-FFF2-40B4-BE49-F238E27FC236}">
                <a16:creationId xmlns:a16="http://schemas.microsoft.com/office/drawing/2014/main" id="{F0B97E55-9516-4730-9066-3C0982A692AA}"/>
              </a:ext>
            </a:extLst>
          </p:cNvPr>
          <p:cNvSpPr txBox="1"/>
          <p:nvPr/>
        </p:nvSpPr>
        <p:spPr>
          <a:xfrm>
            <a:off x="727630" y="2921351"/>
            <a:ext cx="1516403" cy="57368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latin typeface="Fira Sans Extra Condensed" panose="020B0503050000020004" pitchFamily="34" charset="0"/>
                <a:ea typeface="Roboto"/>
                <a:cs typeface="Roboto"/>
                <a:sym typeface="Roboto"/>
              </a:rPr>
              <a:t>L</a:t>
            </a:r>
            <a:r>
              <a:rPr lang="fr-FR" sz="1600" dirty="0">
                <a:solidFill>
                  <a:srgbClr val="000000"/>
                </a:solidFill>
                <a:latin typeface="Fira Sans Extra Condensed" panose="020B0503050000020004" pitchFamily="34" charset="0"/>
                <a:ea typeface="Roboto"/>
                <a:cs typeface="Roboto"/>
                <a:sym typeface="Roboto"/>
              </a:rPr>
              <a:t>a collecte des données clients</a:t>
            </a:r>
            <a:endParaRPr sz="1600" dirty="0">
              <a:solidFill>
                <a:srgbClr val="000000"/>
              </a:solidFill>
              <a:latin typeface="Fira Sans Extra Condensed" panose="020B0503050000020004" pitchFamily="34" charset="0"/>
              <a:ea typeface="Roboto"/>
              <a:cs typeface="Roboto"/>
              <a:sym typeface="Roboto"/>
            </a:endParaRPr>
          </a:p>
        </p:txBody>
      </p:sp>
      <p:grpSp>
        <p:nvGrpSpPr>
          <p:cNvPr id="82" name="Google Shape;1751;p35">
            <a:extLst>
              <a:ext uri="{FF2B5EF4-FFF2-40B4-BE49-F238E27FC236}">
                <a16:creationId xmlns:a16="http://schemas.microsoft.com/office/drawing/2014/main" id="{1E6ABD57-5739-1699-FADC-7A242D9EE575}"/>
              </a:ext>
            </a:extLst>
          </p:cNvPr>
          <p:cNvGrpSpPr/>
          <p:nvPr/>
        </p:nvGrpSpPr>
        <p:grpSpPr>
          <a:xfrm>
            <a:off x="3375335" y="2317406"/>
            <a:ext cx="321730" cy="365708"/>
            <a:chOff x="2440779" y="4628606"/>
            <a:chExt cx="321730" cy="365708"/>
          </a:xfrm>
        </p:grpSpPr>
        <p:sp>
          <p:nvSpPr>
            <p:cNvPr id="83" name="Google Shape;1752;p35">
              <a:extLst>
                <a:ext uri="{FF2B5EF4-FFF2-40B4-BE49-F238E27FC236}">
                  <a16:creationId xmlns:a16="http://schemas.microsoft.com/office/drawing/2014/main" id="{56CDAA82-8296-7577-C801-6FA0DA7F2D3D}"/>
                </a:ext>
              </a:extLst>
            </p:cNvPr>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53;p35">
              <a:extLst>
                <a:ext uri="{FF2B5EF4-FFF2-40B4-BE49-F238E27FC236}">
                  <a16:creationId xmlns:a16="http://schemas.microsoft.com/office/drawing/2014/main" id="{521BD545-4CE9-1B0E-D25D-A3E99440AA18}"/>
                </a:ext>
              </a:extLst>
            </p:cNvPr>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54;p35">
              <a:extLst>
                <a:ext uri="{FF2B5EF4-FFF2-40B4-BE49-F238E27FC236}">
                  <a16:creationId xmlns:a16="http://schemas.microsoft.com/office/drawing/2014/main" id="{6D4C09A9-EC7E-304B-8582-DDE34E4A8CE3}"/>
                </a:ext>
              </a:extLst>
            </p:cNvPr>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1757;p35">
            <a:extLst>
              <a:ext uri="{FF2B5EF4-FFF2-40B4-BE49-F238E27FC236}">
                <a16:creationId xmlns:a16="http://schemas.microsoft.com/office/drawing/2014/main" id="{6A4BD33E-1153-8644-9997-420795FA872D}"/>
              </a:ext>
            </a:extLst>
          </p:cNvPr>
          <p:cNvSpPr txBox="1"/>
          <p:nvPr/>
        </p:nvSpPr>
        <p:spPr>
          <a:xfrm>
            <a:off x="2755598" y="2959760"/>
            <a:ext cx="1516403" cy="483000"/>
          </a:xfrm>
          <a:prstGeom prst="rect">
            <a:avLst/>
          </a:prstGeom>
          <a:noFill/>
          <a:ln>
            <a:noFill/>
          </a:ln>
        </p:spPr>
        <p:txBody>
          <a:bodyPr spcFirstLastPara="1" wrap="square" lIns="91425" tIns="91425" rIns="91425" bIns="91425" anchor="ctr" anchorCtr="0">
            <a:noAutofit/>
          </a:bodyPr>
          <a:lstStyle/>
          <a:p>
            <a:pPr algn="ctr"/>
            <a:r>
              <a:rPr lang="en" sz="1600" dirty="0">
                <a:latin typeface="Fira Sans Extra Condensed" panose="020B0503050000020004" pitchFamily="34" charset="0"/>
                <a:ea typeface="Roboto"/>
                <a:cs typeface="Roboto"/>
                <a:sym typeface="Roboto"/>
              </a:rPr>
              <a:t>L</a:t>
            </a:r>
            <a:r>
              <a:rPr lang="fr-FR" sz="1600" dirty="0" err="1">
                <a:latin typeface="Fira Sans Extra Condensed" panose="020B0503050000020004" pitchFamily="34" charset="0"/>
                <a:ea typeface="Roboto"/>
                <a:cs typeface="Roboto"/>
                <a:sym typeface="Roboto"/>
              </a:rPr>
              <a:t>eur</a:t>
            </a:r>
            <a:r>
              <a:rPr lang="fr-FR" sz="1600" dirty="0">
                <a:latin typeface="Fira Sans Extra Condensed" panose="020B0503050000020004" pitchFamily="34" charset="0"/>
                <a:ea typeface="Roboto"/>
                <a:cs typeface="Roboto"/>
                <a:sym typeface="Roboto"/>
              </a:rPr>
              <a:t> nettoyage et préparation</a:t>
            </a:r>
            <a:endParaRPr sz="1600" dirty="0">
              <a:latin typeface="Fira Sans Extra Condensed" panose="020B0503050000020004" pitchFamily="34" charset="0"/>
              <a:ea typeface="Roboto"/>
              <a:cs typeface="Roboto"/>
              <a:sym typeface="Roboto"/>
            </a:endParaRPr>
          </a:p>
        </p:txBody>
      </p:sp>
      <p:grpSp>
        <p:nvGrpSpPr>
          <p:cNvPr id="89" name="Google Shape;1758;p35">
            <a:extLst>
              <a:ext uri="{FF2B5EF4-FFF2-40B4-BE49-F238E27FC236}">
                <a16:creationId xmlns:a16="http://schemas.microsoft.com/office/drawing/2014/main" id="{9E168861-67BF-A60F-E8DB-D42AD88A4D15}"/>
              </a:ext>
            </a:extLst>
          </p:cNvPr>
          <p:cNvGrpSpPr/>
          <p:nvPr/>
        </p:nvGrpSpPr>
        <p:grpSpPr>
          <a:xfrm>
            <a:off x="5406140" y="2331363"/>
            <a:ext cx="360819" cy="355292"/>
            <a:chOff x="4781114" y="2878202"/>
            <a:chExt cx="360819" cy="355292"/>
          </a:xfrm>
        </p:grpSpPr>
        <p:sp>
          <p:nvSpPr>
            <p:cNvPr id="90" name="Google Shape;1759;p35">
              <a:extLst>
                <a:ext uri="{FF2B5EF4-FFF2-40B4-BE49-F238E27FC236}">
                  <a16:creationId xmlns:a16="http://schemas.microsoft.com/office/drawing/2014/main" id="{4D5B5A0E-104D-0E3C-3AFE-797C75721562}"/>
                </a:ext>
              </a:extLst>
            </p:cNvPr>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60;p35">
              <a:extLst>
                <a:ext uri="{FF2B5EF4-FFF2-40B4-BE49-F238E27FC236}">
                  <a16:creationId xmlns:a16="http://schemas.microsoft.com/office/drawing/2014/main" id="{6B0F4B29-95B6-AE8A-FE8A-361388BF6B07}"/>
                </a:ext>
              </a:extLst>
            </p:cNvPr>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61;p35">
              <a:extLst>
                <a:ext uri="{FF2B5EF4-FFF2-40B4-BE49-F238E27FC236}">
                  <a16:creationId xmlns:a16="http://schemas.microsoft.com/office/drawing/2014/main" id="{838A6AD9-5FD3-FDB5-70A8-79A485E07C45}"/>
                </a:ext>
              </a:extLst>
            </p:cNvPr>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62;p35">
              <a:extLst>
                <a:ext uri="{FF2B5EF4-FFF2-40B4-BE49-F238E27FC236}">
                  <a16:creationId xmlns:a16="http://schemas.microsoft.com/office/drawing/2014/main" id="{BB46BC43-E184-6635-7F6B-C7DF1DF3F41C}"/>
                </a:ext>
              </a:extLst>
            </p:cNvPr>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63;p35">
              <a:extLst>
                <a:ext uri="{FF2B5EF4-FFF2-40B4-BE49-F238E27FC236}">
                  <a16:creationId xmlns:a16="http://schemas.microsoft.com/office/drawing/2014/main" id="{7980BA35-4899-40EB-C70A-041A6B58A79A}"/>
                </a:ext>
              </a:extLst>
            </p:cNvPr>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64;p35">
              <a:extLst>
                <a:ext uri="{FF2B5EF4-FFF2-40B4-BE49-F238E27FC236}">
                  <a16:creationId xmlns:a16="http://schemas.microsoft.com/office/drawing/2014/main" id="{160AB5FB-AF29-282A-BDD3-69C7BBF73191}"/>
                </a:ext>
              </a:extLst>
            </p:cNvPr>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65;p35">
              <a:extLst>
                <a:ext uri="{FF2B5EF4-FFF2-40B4-BE49-F238E27FC236}">
                  <a16:creationId xmlns:a16="http://schemas.microsoft.com/office/drawing/2014/main" id="{AC1381C0-91F4-3970-1A3C-F1C6C53F607C}"/>
                </a:ext>
              </a:extLst>
            </p:cNvPr>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66;p35">
              <a:extLst>
                <a:ext uri="{FF2B5EF4-FFF2-40B4-BE49-F238E27FC236}">
                  <a16:creationId xmlns:a16="http://schemas.microsoft.com/office/drawing/2014/main" id="{3DEB7904-771D-EC84-2699-B911ECC9D4DE}"/>
                </a:ext>
              </a:extLst>
            </p:cNvPr>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769;p35">
            <a:extLst>
              <a:ext uri="{FF2B5EF4-FFF2-40B4-BE49-F238E27FC236}">
                <a16:creationId xmlns:a16="http://schemas.microsoft.com/office/drawing/2014/main" id="{333691E5-B469-E7F5-5861-63754973CFCD}"/>
              </a:ext>
            </a:extLst>
          </p:cNvPr>
          <p:cNvSpPr txBox="1"/>
          <p:nvPr/>
        </p:nvSpPr>
        <p:spPr>
          <a:xfrm>
            <a:off x="4705471" y="2979147"/>
            <a:ext cx="1743355" cy="483000"/>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fr-FR" sz="1600" dirty="0">
                <a:latin typeface="Fira Sans Extra Condensed" panose="020B0503050000020004" pitchFamily="34" charset="0"/>
                <a:ea typeface="Roboto"/>
                <a:cs typeface="Roboto"/>
                <a:sym typeface="Roboto"/>
              </a:rPr>
              <a:t>Suivi d'une analyse exploratoire</a:t>
            </a:r>
            <a:endParaRPr sz="1600" dirty="0">
              <a:latin typeface="Fira Sans Extra Condensed" panose="020B0503050000020004" pitchFamily="34" charset="0"/>
              <a:ea typeface="Roboto"/>
              <a:cs typeface="Roboto"/>
              <a:sym typeface="Roboto"/>
            </a:endParaRPr>
          </a:p>
        </p:txBody>
      </p:sp>
      <p:sp>
        <p:nvSpPr>
          <p:cNvPr id="102" name="Google Shape;1771;p35">
            <a:extLst>
              <a:ext uri="{FF2B5EF4-FFF2-40B4-BE49-F238E27FC236}">
                <a16:creationId xmlns:a16="http://schemas.microsoft.com/office/drawing/2014/main" id="{C3F3A02A-FE11-7FA2-2DEA-D21D0A4D772D}"/>
              </a:ext>
            </a:extLst>
          </p:cNvPr>
          <p:cNvSpPr/>
          <p:nvPr/>
        </p:nvSpPr>
        <p:spPr>
          <a:xfrm>
            <a:off x="7213548" y="2151564"/>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77;p35">
            <a:extLst>
              <a:ext uri="{FF2B5EF4-FFF2-40B4-BE49-F238E27FC236}">
                <a16:creationId xmlns:a16="http://schemas.microsoft.com/office/drawing/2014/main" id="{F7368A25-212F-0981-92D5-E80FC154ADD9}"/>
              </a:ext>
            </a:extLst>
          </p:cNvPr>
          <p:cNvSpPr txBox="1"/>
          <p:nvPr/>
        </p:nvSpPr>
        <p:spPr>
          <a:xfrm>
            <a:off x="7016219" y="2945374"/>
            <a:ext cx="1219358" cy="483000"/>
          </a:xfrm>
          <a:prstGeom prst="rect">
            <a:avLst/>
          </a:prstGeom>
          <a:noFill/>
          <a:ln>
            <a:noFill/>
          </a:ln>
        </p:spPr>
        <p:txBody>
          <a:bodyPr spcFirstLastPara="1" wrap="square" lIns="91425" tIns="91425" rIns="91425" bIns="91425" anchor="ctr" anchorCtr="0">
            <a:noAutofit/>
          </a:bodyPr>
          <a:lstStyle/>
          <a:p>
            <a:pPr algn="ctr"/>
            <a:r>
              <a:rPr lang="fr-FR" sz="1600" dirty="0">
                <a:latin typeface="Fira Sans Extra Condensed" panose="020B0503050000020004" pitchFamily="34" charset="0"/>
                <a:ea typeface="Roboto"/>
                <a:cs typeface="Roboto"/>
                <a:sym typeface="Roboto"/>
              </a:rPr>
              <a:t>Modélisation</a:t>
            </a:r>
            <a:endParaRPr sz="1600" dirty="0">
              <a:latin typeface="Fira Sans Extra Condensed" panose="020B0503050000020004" pitchFamily="34" charset="0"/>
              <a:ea typeface="Roboto"/>
              <a:cs typeface="Roboto"/>
              <a:sym typeface="Roboto"/>
            </a:endParaRPr>
          </a:p>
        </p:txBody>
      </p:sp>
      <p:grpSp>
        <p:nvGrpSpPr>
          <p:cNvPr id="109" name="Google Shape;1778;p35">
            <a:extLst>
              <a:ext uri="{FF2B5EF4-FFF2-40B4-BE49-F238E27FC236}">
                <a16:creationId xmlns:a16="http://schemas.microsoft.com/office/drawing/2014/main" id="{71A712CA-9867-C0A0-F4FD-1422849D5957}"/>
              </a:ext>
            </a:extLst>
          </p:cNvPr>
          <p:cNvGrpSpPr/>
          <p:nvPr/>
        </p:nvGrpSpPr>
        <p:grpSpPr>
          <a:xfrm>
            <a:off x="7437582" y="2384521"/>
            <a:ext cx="376627" cy="358819"/>
            <a:chOff x="2430622" y="2290545"/>
            <a:chExt cx="376627" cy="358819"/>
          </a:xfrm>
        </p:grpSpPr>
        <p:sp>
          <p:nvSpPr>
            <p:cNvPr id="110" name="Google Shape;1779;p35">
              <a:extLst>
                <a:ext uri="{FF2B5EF4-FFF2-40B4-BE49-F238E27FC236}">
                  <a16:creationId xmlns:a16="http://schemas.microsoft.com/office/drawing/2014/main" id="{98A46792-C1AB-53A2-9272-E767D56553E6}"/>
                </a:ext>
              </a:extLst>
            </p:cNvPr>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80;p35">
              <a:extLst>
                <a:ext uri="{FF2B5EF4-FFF2-40B4-BE49-F238E27FC236}">
                  <a16:creationId xmlns:a16="http://schemas.microsoft.com/office/drawing/2014/main" id="{289628C9-2A44-53A9-610F-E5F5C00BE996}"/>
                </a:ext>
              </a:extLst>
            </p:cNvPr>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781;p35">
            <a:extLst>
              <a:ext uri="{FF2B5EF4-FFF2-40B4-BE49-F238E27FC236}">
                <a16:creationId xmlns:a16="http://schemas.microsoft.com/office/drawing/2014/main" id="{8B897018-EE4A-0ED6-EAAF-C36C8A5CD754}"/>
              </a:ext>
            </a:extLst>
          </p:cNvPr>
          <p:cNvCxnSpPr>
            <a:cxnSpLocks/>
          </p:cNvCxnSpPr>
          <p:nvPr/>
        </p:nvCxnSpPr>
        <p:spPr>
          <a:xfrm>
            <a:off x="1974926" y="2500647"/>
            <a:ext cx="1080000" cy="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782;p35">
            <a:extLst>
              <a:ext uri="{FF2B5EF4-FFF2-40B4-BE49-F238E27FC236}">
                <a16:creationId xmlns:a16="http://schemas.microsoft.com/office/drawing/2014/main" id="{BE7AF654-4B79-97FD-F721-11C4F054E8D0}"/>
              </a:ext>
            </a:extLst>
          </p:cNvPr>
          <p:cNvCxnSpPr>
            <a:cxnSpLocks/>
          </p:cNvCxnSpPr>
          <p:nvPr/>
        </p:nvCxnSpPr>
        <p:spPr>
          <a:xfrm>
            <a:off x="4016217" y="2488955"/>
            <a:ext cx="10800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783;p35">
            <a:extLst>
              <a:ext uri="{FF2B5EF4-FFF2-40B4-BE49-F238E27FC236}">
                <a16:creationId xmlns:a16="http://schemas.microsoft.com/office/drawing/2014/main" id="{7420FE98-6D10-A0ED-841D-D2AC7367876F}"/>
              </a:ext>
            </a:extLst>
          </p:cNvPr>
          <p:cNvCxnSpPr>
            <a:cxnSpLocks/>
          </p:cNvCxnSpPr>
          <p:nvPr/>
        </p:nvCxnSpPr>
        <p:spPr>
          <a:xfrm>
            <a:off x="6072257" y="2509001"/>
            <a:ext cx="1080000" cy="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21661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2021624" y="1754003"/>
            <a:ext cx="6835505" cy="1237910"/>
          </a:xfrm>
        </p:spPr>
        <p:txBody>
          <a:bodyPr>
            <a:normAutofit/>
          </a:bodyPr>
          <a:lstStyle/>
          <a:p>
            <a:pPr algn="just">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La collecte de données est la fondation de notre modèle. Il est essentiel de réunir des données variées et pertinentes, telles que l'historique d'achat, les interactions avec le service client, ou encore les feedbacks. </a:t>
            </a:r>
            <a:endParaRPr lang="fr-FR" sz="3200" b="0" dirty="0">
              <a:latin typeface="Fira Sans Extra Condensed" panose="020B0503050000020004" pitchFamily="34" charset="0"/>
            </a:endParaRPr>
          </a:p>
        </p:txBody>
      </p:sp>
      <p:grpSp>
        <p:nvGrpSpPr>
          <p:cNvPr id="3" name="Google Shape;314;p16">
            <a:extLst>
              <a:ext uri="{FF2B5EF4-FFF2-40B4-BE49-F238E27FC236}">
                <a16:creationId xmlns:a16="http://schemas.microsoft.com/office/drawing/2014/main" id="{6593F2D2-0BDD-FF2C-ADBF-AC88C8772754}"/>
              </a:ext>
            </a:extLst>
          </p:cNvPr>
          <p:cNvGrpSpPr/>
          <p:nvPr/>
        </p:nvGrpSpPr>
        <p:grpSpPr>
          <a:xfrm>
            <a:off x="3320031" y="567020"/>
            <a:ext cx="2653515" cy="596100"/>
            <a:chOff x="6033350" y="2616950"/>
            <a:chExt cx="2653515" cy="596100"/>
          </a:xfrm>
        </p:grpSpPr>
        <p:sp>
          <p:nvSpPr>
            <p:cNvPr id="6" name="Google Shape;316;p16">
              <a:extLst>
                <a:ext uri="{FF2B5EF4-FFF2-40B4-BE49-F238E27FC236}">
                  <a16:creationId xmlns:a16="http://schemas.microsoft.com/office/drawing/2014/main" id="{38699916-127F-CA98-6989-0CE68D8ABBC4}"/>
                </a:ext>
              </a:extLst>
            </p:cNvPr>
            <p:cNvSpPr txBox="1"/>
            <p:nvPr/>
          </p:nvSpPr>
          <p:spPr>
            <a:xfrm>
              <a:off x="6705665" y="2749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Collecte de Données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18;p16">
              <a:extLst>
                <a:ext uri="{FF2B5EF4-FFF2-40B4-BE49-F238E27FC236}">
                  <a16:creationId xmlns:a16="http://schemas.microsoft.com/office/drawing/2014/main" id="{EA1141D4-B6D0-D7B6-2A14-FC77D5E8AC3C}"/>
                </a:ext>
              </a:extLst>
            </p:cNvPr>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8" name="Google Shape;1742;p35">
            <a:extLst>
              <a:ext uri="{FF2B5EF4-FFF2-40B4-BE49-F238E27FC236}">
                <a16:creationId xmlns:a16="http://schemas.microsoft.com/office/drawing/2014/main" id="{B699D507-433B-7C26-4D4A-91A0F43456B9}"/>
              </a:ext>
            </a:extLst>
          </p:cNvPr>
          <p:cNvSpPr/>
          <p:nvPr/>
        </p:nvSpPr>
        <p:spPr>
          <a:xfrm>
            <a:off x="529637" y="1813768"/>
            <a:ext cx="1048152" cy="105264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744;p35">
            <a:extLst>
              <a:ext uri="{FF2B5EF4-FFF2-40B4-BE49-F238E27FC236}">
                <a16:creationId xmlns:a16="http://schemas.microsoft.com/office/drawing/2014/main" id="{AAC03AEF-89E1-EAB8-A7A3-D85D4F50A719}"/>
              </a:ext>
            </a:extLst>
          </p:cNvPr>
          <p:cNvGrpSpPr/>
          <p:nvPr/>
        </p:nvGrpSpPr>
        <p:grpSpPr>
          <a:xfrm>
            <a:off x="804142" y="2168911"/>
            <a:ext cx="500346" cy="357179"/>
            <a:chOff x="7963196" y="2903752"/>
            <a:chExt cx="360818" cy="294030"/>
          </a:xfrm>
        </p:grpSpPr>
        <p:sp>
          <p:nvSpPr>
            <p:cNvPr id="10" name="Google Shape;1745;p35">
              <a:extLst>
                <a:ext uri="{FF2B5EF4-FFF2-40B4-BE49-F238E27FC236}">
                  <a16:creationId xmlns:a16="http://schemas.microsoft.com/office/drawing/2014/main" id="{BBF6751D-BE5E-8961-6CEA-38E679059128}"/>
                </a:ext>
              </a:extLst>
            </p:cNvPr>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46;p35">
              <a:extLst>
                <a:ext uri="{FF2B5EF4-FFF2-40B4-BE49-F238E27FC236}">
                  <a16:creationId xmlns:a16="http://schemas.microsoft.com/office/drawing/2014/main" id="{524E685B-D6DB-9E49-E5FB-7DA095AE47E1}"/>
                </a:ext>
              </a:extLst>
            </p:cNvPr>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7;p35">
              <a:extLst>
                <a:ext uri="{FF2B5EF4-FFF2-40B4-BE49-F238E27FC236}">
                  <a16:creationId xmlns:a16="http://schemas.microsoft.com/office/drawing/2014/main" id="{E0230B35-14C4-CD8D-AB1D-1D998DFA0FFE}"/>
                </a:ext>
              </a:extLst>
            </p:cNvPr>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a:extLst>
              <a:ext uri="{FF2B5EF4-FFF2-40B4-BE49-F238E27FC236}">
                <a16:creationId xmlns:a16="http://schemas.microsoft.com/office/drawing/2014/main" id="{19027AA5-942E-9DD7-E104-4BE21FFB37F3}"/>
              </a:ext>
            </a:extLst>
          </p:cNvPr>
          <p:cNvSpPr txBox="1"/>
          <p:nvPr/>
        </p:nvSpPr>
        <p:spPr>
          <a:xfrm>
            <a:off x="529637" y="3400845"/>
            <a:ext cx="8327492" cy="584775"/>
          </a:xfrm>
          <a:prstGeom prst="rect">
            <a:avLst/>
          </a:prstGeom>
          <a:noFill/>
        </p:spPr>
        <p:txBody>
          <a:bodyPr wrap="square">
            <a:spAutoFit/>
          </a:bodyPr>
          <a:lstStyle/>
          <a:p>
            <a:pPr algn="just"/>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Par exemple, une entreprise de télécom peut collecter des données sur l'utilisation des services, les plaintes enregistrées et les durées des contrats.</a:t>
            </a:r>
            <a:endParaRPr lang="fr-FR" sz="1600" dirty="0"/>
          </a:p>
        </p:txBody>
      </p:sp>
    </p:spTree>
    <p:extLst>
      <p:ext uri="{BB962C8B-B14F-4D97-AF65-F5344CB8AC3E}">
        <p14:creationId xmlns:p14="http://schemas.microsoft.com/office/powerpoint/2010/main" val="39012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2020047" y="1933123"/>
            <a:ext cx="6944658" cy="1049735"/>
          </a:xfrm>
        </p:spPr>
        <p:txBody>
          <a:bodyPr>
            <a:noAutofit/>
          </a:bodyPr>
          <a:lstStyle/>
          <a:p>
            <a:pPr algn="l">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Une fois les données collectées, il est impératif de les nettoyer et de les préparer. Cela inclut la gestion des valeurs manquantes, la normalisation des données et le codage des variables catégorielles. </a:t>
            </a:r>
            <a:endParaRPr lang="fr-FR" sz="3200" b="0" dirty="0">
              <a:latin typeface="Fira Sans Extra Condensed" panose="020B0503050000020004" pitchFamily="34" charset="0"/>
            </a:endParaRPr>
          </a:p>
        </p:txBody>
      </p:sp>
      <p:grpSp>
        <p:nvGrpSpPr>
          <p:cNvPr id="3" name="Google Shape;319;p16">
            <a:extLst>
              <a:ext uri="{FF2B5EF4-FFF2-40B4-BE49-F238E27FC236}">
                <a16:creationId xmlns:a16="http://schemas.microsoft.com/office/drawing/2014/main" id="{15452EE2-AB3E-D173-E801-87E86A43156A}"/>
              </a:ext>
            </a:extLst>
          </p:cNvPr>
          <p:cNvGrpSpPr/>
          <p:nvPr/>
        </p:nvGrpSpPr>
        <p:grpSpPr>
          <a:xfrm>
            <a:off x="3328931" y="595625"/>
            <a:ext cx="3233233" cy="596100"/>
            <a:chOff x="6033350" y="4056000"/>
            <a:chExt cx="3233233" cy="596100"/>
          </a:xfrm>
        </p:grpSpPr>
        <p:sp>
          <p:nvSpPr>
            <p:cNvPr id="6" name="Google Shape;321;p16">
              <a:extLst>
                <a:ext uri="{FF2B5EF4-FFF2-40B4-BE49-F238E27FC236}">
                  <a16:creationId xmlns:a16="http://schemas.microsoft.com/office/drawing/2014/main" id="{D9F6C30D-4602-0B60-D664-86A428DC99F7}"/>
                </a:ext>
              </a:extLst>
            </p:cNvPr>
            <p:cNvSpPr txBox="1"/>
            <p:nvPr/>
          </p:nvSpPr>
          <p:spPr>
            <a:xfrm>
              <a:off x="6705626" y="4113980"/>
              <a:ext cx="2560957" cy="4801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Nettoyage et Préparation des Données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C9044641-2C05-A273-F47B-275874050888}"/>
                </a:ext>
              </a:extLst>
            </p:cNvPr>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dirty="0">
                <a:solidFill>
                  <a:schemeClr val="lt1"/>
                </a:solidFill>
              </a:endParaRPr>
            </a:p>
          </p:txBody>
        </p:sp>
      </p:grpSp>
      <p:sp>
        <p:nvSpPr>
          <p:cNvPr id="8" name="Google Shape;1740;p35">
            <a:extLst>
              <a:ext uri="{FF2B5EF4-FFF2-40B4-BE49-F238E27FC236}">
                <a16:creationId xmlns:a16="http://schemas.microsoft.com/office/drawing/2014/main" id="{A2BB3793-00E6-4582-B2B6-542D2EB946F2}"/>
              </a:ext>
            </a:extLst>
          </p:cNvPr>
          <p:cNvSpPr/>
          <p:nvPr/>
        </p:nvSpPr>
        <p:spPr>
          <a:xfrm>
            <a:off x="514901" y="1903446"/>
            <a:ext cx="1062887" cy="1049735"/>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751;p35">
            <a:extLst>
              <a:ext uri="{FF2B5EF4-FFF2-40B4-BE49-F238E27FC236}">
                <a16:creationId xmlns:a16="http://schemas.microsoft.com/office/drawing/2014/main" id="{7B921722-7C06-FAD5-3B66-7D78718616B1}"/>
              </a:ext>
            </a:extLst>
          </p:cNvPr>
          <p:cNvGrpSpPr/>
          <p:nvPr/>
        </p:nvGrpSpPr>
        <p:grpSpPr>
          <a:xfrm>
            <a:off x="851474" y="2177012"/>
            <a:ext cx="414651" cy="502601"/>
            <a:chOff x="2440779" y="4628606"/>
            <a:chExt cx="321730" cy="365708"/>
          </a:xfrm>
        </p:grpSpPr>
        <p:sp>
          <p:nvSpPr>
            <p:cNvPr id="10" name="Google Shape;1752;p35">
              <a:extLst>
                <a:ext uri="{FF2B5EF4-FFF2-40B4-BE49-F238E27FC236}">
                  <a16:creationId xmlns:a16="http://schemas.microsoft.com/office/drawing/2014/main" id="{6EF17208-6DBB-95E5-D5DE-654A61DAF490}"/>
                </a:ext>
              </a:extLst>
            </p:cNvPr>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3;p35">
              <a:extLst>
                <a:ext uri="{FF2B5EF4-FFF2-40B4-BE49-F238E27FC236}">
                  <a16:creationId xmlns:a16="http://schemas.microsoft.com/office/drawing/2014/main" id="{80D61B3E-3154-E220-93CA-E36BCA4B4EFF}"/>
                </a:ext>
              </a:extLst>
            </p:cNvPr>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54;p35">
              <a:extLst>
                <a:ext uri="{FF2B5EF4-FFF2-40B4-BE49-F238E27FC236}">
                  <a16:creationId xmlns:a16="http://schemas.microsoft.com/office/drawing/2014/main" id="{5AC89079-E0B9-C6DD-B594-CA6D66DE2146}"/>
                </a:ext>
              </a:extLst>
            </p:cNvPr>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ZoneTexte 13">
            <a:extLst>
              <a:ext uri="{FF2B5EF4-FFF2-40B4-BE49-F238E27FC236}">
                <a16:creationId xmlns:a16="http://schemas.microsoft.com/office/drawing/2014/main" id="{6BE67297-A0FE-7763-4C14-61D54C226529}"/>
              </a:ext>
            </a:extLst>
          </p:cNvPr>
          <p:cNvSpPr txBox="1"/>
          <p:nvPr/>
        </p:nvSpPr>
        <p:spPr>
          <a:xfrm>
            <a:off x="514900" y="3525302"/>
            <a:ext cx="8449805" cy="338554"/>
          </a:xfrm>
          <a:prstGeom prst="rect">
            <a:avLst/>
          </a:prstGeom>
          <a:noFill/>
        </p:spPr>
        <p:txBody>
          <a:bodyPr wrap="square">
            <a:spAutoFit/>
          </a:bodyPr>
          <a:lstStyle/>
          <a:p>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Cette étape assure que nos données sont prêtes et adaptées pour l'analyse et la modélisation.</a:t>
            </a:r>
            <a:endParaRPr lang="fr-FR" sz="1600" dirty="0"/>
          </a:p>
        </p:txBody>
      </p:sp>
    </p:spTree>
    <p:extLst>
      <p:ext uri="{BB962C8B-B14F-4D97-AF65-F5344CB8AC3E}">
        <p14:creationId xmlns:p14="http://schemas.microsoft.com/office/powerpoint/2010/main" val="204525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1978991" y="2032000"/>
            <a:ext cx="6853309" cy="860612"/>
          </a:xfrm>
        </p:spPr>
        <p:txBody>
          <a:bodyPr>
            <a:normAutofit/>
          </a:bodyPr>
          <a:lstStyle/>
          <a:p>
            <a:pPr algn="l">
              <a:lnSpc>
                <a:spcPct val="107000"/>
              </a:lnSpc>
              <a:spcAft>
                <a:spcPts val="800"/>
              </a:spcAft>
            </a:pPr>
            <a:r>
              <a:rPr lang="fr-FR" sz="1600" b="0" kern="100" dirty="0">
                <a:effectLst/>
                <a:latin typeface="Fira Sans Extra Condensed" panose="020B0503050000020004" pitchFamily="34" charset="0"/>
                <a:ea typeface="Aptos" panose="020B0004020202020204" pitchFamily="34" charset="0"/>
                <a:cs typeface="Times New Roman" panose="02020603050405020304" pitchFamily="18" charset="0"/>
              </a:rPr>
              <a:t>L'analyse exploratoire nous permet de mieux comprendre nos données, d'identifier les tendances, les patterns, et les corrélations. </a:t>
            </a:r>
            <a:endParaRPr lang="fr-FR" dirty="0"/>
          </a:p>
        </p:txBody>
      </p:sp>
      <p:grpSp>
        <p:nvGrpSpPr>
          <p:cNvPr id="3" name="Google Shape;319;p16">
            <a:extLst>
              <a:ext uri="{FF2B5EF4-FFF2-40B4-BE49-F238E27FC236}">
                <a16:creationId xmlns:a16="http://schemas.microsoft.com/office/drawing/2014/main" id="{14035903-C6AA-2E45-DF20-5D8889611E81}"/>
              </a:ext>
            </a:extLst>
          </p:cNvPr>
          <p:cNvGrpSpPr/>
          <p:nvPr/>
        </p:nvGrpSpPr>
        <p:grpSpPr>
          <a:xfrm>
            <a:off x="3328931" y="595625"/>
            <a:ext cx="3878692" cy="596100"/>
            <a:chOff x="6033350" y="4056000"/>
            <a:chExt cx="3878692" cy="596100"/>
          </a:xfrm>
        </p:grpSpPr>
        <p:sp>
          <p:nvSpPr>
            <p:cNvPr id="4" name="Google Shape;321;p16">
              <a:extLst>
                <a:ext uri="{FF2B5EF4-FFF2-40B4-BE49-F238E27FC236}">
                  <a16:creationId xmlns:a16="http://schemas.microsoft.com/office/drawing/2014/main" id="{4DF95880-6221-ED4A-D576-ED5DD2913AB6}"/>
                </a:ext>
              </a:extLst>
            </p:cNvPr>
            <p:cNvSpPr txBox="1"/>
            <p:nvPr/>
          </p:nvSpPr>
          <p:spPr>
            <a:xfrm>
              <a:off x="6705625" y="4093062"/>
              <a:ext cx="3206417" cy="52197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800" b="1" dirty="0">
                  <a:latin typeface="Fira Sans Extra Condensed"/>
                  <a:ea typeface="Fira Sans Extra Condensed"/>
                  <a:cs typeface="Fira Sans Extra Condensed"/>
                  <a:sym typeface="Fira Sans Extra Condensed"/>
                </a:rPr>
                <a:t>Analyse Exploratoire des Données (AED)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76E4A42F-6656-2563-5CF2-53BC8CDE16EF}"/>
                </a:ext>
              </a:extLst>
            </p:cNvPr>
            <p:cNvSpPr/>
            <p:nvPr/>
          </p:nvSpPr>
          <p:spPr>
            <a:xfrm>
              <a:off x="6033350" y="4056000"/>
              <a:ext cx="596100" cy="596100"/>
            </a:xfrm>
            <a:prstGeom prst="ellipse">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07</a:t>
              </a:r>
              <a:endParaRPr sz="1800" dirty="0">
                <a:solidFill>
                  <a:schemeClr val="lt1"/>
                </a:solidFill>
              </a:endParaRPr>
            </a:p>
          </p:txBody>
        </p:sp>
      </p:grpSp>
      <p:sp>
        <p:nvSpPr>
          <p:cNvPr id="6" name="Google Shape;1741;p35">
            <a:extLst>
              <a:ext uri="{FF2B5EF4-FFF2-40B4-BE49-F238E27FC236}">
                <a16:creationId xmlns:a16="http://schemas.microsoft.com/office/drawing/2014/main" id="{7E409355-7135-84B5-03DD-99C71E0531F6}"/>
              </a:ext>
            </a:extLst>
          </p:cNvPr>
          <p:cNvSpPr/>
          <p:nvPr/>
        </p:nvSpPr>
        <p:spPr>
          <a:xfrm>
            <a:off x="508446" y="1959564"/>
            <a:ext cx="1033930" cy="102939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1758;p35">
            <a:extLst>
              <a:ext uri="{FF2B5EF4-FFF2-40B4-BE49-F238E27FC236}">
                <a16:creationId xmlns:a16="http://schemas.microsoft.com/office/drawing/2014/main" id="{B97272E0-48BF-45ED-43BD-5AA224F91C4F}"/>
              </a:ext>
            </a:extLst>
          </p:cNvPr>
          <p:cNvGrpSpPr/>
          <p:nvPr/>
        </p:nvGrpSpPr>
        <p:grpSpPr>
          <a:xfrm>
            <a:off x="724451" y="2198954"/>
            <a:ext cx="601919" cy="550610"/>
            <a:chOff x="4781114" y="2878202"/>
            <a:chExt cx="360819" cy="355292"/>
          </a:xfrm>
        </p:grpSpPr>
        <p:sp>
          <p:nvSpPr>
            <p:cNvPr id="8" name="Google Shape;1759;p35">
              <a:extLst>
                <a:ext uri="{FF2B5EF4-FFF2-40B4-BE49-F238E27FC236}">
                  <a16:creationId xmlns:a16="http://schemas.microsoft.com/office/drawing/2014/main" id="{865E4929-B382-99B6-7291-0D760D301C41}"/>
                </a:ext>
              </a:extLst>
            </p:cNvPr>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60;p35">
              <a:extLst>
                <a:ext uri="{FF2B5EF4-FFF2-40B4-BE49-F238E27FC236}">
                  <a16:creationId xmlns:a16="http://schemas.microsoft.com/office/drawing/2014/main" id="{0F036EB6-06B4-AFF6-35B0-19AC56B38011}"/>
                </a:ext>
              </a:extLst>
            </p:cNvPr>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61;p35">
              <a:extLst>
                <a:ext uri="{FF2B5EF4-FFF2-40B4-BE49-F238E27FC236}">
                  <a16:creationId xmlns:a16="http://schemas.microsoft.com/office/drawing/2014/main" id="{370FB2C3-42F6-6859-78BB-3BCFA4316015}"/>
                </a:ext>
              </a:extLst>
            </p:cNvPr>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762;p35">
              <a:extLst>
                <a:ext uri="{FF2B5EF4-FFF2-40B4-BE49-F238E27FC236}">
                  <a16:creationId xmlns:a16="http://schemas.microsoft.com/office/drawing/2014/main" id="{D3DB39C6-7D3D-0E56-C9F2-78CA119BF2D3}"/>
                </a:ext>
              </a:extLst>
            </p:cNvPr>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63;p35">
              <a:extLst>
                <a:ext uri="{FF2B5EF4-FFF2-40B4-BE49-F238E27FC236}">
                  <a16:creationId xmlns:a16="http://schemas.microsoft.com/office/drawing/2014/main" id="{314FC18D-E0A0-B9D1-B307-BC9C35088073}"/>
                </a:ext>
              </a:extLst>
            </p:cNvPr>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64;p35">
              <a:extLst>
                <a:ext uri="{FF2B5EF4-FFF2-40B4-BE49-F238E27FC236}">
                  <a16:creationId xmlns:a16="http://schemas.microsoft.com/office/drawing/2014/main" id="{4297F4E8-5738-5879-06A5-D70D9DBEFA16}"/>
                </a:ext>
              </a:extLst>
            </p:cNvPr>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65;p35">
              <a:extLst>
                <a:ext uri="{FF2B5EF4-FFF2-40B4-BE49-F238E27FC236}">
                  <a16:creationId xmlns:a16="http://schemas.microsoft.com/office/drawing/2014/main" id="{51FD5768-70C1-30BE-996F-AB7726966E34}"/>
                </a:ext>
              </a:extLst>
            </p:cNvPr>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66;p35">
              <a:extLst>
                <a:ext uri="{FF2B5EF4-FFF2-40B4-BE49-F238E27FC236}">
                  <a16:creationId xmlns:a16="http://schemas.microsoft.com/office/drawing/2014/main" id="{1D82134E-408F-3C86-C869-3AEEFAEBAFFE}"/>
                </a:ext>
              </a:extLst>
            </p:cNvPr>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ZoneTexte 16">
            <a:extLst>
              <a:ext uri="{FF2B5EF4-FFF2-40B4-BE49-F238E27FC236}">
                <a16:creationId xmlns:a16="http://schemas.microsoft.com/office/drawing/2014/main" id="{25BA168B-644F-3B56-A741-35D37DA6FDAF}"/>
              </a:ext>
            </a:extLst>
          </p:cNvPr>
          <p:cNvSpPr txBox="1"/>
          <p:nvPr/>
        </p:nvSpPr>
        <p:spPr>
          <a:xfrm>
            <a:off x="430305" y="3385224"/>
            <a:ext cx="8401995" cy="584775"/>
          </a:xfrm>
          <a:prstGeom prst="rect">
            <a:avLst/>
          </a:prstGeom>
          <a:noFill/>
        </p:spPr>
        <p:txBody>
          <a:bodyPr wrap="square">
            <a:spAutoFit/>
          </a:bodyPr>
          <a:lstStyle/>
          <a:p>
            <a:r>
              <a:rPr lang="fr-FR" sz="1600" dirty="0">
                <a:latin typeface="Fira Sans Extra Condensed" panose="020B0503050000020004" pitchFamily="34" charset="0"/>
              </a:rPr>
              <a:t>Par exemple, la visualisation de la corrélation entre le temps passé sur le site et le taux de </a:t>
            </a:r>
            <a:r>
              <a:rPr lang="fr-FR" sz="1600" dirty="0" err="1">
                <a:latin typeface="Fira Sans Extra Condensed" panose="020B0503050000020004" pitchFamily="34" charset="0"/>
              </a:rPr>
              <a:t>churn</a:t>
            </a:r>
            <a:r>
              <a:rPr lang="fr-FR" sz="1600" dirty="0">
                <a:latin typeface="Fira Sans Extra Condensed" panose="020B0503050000020004" pitchFamily="34" charset="0"/>
              </a:rPr>
              <a:t> peut révéler des insights précieux pour notre modèle.</a:t>
            </a:r>
          </a:p>
        </p:txBody>
      </p:sp>
    </p:spTree>
    <p:extLst>
      <p:ext uri="{BB962C8B-B14F-4D97-AF65-F5344CB8AC3E}">
        <p14:creationId xmlns:p14="http://schemas.microsoft.com/office/powerpoint/2010/main" val="261892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E497D-6680-904C-C45A-3B643C63CA14}"/>
              </a:ext>
            </a:extLst>
          </p:cNvPr>
          <p:cNvSpPr>
            <a:spLocks noGrp="1"/>
          </p:cNvSpPr>
          <p:nvPr>
            <p:ph type="title"/>
          </p:nvPr>
        </p:nvSpPr>
        <p:spPr>
          <a:xfrm>
            <a:off x="1940068" y="1990558"/>
            <a:ext cx="6973617" cy="1589348"/>
          </a:xfrm>
        </p:spPr>
        <p:txBody>
          <a:bodyPr>
            <a:normAutofit fontScale="90000"/>
          </a:bodyPr>
          <a:lstStyle/>
          <a:p>
            <a:pPr algn="l">
              <a:lnSpc>
                <a:spcPct val="107000"/>
              </a:lnSpc>
              <a:spcAft>
                <a:spcPts val="800"/>
              </a:spcAft>
            </a:pP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Le choix du modèle est déterminé par plusieurs critères tels que la précision, l'interprétabilité et la complexité. </a:t>
            </a: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b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br>
            <a:r>
              <a:rPr lang="fr-FR" sz="1800" b="0" kern="100" dirty="0">
                <a:effectLst/>
                <a:latin typeface="Fira Sans Extra Condensed" panose="020B0503050000020004" pitchFamily="34" charset="0"/>
                <a:ea typeface="Aptos" panose="020B0004020202020204" pitchFamily="34" charset="0"/>
                <a:cs typeface="Times New Roman" panose="02020603050405020304" pitchFamily="18" charset="0"/>
              </a:rPr>
              <a:t>Nous comparerons notamment la performance d'un arbre de décision à celle d'une forêt aléatoire pour choisir le modèle le plus adapté à notre cas.</a:t>
            </a:r>
            <a:endParaRPr lang="fr-FR" b="0" dirty="0">
              <a:latin typeface="Fira Sans Extra Condensed" panose="020B0503050000020004" pitchFamily="34" charset="0"/>
            </a:endParaRPr>
          </a:p>
        </p:txBody>
      </p:sp>
      <p:grpSp>
        <p:nvGrpSpPr>
          <p:cNvPr id="3" name="Google Shape;319;p16">
            <a:extLst>
              <a:ext uri="{FF2B5EF4-FFF2-40B4-BE49-F238E27FC236}">
                <a16:creationId xmlns:a16="http://schemas.microsoft.com/office/drawing/2014/main" id="{50BA59FC-4606-D1C1-FB8E-2B636C602D4E}"/>
              </a:ext>
            </a:extLst>
          </p:cNvPr>
          <p:cNvGrpSpPr/>
          <p:nvPr/>
        </p:nvGrpSpPr>
        <p:grpSpPr>
          <a:xfrm>
            <a:off x="3328931" y="595625"/>
            <a:ext cx="3376669" cy="596100"/>
            <a:chOff x="6033350" y="4056000"/>
            <a:chExt cx="3376669" cy="596100"/>
          </a:xfrm>
        </p:grpSpPr>
        <p:sp>
          <p:nvSpPr>
            <p:cNvPr id="4" name="Google Shape;321;p16">
              <a:extLst>
                <a:ext uri="{FF2B5EF4-FFF2-40B4-BE49-F238E27FC236}">
                  <a16:creationId xmlns:a16="http://schemas.microsoft.com/office/drawing/2014/main" id="{58C63CFE-9923-B182-E31A-DC20550B7773}"/>
                </a:ext>
              </a:extLst>
            </p:cNvPr>
            <p:cNvSpPr txBox="1"/>
            <p:nvPr/>
          </p:nvSpPr>
          <p:spPr>
            <a:xfrm>
              <a:off x="6693672" y="4122075"/>
              <a:ext cx="2716347" cy="4639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latin typeface="Fira Sans Extra Condensed"/>
                  <a:ea typeface="Fira Sans Extra Condensed"/>
                  <a:cs typeface="Fira Sans Extra Condensed"/>
                  <a:sym typeface="Fira Sans Extra Condensed"/>
                </a:rPr>
                <a:t>Modélisation pour la Prédiction du </a:t>
              </a:r>
              <a:r>
                <a:rPr lang="fr-FR" sz="1800" b="1" dirty="0" err="1">
                  <a:latin typeface="Fira Sans Extra Condensed"/>
                  <a:ea typeface="Fira Sans Extra Condensed"/>
                  <a:cs typeface="Fira Sans Extra Condensed"/>
                  <a:sym typeface="Fira Sans Extra Condensed"/>
                </a:rPr>
                <a:t>Churn</a:t>
              </a:r>
              <a:endParaRPr lang="fr-FR" sz="1800" b="1" dirty="0">
                <a:solidFill>
                  <a:srgbClr val="000000"/>
                </a:solidFill>
                <a:latin typeface="Fira Sans Extra Condensed"/>
                <a:ea typeface="Fira Sans Extra Condensed"/>
                <a:cs typeface="Fira Sans Extra Condensed"/>
                <a:sym typeface="Fira Sans Extra Condensed"/>
              </a:endParaRPr>
            </a:p>
          </p:txBody>
        </p:sp>
        <p:sp>
          <p:nvSpPr>
            <p:cNvPr id="5" name="Google Shape;323;p16">
              <a:extLst>
                <a:ext uri="{FF2B5EF4-FFF2-40B4-BE49-F238E27FC236}">
                  <a16:creationId xmlns:a16="http://schemas.microsoft.com/office/drawing/2014/main" id="{382F4838-8762-C8B0-3141-B81B5D88A129}"/>
                </a:ext>
              </a:extLst>
            </p:cNvPr>
            <p:cNvSpPr/>
            <p:nvPr/>
          </p:nvSpPr>
          <p:spPr>
            <a:xfrm>
              <a:off x="6033350" y="4056000"/>
              <a:ext cx="596100" cy="596100"/>
            </a:xfrm>
            <a:prstGeom prst="ellipse">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08</a:t>
              </a:r>
              <a:endParaRPr sz="1800" dirty="0">
                <a:solidFill>
                  <a:schemeClr val="lt1"/>
                </a:solidFill>
              </a:endParaRPr>
            </a:p>
          </p:txBody>
        </p:sp>
      </p:grpSp>
      <p:sp>
        <p:nvSpPr>
          <p:cNvPr id="6" name="Google Shape;1771;p35">
            <a:extLst>
              <a:ext uri="{FF2B5EF4-FFF2-40B4-BE49-F238E27FC236}">
                <a16:creationId xmlns:a16="http://schemas.microsoft.com/office/drawing/2014/main" id="{52B50CF4-CF65-7B92-6363-2564CA8BAA20}"/>
              </a:ext>
            </a:extLst>
          </p:cNvPr>
          <p:cNvSpPr/>
          <p:nvPr/>
        </p:nvSpPr>
        <p:spPr>
          <a:xfrm>
            <a:off x="365489" y="1915791"/>
            <a:ext cx="1057835" cy="103236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1778;p35">
            <a:extLst>
              <a:ext uri="{FF2B5EF4-FFF2-40B4-BE49-F238E27FC236}">
                <a16:creationId xmlns:a16="http://schemas.microsoft.com/office/drawing/2014/main" id="{157A219E-3AD1-AE8C-D3BF-8FCA1FAC2FF0}"/>
              </a:ext>
            </a:extLst>
          </p:cNvPr>
          <p:cNvGrpSpPr/>
          <p:nvPr/>
        </p:nvGrpSpPr>
        <p:grpSpPr>
          <a:xfrm>
            <a:off x="713577" y="2223618"/>
            <a:ext cx="469233" cy="405640"/>
            <a:chOff x="2430622" y="2290545"/>
            <a:chExt cx="376627" cy="358819"/>
          </a:xfrm>
        </p:grpSpPr>
        <p:sp>
          <p:nvSpPr>
            <p:cNvPr id="8" name="Google Shape;1779;p35">
              <a:extLst>
                <a:ext uri="{FF2B5EF4-FFF2-40B4-BE49-F238E27FC236}">
                  <a16:creationId xmlns:a16="http://schemas.microsoft.com/office/drawing/2014/main" id="{C03BD23F-1839-B82B-83A3-8B3A0161AEB0}"/>
                </a:ext>
              </a:extLst>
            </p:cNvPr>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80;p35">
              <a:extLst>
                <a:ext uri="{FF2B5EF4-FFF2-40B4-BE49-F238E27FC236}">
                  <a16:creationId xmlns:a16="http://schemas.microsoft.com/office/drawing/2014/main" id="{681DAED6-D4B5-A543-84EA-D110A593FEFD}"/>
                </a:ext>
              </a:extLst>
            </p:cNvPr>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7591152"/>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740</Words>
  <Application>Microsoft Office PowerPoint</Application>
  <PresentationFormat>Affichage à l'écran (16:9)</PresentationFormat>
  <Paragraphs>51</Paragraphs>
  <Slides>15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Fira Sans Extra Condensed</vt:lpstr>
      <vt:lpstr>Fira Sans Extra Condensed SemiBold</vt:lpstr>
      <vt:lpstr>Roboto</vt:lpstr>
      <vt:lpstr>Arial</vt:lpstr>
      <vt:lpstr>Aptos</vt:lpstr>
      <vt:lpstr>Machine Learning Infographics by Slidesgo</vt:lpstr>
      <vt:lpstr>Prédiction du Churn Client avec Machine Learning</vt:lpstr>
      <vt:lpstr>Présentation PowerPoint</vt:lpstr>
      <vt:lpstr>Le churn se définit comme le pourcentage de clients qui arrêtent d'utiliser un service pendant une période donnée.                             Cela peut être dû à divers facteurs, tels que l'insatisfaction, de meilleures offres ailleurs, etc. Comprendre le churn est le premier pas vers l'amélioration de la fidélisation des clients.</vt:lpstr>
      <vt:lpstr>Prédire le churn est vital car acquérir de nouveaux clients est souvent bien plus coûteux que de retenir les existants.         De plus, en comprenant les raisons du churn, une entreprise peut améliorer son offre et son expérience client, augmentant ainsi la satisfaction et la fidélité.</vt:lpstr>
      <vt:lpstr>Présentation PowerPoint</vt:lpstr>
      <vt:lpstr>La collecte de données est la fondation de notre modèle. Il est essentiel de réunir des données variées et pertinentes, telles que l'historique d'achat, les interactions avec le service client, ou encore les feedbacks. </vt:lpstr>
      <vt:lpstr>Une fois les données collectées, il est impératif de les nettoyer et de les préparer. Cela inclut la gestion des valeurs manquantes, la normalisation des données et le codage des variables catégorielles. </vt:lpstr>
      <vt:lpstr>L'analyse exploratoire nous permet de mieux comprendre nos données, d'identifier les tendances, les patterns, et les corrélations. </vt:lpstr>
      <vt:lpstr>Le choix du modèle est déterminé par plusieurs critères tels que la précision, l'interprétabilité et la complexité.   Nous comparerons notamment la performance d'un arbre de décision à celle d'une forêt aléatoire pour choisir le modèle le plus adapté à notre cas.</vt:lpstr>
      <vt:lpstr>L'entraînement de notre modèle est suivi d'une étape cruciale de validation.   Nous utilisons la technique de la validation croisée pour tester la performance de notre modèle sur différents sous-ensembles de données, ce qui garantit sa fiabilité.</vt:lpstr>
      <vt:lpstr>Après l'entraînement et la validation, nous analysons les résultats pour identifier les caractéristiques les plus influentes sur la prédiction du churn.   Cette compréhension nous permet de cibler plus précisément les facteurs de risque et d'élaborer des stratégies de rétention efficaces.</vt:lpstr>
      <vt:lpstr>Les insights tirés de notre modèle alimentent le développement de stratégies de rétention ciblées.   Par exemple, nous pouvons créer des offres personnalisées pour les clients à haut risque de churn ou améliorer certains aspects du service basés sur les feedbacks analysés.</vt:lpstr>
      <vt:lpstr>Passons maintenant à la partie pratique de ce cours.  Vous serez guidés pas à pas à travers la préparation des données, l'entraînement des modèles, et l'analyse des résultats.   C'est une opportunité unique de mettre en application les concepts abordés et de développer vos compétences en Machine Learning.</vt:lpstr>
      <vt:lpstr>En conclusion, la prédiction du churn client avec le Machine Learning ouvre de nouvelles perspectives pour les entreprises souhaitant améliorer leur fidélisation client.   Les techniques que nous avons explorées aujourd'hui sont au cœur de cette transformation, permettant des stratégies plus informées et efficaces.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Prédiction du Churn Client avec Machine Learning</dc:title>
  <cp:lastModifiedBy>Julien MARCILLAUD</cp:lastModifiedBy>
  <cp:revision>24</cp:revision>
  <dcterms:modified xsi:type="dcterms:W3CDTF">2024-04-07T20:24:37Z</dcterms:modified>
</cp:coreProperties>
</file>