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exend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384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5a2798a1c_0_2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5a2798a1c_0_2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5a2798a1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5a2798a1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5a2798a1c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5a2798a1c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5a2798a1c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5a2798a1c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5a2798a1c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5a2798a1c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5a2798a1c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5a2798a1c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5a2798a1c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5a2798a1c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">
  <p:cSld name="AUTOLAYOU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cxnSp>
      <p:sp>
        <p:nvSpPr>
          <p:cNvPr id="53" name="Google Shape;53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e en page personnalisée 1">
  <p:cSld name="AUTOLAYOUT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1681050"/>
            <a:ext cx="9144000" cy="178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1957350"/>
            <a:ext cx="8520600" cy="12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1957350"/>
            <a:ext cx="8520600" cy="12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fr" sz="4800">
                <a:solidFill>
                  <a:schemeClr val="lt1"/>
                </a:solidFill>
              </a:rPr>
              <a:t>Solving binary MQ with Grover’s algorithm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4294967295"/>
          </p:nvPr>
        </p:nvSpPr>
        <p:spPr>
          <a:xfrm>
            <a:off x="175650" y="3727925"/>
            <a:ext cx="8520600" cy="130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300">
                <a:solidFill>
                  <a:schemeClr val="lt1"/>
                </a:solidFill>
              </a:rPr>
              <a:t>Sorbonne Université - Laboratoire LIP6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320325" y="4610025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Arthur Stievenard &amp; Julien Mayer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412012"/>
            <a:ext cx="1029652" cy="7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8875" y="415621"/>
            <a:ext cx="1225075" cy="72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5175" y="412035"/>
            <a:ext cx="1710372" cy="73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6">
            <a:alphaModFix/>
          </a:blip>
          <a:srcRect l="9873" t="18417" r="12135" b="25634"/>
          <a:stretch/>
        </p:blipFill>
        <p:spPr>
          <a:xfrm>
            <a:off x="7713200" y="316349"/>
            <a:ext cx="1225075" cy="9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Definition of the problem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457300" y="307975"/>
            <a:ext cx="5451300" cy="42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Lexend"/>
                <a:ea typeface="Lexend"/>
                <a:cs typeface="Lexend"/>
                <a:sym typeface="Lexend"/>
              </a:rPr>
              <a:t>Problem.</a:t>
            </a:r>
            <a:r>
              <a:rPr lang="fr">
                <a:latin typeface="Lexend"/>
                <a:ea typeface="Lexend"/>
                <a:cs typeface="Lexend"/>
                <a:sym typeface="Lexend"/>
              </a:rPr>
              <a:t> A system of quadratic equations over </a:t>
            </a:r>
            <a:r>
              <a:rPr lang="fr" b="1">
                <a:latin typeface="Lexend"/>
                <a:ea typeface="Lexend"/>
                <a:cs typeface="Lexend"/>
                <a:sym typeface="Lexend"/>
              </a:rPr>
              <a:t>𝐹</a:t>
            </a:r>
            <a:r>
              <a:rPr lang="fr" baseline="-25000">
                <a:latin typeface="Lexend"/>
                <a:ea typeface="Lexend"/>
                <a:cs typeface="Lexend"/>
                <a:sym typeface="Lexend"/>
              </a:rPr>
              <a:t>2</a:t>
            </a:r>
            <a:r>
              <a:rPr lang="fr">
                <a:latin typeface="Lexend"/>
                <a:ea typeface="Lexend"/>
                <a:cs typeface="Lexend"/>
                <a:sym typeface="Lexend"/>
              </a:rPr>
              <a:t> in convenient form is given by a ‘cube’ (𝜆</a:t>
            </a:r>
            <a:r>
              <a:rPr lang="fr" baseline="30000"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fr" baseline="-25000">
                <a:latin typeface="Lexend"/>
                <a:ea typeface="Lexend"/>
                <a:cs typeface="Lexend"/>
                <a:sym typeface="Lexend"/>
              </a:rPr>
              <a:t>ij</a:t>
            </a:r>
            <a:r>
              <a:rPr lang="fr"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fr" baseline="-25000">
                <a:latin typeface="Lexend"/>
                <a:ea typeface="Lexend"/>
                <a:cs typeface="Lexend"/>
                <a:sym typeface="Lexend"/>
              </a:rPr>
              <a:t>i,j,k</a:t>
            </a:r>
            <a:r>
              <a:rPr lang="fr">
                <a:latin typeface="Lexend"/>
                <a:ea typeface="Lexend"/>
                <a:cs typeface="Lexend"/>
                <a:sym typeface="Lexend"/>
              </a:rPr>
              <a:t> in </a:t>
            </a:r>
            <a:r>
              <a:rPr lang="fr" b="1">
                <a:latin typeface="Lexend"/>
                <a:ea typeface="Lexend"/>
                <a:cs typeface="Lexend"/>
                <a:sym typeface="Lexend"/>
              </a:rPr>
              <a:t>𝐹</a:t>
            </a:r>
            <a:r>
              <a:rPr lang="fr" baseline="-25000">
                <a:latin typeface="Lexend"/>
                <a:ea typeface="Lexend"/>
                <a:cs typeface="Lexend"/>
                <a:sym typeface="Lexend"/>
              </a:rPr>
              <a:t>2</a:t>
            </a:r>
            <a:r>
              <a:rPr lang="fr">
                <a:latin typeface="Lexend"/>
                <a:ea typeface="Lexend"/>
                <a:cs typeface="Lexend"/>
                <a:sym typeface="Lexend"/>
              </a:rPr>
              <a:t> where (𝜆</a:t>
            </a:r>
            <a:r>
              <a:rPr lang="fr" baseline="30000"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fr" baseline="-25000">
                <a:latin typeface="Lexend"/>
                <a:ea typeface="Lexend"/>
                <a:cs typeface="Lexend"/>
                <a:sym typeface="Lexend"/>
              </a:rPr>
              <a:t>ij</a:t>
            </a:r>
            <a:r>
              <a:rPr lang="fr"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fr" baseline="-25000">
                <a:latin typeface="Lexend"/>
                <a:ea typeface="Lexend"/>
                <a:cs typeface="Lexend"/>
                <a:sym typeface="Lexend"/>
              </a:rPr>
              <a:t>i,j,k</a:t>
            </a:r>
            <a:r>
              <a:rPr lang="fr">
                <a:latin typeface="Lexend"/>
                <a:ea typeface="Lexend"/>
                <a:cs typeface="Lexend"/>
                <a:sym typeface="Lexend"/>
              </a:rPr>
              <a:t> = 0 whenever i &gt; j. The goal is to find 𝑥</a:t>
            </a:r>
            <a:r>
              <a:rPr lang="fr" baseline="-25000"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fr">
                <a:latin typeface="Lexend"/>
                <a:ea typeface="Lexend"/>
                <a:cs typeface="Lexend"/>
                <a:sym typeface="Lexend"/>
              </a:rPr>
              <a:t>, . . . , </a:t>
            </a:r>
            <a:r>
              <a:rPr lang="fr" baseline="-25000"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fr">
                <a:latin typeface="Lexend"/>
                <a:ea typeface="Lexend"/>
                <a:cs typeface="Lexend"/>
                <a:sym typeface="Lexend"/>
              </a:rPr>
              <a:t> ∈ 𝐹</a:t>
            </a:r>
            <a:r>
              <a:rPr lang="fr" baseline="-25000">
                <a:latin typeface="Lexend"/>
                <a:ea typeface="Lexend"/>
                <a:cs typeface="Lexend"/>
                <a:sym typeface="Lexend"/>
              </a:rPr>
              <a:t>2</a:t>
            </a:r>
            <a:r>
              <a:rPr lang="fr">
                <a:latin typeface="Lexend"/>
                <a:ea typeface="Lexend"/>
                <a:cs typeface="Lexend"/>
                <a:sym typeface="Lexend"/>
              </a:rPr>
              <a:t> such that :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2900"/>
          </a:p>
        </p:txBody>
      </p:sp>
      <p:sp>
        <p:nvSpPr>
          <p:cNvPr id="79" name="Google Shape;79;p16"/>
          <p:cNvSpPr txBox="1"/>
          <p:nvPr/>
        </p:nvSpPr>
        <p:spPr>
          <a:xfrm>
            <a:off x="3746350" y="2008650"/>
            <a:ext cx="4873200" cy="11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300" b="1">
                <a:solidFill>
                  <a:schemeClr val="dk2"/>
                </a:solidFill>
              </a:rPr>
              <a:t>∑</a:t>
            </a:r>
            <a:r>
              <a:rPr lang="fr" sz="2300" b="1" baseline="-25000">
                <a:solidFill>
                  <a:schemeClr val="dk2"/>
                </a:solidFill>
              </a:rPr>
              <a:t>1≤i≤j≤n</a:t>
            </a:r>
            <a:r>
              <a:rPr lang="fr" sz="2300" b="1">
                <a:solidFill>
                  <a:schemeClr val="dk2"/>
                </a:solidFill>
              </a:rPr>
              <a:t> (𝜆</a:t>
            </a:r>
            <a:r>
              <a:rPr lang="fr" sz="2300" b="1" baseline="30000">
                <a:solidFill>
                  <a:schemeClr val="dk2"/>
                </a:solidFill>
              </a:rPr>
              <a:t>1</a:t>
            </a:r>
            <a:r>
              <a:rPr lang="fr" sz="2300" b="1" baseline="-25000">
                <a:solidFill>
                  <a:schemeClr val="dk2"/>
                </a:solidFill>
              </a:rPr>
              <a:t>ij</a:t>
            </a:r>
            <a:r>
              <a:rPr lang="fr" sz="2300" b="1">
                <a:solidFill>
                  <a:schemeClr val="dk2"/>
                </a:solidFill>
              </a:rPr>
              <a:t>)</a:t>
            </a:r>
            <a:r>
              <a:rPr lang="fr" sz="2300" b="1" baseline="-25000">
                <a:solidFill>
                  <a:schemeClr val="dk2"/>
                </a:solidFill>
              </a:rPr>
              <a:t>i,j,k</a:t>
            </a:r>
            <a:r>
              <a:rPr lang="fr" sz="2300" b="1">
                <a:solidFill>
                  <a:schemeClr val="dk2"/>
                </a:solidFill>
              </a:rPr>
              <a:t> 𝑥</a:t>
            </a:r>
            <a:r>
              <a:rPr lang="fr" sz="2300" b="1" baseline="-25000">
                <a:solidFill>
                  <a:schemeClr val="dk2"/>
                </a:solidFill>
              </a:rPr>
              <a:t>i</a:t>
            </a:r>
            <a:r>
              <a:rPr lang="fr" sz="2300" b="1">
                <a:solidFill>
                  <a:schemeClr val="dk2"/>
                </a:solidFill>
              </a:rPr>
              <a:t>𝑥</a:t>
            </a:r>
            <a:r>
              <a:rPr lang="fr" sz="2300" b="1" baseline="-25000">
                <a:solidFill>
                  <a:schemeClr val="dk2"/>
                </a:solidFill>
              </a:rPr>
              <a:t>j</a:t>
            </a:r>
            <a:r>
              <a:rPr lang="fr" sz="2300" b="1">
                <a:solidFill>
                  <a:schemeClr val="dk2"/>
                </a:solidFill>
              </a:rPr>
              <a:t> = 1</a:t>
            </a:r>
            <a:endParaRPr sz="2300" b="1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300" b="1">
                <a:solidFill>
                  <a:schemeClr val="dk2"/>
                </a:solidFill>
              </a:rPr>
              <a:t>…</a:t>
            </a:r>
            <a:endParaRPr sz="2300" b="1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300" b="1">
                <a:solidFill>
                  <a:schemeClr val="dk2"/>
                </a:solidFill>
              </a:rPr>
              <a:t>∑</a:t>
            </a:r>
            <a:r>
              <a:rPr lang="fr" sz="2300" b="1" baseline="-25000">
                <a:solidFill>
                  <a:schemeClr val="dk2"/>
                </a:solidFill>
              </a:rPr>
              <a:t>1≤i≤j≤n</a:t>
            </a:r>
            <a:r>
              <a:rPr lang="fr" sz="2300" b="1">
                <a:solidFill>
                  <a:schemeClr val="dk2"/>
                </a:solidFill>
              </a:rPr>
              <a:t> (𝜆</a:t>
            </a:r>
            <a:r>
              <a:rPr lang="fr" sz="2300" b="1" baseline="30000">
                <a:solidFill>
                  <a:schemeClr val="dk2"/>
                </a:solidFill>
              </a:rPr>
              <a:t>m</a:t>
            </a:r>
            <a:r>
              <a:rPr lang="fr" sz="2300" b="1" baseline="-25000">
                <a:solidFill>
                  <a:schemeClr val="dk2"/>
                </a:solidFill>
              </a:rPr>
              <a:t>ij</a:t>
            </a:r>
            <a:r>
              <a:rPr lang="fr" sz="2300" b="1">
                <a:solidFill>
                  <a:schemeClr val="dk2"/>
                </a:solidFill>
              </a:rPr>
              <a:t>)</a:t>
            </a:r>
            <a:r>
              <a:rPr lang="fr" sz="2300" b="1" baseline="-25000">
                <a:solidFill>
                  <a:schemeClr val="dk2"/>
                </a:solidFill>
              </a:rPr>
              <a:t>i,j,k</a:t>
            </a:r>
            <a:r>
              <a:rPr lang="fr" sz="2300" b="1">
                <a:solidFill>
                  <a:schemeClr val="dk2"/>
                </a:solidFill>
              </a:rPr>
              <a:t> 𝑥</a:t>
            </a:r>
            <a:r>
              <a:rPr lang="fr" sz="2300" b="1" baseline="-25000">
                <a:solidFill>
                  <a:schemeClr val="dk2"/>
                </a:solidFill>
              </a:rPr>
              <a:t>i</a:t>
            </a:r>
            <a:r>
              <a:rPr lang="fr" sz="2300" b="1">
                <a:solidFill>
                  <a:schemeClr val="dk2"/>
                </a:solidFill>
              </a:rPr>
              <a:t>𝑥</a:t>
            </a:r>
            <a:r>
              <a:rPr lang="fr" sz="2300" b="1" baseline="-25000">
                <a:solidFill>
                  <a:schemeClr val="dk2"/>
                </a:solidFill>
              </a:rPr>
              <a:t>j</a:t>
            </a:r>
            <a:r>
              <a:rPr lang="fr" sz="2300" b="1">
                <a:solidFill>
                  <a:schemeClr val="dk2"/>
                </a:solidFill>
              </a:rPr>
              <a:t> = 1.</a:t>
            </a:r>
            <a:endParaRPr sz="1200" b="1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542433" y="4136575"/>
            <a:ext cx="32811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</a:rPr>
              <a:t>[0, 0, 1]		[1, 0, 0]</a:t>
            </a:r>
            <a:endParaRPr sz="13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</a:rPr>
              <a:t>[0, 1, 0]		[0, 0, 1]</a:t>
            </a:r>
            <a:endParaRPr sz="13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300">
                <a:solidFill>
                  <a:schemeClr val="dk2"/>
                </a:solidFill>
              </a:rPr>
              <a:t>[1, 0, 0]		[0, 1, 0]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172693" y="3781625"/>
            <a:ext cx="4020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𝑥</a:t>
            </a:r>
            <a:r>
              <a:rPr lang="fr" sz="1300" baseline="-25000">
                <a:solidFill>
                  <a:schemeClr val="dk2"/>
                </a:solidFill>
              </a:rPr>
              <a:t>1</a:t>
            </a:r>
            <a:r>
              <a:rPr lang="fr" sz="1300">
                <a:solidFill>
                  <a:schemeClr val="dk2"/>
                </a:solidFill>
              </a:rPr>
              <a:t> * </a:t>
            </a:r>
            <a:r>
              <a:rPr lang="fr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𝑥</a:t>
            </a:r>
            <a:r>
              <a:rPr lang="fr" sz="1300" baseline="-25000">
                <a:solidFill>
                  <a:schemeClr val="dk2"/>
                </a:solidFill>
              </a:rPr>
              <a:t>3</a:t>
            </a:r>
            <a:r>
              <a:rPr lang="fr" sz="1300">
                <a:solidFill>
                  <a:schemeClr val="dk2"/>
                </a:solidFill>
              </a:rPr>
              <a:t> + </a:t>
            </a:r>
            <a:r>
              <a:rPr lang="fr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𝑥</a:t>
            </a:r>
            <a:r>
              <a:rPr lang="fr" sz="1300" baseline="-25000">
                <a:solidFill>
                  <a:schemeClr val="dk2"/>
                </a:solidFill>
              </a:rPr>
              <a:t>2</a:t>
            </a:r>
            <a:r>
              <a:rPr lang="fr" sz="1300">
                <a:solidFill>
                  <a:schemeClr val="dk2"/>
                </a:solidFill>
              </a:rPr>
              <a:t> = 1	</a:t>
            </a:r>
            <a:r>
              <a:rPr lang="fr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𝑥</a:t>
            </a:r>
            <a:r>
              <a:rPr lang="fr" sz="1300" baseline="-25000">
                <a:solidFill>
                  <a:schemeClr val="dk2"/>
                </a:solidFill>
              </a:rPr>
              <a:t>1</a:t>
            </a:r>
            <a:r>
              <a:rPr lang="fr" sz="1300">
                <a:solidFill>
                  <a:schemeClr val="dk2"/>
                </a:solidFill>
              </a:rPr>
              <a:t> + </a:t>
            </a:r>
            <a:r>
              <a:rPr lang="fr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𝑥</a:t>
            </a:r>
            <a:r>
              <a:rPr lang="fr" sz="1300" baseline="-25000">
                <a:solidFill>
                  <a:schemeClr val="dk2"/>
                </a:solidFill>
              </a:rPr>
              <a:t>2</a:t>
            </a:r>
            <a:r>
              <a:rPr lang="fr" sz="1300">
                <a:solidFill>
                  <a:schemeClr val="dk2"/>
                </a:solidFill>
              </a:rPr>
              <a:t> * </a:t>
            </a:r>
            <a:r>
              <a:rPr lang="fr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𝑥</a:t>
            </a:r>
            <a:r>
              <a:rPr lang="fr" sz="1300" baseline="-25000">
                <a:solidFill>
                  <a:schemeClr val="dk2"/>
                </a:solidFill>
              </a:rPr>
              <a:t>3</a:t>
            </a:r>
            <a:r>
              <a:rPr lang="fr" sz="1300">
                <a:solidFill>
                  <a:schemeClr val="dk2"/>
                </a:solidFill>
              </a:rPr>
              <a:t> =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457300" y="3587600"/>
            <a:ext cx="429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Example: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Grover’s algorithm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381100" y="307975"/>
            <a:ext cx="5705400" cy="42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Created by </a:t>
            </a:r>
            <a:r>
              <a:rPr lang="fr" b="1" dirty="0"/>
              <a:t>Lov Grover</a:t>
            </a:r>
            <a:r>
              <a:rPr lang="fr" dirty="0"/>
              <a:t> in </a:t>
            </a:r>
            <a:r>
              <a:rPr lang="fr" b="1" dirty="0"/>
              <a:t>1996</a:t>
            </a:r>
            <a:r>
              <a:rPr lang="fr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Also known as the </a:t>
            </a:r>
            <a:r>
              <a:rPr lang="fr" b="1" dirty="0"/>
              <a:t>quantum search algorithm</a:t>
            </a:r>
            <a:r>
              <a:rPr lang="fr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 b="1" dirty="0"/>
              <a:t>Finds the inputs</a:t>
            </a:r>
            <a:r>
              <a:rPr lang="fr" dirty="0"/>
              <a:t> to a </a:t>
            </a:r>
            <a:r>
              <a:rPr lang="fr" dirty="0">
                <a:latin typeface="Lexend"/>
                <a:ea typeface="Lexend"/>
                <a:cs typeface="Lexend"/>
                <a:sym typeface="Lexend"/>
              </a:rPr>
              <a:t>‘</a:t>
            </a:r>
            <a:r>
              <a:rPr lang="fr" dirty="0"/>
              <a:t>black box</a:t>
            </a:r>
            <a:r>
              <a:rPr lang="fr" dirty="0">
                <a:latin typeface="Lexend"/>
                <a:ea typeface="Lexend"/>
                <a:cs typeface="Lexend"/>
                <a:sym typeface="Lexend"/>
              </a:rPr>
              <a:t>’</a:t>
            </a:r>
            <a:r>
              <a:rPr lang="fr" dirty="0"/>
              <a:t> (oracle) function that produces a </a:t>
            </a:r>
            <a:r>
              <a:rPr lang="fr" b="1" dirty="0"/>
              <a:t>particular output value</a:t>
            </a:r>
            <a:r>
              <a:rPr lang="fr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Using </a:t>
            </a:r>
            <a:r>
              <a:rPr lang="fr" b="1" dirty="0"/>
              <a:t>Ɵ(</a:t>
            </a:r>
            <a:r>
              <a:rPr lang="fr" sz="1700" b="1" dirty="0"/>
              <a:t>⎷</a:t>
            </a:r>
            <a:r>
              <a:rPr lang="fr" b="1" dirty="0"/>
              <a:t>N)</a:t>
            </a:r>
            <a:r>
              <a:rPr lang="fr" dirty="0"/>
              <a:t> evaluations while classical algorithms use </a:t>
            </a:r>
            <a:r>
              <a:rPr lang="fr" b="1" dirty="0"/>
              <a:t>Ɵ(N)</a:t>
            </a:r>
            <a:r>
              <a:rPr lang="fr" dirty="0"/>
              <a:t> evaluations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fr-F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 dirty="0"/>
              <a:t>Grover's algorithm can be viewed as </a:t>
            </a:r>
            <a:r>
              <a:rPr lang="fr" b="1" dirty="0"/>
              <a:t>solving an equation</a:t>
            </a:r>
            <a:r>
              <a:rPr lang="fr" dirty="0"/>
              <a:t> or </a:t>
            </a:r>
            <a:r>
              <a:rPr lang="fr" b="1" dirty="0"/>
              <a:t>satisfying a constraint</a:t>
            </a:r>
            <a:r>
              <a:rPr lang="fr" dirty="0"/>
              <a:t>.</a:t>
            </a:r>
            <a:endParaRPr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collection of quantum</a:t>
            </a:r>
            <a:r>
              <a:rPr lang="fr" sz="2400" b="0">
                <a:solidFill>
                  <a:schemeClr val="dk2"/>
                </a:solidFill>
              </a:rPr>
              <a:t> </a:t>
            </a:r>
            <a:r>
              <a:rPr lang="fr"/>
              <a:t>gates</a:t>
            </a:r>
            <a:endParaRPr sz="2400" b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t="41155" r="33368"/>
          <a:stretch/>
        </p:blipFill>
        <p:spPr>
          <a:xfrm>
            <a:off x="3373226" y="2561203"/>
            <a:ext cx="2928951" cy="11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282449" y="2233747"/>
            <a:ext cx="247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dk2"/>
                </a:solidFill>
              </a:rPr>
              <a:t>Toffoli gate - AND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l="-891" r="33827"/>
          <a:stretch/>
        </p:blipFill>
        <p:spPr>
          <a:xfrm>
            <a:off x="3188250" y="982650"/>
            <a:ext cx="3162287" cy="12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282451" y="1091508"/>
            <a:ext cx="239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dk2"/>
                </a:solidFill>
              </a:rPr>
              <a:t>CNOT gate - OR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6721" y="578511"/>
            <a:ext cx="1984409" cy="37768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282456" y="208650"/>
            <a:ext cx="225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dk2"/>
                </a:solidFill>
              </a:rPr>
              <a:t>X gate - NOT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l="70307" t="7680"/>
          <a:stretch/>
        </p:blipFill>
        <p:spPr>
          <a:xfrm>
            <a:off x="7501187" y="2072575"/>
            <a:ext cx="1245426" cy="17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373224" y="3638704"/>
            <a:ext cx="247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dk2"/>
                </a:solidFill>
              </a:rPr>
              <a:t>SWAP gate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6">
            <a:alphaModFix/>
          </a:blip>
          <a:srcRect l="1756" t="38900" r="49190" b="12841"/>
          <a:stretch/>
        </p:blipFill>
        <p:spPr>
          <a:xfrm>
            <a:off x="3698875" y="4100400"/>
            <a:ext cx="1902925" cy="6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6">
            <a:alphaModFix/>
          </a:blip>
          <a:srcRect l="74288" t="11049" r="3750" b="4605"/>
          <a:stretch/>
        </p:blipFill>
        <p:spPr>
          <a:xfrm>
            <a:off x="7646150" y="3816275"/>
            <a:ext cx="851950" cy="11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l="78816" r="3116"/>
          <a:stretch/>
        </p:blipFill>
        <p:spPr>
          <a:xfrm>
            <a:off x="7685973" y="919750"/>
            <a:ext cx="851948" cy="125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8"/>
          <p:cNvGrpSpPr/>
          <p:nvPr/>
        </p:nvGrpSpPr>
        <p:grpSpPr>
          <a:xfrm>
            <a:off x="7838650" y="170075"/>
            <a:ext cx="436200" cy="749675"/>
            <a:chOff x="7112350" y="137425"/>
            <a:chExt cx="436200" cy="749675"/>
          </a:xfrm>
        </p:grpSpPr>
        <p:pic>
          <p:nvPicPr>
            <p:cNvPr id="108" name="Google Shape;108;p18"/>
            <p:cNvPicPr preferRelativeResize="0"/>
            <p:nvPr/>
          </p:nvPicPr>
          <p:blipFill rotWithShape="1">
            <a:blip r:embed="rId4">
              <a:alphaModFix/>
            </a:blip>
            <a:srcRect l="82788" r="8612" b="40080"/>
            <a:stretch/>
          </p:blipFill>
          <p:spPr>
            <a:xfrm>
              <a:off x="7143075" y="137425"/>
              <a:ext cx="405475" cy="749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8"/>
            <p:cNvPicPr preferRelativeResize="0"/>
            <p:nvPr/>
          </p:nvPicPr>
          <p:blipFill rotWithShape="1">
            <a:blip r:embed="rId4">
              <a:alphaModFix/>
            </a:blip>
            <a:srcRect l="78661" r="17551" b="76927"/>
            <a:stretch/>
          </p:blipFill>
          <p:spPr>
            <a:xfrm>
              <a:off x="7112350" y="137425"/>
              <a:ext cx="178549" cy="28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8"/>
            <p:cNvPicPr preferRelativeResize="0"/>
            <p:nvPr/>
          </p:nvPicPr>
          <p:blipFill rotWithShape="1">
            <a:blip r:embed="rId4">
              <a:alphaModFix/>
            </a:blip>
            <a:srcRect l="83590" t="43835" r="14012" b="40081"/>
            <a:stretch/>
          </p:blipFill>
          <p:spPr>
            <a:xfrm>
              <a:off x="7359975" y="469125"/>
              <a:ext cx="113025" cy="2012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284100" y="307975"/>
            <a:ext cx="2479800" cy="6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r>
              <a:rPr lang="fr" baseline="30000"/>
              <a:t>st</a:t>
            </a:r>
            <a:r>
              <a:rPr lang="fr"/>
              <a:t> Oracle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175" y="413950"/>
            <a:ext cx="29563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l="14964" r="12355"/>
          <a:stretch/>
        </p:blipFill>
        <p:spPr>
          <a:xfrm>
            <a:off x="3319430" y="240650"/>
            <a:ext cx="1494920" cy="1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1000" y="413950"/>
            <a:ext cx="1695450" cy="132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9"/>
          <p:cNvGrpSpPr/>
          <p:nvPr/>
        </p:nvGrpSpPr>
        <p:grpSpPr>
          <a:xfrm>
            <a:off x="7183455" y="1858719"/>
            <a:ext cx="1866363" cy="1707459"/>
            <a:chOff x="7148250" y="2074909"/>
            <a:chExt cx="1971025" cy="1778047"/>
          </a:xfrm>
        </p:grpSpPr>
        <p:pic>
          <p:nvPicPr>
            <p:cNvPr id="121" name="Google Shape;121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289350" y="2247698"/>
              <a:ext cx="1528850" cy="1522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9"/>
            <p:cNvSpPr/>
            <p:nvPr/>
          </p:nvSpPr>
          <p:spPr>
            <a:xfrm>
              <a:off x="7199325" y="2283425"/>
              <a:ext cx="1528800" cy="1522800"/>
            </a:xfrm>
            <a:prstGeom prst="ellipse">
              <a:avLst/>
            </a:prstGeom>
            <a:noFill/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7289350" y="2348800"/>
              <a:ext cx="1366800" cy="14097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 rot="-2510942">
              <a:off x="7193345" y="2184073"/>
              <a:ext cx="443815" cy="30487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 rot="-1527681">
              <a:off x="8616848" y="2222160"/>
              <a:ext cx="369154" cy="70341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 rot="1015520">
              <a:off x="8618417" y="3094863"/>
              <a:ext cx="327694" cy="70027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 rot="-2510447">
              <a:off x="7216578" y="3499671"/>
              <a:ext cx="261744" cy="30487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8696667" y="2777570"/>
              <a:ext cx="327600" cy="70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" name="Google Shape;129;p19"/>
          <p:cNvPicPr preferRelativeResize="0"/>
          <p:nvPr/>
        </p:nvPicPr>
        <p:blipFill rotWithShape="1">
          <a:blip r:embed="rId7">
            <a:alphaModFix/>
          </a:blip>
          <a:srcRect l="-7320" t="-4560" r="7319" b="4560"/>
          <a:stretch/>
        </p:blipFill>
        <p:spPr>
          <a:xfrm>
            <a:off x="2896808" y="3671708"/>
            <a:ext cx="5922725" cy="1086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9"/>
          <p:cNvCxnSpPr/>
          <p:nvPr/>
        </p:nvCxnSpPr>
        <p:spPr>
          <a:xfrm>
            <a:off x="5253600" y="1967975"/>
            <a:ext cx="18663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19"/>
          <p:cNvSpPr txBox="1"/>
          <p:nvPr/>
        </p:nvSpPr>
        <p:spPr>
          <a:xfrm>
            <a:off x="6721038" y="3381000"/>
            <a:ext cx="279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00 - 01 - 10 - 11 - …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32" name="Google Shape;132;p19"/>
          <p:cNvGrpSpPr/>
          <p:nvPr/>
        </p:nvGrpSpPr>
        <p:grpSpPr>
          <a:xfrm>
            <a:off x="3461475" y="2042825"/>
            <a:ext cx="3618673" cy="1409700"/>
            <a:chOff x="3569425" y="2042825"/>
            <a:chExt cx="3618673" cy="1409700"/>
          </a:xfrm>
        </p:grpSpPr>
        <p:grpSp>
          <p:nvGrpSpPr>
            <p:cNvPr id="133" name="Google Shape;133;p19"/>
            <p:cNvGrpSpPr/>
            <p:nvPr/>
          </p:nvGrpSpPr>
          <p:grpSpPr>
            <a:xfrm>
              <a:off x="3878399" y="2042825"/>
              <a:ext cx="3309700" cy="1409700"/>
              <a:chOff x="3878399" y="2042825"/>
              <a:chExt cx="3309700" cy="1409700"/>
            </a:xfrm>
          </p:grpSpPr>
          <p:pic>
            <p:nvPicPr>
              <p:cNvPr id="134" name="Google Shape;134;p19"/>
              <p:cNvPicPr preferRelativeResize="0"/>
              <p:nvPr/>
            </p:nvPicPr>
            <p:blipFill rotWithShape="1">
              <a:blip r:embed="rId8">
                <a:alphaModFix/>
              </a:blip>
              <a:srcRect l="14449"/>
              <a:stretch/>
            </p:blipFill>
            <p:spPr>
              <a:xfrm>
                <a:off x="3878399" y="2042825"/>
                <a:ext cx="3309700" cy="14097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5" name="Google Shape;135;p19"/>
              <p:cNvSpPr/>
              <p:nvPr/>
            </p:nvSpPr>
            <p:spPr>
              <a:xfrm>
                <a:off x="5438300" y="2712049"/>
                <a:ext cx="398400" cy="401700"/>
              </a:xfrm>
              <a:prstGeom prst="ellipse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6" name="Google Shape;136;p19"/>
            <p:cNvPicPr preferRelativeResize="0"/>
            <p:nvPr/>
          </p:nvPicPr>
          <p:blipFill rotWithShape="1">
            <a:blip r:embed="rId8">
              <a:alphaModFix/>
            </a:blip>
            <a:srcRect r="92013"/>
            <a:stretch/>
          </p:blipFill>
          <p:spPr>
            <a:xfrm>
              <a:off x="3569425" y="2042825"/>
              <a:ext cx="308975" cy="1409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284100" y="2271000"/>
            <a:ext cx="2479800" cy="6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r>
              <a:rPr lang="fr" baseline="30000"/>
              <a:t>nd</a:t>
            </a:r>
            <a:r>
              <a:rPr lang="fr"/>
              <a:t> Oracle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l="3260"/>
          <a:stretch/>
        </p:blipFill>
        <p:spPr>
          <a:xfrm>
            <a:off x="6007250" y="2345525"/>
            <a:ext cx="2888899" cy="2711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20"/>
          <p:cNvGrpSpPr/>
          <p:nvPr/>
        </p:nvGrpSpPr>
        <p:grpSpPr>
          <a:xfrm>
            <a:off x="2516412" y="-901700"/>
            <a:ext cx="4461774" cy="4704759"/>
            <a:chOff x="2326650" y="-129425"/>
            <a:chExt cx="4772972" cy="5143499"/>
          </a:xfrm>
        </p:grpSpPr>
        <p:pic>
          <p:nvPicPr>
            <p:cNvPr id="146" name="Google Shape;146;p20"/>
            <p:cNvPicPr preferRelativeResize="0"/>
            <p:nvPr/>
          </p:nvPicPr>
          <p:blipFill rotWithShape="1">
            <a:blip r:embed="rId4">
              <a:alphaModFix/>
            </a:blip>
            <a:srcRect l="8354" r="8354"/>
            <a:stretch/>
          </p:blipFill>
          <p:spPr>
            <a:xfrm>
              <a:off x="2326650" y="-129425"/>
              <a:ext cx="4772972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0"/>
            <p:cNvPicPr preferRelativeResize="0"/>
            <p:nvPr/>
          </p:nvPicPr>
          <p:blipFill rotWithShape="1">
            <a:blip r:embed="rId5">
              <a:alphaModFix/>
            </a:blip>
            <a:srcRect l="74267" t="5707" r="2738" b="58751"/>
            <a:stretch/>
          </p:blipFill>
          <p:spPr>
            <a:xfrm>
              <a:off x="5592637" y="3361772"/>
              <a:ext cx="497200" cy="249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20"/>
          <p:cNvSpPr txBox="1"/>
          <p:nvPr/>
        </p:nvSpPr>
        <p:spPr>
          <a:xfrm>
            <a:off x="6215775" y="467775"/>
            <a:ext cx="2994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fr">
                <a:solidFill>
                  <a:schemeClr val="dk2"/>
                </a:solidFill>
              </a:rPr>
              <a:t>Create a superposition of every states between 0 and 2</a:t>
            </a:r>
            <a:r>
              <a:rPr lang="fr" baseline="30000">
                <a:solidFill>
                  <a:schemeClr val="dk2"/>
                </a:solidFill>
              </a:rPr>
              <a:t>n</a:t>
            </a:r>
            <a:r>
              <a:rPr lang="fr">
                <a:solidFill>
                  <a:schemeClr val="dk2"/>
                </a:solidFill>
              </a:rPr>
              <a:t> with Hadamard gates.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fr">
                <a:solidFill>
                  <a:schemeClr val="dk2"/>
                </a:solidFill>
              </a:rPr>
              <a:t>Input all the possible states in the oracle function.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fr">
                <a:solidFill>
                  <a:schemeClr val="dk2"/>
                </a:solidFill>
              </a:rPr>
              <a:t>Measure the output registre ‘y’ to find the solutions.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3275088" y="2929675"/>
            <a:ext cx="28149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2"/>
                </a:solidFill>
              </a:rPr>
              <a:t>The states observed the most in the results histogram of ‘y’ are the solutions for ‘x’ to the binary quadratic system.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ctrTitle"/>
          </p:nvPr>
        </p:nvSpPr>
        <p:spPr>
          <a:xfrm>
            <a:off x="311700" y="1957350"/>
            <a:ext cx="8520600" cy="12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Thank you for your attention !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5320325" y="4610025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Arthur Stievenard &amp; Julien Mayer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over dir="r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Affichage à l'écran 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Lexend</vt:lpstr>
      <vt:lpstr>Arial</vt:lpstr>
      <vt:lpstr>Simple Light</vt:lpstr>
      <vt:lpstr>Solving binary MQ with Grover’s algorithm</vt:lpstr>
      <vt:lpstr>Definition of the problem  </vt:lpstr>
      <vt:lpstr>Grover’s algorithm</vt:lpstr>
      <vt:lpstr>A collection of quantum gates  </vt:lpstr>
      <vt:lpstr>1st Oracle    </vt:lpstr>
      <vt:lpstr>Results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binary MQ with Grover’s algorithm</dc:title>
  <cp:lastModifiedBy>Julien MAYER</cp:lastModifiedBy>
  <cp:revision>2</cp:revision>
  <dcterms:modified xsi:type="dcterms:W3CDTF">2024-02-02T00:08:09Z</dcterms:modified>
</cp:coreProperties>
</file>