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65" r:id="rId5"/>
    <p:sldId id="259" r:id="rId6"/>
    <p:sldId id="264" r:id="rId7"/>
    <p:sldId id="260" r:id="rId8"/>
    <p:sldId id="266" r:id="rId9"/>
    <p:sldId id="267" r:id="rId10"/>
    <p:sldId id="268" r:id="rId11"/>
    <p:sldId id="269" r:id="rId12"/>
    <p:sldId id="271" r:id="rId13"/>
    <p:sldId id="270" r:id="rId14"/>
    <p:sldId id="261" r:id="rId15"/>
    <p:sldId id="262" r:id="rId16"/>
    <p:sldId id="263" r:id="rId17"/>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17" autoAdjust="0"/>
  </p:normalViewPr>
  <p:slideViewPr>
    <p:cSldViewPr>
      <p:cViewPr>
        <p:scale>
          <a:sx n="50" d="100"/>
          <a:sy n="50" d="100"/>
        </p:scale>
        <p:origin x="-2096" y="-14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740" y="-8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1FA1C1-5147-42E1-82E2-E2D463D1226D}" type="slidenum">
              <a:rPr lang="fr-FR" smtClean="0"/>
              <a:pPr/>
              <a:t>‹N°›</a:t>
            </a:fld>
            <a:endParaRPr lang="fr-FR" dirty="0"/>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CY-Trucks</a:t>
            </a: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388BA-C83E-4510-8DAE-E64EBFD9229A}" type="datetimeFigureOut">
              <a:rPr lang="fr-FR" smtClean="0"/>
              <a:pPr/>
              <a:t>01/02/2024</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C27EA-733E-4979-9094-795E2F3AF10C}" type="slidenum">
              <a:rPr lang="fr-FR" smtClean="0"/>
              <a:pPr/>
              <a:t>‹N°›</a:t>
            </a:fld>
            <a:endParaRPr lang="fr-FR"/>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5" name="Espace réservé de l'en-tête 4"/>
          <p:cNvSpPr>
            <a:spLocks noGrp="1"/>
          </p:cNvSpPr>
          <p:nvPr>
            <p:ph type="hdr" sz="quarter" idx="10"/>
          </p:nvPr>
        </p:nvSpPr>
        <p:spPr/>
        <p:txBody>
          <a:bodyPr/>
          <a:lstStyle/>
          <a:p>
            <a:r>
              <a:rPr lang="fr-FR" smtClean="0"/>
              <a:t>CY-Trucks</a:t>
            </a:r>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2840568"/>
            <a:ext cx="5829300" cy="1960033"/>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E4FB714-05F6-4C25-8C86-358389878193}" type="datetime1">
              <a:rPr lang="fr-FR" smtClean="0"/>
              <a:pPr/>
              <a:t>01/02/2024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2745991-69FF-456E-93B6-23B8556C5860}" type="datetime1">
              <a:rPr lang="fr-FR" smtClean="0"/>
              <a:pPr/>
              <a:t>01/02/2024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66185"/>
            <a:ext cx="1543050" cy="780203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342900" y="366185"/>
            <a:ext cx="4514850" cy="780203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7A264C1-5DFE-456C-90FC-79D0720062D5}" type="datetime1">
              <a:rPr lang="fr-FR" smtClean="0"/>
              <a:pPr/>
              <a:t>01/02/2024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9B673D9-BFE1-49BD-B516-0009ED898987}" type="datetime1">
              <a:rPr lang="fr-FR" smtClean="0"/>
              <a:pPr/>
              <a:t>01/02/2024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5875867"/>
            <a:ext cx="5829300" cy="1816100"/>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D8293AA-D20F-4BF1-9FAB-E9BFC3E483A7}" type="datetime1">
              <a:rPr lang="fr-FR" smtClean="0"/>
              <a:pPr/>
              <a:t>01/02/2024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3C4D514-D0F6-44C1-83E3-4B94C56D6F7C}" type="datetime1">
              <a:rPr lang="fr-FR" smtClean="0"/>
              <a:pPr/>
              <a:t>01/02/2024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542BF4-6463-439A-9A80-6CB5F9D6F8D8}" type="datetime1">
              <a:rPr lang="fr-FR" smtClean="0"/>
              <a:pPr/>
              <a:t>01/02/2024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14FD4D47-B048-492F-BCD0-2C3D053A023C}" type="datetime1">
              <a:rPr lang="fr-FR" smtClean="0"/>
              <a:pPr/>
              <a:t>01/02/2024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F664D3-A713-4E39-AEDB-86EF9C5812AE}" type="datetime1">
              <a:rPr lang="fr-FR" smtClean="0"/>
              <a:pPr/>
              <a:t>01/02/2024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64067"/>
            <a:ext cx="2256235" cy="154940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A692987-6447-4406-AFE4-125B0C18E3A0}" type="datetime1">
              <a:rPr lang="fr-FR" smtClean="0"/>
              <a:pPr/>
              <a:t>01/02/2024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400800"/>
            <a:ext cx="4114800" cy="755651"/>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7625D8C-85CB-489A-B19B-C5DD03BA2F70}" type="datetime1">
              <a:rPr lang="fr-FR" smtClean="0"/>
              <a:pPr/>
              <a:t>01/02/2024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F58398-B0E2-4110-BBBC-654414E11DF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EE39F33-DF93-4203-AECF-868836B6D582}" type="datetime1">
              <a:rPr lang="fr-FR" smtClean="0"/>
              <a:pPr/>
              <a:t>01/02/2024</a:t>
            </a:fld>
            <a:endParaRPr lang="fr-FR"/>
          </a:p>
        </p:txBody>
      </p:sp>
      <p:sp>
        <p:nvSpPr>
          <p:cNvPr id="5" name="Espace réservé du pied de page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1F58398-B0E2-4110-BBBC-654414E11DF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1</a:t>
            </a:fld>
            <a:endParaRPr lang="fr-FR"/>
          </a:p>
        </p:txBody>
      </p:sp>
      <p:pic>
        <p:nvPicPr>
          <p:cNvPr id="5" name="Image 4"/>
          <p:cNvPicPr/>
          <p:nvPr/>
        </p:nvPicPr>
        <p:blipFill>
          <a:blip r:embed="rId2" cstate="print"/>
          <a:srcRect/>
          <a:stretch>
            <a:fillRect/>
          </a:stretch>
        </p:blipFill>
        <p:spPr bwMode="auto">
          <a:xfrm>
            <a:off x="4149080" y="251520"/>
            <a:ext cx="2460091" cy="1296144"/>
          </a:xfrm>
          <a:prstGeom prst="rect">
            <a:avLst/>
          </a:prstGeom>
          <a:noFill/>
          <a:ln w="9525">
            <a:noFill/>
            <a:miter lim="800000"/>
            <a:headEnd/>
            <a:tailEnd/>
          </a:ln>
        </p:spPr>
      </p:pic>
      <p:pic>
        <p:nvPicPr>
          <p:cNvPr id="6" name="Image 5" descr="CY Tech — Wikipédia"/>
          <p:cNvPicPr/>
          <p:nvPr/>
        </p:nvPicPr>
        <p:blipFill>
          <a:blip r:embed="rId3" cstate="print"/>
          <a:srcRect/>
          <a:stretch>
            <a:fillRect/>
          </a:stretch>
        </p:blipFill>
        <p:spPr bwMode="auto">
          <a:xfrm>
            <a:off x="188640" y="251520"/>
            <a:ext cx="2232248" cy="1224136"/>
          </a:xfrm>
          <a:prstGeom prst="rect">
            <a:avLst/>
          </a:prstGeom>
          <a:noFill/>
          <a:ln w="9525">
            <a:noFill/>
            <a:miter lim="800000"/>
            <a:headEnd/>
            <a:tailEnd/>
          </a:ln>
        </p:spPr>
      </p:pic>
      <p:pic>
        <p:nvPicPr>
          <p:cNvPr id="7" name="Image 6"/>
          <p:cNvPicPr/>
          <p:nvPr/>
        </p:nvPicPr>
        <p:blipFill>
          <a:blip r:embed="rId4" cstate="print"/>
          <a:srcRect/>
          <a:stretch>
            <a:fillRect/>
          </a:stretch>
        </p:blipFill>
        <p:spPr bwMode="auto">
          <a:xfrm>
            <a:off x="3212976" y="1804915"/>
            <a:ext cx="3397011" cy="534837"/>
          </a:xfrm>
          <a:prstGeom prst="rect">
            <a:avLst/>
          </a:prstGeom>
          <a:noFill/>
          <a:ln w="9525">
            <a:noFill/>
            <a:miter lim="800000"/>
            <a:headEnd/>
            <a:tailEnd/>
          </a:ln>
        </p:spPr>
      </p:pic>
      <p:sp>
        <p:nvSpPr>
          <p:cNvPr id="1026" name="Text Box 2"/>
          <p:cNvSpPr txBox="1">
            <a:spLocks noChangeArrowheads="1"/>
          </p:cNvSpPr>
          <p:nvPr/>
        </p:nvSpPr>
        <p:spPr bwMode="auto">
          <a:xfrm>
            <a:off x="2852936" y="2447628"/>
            <a:ext cx="3702050" cy="684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err="1" smtClean="0">
                <a:ln>
                  <a:noFill/>
                </a:ln>
                <a:solidFill>
                  <a:schemeClr val="tx1"/>
                </a:solidFill>
                <a:effectLst/>
                <a:latin typeface="Cambria" pitchFamily="18" charset="0"/>
                <a:cs typeface="Arial" pitchFamily="34" charset="0"/>
              </a:rPr>
              <a:t>Andriambolo</a:t>
            </a:r>
            <a:r>
              <a:rPr kumimoji="0" lang="fr-FR" sz="1100" b="0" i="0" u="none" strike="noStrike" cap="none" normalizeH="0" baseline="0" dirty="0" smtClean="0">
                <a:ln>
                  <a:noFill/>
                </a:ln>
                <a:solidFill>
                  <a:schemeClr val="tx1"/>
                </a:solidFill>
                <a:effectLst/>
                <a:latin typeface="Cambria" pitchFamily="18" charset="0"/>
                <a:cs typeface="Arial" pitchFamily="34" charset="0"/>
              </a:rPr>
              <a:t> Nivo </a:t>
            </a:r>
            <a:r>
              <a:rPr kumimoji="0" lang="fr-FR" sz="1100" b="0" i="0" u="none" strike="noStrike" cap="none" normalizeH="0" baseline="0" dirty="0" err="1" smtClean="0">
                <a:ln>
                  <a:noFill/>
                </a:ln>
                <a:solidFill>
                  <a:schemeClr val="tx1"/>
                </a:solidFill>
                <a:effectLst/>
                <a:latin typeface="Cambria" pitchFamily="18" charset="0"/>
                <a:cs typeface="Arial" pitchFamily="34" charset="0"/>
              </a:rPr>
              <a:t>Kanto</a:t>
            </a:r>
            <a:r>
              <a:rPr kumimoji="0" lang="fr-FR" sz="1100" b="0" i="0" u="none" strike="noStrike" cap="none" normalizeH="0" baseline="0" dirty="0" smtClean="0">
                <a:ln>
                  <a:noFill/>
                </a:ln>
                <a:solidFill>
                  <a:schemeClr val="tx1"/>
                </a:solidFill>
                <a:effectLst/>
                <a:latin typeface="Cambria" pitchFamily="18" charset="0"/>
                <a:cs typeface="Arial" pitchFamily="34" charset="0"/>
              </a:rPr>
              <a:t> - </a:t>
            </a:r>
            <a:r>
              <a:rPr kumimoji="0" lang="fr-FR" sz="1100" b="0" i="0" u="none" strike="noStrike" cap="none" normalizeH="0" baseline="0" dirty="0" err="1" smtClean="0">
                <a:ln>
                  <a:noFill/>
                </a:ln>
                <a:solidFill>
                  <a:schemeClr val="tx1"/>
                </a:solidFill>
                <a:effectLst/>
                <a:latin typeface="Cambria" pitchFamily="18" charset="0"/>
                <a:cs typeface="Arial" pitchFamily="34" charset="0"/>
              </a:rPr>
              <a:t>Megnoux</a:t>
            </a:r>
            <a:r>
              <a:rPr kumimoji="0" lang="fr-FR" sz="1100" b="0" i="0" u="none" strike="noStrike" cap="none" normalizeH="0" baseline="0" dirty="0" smtClean="0">
                <a:ln>
                  <a:noFill/>
                </a:ln>
                <a:solidFill>
                  <a:schemeClr val="tx1"/>
                </a:solidFill>
                <a:effectLst/>
                <a:latin typeface="Cambria" pitchFamily="18" charset="0"/>
                <a:cs typeface="Arial" pitchFamily="34" charset="0"/>
              </a:rPr>
              <a:t> Julien - Ribar Inès</a:t>
            </a:r>
          </a:p>
          <a:p>
            <a:pPr marL="0" marR="0" lvl="0" indent="0" algn="r"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dirty="0" smtClean="0">
                <a:ln>
                  <a:noFill/>
                </a:ln>
                <a:solidFill>
                  <a:schemeClr val="tx1"/>
                </a:solidFill>
                <a:effectLst/>
                <a:latin typeface="Cambria" pitchFamily="18" charset="0"/>
                <a:cs typeface="Arial" pitchFamily="34" charset="0"/>
              </a:rPr>
              <a:t>Année 2023 - 2024</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7" name="AutoShape 3"/>
          <p:cNvCxnSpPr>
            <a:cxnSpLocks noChangeShapeType="1"/>
          </p:cNvCxnSpPr>
          <p:nvPr/>
        </p:nvCxnSpPr>
        <p:spPr bwMode="auto">
          <a:xfrm>
            <a:off x="548680" y="3491880"/>
            <a:ext cx="5760640" cy="0"/>
          </a:xfrm>
          <a:prstGeom prst="straightConnector1">
            <a:avLst/>
          </a:prstGeom>
          <a:noFill/>
          <a:ln w="12700">
            <a:solidFill>
              <a:srgbClr val="CFCDCD"/>
            </a:solidFill>
            <a:round/>
            <a:headEnd/>
            <a:tailEnd/>
          </a:ln>
          <a:effectLst/>
        </p:spPr>
      </p:cxnSp>
      <p:sp>
        <p:nvSpPr>
          <p:cNvPr id="1028" name="Text Box 4"/>
          <p:cNvSpPr txBox="1">
            <a:spLocks noChangeArrowheads="1"/>
          </p:cNvSpPr>
          <p:nvPr/>
        </p:nvSpPr>
        <p:spPr bwMode="auto">
          <a:xfrm>
            <a:off x="0" y="4077072"/>
            <a:ext cx="6858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2200" b="0" i="0" u="none" strike="noStrike" cap="none" normalizeH="0" baseline="0" dirty="0" smtClean="0">
                <a:ln>
                  <a:noFill/>
                </a:ln>
                <a:solidFill>
                  <a:schemeClr val="tx1"/>
                </a:solidFill>
                <a:effectLst/>
                <a:latin typeface="Cambria" pitchFamily="18" charset="0"/>
                <a:cs typeface="Arial" pitchFamily="34" charset="0"/>
              </a:rPr>
              <a:t>RAPPORT – </a:t>
            </a:r>
            <a:r>
              <a:rPr kumimoji="0" lang="fr-FR" sz="2200" b="0" i="0" u="none" strike="noStrike" cap="none" normalizeH="0" baseline="0" dirty="0" smtClean="0">
                <a:ln>
                  <a:noFill/>
                </a:ln>
                <a:solidFill>
                  <a:schemeClr val="tx1"/>
                </a:solidFill>
                <a:effectLst/>
                <a:latin typeface="Cambria" pitchFamily="18" charset="0"/>
                <a:cs typeface="Arial" pitchFamily="34" charset="0"/>
              </a:rPr>
              <a:t>Projet CY-Trucks de Gestion de Données pour une Société de Transport Routier</a:t>
            </a:r>
            <a:endParaRPr kumimoji="0" lang="fr-FR"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188640" y="5136877"/>
            <a:ext cx="6480720" cy="80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fontAlgn="base">
              <a:spcBef>
                <a:spcPct val="0"/>
              </a:spcBef>
              <a:spcAft>
                <a:spcPts val="1000"/>
              </a:spcAft>
            </a:pPr>
            <a:r>
              <a:rPr lang="fr-FR" sz="1400" dirty="0">
                <a:latin typeface="Cambria" pitchFamily="18" charset="0"/>
                <a:cs typeface="Arial" pitchFamily="34" charset="0"/>
              </a:rPr>
              <a:t>	</a:t>
            </a:r>
            <a:r>
              <a:rPr lang="fr-FR" sz="1400" dirty="0" smtClean="0">
                <a:latin typeface="Cambria" pitchFamily="18" charset="0"/>
                <a:cs typeface="Arial" pitchFamily="34" charset="0"/>
              </a:rPr>
              <a:t>Ce rapport vise à détailler le  projet CY-Trucks et la dynamique de notre groupe. Ce projet avait pour but d’</a:t>
            </a:r>
            <a:r>
              <a:rPr lang="fr-FR" sz="1400" dirty="0" smtClean="0">
                <a:latin typeface="Cambria" pitchFamily="18" charset="0"/>
                <a:cs typeface="Arial" pitchFamily="34" charset="0"/>
              </a:rPr>
              <a:t>analyser </a:t>
            </a:r>
            <a:r>
              <a:rPr lang="fr-FR" sz="1400" dirty="0" smtClean="0">
                <a:latin typeface="Cambria" pitchFamily="18" charset="0"/>
                <a:cs typeface="Arial" pitchFamily="34" charset="0"/>
              </a:rPr>
              <a:t>les données massives des trajets routiers effectués par la société, afin de générer des graphiques récapitulatifs et ainsi simplifier la compréhension des activités logistiques.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10</a:t>
            </a:fld>
            <a:endParaRPr lang="fr-FR" dirty="0"/>
          </a:p>
        </p:txBody>
      </p:sp>
      <p:sp>
        <p:nvSpPr>
          <p:cNvPr id="8" name="ZoneTexte 7"/>
          <p:cNvSpPr txBox="1"/>
          <p:nvPr/>
        </p:nvSpPr>
        <p:spPr>
          <a:xfrm>
            <a:off x="188640" y="395537"/>
            <a:ext cx="6336704" cy="2862322"/>
          </a:xfrm>
          <a:prstGeom prst="rect">
            <a:avLst/>
          </a:prstGeom>
          <a:noFill/>
        </p:spPr>
        <p:txBody>
          <a:bodyPr wrap="square" rtlCol="0">
            <a:spAutoFit/>
          </a:bodyPr>
          <a:lstStyle/>
          <a:p>
            <a:pPr marL="457200" indent="-457200" algn="just">
              <a:buFont typeface="+mj-lt"/>
              <a:buAutoNum type="alphaLcPeriod"/>
            </a:pPr>
            <a:r>
              <a:rPr lang="fr-FR" dirty="0" err="1" smtClean="0">
                <a:solidFill>
                  <a:schemeClr val="bg1"/>
                </a:solidFill>
                <a:latin typeface="Cambria" pitchFamily="18" charset="0"/>
                <a:ea typeface="Cambria" pitchFamily="18" charset="0"/>
              </a:rPr>
              <a:t>ee</a:t>
            </a:r>
            <a:endParaRPr lang="fr-FR" dirty="0" smtClean="0">
              <a:solidFill>
                <a:schemeClr val="bg1"/>
              </a:solidFill>
              <a:latin typeface="Cambria" pitchFamily="18" charset="0"/>
              <a:ea typeface="Cambria" pitchFamily="18" charset="0"/>
            </a:endParaRPr>
          </a:p>
          <a:p>
            <a:pPr marL="457200" indent="-457200" algn="just">
              <a:buFont typeface="+mj-lt"/>
              <a:buAutoNum type="alphaLcPeriod"/>
            </a:pPr>
            <a:r>
              <a:rPr lang="fr-FR" sz="2000" dirty="0" smtClean="0">
                <a:latin typeface="Cambria" pitchFamily="18" charset="0"/>
                <a:ea typeface="Cambria" pitchFamily="18" charset="0"/>
              </a:rPr>
              <a:t>Résultats</a:t>
            </a:r>
          </a:p>
          <a:p>
            <a:pPr marL="457200" indent="-457200" algn="just"/>
            <a:endParaRPr lang="fr-FR" sz="2000" dirty="0" smtClean="0">
              <a:latin typeface="Cambria" pitchFamily="18" charset="0"/>
              <a:ea typeface="Cambria" pitchFamily="18" charset="0"/>
            </a:endParaRPr>
          </a:p>
          <a:p>
            <a:pPr marL="457200" indent="-457200" algn="just"/>
            <a:r>
              <a:rPr lang="fr-FR" sz="2000" dirty="0" smtClean="0">
                <a:latin typeface="Cambria" pitchFamily="18" charset="0"/>
                <a:ea typeface="Cambria" pitchFamily="18" charset="0"/>
              </a:rPr>
              <a:t>	</a:t>
            </a:r>
            <a:r>
              <a:rPr lang="fr-FR" sz="2000" dirty="0" smtClean="0">
                <a:latin typeface="Cambria" pitchFamily="18" charset="0"/>
                <a:ea typeface="Cambria" pitchFamily="18" charset="0"/>
              </a:rPr>
              <a:t>	</a:t>
            </a:r>
            <a:r>
              <a:rPr lang="fr-FR" dirty="0" smtClean="0">
                <a:latin typeface="Cambria" pitchFamily="18" charset="0"/>
                <a:ea typeface="Cambria" pitchFamily="18" charset="0"/>
              </a:rPr>
              <a:t>&gt; résultats obtenus</a:t>
            </a:r>
            <a:endParaRPr lang="fr-FR" sz="2000" dirty="0" smtClean="0">
              <a:latin typeface="Cambria" pitchFamily="18" charset="0"/>
              <a:ea typeface="Cambria" pitchFamily="18" charset="0"/>
            </a:endParaRPr>
          </a:p>
          <a:p>
            <a:pPr marL="457200" indent="-457200" algn="just">
              <a:buFont typeface="+mj-lt"/>
              <a:buAutoNum type="alphaLcPeriod"/>
            </a:pPr>
            <a:endParaRPr lang="fr-FR" dirty="0" smtClean="0">
              <a:latin typeface="Cambria" pitchFamily="18" charset="0"/>
              <a:ea typeface="Cambria" pitchFamily="18" charset="0"/>
            </a:endParaRPr>
          </a:p>
          <a:p>
            <a:pPr marL="457200" indent="-457200" algn="just"/>
            <a:r>
              <a:rPr lang="fr-FR" sz="1400" dirty="0" smtClean="0">
                <a:latin typeface="Cambria" pitchFamily="18" charset="0"/>
                <a:ea typeface="Cambria" pitchFamily="18" charset="0"/>
              </a:rPr>
              <a:t>	Ci-dessous, voici les différents résultats que nous avons obtenus tout le long du projet, avec les temps obtenus :</a:t>
            </a:r>
          </a:p>
          <a:p>
            <a:pPr marL="457200" indent="-457200" algn="just"/>
            <a:r>
              <a:rPr lang="fr-FR" sz="1400" dirty="0" smtClean="0">
                <a:latin typeface="Cambria" pitchFamily="18" charset="0"/>
                <a:ea typeface="Cambria" pitchFamily="18" charset="0"/>
              </a:rPr>
              <a:t> </a:t>
            </a:r>
            <a:endParaRPr lang="fr-FR" sz="1400" dirty="0" smtClean="0">
              <a:latin typeface="Cambria" pitchFamily="18" charset="0"/>
              <a:ea typeface="Cambria" pitchFamily="18" charset="0"/>
            </a:endParaRP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p>
          <a:p>
            <a:endParaRPr lang="fr-FR" sz="1400" dirty="0" smtClean="0">
              <a:latin typeface="Cambria" pitchFamily="18" charset="0"/>
              <a:ea typeface="Cambria" pitchFamily="18" charset="0"/>
            </a:endParaRPr>
          </a:p>
        </p:txBody>
      </p:sp>
      <p:sp>
        <p:nvSpPr>
          <p:cNvPr id="1026" name="AutoShape 2" descr="histogramm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28" name="AutoShape 4" descr="histogramm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0" name="AutoShape 6" descr="histogramm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031" name="Picture 7"/>
          <p:cNvPicPr>
            <a:picLocks noChangeAspect="1" noChangeArrowheads="1"/>
          </p:cNvPicPr>
          <p:nvPr/>
        </p:nvPicPr>
        <p:blipFill>
          <a:blip r:embed="rId2" cstate="print"/>
          <a:srcRect/>
          <a:stretch>
            <a:fillRect/>
          </a:stretch>
        </p:blipFill>
        <p:spPr bwMode="auto">
          <a:xfrm>
            <a:off x="908720" y="4067944"/>
            <a:ext cx="5271785" cy="3960440"/>
          </a:xfrm>
          <a:prstGeom prst="rect">
            <a:avLst/>
          </a:prstGeom>
          <a:noFill/>
          <a:ln w="9525">
            <a:noFill/>
            <a:miter lim="800000"/>
            <a:headEnd/>
            <a:tailEnd/>
          </a:ln>
          <a:effectLst/>
        </p:spPr>
      </p:pic>
      <p:sp>
        <p:nvSpPr>
          <p:cNvPr id="9" name="ZoneTexte 8"/>
          <p:cNvSpPr txBox="1"/>
          <p:nvPr/>
        </p:nvSpPr>
        <p:spPr>
          <a:xfrm>
            <a:off x="432048" y="3411161"/>
            <a:ext cx="4077072" cy="584775"/>
          </a:xfrm>
          <a:prstGeom prst="rect">
            <a:avLst/>
          </a:prstGeom>
          <a:noFill/>
        </p:spPr>
        <p:txBody>
          <a:bodyPr wrap="square" rtlCol="0">
            <a:spAutoFit/>
          </a:bodyPr>
          <a:lstStyle/>
          <a:p>
            <a:r>
              <a:rPr lang="fr-FR" sz="1600" u="sng" dirty="0" smtClean="0">
                <a:latin typeface="Cambria" pitchFamily="18" charset="0"/>
                <a:ea typeface="Cambria" pitchFamily="18" charset="0"/>
              </a:rPr>
              <a:t>Graphique option –  : </a:t>
            </a:r>
            <a:r>
              <a:rPr lang="fr-FR" sz="1600" dirty="0" smtClean="0">
                <a:latin typeface="Cambria" pitchFamily="18" charset="0"/>
                <a:ea typeface="Cambria" pitchFamily="18" charset="0"/>
              </a:rPr>
              <a:t>(temps d’</a:t>
            </a:r>
            <a:r>
              <a:rPr lang="fr-FR" sz="1600" dirty="0" err="1" smtClean="0">
                <a:latin typeface="Cambria" pitchFamily="18" charset="0"/>
                <a:ea typeface="Cambria" pitchFamily="18" charset="0"/>
              </a:rPr>
              <a:t>éxécution</a:t>
            </a:r>
            <a:r>
              <a:rPr lang="fr-FR" sz="1600" dirty="0" smtClean="0">
                <a:latin typeface="Cambria" pitchFamily="18" charset="0"/>
                <a:ea typeface="Cambria" pitchFamily="18" charset="0"/>
              </a:rPr>
              <a:t> =  secondes)</a:t>
            </a:r>
            <a:endParaRPr lang="fr-FR" sz="1600" dirty="0">
              <a:latin typeface="Cambria" pitchFamily="18" charset="0"/>
              <a:ea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A1F58398-B0E2-4110-BBBC-654414E11DF2}" type="slidenum">
              <a:rPr lang="fr-FR" smtClean="0"/>
              <a:pPr/>
              <a:t>11</a:t>
            </a:fld>
            <a:endParaRPr lang="fr-FR"/>
          </a:p>
        </p:txBody>
      </p:sp>
      <p:pic>
        <p:nvPicPr>
          <p:cNvPr id="30722" name="Picture 2"/>
          <p:cNvPicPr>
            <a:picLocks noChangeAspect="1" noChangeArrowheads="1"/>
          </p:cNvPicPr>
          <p:nvPr/>
        </p:nvPicPr>
        <p:blipFill>
          <a:blip r:embed="rId2" cstate="print"/>
          <a:srcRect t="1702"/>
          <a:stretch>
            <a:fillRect/>
          </a:stretch>
        </p:blipFill>
        <p:spPr bwMode="auto">
          <a:xfrm>
            <a:off x="1052736" y="1259632"/>
            <a:ext cx="5021871" cy="3672408"/>
          </a:xfrm>
          <a:prstGeom prst="rect">
            <a:avLst/>
          </a:prstGeom>
          <a:noFill/>
          <a:ln w="9525">
            <a:noFill/>
            <a:miter lim="800000"/>
            <a:headEnd/>
            <a:tailEnd/>
          </a:ln>
          <a:effectLst/>
        </p:spPr>
      </p:pic>
      <p:sp>
        <p:nvSpPr>
          <p:cNvPr id="4" name="ZoneTexte 3"/>
          <p:cNvSpPr txBox="1"/>
          <p:nvPr/>
        </p:nvSpPr>
        <p:spPr>
          <a:xfrm>
            <a:off x="432048" y="746865"/>
            <a:ext cx="4077072" cy="584775"/>
          </a:xfrm>
          <a:prstGeom prst="rect">
            <a:avLst/>
          </a:prstGeom>
          <a:noFill/>
        </p:spPr>
        <p:txBody>
          <a:bodyPr wrap="square" rtlCol="0">
            <a:spAutoFit/>
          </a:bodyPr>
          <a:lstStyle/>
          <a:p>
            <a:r>
              <a:rPr lang="fr-FR" sz="1600" u="sng" dirty="0" smtClean="0">
                <a:latin typeface="Cambria" pitchFamily="18" charset="0"/>
                <a:ea typeface="Cambria" pitchFamily="18" charset="0"/>
              </a:rPr>
              <a:t>Graphique option –l  : </a:t>
            </a:r>
            <a:r>
              <a:rPr lang="fr-FR" sz="1600" dirty="0" smtClean="0">
                <a:latin typeface="Cambria" pitchFamily="18" charset="0"/>
                <a:ea typeface="Cambria" pitchFamily="18" charset="0"/>
              </a:rPr>
              <a:t>(temps d’</a:t>
            </a:r>
            <a:r>
              <a:rPr lang="fr-FR" sz="1600" dirty="0" err="1" smtClean="0">
                <a:latin typeface="Cambria" pitchFamily="18" charset="0"/>
                <a:ea typeface="Cambria" pitchFamily="18" charset="0"/>
              </a:rPr>
              <a:t>éxécution</a:t>
            </a:r>
            <a:r>
              <a:rPr lang="fr-FR" sz="1600" dirty="0" smtClean="0">
                <a:latin typeface="Cambria" pitchFamily="18" charset="0"/>
                <a:ea typeface="Cambria" pitchFamily="18" charset="0"/>
              </a:rPr>
              <a:t> = 9 secondes)</a:t>
            </a:r>
            <a:endParaRPr lang="fr-FR" sz="1600" dirty="0">
              <a:latin typeface="Cambria" pitchFamily="18" charset="0"/>
              <a:ea typeface="Cambria" pitchFamily="18" charset="0"/>
            </a:endParaRPr>
          </a:p>
        </p:txBody>
      </p:sp>
      <p:sp>
        <p:nvSpPr>
          <p:cNvPr id="5" name="ZoneTexte 4"/>
          <p:cNvSpPr txBox="1"/>
          <p:nvPr/>
        </p:nvSpPr>
        <p:spPr>
          <a:xfrm>
            <a:off x="404664" y="5004048"/>
            <a:ext cx="4077072" cy="584775"/>
          </a:xfrm>
          <a:prstGeom prst="rect">
            <a:avLst/>
          </a:prstGeom>
          <a:noFill/>
        </p:spPr>
        <p:txBody>
          <a:bodyPr wrap="square" rtlCol="0">
            <a:spAutoFit/>
          </a:bodyPr>
          <a:lstStyle/>
          <a:p>
            <a:r>
              <a:rPr lang="fr-FR" sz="1600" u="sng" dirty="0" smtClean="0">
                <a:latin typeface="Cambria" pitchFamily="18" charset="0"/>
                <a:ea typeface="Cambria" pitchFamily="18" charset="0"/>
              </a:rPr>
              <a:t>Graphique option –s  : </a:t>
            </a:r>
            <a:r>
              <a:rPr lang="fr-FR" sz="1600" dirty="0" smtClean="0">
                <a:latin typeface="Cambria" pitchFamily="18" charset="0"/>
                <a:ea typeface="Cambria" pitchFamily="18" charset="0"/>
              </a:rPr>
              <a:t>(temps d’</a:t>
            </a:r>
            <a:r>
              <a:rPr lang="fr-FR" sz="1600" dirty="0" err="1" smtClean="0">
                <a:latin typeface="Cambria" pitchFamily="18" charset="0"/>
                <a:ea typeface="Cambria" pitchFamily="18" charset="0"/>
              </a:rPr>
              <a:t>éxécution</a:t>
            </a:r>
            <a:r>
              <a:rPr lang="fr-FR" sz="1600" dirty="0" smtClean="0">
                <a:latin typeface="Cambria" pitchFamily="18" charset="0"/>
                <a:ea typeface="Cambria" pitchFamily="18" charset="0"/>
              </a:rPr>
              <a:t> =  secondes)</a:t>
            </a:r>
            <a:endParaRPr lang="fr-FR" sz="1600" dirty="0">
              <a:latin typeface="Cambria" pitchFamily="18" charset="0"/>
              <a:ea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A1F58398-B0E2-4110-BBBC-654414E11DF2}" type="slidenum">
              <a:rPr lang="fr-FR" smtClean="0"/>
              <a:pPr/>
              <a:t>12</a:t>
            </a:fld>
            <a:endParaRPr lang="fr-FR"/>
          </a:p>
        </p:txBody>
      </p:sp>
      <p:sp>
        <p:nvSpPr>
          <p:cNvPr id="4" name="ZoneTexte 3"/>
          <p:cNvSpPr txBox="1"/>
          <p:nvPr/>
        </p:nvSpPr>
        <p:spPr>
          <a:xfrm>
            <a:off x="432048" y="746865"/>
            <a:ext cx="4077072" cy="584775"/>
          </a:xfrm>
          <a:prstGeom prst="rect">
            <a:avLst/>
          </a:prstGeom>
          <a:noFill/>
        </p:spPr>
        <p:txBody>
          <a:bodyPr wrap="square" rtlCol="0">
            <a:spAutoFit/>
          </a:bodyPr>
          <a:lstStyle/>
          <a:p>
            <a:r>
              <a:rPr lang="fr-FR" sz="1600" u="sng" dirty="0" smtClean="0">
                <a:latin typeface="Cambria" pitchFamily="18" charset="0"/>
                <a:ea typeface="Cambria" pitchFamily="18" charset="0"/>
              </a:rPr>
              <a:t>Graphique option –d2  : </a:t>
            </a:r>
            <a:r>
              <a:rPr lang="fr-FR" sz="1600" dirty="0" smtClean="0">
                <a:latin typeface="Cambria" pitchFamily="18" charset="0"/>
                <a:ea typeface="Cambria" pitchFamily="18" charset="0"/>
              </a:rPr>
              <a:t>(temps d’</a:t>
            </a:r>
            <a:r>
              <a:rPr lang="fr-FR" sz="1600" dirty="0" err="1" smtClean="0">
                <a:latin typeface="Cambria" pitchFamily="18" charset="0"/>
                <a:ea typeface="Cambria" pitchFamily="18" charset="0"/>
              </a:rPr>
              <a:t>éxécution</a:t>
            </a:r>
            <a:r>
              <a:rPr lang="fr-FR" sz="1600" dirty="0" smtClean="0">
                <a:latin typeface="Cambria" pitchFamily="18" charset="0"/>
                <a:ea typeface="Cambria" pitchFamily="18" charset="0"/>
              </a:rPr>
              <a:t> = 8 secondes)</a:t>
            </a:r>
            <a:endParaRPr lang="fr-FR" sz="1600" dirty="0">
              <a:latin typeface="Cambria" pitchFamily="18" charset="0"/>
              <a:ea typeface="Cambria" pitchFamily="18" charset="0"/>
            </a:endParaRPr>
          </a:p>
        </p:txBody>
      </p:sp>
      <p:sp>
        <p:nvSpPr>
          <p:cNvPr id="5" name="ZoneTexte 4"/>
          <p:cNvSpPr txBox="1"/>
          <p:nvPr/>
        </p:nvSpPr>
        <p:spPr>
          <a:xfrm>
            <a:off x="404664" y="3563888"/>
            <a:ext cx="4077072" cy="584775"/>
          </a:xfrm>
          <a:prstGeom prst="rect">
            <a:avLst/>
          </a:prstGeom>
          <a:noFill/>
        </p:spPr>
        <p:txBody>
          <a:bodyPr wrap="square" rtlCol="0">
            <a:spAutoFit/>
          </a:bodyPr>
          <a:lstStyle/>
          <a:p>
            <a:r>
              <a:rPr lang="fr-FR" sz="1600" u="sng" dirty="0" smtClean="0">
                <a:latin typeface="Cambria" pitchFamily="18" charset="0"/>
                <a:ea typeface="Cambria" pitchFamily="18" charset="0"/>
              </a:rPr>
              <a:t>Graphique option –d1  : </a:t>
            </a:r>
            <a:r>
              <a:rPr lang="fr-FR" sz="1600" dirty="0" smtClean="0">
                <a:latin typeface="Cambria" pitchFamily="18" charset="0"/>
                <a:ea typeface="Cambria" pitchFamily="18" charset="0"/>
              </a:rPr>
              <a:t>(temps d’</a:t>
            </a:r>
            <a:r>
              <a:rPr lang="fr-FR" sz="1600" dirty="0" err="1" smtClean="0">
                <a:latin typeface="Cambria" pitchFamily="18" charset="0"/>
                <a:ea typeface="Cambria" pitchFamily="18" charset="0"/>
              </a:rPr>
              <a:t>éxécution</a:t>
            </a:r>
            <a:r>
              <a:rPr lang="fr-FR" sz="1600" dirty="0" smtClean="0">
                <a:latin typeface="Cambria" pitchFamily="18" charset="0"/>
                <a:ea typeface="Cambria" pitchFamily="18" charset="0"/>
              </a:rPr>
              <a:t> = 8 secondes)</a:t>
            </a:r>
            <a:endParaRPr lang="fr-FR" sz="1600" dirty="0">
              <a:latin typeface="Cambria" pitchFamily="18" charset="0"/>
              <a:ea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A1F58398-B0E2-4110-BBBC-654414E11DF2}" type="slidenum">
              <a:rPr lang="fr-FR" smtClean="0"/>
              <a:pPr/>
              <a:t>13</a:t>
            </a:fld>
            <a:endParaRPr lang="fr-FR"/>
          </a:p>
        </p:txBody>
      </p:sp>
      <p:sp>
        <p:nvSpPr>
          <p:cNvPr id="4" name="ZoneTexte 3"/>
          <p:cNvSpPr txBox="1"/>
          <p:nvPr/>
        </p:nvSpPr>
        <p:spPr>
          <a:xfrm>
            <a:off x="188640" y="683568"/>
            <a:ext cx="6480720" cy="7694414"/>
          </a:xfrm>
          <a:prstGeom prst="rect">
            <a:avLst/>
          </a:prstGeom>
          <a:noFill/>
        </p:spPr>
        <p:txBody>
          <a:bodyPr wrap="square" rtlCol="0">
            <a:spAutoFit/>
          </a:bodyPr>
          <a:lstStyle/>
          <a:p>
            <a:r>
              <a:rPr lang="fr-FR" dirty="0" smtClean="0">
                <a:latin typeface="Cambria" pitchFamily="18" charset="0"/>
                <a:ea typeface="Cambria" pitchFamily="18" charset="0"/>
              </a:rPr>
              <a:t>	&gt; Difficultés rencontrées</a:t>
            </a:r>
          </a:p>
          <a:p>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Au début du </a:t>
            </a:r>
            <a:r>
              <a:rPr lang="fr-FR" sz="1400" dirty="0" smtClean="0">
                <a:latin typeface="Cambria" pitchFamily="18" charset="0"/>
                <a:ea typeface="Cambria" pitchFamily="18" charset="0"/>
              </a:rPr>
              <a:t>projet, nous avons rencontré des difficultés significatives liées à la réduction du temps d'exécution, en particulier lors de l'utilisation du script Shell pour certaines options. Une part de cette complexité résidait dans notre approche initiale, où nous avions recours à des fichiers intermédiaires pour stocker temporairement les données traitées. Il nous a fallu du temps pour réaliser qu'une stratégie plus efficace consistait à contourner l'utilisation de ces fichiers intermédiaires et à renvoyer directement les valeurs triées et pertinentes, évitant ainsi des opérations de stockage et de lecture supplémentaires</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r>
              <a:rPr lang="fr-FR" sz="1400" dirty="0" smtClean="0">
                <a:latin typeface="Cambria" pitchFamily="18" charset="0"/>
                <a:ea typeface="Cambria" pitchFamily="18" charset="0"/>
              </a:rPr>
              <a:t>De </a:t>
            </a:r>
            <a:r>
              <a:rPr lang="fr-FR" sz="1400" dirty="0" smtClean="0">
                <a:latin typeface="Cambria" pitchFamily="18" charset="0"/>
                <a:ea typeface="Cambria" pitchFamily="18" charset="0"/>
              </a:rPr>
              <a:t>plus, nous avons fait face à des défis spécifiques lors de la mise en œuvre de </a:t>
            </a:r>
            <a:r>
              <a:rPr lang="fr-FR" sz="1400" dirty="0" smtClean="0">
                <a:latin typeface="Cambria" pitchFamily="18" charset="0"/>
                <a:ea typeface="Cambria" pitchFamily="18" charset="0"/>
              </a:rPr>
              <a:t>Gnu plot </a:t>
            </a:r>
            <a:r>
              <a:rPr lang="fr-FR" sz="1400" dirty="0" smtClean="0">
                <a:latin typeface="Cambria" pitchFamily="18" charset="0"/>
                <a:ea typeface="Cambria" pitchFamily="18" charset="0"/>
              </a:rPr>
              <a:t>pour l'option dédiée aux statistiques sur les étapes (option "S</a:t>
            </a:r>
            <a:r>
              <a:rPr lang="fr-FR" sz="1400" dirty="0" smtClean="0">
                <a:latin typeface="Cambria" pitchFamily="18" charset="0"/>
                <a:ea typeface="Cambria" pitchFamily="18" charset="0"/>
              </a:rPr>
              <a:t>"). En effet, cette option ne se servait pas du même graphique que les autres et nous avons eu du mal à se familiariser avec celui-ci. </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Aussi, cela faisait peu de temps que nous nous étions familiarisé avec Shell, il a fallu accélérer  notre compréhension et notre apprentissage de ce langage pour l’utiliser, sans quoi nous ne pouvions pas commencer le projet.  Au début, nous nous sommes donc servi de chat GPT </a:t>
            </a:r>
            <a:r>
              <a:rPr lang="fr-FR" sz="1400" dirty="0" err="1" smtClean="0">
                <a:latin typeface="Cambria" pitchFamily="18" charset="0"/>
                <a:ea typeface="Cambria" pitchFamily="18" charset="0"/>
              </a:rPr>
              <a:t>our</a:t>
            </a:r>
            <a:r>
              <a:rPr lang="fr-FR" sz="1400" dirty="0" smtClean="0">
                <a:latin typeface="Cambria" pitchFamily="18" charset="0"/>
                <a:ea typeface="Cambria" pitchFamily="18" charset="0"/>
              </a:rPr>
              <a:t> qu’il puisse nous fournir des exemples et une aide sur laquelle on pouvait s’appuyer pour comprendre.</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Il y a aussi eu des contraintes à lesquelles nous avons dû répondre.  Ainsi,  nos ordinateurs n’étant pas sous LINUX , il a fallu l’installer. Pendant ce temps nous ne codions que sur les ordinateurs de l’école. De plus il fallait s’assurer que  la mémoire soit correctement libérée, or, nous ne connaissions pas la commande à exécuter pour le vérifier. Enfin, les performances pouvaient être différentes en fonction des ordinateurs</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Ces </a:t>
            </a:r>
            <a:r>
              <a:rPr lang="fr-FR" sz="1400" dirty="0" smtClean="0">
                <a:latin typeface="Cambria" pitchFamily="18" charset="0"/>
                <a:ea typeface="Cambria" pitchFamily="18" charset="0"/>
              </a:rPr>
              <a:t>expériences ont enrichi notre compréhension des aspects techniques du projet et ont renforcé notre capacité à résoudre des problèmes complexes liés à la manipulation de données volumineuses et à la visualisation graphique. En adoptant une approche itérative et en tirant des enseignements de chaque obstacle, nous avons pu affiner nos méthodes et parvenir à des solutions plus optimales au fil de l'avancement du projet.</a:t>
            </a:r>
            <a:endParaRPr lang="fr-FR" sz="1400" dirty="0">
              <a:latin typeface="Cambria" pitchFamily="18" charset="0"/>
              <a:ea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14</a:t>
            </a:fld>
            <a:endParaRPr lang="fr-FR"/>
          </a:p>
        </p:txBody>
      </p:sp>
      <p:sp>
        <p:nvSpPr>
          <p:cNvPr id="5" name="Rectangle 4"/>
          <p:cNvSpPr/>
          <p:nvPr/>
        </p:nvSpPr>
        <p:spPr>
          <a:xfrm>
            <a:off x="557230" y="467544"/>
            <a:ext cx="2353850" cy="461665"/>
          </a:xfrm>
          <a:prstGeom prst="rect">
            <a:avLst/>
          </a:prstGeom>
        </p:spPr>
        <p:txBody>
          <a:bodyPr wrap="none">
            <a:spAutoFit/>
          </a:bodyPr>
          <a:lstStyle/>
          <a:p>
            <a:r>
              <a:rPr lang="fr-FR" sz="2400" dirty="0" smtClean="0">
                <a:latin typeface="Cambria" pitchFamily="18" charset="0"/>
                <a:ea typeface="Cambria" pitchFamily="18" charset="0"/>
              </a:rPr>
              <a:t>Enjeux du projet</a:t>
            </a:r>
            <a:endParaRPr lang="fr-FR" sz="2400" dirty="0"/>
          </a:p>
        </p:txBody>
      </p:sp>
      <p:cxnSp>
        <p:nvCxnSpPr>
          <p:cNvPr id="6" name="AutoShape 3"/>
          <p:cNvCxnSpPr>
            <a:cxnSpLocks noChangeShapeType="1"/>
          </p:cNvCxnSpPr>
          <p:nvPr/>
        </p:nvCxnSpPr>
        <p:spPr bwMode="auto">
          <a:xfrm>
            <a:off x="548680" y="899592"/>
            <a:ext cx="5760640" cy="0"/>
          </a:xfrm>
          <a:prstGeom prst="straightConnector1">
            <a:avLst/>
          </a:prstGeom>
          <a:noFill/>
          <a:ln w="12700">
            <a:solidFill>
              <a:srgbClr val="CFCDCD"/>
            </a:solidFill>
            <a:round/>
            <a:headEnd/>
            <a:tailEnd/>
          </a:ln>
          <a:effectLst/>
        </p:spPr>
      </p:cxnSp>
      <p:sp>
        <p:nvSpPr>
          <p:cNvPr id="8" name="ZoneTexte 7"/>
          <p:cNvSpPr txBox="1"/>
          <p:nvPr/>
        </p:nvSpPr>
        <p:spPr>
          <a:xfrm>
            <a:off x="332656" y="683568"/>
            <a:ext cx="6336704" cy="8325356"/>
          </a:xfrm>
          <a:prstGeom prst="rect">
            <a:avLst/>
          </a:prstGeom>
          <a:noFill/>
        </p:spPr>
        <p:txBody>
          <a:bodyPr wrap="square" rtlCol="0">
            <a:spAutoFit/>
          </a:bodyPr>
          <a:lstStyle/>
          <a:p>
            <a:pPr algn="just"/>
            <a:endParaRPr lang="fr-FR" sz="19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r>
              <a:rPr lang="fr-FR" dirty="0" smtClean="0">
                <a:latin typeface="Cambria" pitchFamily="18" charset="0"/>
                <a:ea typeface="Cambria" pitchFamily="18" charset="0"/>
              </a:rPr>
              <a:t>&gt; but du projet</a:t>
            </a:r>
            <a:endParaRPr lang="fr-FR" sz="1400" dirty="0" smtClean="0">
              <a:latin typeface="Cambria" pitchFamily="18" charset="0"/>
              <a:ea typeface="Cambria" pitchFamily="18" charset="0"/>
            </a:endParaRPr>
          </a:p>
          <a:p>
            <a:r>
              <a:rPr lang="fr-FR" sz="1400" dirty="0" smtClean="0"/>
              <a:t>	Dans </a:t>
            </a:r>
            <a:r>
              <a:rPr lang="fr-FR" sz="1400" dirty="0" smtClean="0"/>
              <a:t>le contexte actuel, caractérisé par une abondance croissante de données, le projet revêt une importance significative. La manipulation et l'analyse de données sont devenues des compétences essentielles, nécessaires pour comprendre et tirer parti de l'énorme quantité d'informations générées quotidiennement. Ce projet offre une opportunité précieuse d'acquérir une expertise pratique dans la gestion de données massives, soulignant ainsi la nécessité de développer des compétences dans ce domaine émergent</a:t>
            </a:r>
            <a:r>
              <a:rPr lang="fr-FR" sz="1400" dirty="0" smtClean="0"/>
              <a:t>.</a:t>
            </a:r>
          </a:p>
          <a:p>
            <a:endParaRPr lang="fr-FR" sz="1400" dirty="0" smtClean="0"/>
          </a:p>
          <a:p>
            <a:r>
              <a:rPr lang="fr-FR" sz="1400" dirty="0" smtClean="0"/>
              <a:t>	À </a:t>
            </a:r>
            <a:r>
              <a:rPr lang="fr-FR" sz="1400" dirty="0" smtClean="0"/>
              <a:t>une époque où la prise de décision repose de plus en plus sur des informations extraites de données complexes, la capacité à naviguer efficacement à travers ces ensembles de données devient un atout professionnel essentiel. Ce projet s'inscrit donc dans une démarche d'adaptation aux besoins du monde contemporain, où la maîtrise de la manipulation de données est devenue une compétence incontournable</a:t>
            </a:r>
          </a:p>
          <a:p>
            <a:pPr algn="just"/>
            <a:endParaRPr lang="fr-FR" sz="1400" dirty="0" smtClean="0">
              <a:latin typeface="Cambria" pitchFamily="18" charset="0"/>
              <a:ea typeface="Cambria" pitchFamily="18" charset="0"/>
            </a:endParaRPr>
          </a:p>
          <a:p>
            <a:pPr algn="just"/>
            <a:r>
              <a:rPr lang="fr-FR" dirty="0" smtClean="0">
                <a:latin typeface="Cambria" pitchFamily="18" charset="0"/>
                <a:ea typeface="Cambria" pitchFamily="18" charset="0"/>
              </a:rPr>
              <a:t>	&gt; Apprentissage facilité par le projet</a:t>
            </a:r>
          </a:p>
          <a:p>
            <a:pPr algn="just"/>
            <a:r>
              <a:rPr lang="fr-FR" dirty="0" smtClean="0">
                <a:latin typeface="Cambria" pitchFamily="18" charset="0"/>
                <a:ea typeface="Cambria" pitchFamily="18" charset="0"/>
              </a:rPr>
              <a:t>	</a:t>
            </a:r>
            <a:r>
              <a:rPr lang="fr-FR" sz="1400" dirty="0" smtClean="0">
                <a:latin typeface="Cambria" pitchFamily="18" charset="0"/>
                <a:ea typeface="Cambria" pitchFamily="18" charset="0"/>
              </a:rPr>
              <a:t>C</a:t>
            </a:r>
            <a:r>
              <a:rPr lang="fr-FR" sz="1400" dirty="0" smtClean="0">
                <a:latin typeface="Cambria" pitchFamily="18" charset="0"/>
                <a:ea typeface="Cambria" pitchFamily="18" charset="0"/>
              </a:rPr>
              <a:t>e projet permet de développer des compétences et des qualités utiles et nécessaires  :</a:t>
            </a:r>
          </a:p>
          <a:p>
            <a:pPr algn="just"/>
            <a:endParaRPr lang="fr-FR" sz="1400" dirty="0" smtClean="0">
              <a:latin typeface="Cambria" pitchFamily="18" charset="0"/>
              <a:ea typeface="Cambria" pitchFamily="18" charset="0"/>
            </a:endParaRPr>
          </a:p>
          <a:p>
            <a:r>
              <a:rPr lang="fr-FR" sz="1400" b="1" dirty="0" smtClean="0">
                <a:latin typeface="Cambria" pitchFamily="18" charset="0"/>
                <a:ea typeface="Cambria" pitchFamily="18" charset="0"/>
              </a:rPr>
              <a:t>Encourage le travail en équipe </a:t>
            </a:r>
            <a:r>
              <a:rPr lang="fr-FR" sz="1400" b="1" dirty="0" smtClean="0">
                <a:latin typeface="Cambria" pitchFamily="18" charset="0"/>
                <a:ea typeface="Cambria" pitchFamily="18" charset="0"/>
              </a:rPr>
              <a:t>:</a:t>
            </a:r>
            <a:r>
              <a:rPr lang="fr-FR" sz="1400" dirty="0" smtClean="0">
                <a:latin typeface="Cambria" pitchFamily="18" charset="0"/>
                <a:ea typeface="Cambria" pitchFamily="18" charset="0"/>
              </a:rPr>
              <a:t> </a:t>
            </a:r>
            <a:r>
              <a:rPr lang="fr-FR" sz="1400" dirty="0" smtClean="0">
                <a:latin typeface="Cambria" pitchFamily="18" charset="0"/>
                <a:ea typeface="Cambria" pitchFamily="18" charset="0"/>
              </a:rPr>
              <a:t>le </a:t>
            </a:r>
            <a:r>
              <a:rPr lang="fr-FR" sz="1400" dirty="0" smtClean="0">
                <a:latin typeface="Cambria" pitchFamily="18" charset="0"/>
                <a:ea typeface="Cambria" pitchFamily="18" charset="0"/>
              </a:rPr>
              <a:t>projet a favorisé la collaboration entre les membres de l'équipe, mettant en avant l'importance de la communication et de la répartition des tâches dans un environnement de travail collaboratif</a:t>
            </a:r>
            <a:r>
              <a:rPr lang="fr-FR" sz="1400" dirty="0" smtClean="0">
                <a:latin typeface="Cambria" pitchFamily="18" charset="0"/>
                <a:ea typeface="Cambria" pitchFamily="18" charset="0"/>
              </a:rPr>
              <a:t>.</a:t>
            </a:r>
            <a:endParaRPr lang="fr-FR" sz="1400" dirty="0" smtClean="0">
              <a:latin typeface="Cambria" pitchFamily="18" charset="0"/>
              <a:ea typeface="Cambria" pitchFamily="18" charset="0"/>
            </a:endParaRPr>
          </a:p>
          <a:p>
            <a:r>
              <a:rPr lang="fr-FR" sz="1400" b="1" dirty="0" smtClean="0">
                <a:latin typeface="Cambria" pitchFamily="18" charset="0"/>
                <a:ea typeface="Cambria" pitchFamily="18" charset="0"/>
              </a:rPr>
              <a:t>Maitrise des Différents Types de Programmation :</a:t>
            </a:r>
            <a:r>
              <a:rPr lang="fr-FR" sz="1400" dirty="0" smtClean="0">
                <a:latin typeface="Cambria" pitchFamily="18" charset="0"/>
                <a:ea typeface="Cambria" pitchFamily="18" charset="0"/>
              </a:rPr>
              <a:t> L'utilisation conjointe de Shell et de langage C a permis d'explorer et de maîtriser des paradigmes de programmation variés, contribuant ainsi à une compréhension plus profonde de la programmation informatique.</a:t>
            </a:r>
          </a:p>
          <a:p>
            <a:r>
              <a:rPr lang="fr-FR" sz="1400" b="1" dirty="0" smtClean="0">
                <a:latin typeface="Cambria" pitchFamily="18" charset="0"/>
                <a:ea typeface="Cambria" pitchFamily="18" charset="0"/>
              </a:rPr>
              <a:t>Préparation pour l'Avenir Professionnel :</a:t>
            </a:r>
            <a:r>
              <a:rPr lang="fr-FR" sz="1400" dirty="0" smtClean="0">
                <a:latin typeface="Cambria" pitchFamily="18" charset="0"/>
                <a:ea typeface="Cambria" pitchFamily="18" charset="0"/>
              </a:rPr>
              <a:t> Les compétences acquises au cours de ce projet offrent une base solide pour s'adapter aux exigences du monde professionnel, où la manipulation et l'analyse de données jouent un rôle de plus en plus central.</a:t>
            </a:r>
          </a:p>
          <a:p>
            <a:r>
              <a:rPr lang="fr-FR" sz="1400" b="1" dirty="0" smtClean="0">
                <a:latin typeface="Cambria" pitchFamily="18" charset="0"/>
                <a:ea typeface="Cambria" pitchFamily="18" charset="0"/>
              </a:rPr>
              <a:t>Rendu de Projet :</a:t>
            </a:r>
            <a:r>
              <a:rPr lang="fr-FR" sz="1400" dirty="0" smtClean="0">
                <a:latin typeface="Cambria" pitchFamily="18" charset="0"/>
                <a:ea typeface="Cambria" pitchFamily="18" charset="0"/>
              </a:rPr>
              <a:t> La gestion de l'ensemble du processus, de la conception initiale à la livraison finale, a permis de développer des compétences essentielles en gestion de projet, enrichissant ainsi l'expérience professionnelle des participants</a:t>
            </a:r>
          </a:p>
          <a:p>
            <a:pPr algn="just"/>
            <a:endParaRPr lang="fr-FR" sz="1400" dirty="0" smtClean="0">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15</a:t>
            </a:fld>
            <a:endParaRPr lang="fr-FR"/>
          </a:p>
        </p:txBody>
      </p:sp>
      <p:sp>
        <p:nvSpPr>
          <p:cNvPr id="5" name="Rectangle 4"/>
          <p:cNvSpPr/>
          <p:nvPr/>
        </p:nvSpPr>
        <p:spPr>
          <a:xfrm>
            <a:off x="557230" y="611560"/>
            <a:ext cx="1635384" cy="461665"/>
          </a:xfrm>
          <a:prstGeom prst="rect">
            <a:avLst/>
          </a:prstGeom>
        </p:spPr>
        <p:txBody>
          <a:bodyPr wrap="none">
            <a:spAutoFit/>
          </a:bodyPr>
          <a:lstStyle/>
          <a:p>
            <a:r>
              <a:rPr lang="fr-FR" sz="2400" dirty="0" smtClean="0">
                <a:latin typeface="Cambria" pitchFamily="18" charset="0"/>
                <a:ea typeface="Cambria" pitchFamily="18" charset="0"/>
              </a:rPr>
              <a:t>Conclusion</a:t>
            </a:r>
            <a:endParaRPr lang="fr-FR" sz="2400" dirty="0"/>
          </a:p>
        </p:txBody>
      </p:sp>
      <p:cxnSp>
        <p:nvCxnSpPr>
          <p:cNvPr id="6" name="AutoShape 3"/>
          <p:cNvCxnSpPr>
            <a:cxnSpLocks noChangeShapeType="1"/>
          </p:cNvCxnSpPr>
          <p:nvPr/>
        </p:nvCxnSpPr>
        <p:spPr bwMode="auto">
          <a:xfrm>
            <a:off x="548680" y="1043608"/>
            <a:ext cx="5760640" cy="0"/>
          </a:xfrm>
          <a:prstGeom prst="straightConnector1">
            <a:avLst/>
          </a:prstGeom>
          <a:noFill/>
          <a:ln w="12700">
            <a:solidFill>
              <a:srgbClr val="CFCDCD"/>
            </a:solidFill>
            <a:round/>
            <a:headEnd/>
            <a:tailEnd/>
          </a:ln>
          <a:effectLst/>
        </p:spPr>
      </p:cxnSp>
      <p:sp>
        <p:nvSpPr>
          <p:cNvPr id="8" name="ZoneTexte 7"/>
          <p:cNvSpPr txBox="1"/>
          <p:nvPr/>
        </p:nvSpPr>
        <p:spPr>
          <a:xfrm>
            <a:off x="260648" y="1743070"/>
            <a:ext cx="6336704" cy="1892826"/>
          </a:xfrm>
          <a:prstGeom prst="rect">
            <a:avLst/>
          </a:prstGeom>
          <a:noFill/>
        </p:spPr>
        <p:txBody>
          <a:bodyPr wrap="square" rtlCol="0">
            <a:spAutoFit/>
          </a:bodyPr>
          <a:lstStyle/>
          <a:p>
            <a:pPr algn="just"/>
            <a:endParaRPr lang="fr-FR" sz="1900" dirty="0" smtClean="0">
              <a:latin typeface="Cambria" pitchFamily="18" charset="0"/>
              <a:ea typeface="Cambria" pitchFamily="18" charset="0"/>
            </a:endParaRPr>
          </a:p>
          <a:p>
            <a:pPr algn="just"/>
            <a:r>
              <a:rPr lang="fr-FR" sz="1400" dirty="0" smtClean="0">
                <a:latin typeface="Cambria" pitchFamily="18" charset="0"/>
                <a:ea typeface="Cambria" pitchFamily="18" charset="0"/>
              </a:rPr>
              <a:t>	En conclusion, le </a:t>
            </a:r>
            <a:r>
              <a:rPr lang="fr-FR" sz="1400" dirty="0" smtClean="0">
                <a:latin typeface="Cambria" pitchFamily="18" charset="0"/>
                <a:ea typeface="Cambria" pitchFamily="18" charset="0"/>
              </a:rPr>
              <a:t>projet a réussi à répondre aux besoins de la société en fournissant des analyses efficaces des données de transport </a:t>
            </a:r>
            <a:r>
              <a:rPr lang="fr-FR" sz="1400" dirty="0" smtClean="0">
                <a:latin typeface="Cambria" pitchFamily="18" charset="0"/>
                <a:ea typeface="Cambria" pitchFamily="18" charset="0"/>
              </a:rPr>
              <a:t>routier. </a:t>
            </a:r>
            <a:r>
              <a:rPr lang="fr-FR" sz="1400" dirty="0" smtClean="0"/>
              <a:t>Le </a:t>
            </a:r>
            <a:r>
              <a:rPr lang="fr-FR" sz="1400" dirty="0" smtClean="0"/>
              <a:t>script Shell </a:t>
            </a:r>
            <a:r>
              <a:rPr lang="fr-FR" sz="1400" dirty="0" smtClean="0"/>
              <a:t>permet de trier et de récupérer les données du fichier et offre </a:t>
            </a:r>
            <a:r>
              <a:rPr lang="fr-FR" sz="1400" dirty="0" smtClean="0"/>
              <a:t>une interface utilisateur intuitive, tandis que le programme C assure le traitement efficace des </a:t>
            </a:r>
            <a:r>
              <a:rPr lang="fr-FR" sz="1400" dirty="0" smtClean="0"/>
              <a:t>données plus volumineuses et trop longues à exécuter avec le script Shell. </a:t>
            </a:r>
            <a:r>
              <a:rPr lang="fr-FR" sz="1400" dirty="0" smtClean="0"/>
              <a:t>Les graphiques générés offrent une visualisation claire des tendances et des statistiques, facilitant ainsi </a:t>
            </a:r>
            <a:r>
              <a:rPr lang="fr-FR" sz="1400" dirty="0" smtClean="0"/>
              <a:t>la visibilité et l’organisation des différentes </a:t>
            </a:r>
            <a:r>
              <a:rPr lang="fr-FR" sz="1400" dirty="0" smtClean="0"/>
              <a:t>données.</a:t>
            </a:r>
            <a:endParaRPr lang="fr-FR" sz="1400" dirty="0">
              <a:latin typeface="Cambria" pitchFamily="18" charset="0"/>
              <a:ea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16</a:t>
            </a:fld>
            <a:endParaRPr lang="fr-FR"/>
          </a:p>
        </p:txBody>
      </p:sp>
      <p:sp>
        <p:nvSpPr>
          <p:cNvPr id="5" name="Rectangle 4"/>
          <p:cNvSpPr/>
          <p:nvPr/>
        </p:nvSpPr>
        <p:spPr>
          <a:xfrm>
            <a:off x="557230" y="611560"/>
            <a:ext cx="2237664" cy="461665"/>
          </a:xfrm>
          <a:prstGeom prst="rect">
            <a:avLst/>
          </a:prstGeom>
        </p:spPr>
        <p:txBody>
          <a:bodyPr wrap="none">
            <a:spAutoFit/>
          </a:bodyPr>
          <a:lstStyle/>
          <a:p>
            <a:r>
              <a:rPr lang="fr-FR" sz="2400" dirty="0" smtClean="0">
                <a:latin typeface="Cambria" pitchFamily="18" charset="0"/>
                <a:ea typeface="Cambria" pitchFamily="18" charset="0"/>
              </a:rPr>
              <a:t>Remerciements</a:t>
            </a:r>
            <a:endParaRPr lang="fr-FR" sz="2400" dirty="0"/>
          </a:p>
        </p:txBody>
      </p:sp>
      <p:cxnSp>
        <p:nvCxnSpPr>
          <p:cNvPr id="6" name="AutoShape 3"/>
          <p:cNvCxnSpPr>
            <a:cxnSpLocks noChangeShapeType="1"/>
          </p:cNvCxnSpPr>
          <p:nvPr/>
        </p:nvCxnSpPr>
        <p:spPr bwMode="auto">
          <a:xfrm>
            <a:off x="548680" y="1043608"/>
            <a:ext cx="5760640" cy="0"/>
          </a:xfrm>
          <a:prstGeom prst="straightConnector1">
            <a:avLst/>
          </a:prstGeom>
          <a:noFill/>
          <a:ln w="12700">
            <a:solidFill>
              <a:srgbClr val="CFCDCD"/>
            </a:solidFill>
            <a:round/>
            <a:headEnd/>
            <a:tailEnd/>
          </a:ln>
          <a:effectLst/>
        </p:spPr>
      </p:cxnSp>
      <p:sp>
        <p:nvSpPr>
          <p:cNvPr id="8" name="ZoneTexte 7"/>
          <p:cNvSpPr txBox="1"/>
          <p:nvPr/>
        </p:nvSpPr>
        <p:spPr>
          <a:xfrm>
            <a:off x="260648" y="2034877"/>
            <a:ext cx="6336704" cy="1384995"/>
          </a:xfrm>
          <a:prstGeom prst="rect">
            <a:avLst/>
          </a:prstGeom>
          <a:noFill/>
        </p:spPr>
        <p:txBody>
          <a:bodyPr wrap="square" rtlCol="0">
            <a:spAutoFit/>
          </a:bodyPr>
          <a:lstStyle/>
          <a:p>
            <a:pPr algn="just"/>
            <a:r>
              <a:rPr lang="fr-FR" sz="1400" dirty="0">
                <a:latin typeface="Cambria" pitchFamily="18" charset="0"/>
                <a:ea typeface="Cambria" pitchFamily="18" charset="0"/>
              </a:rPr>
              <a:t>	</a:t>
            </a:r>
            <a:r>
              <a:rPr lang="fr-FR" sz="1400" dirty="0" smtClean="0">
                <a:latin typeface="Cambria" pitchFamily="18" charset="0"/>
                <a:ea typeface="Cambria" pitchFamily="18" charset="0"/>
              </a:rPr>
              <a:t>Nous tenons à exprimer nos profonds remerciements à Romuald GRIGNON chargé de TD de notre classe, pour sa collaboration, les efforts déployés pour nous aider et la qualité de l’enseignement dispensé.</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r>
              <a:rPr lang="fr-FR" sz="1400" dirty="0" smtClean="0">
                <a:latin typeface="Cambria" pitchFamily="18" charset="0"/>
                <a:ea typeface="Cambria" pitchFamily="18" charset="0"/>
              </a:rPr>
              <a:t> Nous </a:t>
            </a:r>
            <a:r>
              <a:rPr lang="fr-FR" sz="1400" dirty="0" smtClean="0">
                <a:latin typeface="Cambria" pitchFamily="18" charset="0"/>
                <a:ea typeface="Cambria" pitchFamily="18" charset="0"/>
              </a:rPr>
              <a:t>exprimons aussi notre </a:t>
            </a:r>
            <a:r>
              <a:rPr lang="fr-FR" sz="1400" dirty="0" smtClean="0">
                <a:latin typeface="Cambria" pitchFamily="18" charset="0"/>
                <a:ea typeface="Cambria" pitchFamily="18" charset="0"/>
              </a:rPr>
              <a:t>gratitude envers toute l'équipe qui a </a:t>
            </a:r>
            <a:r>
              <a:rPr lang="fr-FR" sz="1400" dirty="0" smtClean="0">
                <a:latin typeface="Cambria" pitchFamily="18" charset="0"/>
                <a:ea typeface="Cambria" pitchFamily="18" charset="0"/>
              </a:rPr>
              <a:t>apporté son engagement et son professionnalisme à ce projet.</a:t>
            </a:r>
            <a:endParaRPr lang="fr-FR" sz="1400" dirty="0" smtClean="0">
              <a:latin typeface="Cambria" pitchFamily="18" charset="0"/>
              <a:ea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2</a:t>
            </a:fld>
            <a:endParaRPr lang="fr-FR"/>
          </a:p>
        </p:txBody>
      </p:sp>
      <p:sp>
        <p:nvSpPr>
          <p:cNvPr id="6" name="ZoneTexte 5"/>
          <p:cNvSpPr txBox="1"/>
          <p:nvPr/>
        </p:nvSpPr>
        <p:spPr>
          <a:xfrm>
            <a:off x="548680" y="643498"/>
            <a:ext cx="2592288" cy="461665"/>
          </a:xfrm>
          <a:prstGeom prst="rect">
            <a:avLst/>
          </a:prstGeom>
          <a:noFill/>
        </p:spPr>
        <p:txBody>
          <a:bodyPr wrap="square" rtlCol="0">
            <a:spAutoFit/>
          </a:bodyPr>
          <a:lstStyle/>
          <a:p>
            <a:r>
              <a:rPr lang="fr-FR" sz="2400" dirty="0" smtClean="0">
                <a:latin typeface="Cambria" pitchFamily="18" charset="0"/>
                <a:ea typeface="Cambria" pitchFamily="18" charset="0"/>
              </a:rPr>
              <a:t>Sommaire </a:t>
            </a:r>
            <a:r>
              <a:rPr lang="fr-FR" sz="2000" dirty="0" smtClean="0">
                <a:latin typeface="Cambria" pitchFamily="18" charset="0"/>
                <a:ea typeface="Cambria" pitchFamily="18" charset="0"/>
              </a:rPr>
              <a:t>: </a:t>
            </a:r>
            <a:endParaRPr lang="fr-FR" sz="2000" dirty="0">
              <a:latin typeface="Cambria" pitchFamily="18" charset="0"/>
              <a:ea typeface="Cambria" pitchFamily="18" charset="0"/>
            </a:endParaRPr>
          </a:p>
        </p:txBody>
      </p:sp>
      <p:cxnSp>
        <p:nvCxnSpPr>
          <p:cNvPr id="7" name="AutoShape 3"/>
          <p:cNvCxnSpPr>
            <a:cxnSpLocks noChangeShapeType="1"/>
          </p:cNvCxnSpPr>
          <p:nvPr/>
        </p:nvCxnSpPr>
        <p:spPr bwMode="auto">
          <a:xfrm>
            <a:off x="548680" y="1115616"/>
            <a:ext cx="5760640" cy="0"/>
          </a:xfrm>
          <a:prstGeom prst="straightConnector1">
            <a:avLst/>
          </a:prstGeom>
          <a:noFill/>
          <a:ln w="12700">
            <a:solidFill>
              <a:srgbClr val="CFCDCD"/>
            </a:solidFill>
            <a:round/>
            <a:headEnd/>
            <a:tailEnd/>
          </a:ln>
          <a:effectLst/>
        </p:spPr>
      </p:cxnSp>
      <p:graphicFrame>
        <p:nvGraphicFramePr>
          <p:cNvPr id="9" name="Tableau 8"/>
          <p:cNvGraphicFramePr>
            <a:graphicFrameLocks noGrp="1"/>
          </p:cNvGraphicFramePr>
          <p:nvPr/>
        </p:nvGraphicFramePr>
        <p:xfrm>
          <a:off x="332656" y="2051720"/>
          <a:ext cx="6192688" cy="4691118"/>
        </p:xfrm>
        <a:graphic>
          <a:graphicData uri="http://schemas.openxmlformats.org/drawingml/2006/table">
            <a:tbl>
              <a:tblPr>
                <a:tableStyleId>{5C22544A-7EE6-4342-B048-85BDC9FD1C3A}</a:tableStyleId>
              </a:tblPr>
              <a:tblGrid>
                <a:gridCol w="4752528"/>
                <a:gridCol w="1440160"/>
              </a:tblGrid>
              <a:tr h="477053">
                <a:tc>
                  <a:txBody>
                    <a:bodyPr/>
                    <a:lstStyle/>
                    <a:p>
                      <a:r>
                        <a:rPr lang="fr-FR" dirty="0" smtClean="0">
                          <a:latin typeface="Cambria" pitchFamily="18" charset="0"/>
                          <a:ea typeface="Cambria" pitchFamily="18" charset="0"/>
                        </a:rPr>
                        <a:t>I. Introduction</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fr-FR" dirty="0" smtClean="0">
                          <a:latin typeface="Cambria" pitchFamily="18" charset="0"/>
                          <a:ea typeface="Cambria" pitchFamily="18" charset="0"/>
                        </a:rPr>
                        <a:t>Page</a:t>
                      </a:r>
                      <a:r>
                        <a:rPr lang="fr-FR" baseline="0" dirty="0" smtClean="0">
                          <a:latin typeface="Cambria" pitchFamily="18" charset="0"/>
                          <a:ea typeface="Cambria" pitchFamily="18" charset="0"/>
                        </a:rPr>
                        <a:t> </a:t>
                      </a:r>
                      <a:r>
                        <a:rPr lang="fr-FR" dirty="0" smtClean="0">
                          <a:latin typeface="Cambria" pitchFamily="18" charset="0"/>
                          <a:ea typeface="Cambria" pitchFamily="18" charset="0"/>
                        </a:rPr>
                        <a:t>3</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r>
                        <a:rPr lang="fr-FR" dirty="0" smtClean="0">
                          <a:latin typeface="Cambria" pitchFamily="18" charset="0"/>
                          <a:ea typeface="Cambria" pitchFamily="18" charset="0"/>
                        </a:rPr>
                        <a:t>II. Gestion du</a:t>
                      </a:r>
                      <a:r>
                        <a:rPr lang="fr-FR" baseline="0" dirty="0" smtClean="0">
                          <a:latin typeface="Cambria" pitchFamily="18" charset="0"/>
                          <a:ea typeface="Cambria" pitchFamily="18" charset="0"/>
                        </a:rPr>
                        <a:t> projet</a:t>
                      </a:r>
                    </a:p>
                    <a:p>
                      <a:pPr marL="342900" indent="-342900">
                        <a:buFont typeface="+mj-lt"/>
                        <a:buAutoNum type="alphaLcPeriod"/>
                      </a:pPr>
                      <a:r>
                        <a:rPr lang="fr-FR" sz="1600" baseline="0" dirty="0" smtClean="0">
                          <a:latin typeface="Cambria" pitchFamily="18" charset="0"/>
                          <a:ea typeface="Cambria" pitchFamily="18" charset="0"/>
                        </a:rPr>
                        <a:t>Organisation de notre groupe</a:t>
                      </a:r>
                    </a:p>
                    <a:p>
                      <a:pPr marL="342900" indent="-342900">
                        <a:buFont typeface="+mj-lt"/>
                        <a:buAutoNum type="alphaLcPeriod"/>
                      </a:pPr>
                      <a:r>
                        <a:rPr lang="fr-FR" sz="1600" baseline="0" dirty="0" smtClean="0">
                          <a:latin typeface="Cambria" pitchFamily="18" charset="0"/>
                          <a:ea typeface="Cambria" pitchFamily="18" charset="0"/>
                        </a:rPr>
                        <a:t>Outils utilisés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fr-FR" dirty="0" smtClean="0">
                        <a:latin typeface="Cambria" pitchFamily="18" charset="0"/>
                        <a:ea typeface="Cambria" pitchFamily="18" charset="0"/>
                      </a:endParaRPr>
                    </a:p>
                    <a:p>
                      <a:r>
                        <a:rPr lang="fr-FR" dirty="0" smtClean="0">
                          <a:latin typeface="Cambria" pitchFamily="18" charset="0"/>
                          <a:ea typeface="Cambria" pitchFamily="18" charset="0"/>
                        </a:rPr>
                        <a:t>Page 4</a:t>
                      </a:r>
                    </a:p>
                    <a:p>
                      <a:r>
                        <a:rPr lang="fr-FR" dirty="0" smtClean="0">
                          <a:latin typeface="Cambria" pitchFamily="18" charset="0"/>
                          <a:ea typeface="Cambria" pitchFamily="18" charset="0"/>
                        </a:rPr>
                        <a:t>Page 6</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pPr marL="400050" indent="-400050">
                        <a:lnSpc>
                          <a:spcPct val="100000"/>
                        </a:lnSpc>
                        <a:buNone/>
                      </a:pPr>
                      <a:r>
                        <a:rPr lang="fr-FR" dirty="0" smtClean="0">
                          <a:latin typeface="Cambria" pitchFamily="18" charset="0"/>
                          <a:ea typeface="Cambria" pitchFamily="18" charset="0"/>
                        </a:rPr>
                        <a:t>III.</a:t>
                      </a:r>
                      <a:r>
                        <a:rPr lang="fr-FR" baseline="0" dirty="0" smtClean="0">
                          <a:latin typeface="Cambria" pitchFamily="18" charset="0"/>
                          <a:ea typeface="Cambria" pitchFamily="18" charset="0"/>
                        </a:rPr>
                        <a:t> </a:t>
                      </a:r>
                      <a:r>
                        <a:rPr lang="fr-FR" dirty="0" smtClean="0">
                          <a:latin typeface="Cambria" pitchFamily="18" charset="0"/>
                          <a:ea typeface="Cambria" pitchFamily="18" charset="0"/>
                        </a:rPr>
                        <a:t>Organisation</a:t>
                      </a:r>
                      <a:r>
                        <a:rPr lang="fr-FR" baseline="0" dirty="0" smtClean="0">
                          <a:latin typeface="Cambria" pitchFamily="18" charset="0"/>
                          <a:ea typeface="Cambria" pitchFamily="18" charset="0"/>
                        </a:rPr>
                        <a:t> et résultats </a:t>
                      </a:r>
                    </a:p>
                    <a:p>
                      <a:pPr marL="400050" indent="-400050">
                        <a:lnSpc>
                          <a:spcPct val="100000"/>
                        </a:lnSpc>
                        <a:buFont typeface="+mj-lt"/>
                        <a:buAutoNum type="alphaLcPeriod"/>
                      </a:pPr>
                      <a:r>
                        <a:rPr lang="fr-FR" sz="1600" baseline="0" dirty="0" smtClean="0">
                          <a:latin typeface="Cambria" pitchFamily="18" charset="0"/>
                          <a:ea typeface="Cambria" pitchFamily="18" charset="0"/>
                        </a:rPr>
                        <a:t>Structure du projet</a:t>
                      </a:r>
                    </a:p>
                    <a:p>
                      <a:pPr marL="400050" indent="-400050">
                        <a:lnSpc>
                          <a:spcPct val="100000"/>
                        </a:lnSpc>
                        <a:buFont typeface="+mj-lt"/>
                        <a:buAutoNum type="alphaLcPeriod"/>
                      </a:pPr>
                      <a:r>
                        <a:rPr lang="fr-FR" sz="1600" baseline="0" dirty="0" smtClean="0">
                          <a:latin typeface="Cambria" pitchFamily="18" charset="0"/>
                          <a:ea typeface="Cambria" pitchFamily="18" charset="0"/>
                        </a:rPr>
                        <a:t>Résultats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fr-FR" dirty="0" smtClean="0">
                        <a:latin typeface="Cambria" pitchFamily="18" charset="0"/>
                        <a:ea typeface="Cambria" pitchFamily="18" charset="0"/>
                      </a:endParaRPr>
                    </a:p>
                    <a:p>
                      <a:r>
                        <a:rPr lang="fr-FR" dirty="0" smtClean="0">
                          <a:latin typeface="Cambria" pitchFamily="18" charset="0"/>
                          <a:ea typeface="Cambria" pitchFamily="18" charset="0"/>
                        </a:rPr>
                        <a:t>Page</a:t>
                      </a:r>
                      <a:r>
                        <a:rPr lang="fr-FR" baseline="0" dirty="0" smtClean="0">
                          <a:latin typeface="Cambria" pitchFamily="18" charset="0"/>
                          <a:ea typeface="Cambria" pitchFamily="18" charset="0"/>
                        </a:rPr>
                        <a:t> </a:t>
                      </a:r>
                      <a:r>
                        <a:rPr lang="fr-FR" dirty="0" smtClean="0">
                          <a:latin typeface="Cambria" pitchFamily="18" charset="0"/>
                          <a:ea typeface="Cambria" pitchFamily="18" charset="0"/>
                        </a:rPr>
                        <a:t>7</a:t>
                      </a:r>
                    </a:p>
                    <a:p>
                      <a:r>
                        <a:rPr lang="fr-FR" dirty="0" smtClean="0">
                          <a:latin typeface="Cambria" pitchFamily="18" charset="0"/>
                          <a:ea typeface="Cambria" pitchFamily="18" charset="0"/>
                        </a:rPr>
                        <a:t>Page 10</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r>
                        <a:rPr lang="fr-FR" dirty="0" smtClean="0">
                          <a:latin typeface="Cambria" pitchFamily="18" charset="0"/>
                          <a:ea typeface="Cambria" pitchFamily="18" charset="0"/>
                        </a:rPr>
                        <a:t>IV.  Enjeux du projet et difficultés rencontrées</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fr-FR" dirty="0" smtClean="0">
                          <a:latin typeface="Cambria" pitchFamily="18" charset="0"/>
                          <a:ea typeface="Cambria" pitchFamily="18" charset="0"/>
                        </a:rPr>
                        <a:t>Page 14</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r>
                        <a:rPr lang="fr-FR" dirty="0" smtClean="0">
                          <a:latin typeface="Cambria" pitchFamily="18" charset="0"/>
                          <a:ea typeface="Cambria" pitchFamily="18" charset="0"/>
                        </a:rPr>
                        <a:t>V.</a:t>
                      </a:r>
                      <a:r>
                        <a:rPr lang="fr-FR" baseline="0" dirty="0" smtClean="0">
                          <a:latin typeface="Cambria" pitchFamily="18" charset="0"/>
                          <a:ea typeface="Cambria" pitchFamily="18" charset="0"/>
                        </a:rPr>
                        <a:t> Conclusion</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fr-FR" dirty="0" smtClean="0">
                          <a:latin typeface="Cambria" pitchFamily="18" charset="0"/>
                          <a:ea typeface="Cambria" pitchFamily="18" charset="0"/>
                        </a:rPr>
                        <a:t>Page 15</a:t>
                      </a:r>
                      <a:endParaRPr lang="fr-FR" dirty="0">
                        <a:latin typeface="Cambria" pitchFamily="18" charset="0"/>
                        <a:ea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7053">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fr-F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3</a:t>
            </a:fld>
            <a:endParaRPr lang="fr-FR"/>
          </a:p>
        </p:txBody>
      </p:sp>
      <p:sp>
        <p:nvSpPr>
          <p:cNvPr id="5" name="Rectangle 4"/>
          <p:cNvSpPr/>
          <p:nvPr/>
        </p:nvSpPr>
        <p:spPr>
          <a:xfrm>
            <a:off x="557230" y="611560"/>
            <a:ext cx="1847301" cy="461665"/>
          </a:xfrm>
          <a:prstGeom prst="rect">
            <a:avLst/>
          </a:prstGeom>
        </p:spPr>
        <p:txBody>
          <a:bodyPr wrap="none">
            <a:spAutoFit/>
          </a:bodyPr>
          <a:lstStyle/>
          <a:p>
            <a:r>
              <a:rPr lang="fr-FR" sz="2400" dirty="0" smtClean="0">
                <a:latin typeface="Cambria" pitchFamily="18" charset="0"/>
                <a:ea typeface="Cambria" pitchFamily="18" charset="0"/>
              </a:rPr>
              <a:t>Introduction</a:t>
            </a:r>
            <a:endParaRPr lang="fr-FR" sz="2400" dirty="0"/>
          </a:p>
        </p:txBody>
      </p:sp>
      <p:cxnSp>
        <p:nvCxnSpPr>
          <p:cNvPr id="6" name="AutoShape 3"/>
          <p:cNvCxnSpPr>
            <a:cxnSpLocks noChangeShapeType="1"/>
          </p:cNvCxnSpPr>
          <p:nvPr/>
        </p:nvCxnSpPr>
        <p:spPr bwMode="auto">
          <a:xfrm>
            <a:off x="548680" y="1043608"/>
            <a:ext cx="5760640" cy="0"/>
          </a:xfrm>
          <a:prstGeom prst="straightConnector1">
            <a:avLst/>
          </a:prstGeom>
          <a:noFill/>
          <a:ln w="12700">
            <a:solidFill>
              <a:srgbClr val="CFCDCD"/>
            </a:solidFill>
            <a:round/>
            <a:headEnd/>
            <a:tailEnd/>
          </a:ln>
          <a:effectLst/>
        </p:spPr>
      </p:cxnSp>
      <p:sp>
        <p:nvSpPr>
          <p:cNvPr id="8" name="ZoneTexte 7"/>
          <p:cNvSpPr txBox="1"/>
          <p:nvPr/>
        </p:nvSpPr>
        <p:spPr>
          <a:xfrm>
            <a:off x="260648" y="1979712"/>
            <a:ext cx="6336704" cy="2893100"/>
          </a:xfrm>
          <a:prstGeom prst="rect">
            <a:avLst/>
          </a:prstGeom>
          <a:noFill/>
        </p:spPr>
        <p:txBody>
          <a:bodyPr wrap="square" rtlCol="0">
            <a:spAutoFit/>
          </a:bodyPr>
          <a:lstStyle/>
          <a:p>
            <a:pPr algn="just"/>
            <a:r>
              <a:rPr lang="fr-FR" sz="1200" dirty="0" smtClean="0"/>
              <a:t>	</a:t>
            </a:r>
            <a:r>
              <a:rPr lang="fr-FR" sz="1400" dirty="0" smtClean="0">
                <a:latin typeface="Cambria" pitchFamily="18" charset="0"/>
                <a:ea typeface="Cambria" pitchFamily="18" charset="0"/>
              </a:rPr>
              <a:t>Le projet  CY-Trucks a été donnée lors de la seconde année du cycle pré-ingénieur afin de clôturer ce </a:t>
            </a:r>
            <a:r>
              <a:rPr lang="fr-FR" sz="1400" dirty="0" smtClean="0">
                <a:latin typeface="Cambria" pitchFamily="18" charset="0"/>
                <a:ea typeface="Cambria" pitchFamily="18" charset="0"/>
              </a:rPr>
              <a:t>s</a:t>
            </a:r>
            <a:r>
              <a:rPr lang="fr-FR" sz="1400" dirty="0" smtClean="0">
                <a:latin typeface="Cambria" pitchFamily="18" charset="0"/>
                <a:ea typeface="Cambria" pitchFamily="18" charset="0"/>
              </a:rPr>
              <a:t>emestre Informatique III.</a:t>
            </a:r>
          </a:p>
          <a:p>
            <a:pPr algn="just"/>
            <a:r>
              <a:rPr lang="fr-FR" sz="1400" dirty="0" smtClean="0">
                <a:latin typeface="Cambria" pitchFamily="18" charset="0"/>
                <a:ea typeface="Cambria" pitchFamily="18" charset="0"/>
              </a:rPr>
              <a:t>Le projet vise à développer un outil de gestion des données pour une société nationale de transport routier. </a:t>
            </a:r>
            <a:r>
              <a:rPr lang="fr-FR" sz="1400" dirty="0" smtClean="0">
                <a:latin typeface="Cambria" pitchFamily="18" charset="0"/>
                <a:ea typeface="Cambria" pitchFamily="18" charset="0"/>
              </a:rPr>
              <a:t>En effet, les </a:t>
            </a:r>
            <a:r>
              <a:rPr lang="fr-FR" sz="1400" dirty="0" smtClean="0">
                <a:latin typeface="Cambria" pitchFamily="18" charset="0"/>
                <a:ea typeface="Cambria" pitchFamily="18" charset="0"/>
              </a:rPr>
              <a:t>données collectées sont volumineuses et nécessitent un traitement automatisé pour générer des graphiques résumant l'activité de l'entreprise</a:t>
            </a:r>
            <a:r>
              <a:rPr lang="fr-FR" sz="1400" dirty="0" smtClean="0">
                <a:latin typeface="Cambria" pitchFamily="18" charset="0"/>
                <a:ea typeface="Cambria" pitchFamily="18" charset="0"/>
              </a:rPr>
              <a:t>.</a:t>
            </a:r>
          </a:p>
          <a:p>
            <a:pPr algn="just"/>
            <a:r>
              <a:rPr lang="fr-FR" sz="1400" dirty="0" smtClean="0">
                <a:latin typeface="Cambria" pitchFamily="18" charset="0"/>
                <a:ea typeface="Cambria" pitchFamily="18" charset="0"/>
              </a:rPr>
              <a:t>	</a:t>
            </a:r>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Notre groupe, composé de </a:t>
            </a:r>
            <a:r>
              <a:rPr lang="fr-FR" sz="1400" dirty="0" err="1" smtClean="0">
                <a:latin typeface="Cambria" pitchFamily="18" charset="0"/>
                <a:ea typeface="Cambria" pitchFamily="18" charset="0"/>
              </a:rPr>
              <a:t>Kanto</a:t>
            </a:r>
            <a:r>
              <a:rPr lang="fr-FR" sz="1400" dirty="0" smtClean="0">
                <a:latin typeface="Cambria" pitchFamily="18" charset="0"/>
                <a:ea typeface="Cambria" pitchFamily="18" charset="0"/>
              </a:rPr>
              <a:t> ANDRIAMBOLO-NIVO, Julien MEGNOUX, et d’Inès RIBAR a mis tout en œuvre pour répondre à la demande du sujet.</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Dans ce présent rapport, nous allons donc voir la construction et l’avancement du  projet CY-Trucks.</a:t>
            </a:r>
            <a:endParaRPr lang="fr-FR" sz="1400" dirty="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4</a:t>
            </a:fld>
            <a:endParaRPr lang="fr-FR"/>
          </a:p>
        </p:txBody>
      </p:sp>
      <p:sp>
        <p:nvSpPr>
          <p:cNvPr id="5" name="ZoneTexte 4"/>
          <p:cNvSpPr txBox="1"/>
          <p:nvPr/>
        </p:nvSpPr>
        <p:spPr>
          <a:xfrm>
            <a:off x="476672" y="683568"/>
            <a:ext cx="4077072" cy="338554"/>
          </a:xfrm>
          <a:prstGeom prst="rect">
            <a:avLst/>
          </a:prstGeom>
          <a:noFill/>
        </p:spPr>
        <p:txBody>
          <a:bodyPr wrap="square" rtlCol="0">
            <a:spAutoFit/>
          </a:bodyPr>
          <a:lstStyle/>
          <a:p>
            <a:r>
              <a:rPr lang="fr-FR" sz="1600" u="sng" dirty="0" smtClean="0">
                <a:latin typeface="Cambria" pitchFamily="18" charset="0"/>
                <a:ea typeface="Cambria" pitchFamily="18" charset="0"/>
              </a:rPr>
              <a:t>Répartition des tâches : </a:t>
            </a:r>
            <a:endParaRPr lang="fr-FR" sz="1600" u="sng"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5</a:t>
            </a:fld>
            <a:endParaRPr lang="fr-FR"/>
          </a:p>
        </p:txBody>
      </p:sp>
      <p:sp>
        <p:nvSpPr>
          <p:cNvPr id="5" name="Rectangle 4"/>
          <p:cNvSpPr/>
          <p:nvPr/>
        </p:nvSpPr>
        <p:spPr>
          <a:xfrm>
            <a:off x="557230" y="611560"/>
            <a:ext cx="2450030" cy="461665"/>
          </a:xfrm>
          <a:prstGeom prst="rect">
            <a:avLst/>
          </a:prstGeom>
        </p:spPr>
        <p:txBody>
          <a:bodyPr wrap="none">
            <a:spAutoFit/>
          </a:bodyPr>
          <a:lstStyle/>
          <a:p>
            <a:r>
              <a:rPr lang="fr-FR" sz="2400" dirty="0" smtClean="0">
                <a:latin typeface="Cambria" pitchFamily="18" charset="0"/>
                <a:ea typeface="Cambria" pitchFamily="18" charset="0"/>
              </a:rPr>
              <a:t>Gestion du projet</a:t>
            </a:r>
            <a:endParaRPr lang="fr-FR" sz="2400" dirty="0"/>
          </a:p>
        </p:txBody>
      </p:sp>
      <p:cxnSp>
        <p:nvCxnSpPr>
          <p:cNvPr id="6" name="AutoShape 3"/>
          <p:cNvCxnSpPr>
            <a:cxnSpLocks noChangeShapeType="1"/>
          </p:cNvCxnSpPr>
          <p:nvPr/>
        </p:nvCxnSpPr>
        <p:spPr bwMode="auto">
          <a:xfrm>
            <a:off x="548680" y="1043608"/>
            <a:ext cx="5760640" cy="0"/>
          </a:xfrm>
          <a:prstGeom prst="straightConnector1">
            <a:avLst/>
          </a:prstGeom>
          <a:noFill/>
          <a:ln w="12700">
            <a:solidFill>
              <a:srgbClr val="CFCDCD"/>
            </a:solidFill>
            <a:round/>
            <a:headEnd/>
            <a:tailEnd/>
          </a:ln>
          <a:effectLst/>
        </p:spPr>
      </p:cxnSp>
      <p:sp>
        <p:nvSpPr>
          <p:cNvPr id="8" name="ZoneTexte 7"/>
          <p:cNvSpPr txBox="1"/>
          <p:nvPr/>
        </p:nvSpPr>
        <p:spPr>
          <a:xfrm>
            <a:off x="260648" y="1475656"/>
            <a:ext cx="6336704" cy="7386638"/>
          </a:xfrm>
          <a:prstGeom prst="rect">
            <a:avLst/>
          </a:prstGeom>
          <a:noFill/>
        </p:spPr>
        <p:txBody>
          <a:bodyPr wrap="square" rtlCol="0">
            <a:spAutoFit/>
          </a:bodyPr>
          <a:lstStyle/>
          <a:p>
            <a:pPr marL="457200" indent="-457200">
              <a:buFont typeface="+mj-lt"/>
              <a:buAutoNum type="alphaLcPeriod"/>
            </a:pPr>
            <a:r>
              <a:rPr lang="fr-FR" sz="2000" dirty="0" smtClean="0">
                <a:latin typeface="Cambria" pitchFamily="18" charset="0"/>
                <a:ea typeface="Cambria" pitchFamily="18" charset="0"/>
              </a:rPr>
              <a:t>Organisation </a:t>
            </a:r>
            <a:r>
              <a:rPr lang="fr-FR" sz="2000" dirty="0" smtClean="0">
                <a:latin typeface="Cambria" pitchFamily="18" charset="0"/>
                <a:ea typeface="Cambria" pitchFamily="18" charset="0"/>
              </a:rPr>
              <a:t>de notre </a:t>
            </a:r>
            <a:r>
              <a:rPr lang="fr-FR" sz="2000" dirty="0" smtClean="0">
                <a:latin typeface="Cambria" pitchFamily="18" charset="0"/>
                <a:ea typeface="Cambria" pitchFamily="18" charset="0"/>
              </a:rPr>
              <a:t>groupe</a:t>
            </a:r>
          </a:p>
          <a:p>
            <a:pPr marL="457200" indent="-457200"/>
            <a:endParaRPr lang="fr-FR" sz="2000" dirty="0" smtClean="0">
              <a:latin typeface="Cambria" pitchFamily="18" charset="0"/>
              <a:ea typeface="Cambria" pitchFamily="18" charset="0"/>
            </a:endParaRPr>
          </a:p>
          <a:p>
            <a:r>
              <a:rPr lang="fr-FR" sz="1400" dirty="0" smtClean="0">
                <a:latin typeface="Cambria" pitchFamily="18" charset="0"/>
                <a:ea typeface="Cambria" pitchFamily="18" charset="0"/>
              </a:rPr>
              <a:t>	Nous </a:t>
            </a:r>
            <a:r>
              <a:rPr lang="fr-FR" sz="1400" dirty="0" smtClean="0">
                <a:latin typeface="Cambria" pitchFamily="18" charset="0"/>
                <a:ea typeface="Cambria" pitchFamily="18" charset="0"/>
              </a:rPr>
              <a:t>présentons ici notre approche organisationnelle pour la réalisation du projet. Au départ, le choix de la langue de rédaction s'est posé entre l'anglais et le français. </a:t>
            </a:r>
            <a:r>
              <a:rPr lang="fr-FR" sz="1400" dirty="0" smtClean="0">
                <a:latin typeface="Cambria" pitchFamily="18" charset="0"/>
                <a:ea typeface="Cambria" pitchFamily="18" charset="0"/>
              </a:rPr>
              <a:t>Nous avons opté </a:t>
            </a:r>
            <a:r>
              <a:rPr lang="fr-FR" sz="1400" dirty="0" smtClean="0">
                <a:latin typeface="Cambria" pitchFamily="18" charset="0"/>
                <a:ea typeface="Cambria" pitchFamily="18" charset="0"/>
              </a:rPr>
              <a:t>pour le français, nous avons privilégié la clarté dans la </a:t>
            </a:r>
            <a:r>
              <a:rPr lang="fr-FR" sz="1400" dirty="0" smtClean="0">
                <a:latin typeface="Cambria" pitchFamily="18" charset="0"/>
                <a:ea typeface="Cambria" pitchFamily="18" charset="0"/>
              </a:rPr>
              <a:t>communication, et ne pas rajouter de confusions qui pourraient avoir lieu, </a:t>
            </a:r>
            <a:r>
              <a:rPr lang="fr-FR" sz="1400" dirty="0" smtClean="0">
                <a:latin typeface="Cambria" pitchFamily="18" charset="0"/>
                <a:ea typeface="Cambria" pitchFamily="18" charset="0"/>
              </a:rPr>
              <a:t>étant donné que notre familiarité avec le code n'était pas optimale</a:t>
            </a:r>
            <a:r>
              <a:rPr lang="fr-FR" sz="1400" dirty="0" smtClean="0">
                <a:latin typeface="Cambria" pitchFamily="18" charset="0"/>
                <a:ea typeface="Cambria" pitchFamily="18" charset="0"/>
              </a:rPr>
              <a:t>.</a:t>
            </a:r>
          </a:p>
          <a:p>
            <a:endParaRPr lang="fr-FR" sz="1400" dirty="0" smtClean="0">
              <a:latin typeface="Cambria" pitchFamily="18" charset="0"/>
              <a:ea typeface="Cambria" pitchFamily="18" charset="0"/>
            </a:endParaRPr>
          </a:p>
          <a:p>
            <a:r>
              <a:rPr lang="fr-FR" sz="1400" dirty="0" smtClean="0">
                <a:latin typeface="Cambria" pitchFamily="18" charset="0"/>
                <a:ea typeface="Cambria" pitchFamily="18" charset="0"/>
              </a:rPr>
              <a:t>	En </a:t>
            </a:r>
            <a:r>
              <a:rPr lang="fr-FR" sz="1400" dirty="0" smtClean="0">
                <a:latin typeface="Cambria" pitchFamily="18" charset="0"/>
                <a:ea typeface="Cambria" pitchFamily="18" charset="0"/>
              </a:rPr>
              <a:t>ce qui concerne le choix du langage de programmation, trois des cinq options devaient être implémentées en Shell ou en C, avec une contrainte de temps. Nous avons décidé d'utiliser le Shell pour ces options, afin de profiter de sa polyvalence, laissant le langage C pour les deux options restantes. Cette approche nous a offert une flexibilité significative pour manipuler les deux langages</a:t>
            </a:r>
            <a:r>
              <a:rPr lang="fr-FR" sz="1400" dirty="0" smtClean="0">
                <a:latin typeface="Cambria" pitchFamily="18" charset="0"/>
                <a:ea typeface="Cambria" pitchFamily="18" charset="0"/>
              </a:rPr>
              <a:t>.</a:t>
            </a:r>
          </a:p>
          <a:p>
            <a:endParaRPr lang="fr-FR" sz="1400" dirty="0" smtClean="0">
              <a:latin typeface="Cambria" pitchFamily="18" charset="0"/>
              <a:ea typeface="Cambria" pitchFamily="18" charset="0"/>
            </a:endParaRPr>
          </a:p>
          <a:p>
            <a:r>
              <a:rPr lang="fr-FR" sz="1400" dirty="0" smtClean="0">
                <a:latin typeface="Cambria" pitchFamily="18" charset="0"/>
                <a:ea typeface="Cambria" pitchFamily="18" charset="0"/>
              </a:rPr>
              <a:t>	La </a:t>
            </a:r>
            <a:r>
              <a:rPr lang="fr-FR" sz="1400" dirty="0" smtClean="0">
                <a:latin typeface="Cambria" pitchFamily="18" charset="0"/>
                <a:ea typeface="Cambria" pitchFamily="18" charset="0"/>
              </a:rPr>
              <a:t>dynamique de notre groupe a été caractérisée par un démarrage précoce du projet, évitant ainsi une pression excessive dans les dernières semaines. La répartition des tâches s'est effectuée de manière équilibrée, avec chaque membre se voyant attribuer une option spécifique. Bien que les trois premières options aient des similitudes, une réflexion commune a été menée. </a:t>
            </a:r>
            <a:endParaRPr lang="fr-FR" sz="1400" dirty="0" smtClean="0">
              <a:latin typeface="Cambria" pitchFamily="18" charset="0"/>
              <a:ea typeface="Cambria" pitchFamily="18" charset="0"/>
            </a:endParaRPr>
          </a:p>
          <a:p>
            <a:endParaRPr lang="fr-FR" sz="1400" dirty="0" smtClean="0">
              <a:latin typeface="Cambria" pitchFamily="18" charset="0"/>
              <a:ea typeface="Cambria" pitchFamily="18" charset="0"/>
            </a:endParaRPr>
          </a:p>
          <a:p>
            <a:r>
              <a:rPr lang="fr-FR" sz="1400" dirty="0" smtClean="0">
                <a:latin typeface="Cambria" pitchFamily="18" charset="0"/>
                <a:ea typeface="Cambria" pitchFamily="18" charset="0"/>
              </a:rPr>
              <a:t>	Nous </a:t>
            </a:r>
            <a:r>
              <a:rPr lang="fr-FR" sz="1400" dirty="0" smtClean="0">
                <a:latin typeface="Cambria" pitchFamily="18" charset="0"/>
                <a:ea typeface="Cambria" pitchFamily="18" charset="0"/>
              </a:rPr>
              <a:t>avons maintenu une communication régulière via un groupe WhatsApp dédié au projet "Projet CY-Trucks", où des comptes rendus étaient partagés</a:t>
            </a:r>
            <a:r>
              <a:rPr lang="fr-FR" sz="1400" dirty="0" smtClean="0">
                <a:latin typeface="Cambria" pitchFamily="18" charset="0"/>
                <a:ea typeface="Cambria" pitchFamily="18" charset="0"/>
              </a:rPr>
              <a:t>.</a:t>
            </a:r>
          </a:p>
          <a:p>
            <a:endParaRPr lang="fr-FR" sz="1400" dirty="0" smtClean="0">
              <a:latin typeface="Cambria" pitchFamily="18" charset="0"/>
              <a:ea typeface="Cambria" pitchFamily="18" charset="0"/>
            </a:endParaRPr>
          </a:p>
          <a:p>
            <a:r>
              <a:rPr lang="fr-FR" sz="1400" dirty="0" smtClean="0">
                <a:latin typeface="Cambria" pitchFamily="18" charset="0"/>
                <a:ea typeface="Cambria" pitchFamily="18" charset="0"/>
              </a:rPr>
              <a:t>	En </a:t>
            </a:r>
            <a:r>
              <a:rPr lang="fr-FR" sz="1400" dirty="0" smtClean="0">
                <a:latin typeface="Cambria" pitchFamily="18" charset="0"/>
                <a:ea typeface="Cambria" pitchFamily="18" charset="0"/>
              </a:rPr>
              <a:t>termes de répartition des responsabilités, nous avons </a:t>
            </a:r>
            <a:r>
              <a:rPr lang="fr-FR" sz="1400" dirty="0" smtClean="0">
                <a:latin typeface="Cambria" pitchFamily="18" charset="0"/>
                <a:ea typeface="Cambria" pitchFamily="18" charset="0"/>
              </a:rPr>
              <a:t> ensuite divisé </a:t>
            </a:r>
            <a:r>
              <a:rPr lang="fr-FR" sz="1400" dirty="0" smtClean="0">
                <a:latin typeface="Cambria" pitchFamily="18" charset="0"/>
                <a:ea typeface="Cambria" pitchFamily="18" charset="0"/>
              </a:rPr>
              <a:t>le travail lié au </a:t>
            </a:r>
            <a:r>
              <a:rPr lang="fr-FR" sz="1400" i="1" dirty="0" err="1" smtClean="0">
                <a:latin typeface="Cambria" pitchFamily="18" charset="0"/>
                <a:ea typeface="Cambria" pitchFamily="18" charset="0"/>
              </a:rPr>
              <a:t>makefile</a:t>
            </a:r>
            <a:r>
              <a:rPr lang="fr-FR" sz="1400" dirty="0" smtClean="0">
                <a:latin typeface="Cambria" pitchFamily="18" charset="0"/>
                <a:ea typeface="Cambria" pitchFamily="18" charset="0"/>
              </a:rPr>
              <a:t>, au </a:t>
            </a:r>
            <a:r>
              <a:rPr lang="fr-FR" sz="1400" dirty="0" smtClean="0">
                <a:latin typeface="Cambria" pitchFamily="18" charset="0"/>
                <a:ea typeface="Cambria" pitchFamily="18" charset="0"/>
              </a:rPr>
              <a:t>README, </a:t>
            </a:r>
            <a:r>
              <a:rPr lang="fr-FR" sz="1400" dirty="0" smtClean="0">
                <a:latin typeface="Cambria" pitchFamily="18" charset="0"/>
                <a:ea typeface="Cambria" pitchFamily="18" charset="0"/>
              </a:rPr>
              <a:t>et à la finalisation </a:t>
            </a:r>
            <a:r>
              <a:rPr lang="fr-FR" sz="1400" dirty="0" smtClean="0">
                <a:latin typeface="Cambria" pitchFamily="18" charset="0"/>
                <a:ea typeface="Cambria" pitchFamily="18" charset="0"/>
              </a:rPr>
              <a:t>de ce présent rapport.</a:t>
            </a:r>
            <a:endParaRPr lang="fr-FR" sz="1400" dirty="0" smtClean="0">
              <a:latin typeface="Cambria" pitchFamily="18" charset="0"/>
              <a:ea typeface="Cambria" pitchFamily="18" charset="0"/>
            </a:endParaRPr>
          </a:p>
          <a:p>
            <a:pPr marL="457200" indent="-457200"/>
            <a:endParaRPr lang="fr-FR" sz="1400" dirty="0" smtClean="0">
              <a:latin typeface="Cambria" pitchFamily="18" charset="0"/>
              <a:ea typeface="Cambria" pitchFamily="18" charset="0"/>
            </a:endParaRPr>
          </a:p>
          <a:p>
            <a:pPr marL="457200" indent="-457200"/>
            <a:endParaRPr lang="fr-FR" sz="1400" dirty="0" smtClean="0">
              <a:latin typeface="Cambria" pitchFamily="18" charset="0"/>
              <a:ea typeface="Cambria" pitchFamily="18" charset="0"/>
            </a:endParaRP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endParaRPr lang="fr-FR" sz="1400"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6</a:t>
            </a:fld>
            <a:endParaRPr lang="fr-FR"/>
          </a:p>
        </p:txBody>
      </p:sp>
      <p:sp>
        <p:nvSpPr>
          <p:cNvPr id="5" name="ZoneTexte 4"/>
          <p:cNvSpPr txBox="1"/>
          <p:nvPr/>
        </p:nvSpPr>
        <p:spPr>
          <a:xfrm>
            <a:off x="404664" y="50587"/>
            <a:ext cx="6120680" cy="5601533"/>
          </a:xfrm>
          <a:prstGeom prst="rect">
            <a:avLst/>
          </a:prstGeom>
          <a:noFill/>
        </p:spPr>
        <p:txBody>
          <a:bodyPr wrap="square" rtlCol="0">
            <a:spAutoFit/>
          </a:bodyPr>
          <a:lstStyle/>
          <a:p>
            <a:pPr marL="457200" indent="-457200">
              <a:buFont typeface="+mj-lt"/>
              <a:buAutoNum type="alphaLcPeriod"/>
            </a:pPr>
            <a:endParaRPr lang="fr-FR" sz="2000" dirty="0" smtClean="0">
              <a:latin typeface="Cambria" pitchFamily="18" charset="0"/>
              <a:ea typeface="Cambria" pitchFamily="18" charset="0"/>
            </a:endParaRPr>
          </a:p>
          <a:p>
            <a:pPr marL="457200" indent="-457200">
              <a:buFont typeface="+mj-lt"/>
              <a:buAutoNum type="alphaLcPeriod"/>
            </a:pPr>
            <a:r>
              <a:rPr lang="fr-FR" sz="2000" dirty="0" smtClean="0">
                <a:solidFill>
                  <a:schemeClr val="bg1"/>
                </a:solidFill>
                <a:latin typeface="Cambria" pitchFamily="18" charset="0"/>
                <a:ea typeface="Cambria" pitchFamily="18" charset="0"/>
              </a:rPr>
              <a:t>Outils utilisés</a:t>
            </a:r>
          </a:p>
          <a:p>
            <a:pPr marL="457200" indent="-457200">
              <a:buFont typeface="+mj-lt"/>
              <a:buAutoNum type="alphaLcPeriod"/>
            </a:pPr>
            <a:r>
              <a:rPr lang="fr-FR" sz="2000" dirty="0" smtClean="0">
                <a:latin typeface="Cambria" pitchFamily="18" charset="0"/>
                <a:ea typeface="Cambria" pitchFamily="18" charset="0"/>
              </a:rPr>
              <a:t>Outils </a:t>
            </a:r>
            <a:r>
              <a:rPr lang="fr-FR" sz="2000" dirty="0" smtClean="0">
                <a:latin typeface="Cambria" pitchFamily="18" charset="0"/>
                <a:ea typeface="Cambria" pitchFamily="18" charset="0"/>
              </a:rPr>
              <a:t>utilisés</a:t>
            </a:r>
          </a:p>
          <a:p>
            <a:pPr marL="457200" indent="-457200"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La réalisation de ce projet repose sur une architecture où le Shell agit comme une interface de contrôle, capable de filtrer, trier et communiquer des informations. Le langage C intervient pour le tri des données plus volumineuses, en utilisant notamment les structures d'arbres AVL. La communication entre le Shell et le langage C permet la génération de graphiques à l'aide de </a:t>
            </a:r>
            <a:r>
              <a:rPr lang="fr-FR" sz="1400" dirty="0" err="1" smtClean="0">
                <a:latin typeface="Cambria" pitchFamily="18" charset="0"/>
                <a:ea typeface="Cambria" pitchFamily="18" charset="0"/>
              </a:rPr>
              <a:t>Gnuplot</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Choix d’implémentation : comme en classe, pour ce qui était en lien avec le langage C et les AVL, nous avons choisi d’allouer dynamiquement la mémoire afin de prendre seulement la place nécessaire. Nous faisons aussi en sorte de la vider correctement à la fin de son utilisation.</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L'utilisation de </a:t>
            </a:r>
            <a:r>
              <a:rPr lang="fr-FR" sz="1400" dirty="0" err="1" smtClean="0">
                <a:latin typeface="Cambria" pitchFamily="18" charset="0"/>
                <a:ea typeface="Cambria" pitchFamily="18" charset="0"/>
              </a:rPr>
              <a:t>Gnuplot</a:t>
            </a:r>
            <a:r>
              <a:rPr lang="fr-FR" sz="1400" dirty="0" smtClean="0">
                <a:latin typeface="Cambria" pitchFamily="18" charset="0"/>
                <a:ea typeface="Cambria" pitchFamily="18" charset="0"/>
              </a:rPr>
              <a:t> offre la création d'images graphiques, au format PNG, en interaction avec le langage Shell qui détient les données triées. Il est important de noter que l'environnement d'exécution doit être sous Linux pour garantir la compatibilité.</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Ces choix d'organisation et d'outils ont contribué à une collaboration efficace et à la réalisation réussie du projet.</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7</a:t>
            </a:fld>
            <a:endParaRPr lang="fr-FR" dirty="0"/>
          </a:p>
        </p:txBody>
      </p:sp>
      <p:sp>
        <p:nvSpPr>
          <p:cNvPr id="5" name="Rectangle 4"/>
          <p:cNvSpPr/>
          <p:nvPr/>
        </p:nvSpPr>
        <p:spPr>
          <a:xfrm>
            <a:off x="557230" y="611560"/>
            <a:ext cx="3482492" cy="461665"/>
          </a:xfrm>
          <a:prstGeom prst="rect">
            <a:avLst/>
          </a:prstGeom>
        </p:spPr>
        <p:txBody>
          <a:bodyPr wrap="none">
            <a:spAutoFit/>
          </a:bodyPr>
          <a:lstStyle/>
          <a:p>
            <a:r>
              <a:rPr lang="fr-FR" sz="2400" dirty="0" smtClean="0">
                <a:latin typeface="Cambria" pitchFamily="18" charset="0"/>
                <a:ea typeface="Cambria" pitchFamily="18" charset="0"/>
              </a:rPr>
              <a:t>Organisation </a:t>
            </a:r>
            <a:r>
              <a:rPr lang="fr-FR" sz="2400" dirty="0" smtClean="0">
                <a:latin typeface="Cambria" pitchFamily="18" charset="0"/>
                <a:ea typeface="Cambria" pitchFamily="18" charset="0"/>
              </a:rPr>
              <a:t>et résultats </a:t>
            </a:r>
            <a:endParaRPr lang="fr-FR" sz="2400" dirty="0"/>
          </a:p>
        </p:txBody>
      </p:sp>
      <p:cxnSp>
        <p:nvCxnSpPr>
          <p:cNvPr id="6" name="AutoShape 3"/>
          <p:cNvCxnSpPr>
            <a:cxnSpLocks noChangeShapeType="1"/>
          </p:cNvCxnSpPr>
          <p:nvPr/>
        </p:nvCxnSpPr>
        <p:spPr bwMode="auto">
          <a:xfrm>
            <a:off x="548680" y="1043608"/>
            <a:ext cx="5760640" cy="0"/>
          </a:xfrm>
          <a:prstGeom prst="straightConnector1">
            <a:avLst/>
          </a:prstGeom>
          <a:noFill/>
          <a:ln w="12700">
            <a:solidFill>
              <a:srgbClr val="CFCDCD"/>
            </a:solidFill>
            <a:round/>
            <a:headEnd/>
            <a:tailEnd/>
          </a:ln>
          <a:effectLst/>
        </p:spPr>
      </p:cxnSp>
      <p:sp>
        <p:nvSpPr>
          <p:cNvPr id="8" name="ZoneTexte 7"/>
          <p:cNvSpPr txBox="1"/>
          <p:nvPr/>
        </p:nvSpPr>
        <p:spPr>
          <a:xfrm>
            <a:off x="260648" y="1475656"/>
            <a:ext cx="6336704" cy="7540526"/>
          </a:xfrm>
          <a:prstGeom prst="rect">
            <a:avLst/>
          </a:prstGeom>
          <a:noFill/>
        </p:spPr>
        <p:txBody>
          <a:bodyPr wrap="square" rtlCol="0">
            <a:spAutoFit/>
          </a:bodyPr>
          <a:lstStyle/>
          <a:p>
            <a:pPr marL="457200" indent="-457200">
              <a:buFont typeface="+mj-lt"/>
              <a:buAutoNum type="alphaLcPeriod"/>
            </a:pPr>
            <a:r>
              <a:rPr lang="fr-FR" sz="2000" dirty="0" smtClean="0">
                <a:latin typeface="Cambria" pitchFamily="18" charset="0"/>
                <a:ea typeface="Cambria" pitchFamily="18" charset="0"/>
              </a:rPr>
              <a:t>Structure </a:t>
            </a:r>
            <a:r>
              <a:rPr lang="fr-FR" sz="2000" dirty="0" smtClean="0">
                <a:latin typeface="Cambria" pitchFamily="18" charset="0"/>
                <a:ea typeface="Cambria" pitchFamily="18" charset="0"/>
              </a:rPr>
              <a:t>du </a:t>
            </a:r>
            <a:r>
              <a:rPr lang="fr-FR" sz="2000" dirty="0" smtClean="0">
                <a:latin typeface="Cambria" pitchFamily="18" charset="0"/>
                <a:ea typeface="Cambria" pitchFamily="18" charset="0"/>
              </a:rPr>
              <a:t>projet</a:t>
            </a:r>
          </a:p>
          <a:p>
            <a:pPr marL="457200" indent="-457200"/>
            <a:endParaRPr lang="fr-FR" sz="2000" dirty="0" smtClean="0">
              <a:latin typeface="Cambria" pitchFamily="18" charset="0"/>
              <a:ea typeface="Cambria" pitchFamily="18" charset="0"/>
            </a:endParaRPr>
          </a:p>
          <a:p>
            <a:pPr marL="457200" indent="-457200"/>
            <a:r>
              <a:rPr lang="fr-FR" dirty="0" smtClean="0">
                <a:latin typeface="Cambria" pitchFamily="18" charset="0"/>
                <a:ea typeface="Cambria" pitchFamily="18" charset="0"/>
              </a:rPr>
              <a:t>	</a:t>
            </a:r>
            <a:r>
              <a:rPr lang="fr-FR" dirty="0" smtClean="0">
                <a:latin typeface="Cambria" pitchFamily="18" charset="0"/>
                <a:ea typeface="Cambria" pitchFamily="18" charset="0"/>
              </a:rPr>
              <a:t>	&gt; Hiérarchie du projet</a:t>
            </a:r>
          </a:p>
          <a:p>
            <a:pPr marL="457200" indent="-457200" algn="just"/>
            <a:endParaRPr lang="fr-FR" sz="2000" dirty="0" smtClean="0">
              <a:latin typeface="Cambria" pitchFamily="18" charset="0"/>
              <a:ea typeface="Cambria" pitchFamily="18" charset="0"/>
            </a:endParaRPr>
          </a:p>
          <a:p>
            <a:pPr algn="just"/>
            <a:r>
              <a:rPr lang="fr-FR" sz="1400" dirty="0" smtClean="0">
                <a:latin typeface="Cambria" pitchFamily="18" charset="0"/>
                <a:ea typeface="Cambria" pitchFamily="18" charset="0"/>
              </a:rPr>
              <a:t>	Le </a:t>
            </a:r>
            <a:r>
              <a:rPr lang="fr-FR" sz="1400" dirty="0" smtClean="0">
                <a:latin typeface="Cambria" pitchFamily="18" charset="0"/>
                <a:ea typeface="Cambria" pitchFamily="18" charset="0"/>
              </a:rPr>
              <a:t>projet est méthodiquement organisé en différents répertoires, chacun ayant une fonctionnalité spécifique pour assurer une gestion claire et ordonnée des composants</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b="1" dirty="0" smtClean="0">
                <a:latin typeface="Cambria" pitchFamily="18" charset="0"/>
                <a:ea typeface="Cambria" pitchFamily="18" charset="0"/>
              </a:rPr>
              <a:t>Répertoire "data"</a:t>
            </a:r>
          </a:p>
          <a:p>
            <a:pPr algn="just"/>
            <a:r>
              <a:rPr lang="fr-FR" sz="1400" dirty="0" smtClean="0">
                <a:latin typeface="Cambria" pitchFamily="18" charset="0"/>
                <a:ea typeface="Cambria" pitchFamily="18" charset="0"/>
              </a:rPr>
              <a:t>Le dossier "data" est réservé au stockage du fichier CSV d'entrée qui contient l'ensemble des données des trajets routiers. Il offre ainsi un emplacement centralisé pour la source primaire de données, facilitant l'accès et la gestion de ces informations cruciales</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b="1" dirty="0" smtClean="0">
                <a:latin typeface="Cambria" pitchFamily="18" charset="0"/>
                <a:ea typeface="Cambria" pitchFamily="18" charset="0"/>
              </a:rPr>
              <a:t>Répertoire "</a:t>
            </a:r>
            <a:r>
              <a:rPr lang="fr-FR" sz="1400" b="1" dirty="0" err="1" smtClean="0">
                <a:latin typeface="Cambria" pitchFamily="18" charset="0"/>
                <a:ea typeface="Cambria" pitchFamily="18" charset="0"/>
              </a:rPr>
              <a:t>progc</a:t>
            </a:r>
            <a:r>
              <a:rPr lang="fr-FR" sz="1400" b="1" dirty="0" smtClean="0">
                <a:latin typeface="Cambria" pitchFamily="18" charset="0"/>
                <a:ea typeface="Cambria" pitchFamily="18" charset="0"/>
              </a:rPr>
              <a:t>"</a:t>
            </a:r>
          </a:p>
          <a:p>
            <a:pPr algn="just"/>
            <a:r>
              <a:rPr lang="fr-FR" sz="1400" dirty="0" smtClean="0">
                <a:latin typeface="Cambria" pitchFamily="18" charset="0"/>
                <a:ea typeface="Cambria" pitchFamily="18" charset="0"/>
              </a:rPr>
              <a:t>Le répertoire "</a:t>
            </a:r>
            <a:r>
              <a:rPr lang="fr-FR" sz="1400" dirty="0" err="1" smtClean="0">
                <a:latin typeface="Cambria" pitchFamily="18" charset="0"/>
                <a:ea typeface="Cambria" pitchFamily="18" charset="0"/>
              </a:rPr>
              <a:t>progc</a:t>
            </a:r>
            <a:r>
              <a:rPr lang="fr-FR" sz="1400" dirty="0" smtClean="0">
                <a:latin typeface="Cambria" pitchFamily="18" charset="0"/>
                <a:ea typeface="Cambria" pitchFamily="18" charset="0"/>
              </a:rPr>
              <a:t>" abrite le programme principal en langage C, accompagné du fichier </a:t>
            </a:r>
            <a:r>
              <a:rPr lang="fr-FR" sz="1400" dirty="0" err="1" smtClean="0">
                <a:latin typeface="Cambria" pitchFamily="18" charset="0"/>
                <a:ea typeface="Cambria" pitchFamily="18" charset="0"/>
              </a:rPr>
              <a:t>makefile</a:t>
            </a:r>
            <a:r>
              <a:rPr lang="fr-FR" sz="1400" dirty="0" smtClean="0">
                <a:latin typeface="Cambria" pitchFamily="18" charset="0"/>
                <a:ea typeface="Cambria" pitchFamily="18" charset="0"/>
              </a:rPr>
              <a:t> et de tout autre fichier nécessaire à la compilation et à l'exécution du programme. Cette structure dédiée au code garantit une organisation propre des composants logiciels du projet</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b="1" dirty="0" smtClean="0">
                <a:latin typeface="Cambria" pitchFamily="18" charset="0"/>
                <a:ea typeface="Cambria" pitchFamily="18" charset="0"/>
              </a:rPr>
              <a:t>Répertoire "images"</a:t>
            </a:r>
          </a:p>
          <a:p>
            <a:pPr algn="just"/>
            <a:r>
              <a:rPr lang="fr-FR" sz="1400" dirty="0" smtClean="0">
                <a:latin typeface="Cambria" pitchFamily="18" charset="0"/>
                <a:ea typeface="Cambria" pitchFamily="18" charset="0"/>
              </a:rPr>
              <a:t>Le dossier "images" est spécifiquement dédié à la sauvegarde des graphiques générés par le projet. Les différentes représentations graphiques des données, générées à partir du script Shell et du programme C, sont stockées ici pour une consultation aisée et une intégrité des résultats</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b="1" dirty="0" smtClean="0">
                <a:latin typeface="Cambria" pitchFamily="18" charset="0"/>
                <a:ea typeface="Cambria" pitchFamily="18" charset="0"/>
              </a:rPr>
              <a:t>Répertoire "</a:t>
            </a:r>
            <a:r>
              <a:rPr lang="fr-FR" sz="1400" b="1" dirty="0" err="1" smtClean="0">
                <a:latin typeface="Cambria" pitchFamily="18" charset="0"/>
                <a:ea typeface="Cambria" pitchFamily="18" charset="0"/>
              </a:rPr>
              <a:t>temp</a:t>
            </a:r>
            <a:r>
              <a:rPr lang="fr-FR" sz="1400" b="1" dirty="0" smtClean="0">
                <a:latin typeface="Cambria" pitchFamily="18" charset="0"/>
                <a:ea typeface="Cambria" pitchFamily="18" charset="0"/>
              </a:rPr>
              <a:t>"</a:t>
            </a:r>
          </a:p>
          <a:p>
            <a:pPr algn="just"/>
            <a:r>
              <a:rPr lang="fr-FR" sz="1400" dirty="0" smtClean="0">
                <a:latin typeface="Cambria" pitchFamily="18" charset="0"/>
                <a:ea typeface="Cambria" pitchFamily="18" charset="0"/>
              </a:rPr>
              <a:t>Le répertoire "</a:t>
            </a:r>
            <a:r>
              <a:rPr lang="fr-FR" sz="1400" dirty="0" err="1" smtClean="0">
                <a:latin typeface="Cambria" pitchFamily="18" charset="0"/>
                <a:ea typeface="Cambria" pitchFamily="18" charset="0"/>
              </a:rPr>
              <a:t>temp</a:t>
            </a:r>
            <a:r>
              <a:rPr lang="fr-FR" sz="1400" dirty="0" smtClean="0">
                <a:latin typeface="Cambria" pitchFamily="18" charset="0"/>
                <a:ea typeface="Cambria" pitchFamily="18" charset="0"/>
              </a:rPr>
              <a:t>" est destiné à stocker temporairement les fichiers intermédiaires nécessaires aux divers traitements effectués par le projet. Ce dossier joue un rôle essentiel dans la gestion des données pendant le processus de traitement, tout en maintenant un environnement de travail propre et organisé</a:t>
            </a:r>
            <a:r>
              <a:rPr lang="fr-FR" sz="1400" dirty="0" smtClean="0">
                <a:latin typeface="Cambria" pitchFamily="18" charset="0"/>
                <a:ea typeface="Cambria" pitchFamily="18" charset="0"/>
              </a:rPr>
              <a:t>.</a:t>
            </a:r>
          </a:p>
          <a:p>
            <a:endParaRPr lang="fr-FR" sz="1400" dirty="0" smtClean="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8</a:t>
            </a:fld>
            <a:endParaRPr lang="fr-FR" dirty="0"/>
          </a:p>
        </p:txBody>
      </p:sp>
      <p:sp>
        <p:nvSpPr>
          <p:cNvPr id="8" name="ZoneTexte 7"/>
          <p:cNvSpPr txBox="1"/>
          <p:nvPr/>
        </p:nvSpPr>
        <p:spPr>
          <a:xfrm>
            <a:off x="188640" y="755576"/>
            <a:ext cx="6336704" cy="3539430"/>
          </a:xfrm>
          <a:prstGeom prst="rect">
            <a:avLst/>
          </a:prstGeom>
          <a:noFill/>
        </p:spPr>
        <p:txBody>
          <a:bodyPr wrap="square" rtlCol="0">
            <a:spAutoFit/>
          </a:bodyPr>
          <a:lstStyle/>
          <a:p>
            <a:pPr marL="457200" indent="-457200" algn="just"/>
            <a:r>
              <a:rPr lang="fr-FR" sz="1400" b="1" dirty="0" smtClean="0">
                <a:latin typeface="Cambria" pitchFamily="18" charset="0"/>
                <a:ea typeface="Cambria" pitchFamily="18" charset="0"/>
              </a:rPr>
              <a:t>Répertoire </a:t>
            </a:r>
            <a:r>
              <a:rPr lang="fr-FR" sz="1400" b="1" dirty="0" smtClean="0">
                <a:latin typeface="Cambria" pitchFamily="18" charset="0"/>
                <a:ea typeface="Cambria" pitchFamily="18" charset="0"/>
              </a:rPr>
              <a:t>"</a:t>
            </a:r>
            <a:r>
              <a:rPr lang="fr-FR" sz="1400" b="1" dirty="0" err="1" smtClean="0">
                <a:latin typeface="Cambria" pitchFamily="18" charset="0"/>
                <a:ea typeface="Cambria" pitchFamily="18" charset="0"/>
              </a:rPr>
              <a:t>demo</a:t>
            </a:r>
            <a:r>
              <a:rPr lang="fr-FR" sz="1400" b="1" dirty="0" smtClean="0">
                <a:latin typeface="Cambria" pitchFamily="18" charset="0"/>
                <a:ea typeface="Cambria" pitchFamily="18" charset="0"/>
              </a:rPr>
              <a:t>"</a:t>
            </a:r>
          </a:p>
          <a:p>
            <a:pPr algn="just"/>
            <a:r>
              <a:rPr lang="fr-FR" sz="1400" dirty="0" smtClean="0">
                <a:latin typeface="Cambria" pitchFamily="18" charset="0"/>
                <a:ea typeface="Cambria" pitchFamily="18" charset="0"/>
              </a:rPr>
              <a:t>Le dossier "</a:t>
            </a:r>
            <a:r>
              <a:rPr lang="fr-FR" sz="1400" dirty="0" err="1" smtClean="0">
                <a:latin typeface="Cambria" pitchFamily="18" charset="0"/>
                <a:ea typeface="Cambria" pitchFamily="18" charset="0"/>
              </a:rPr>
              <a:t>demo</a:t>
            </a:r>
            <a:r>
              <a:rPr lang="fr-FR" sz="1400" dirty="0" smtClean="0">
                <a:latin typeface="Cambria" pitchFamily="18" charset="0"/>
                <a:ea typeface="Cambria" pitchFamily="18" charset="0"/>
              </a:rPr>
              <a:t>" conserve les résultats des exécutions précédentes. Cette archive des résultats antérieurs offre une référence rapide aux performances passées, permettant une comparaison et une évaluation du projet au fil du temps</a:t>
            </a:r>
            <a:r>
              <a:rPr lang="fr-FR" sz="1400" dirty="0" smtClean="0">
                <a:latin typeface="Cambria" pitchFamily="18" charset="0"/>
                <a:ea typeface="Cambria" pitchFamily="18" charset="0"/>
              </a:rPr>
              <a:t>.</a:t>
            </a:r>
          </a:p>
          <a:p>
            <a:pPr algn="just"/>
            <a:endParaRPr lang="fr-FR" sz="1400" dirty="0" smtClean="0">
              <a:latin typeface="Cambria" pitchFamily="18" charset="0"/>
              <a:ea typeface="Cambria" pitchFamily="18" charset="0"/>
            </a:endParaRPr>
          </a:p>
          <a:p>
            <a:pPr algn="just"/>
            <a:r>
              <a:rPr lang="fr-FR" sz="1400" b="1" dirty="0" smtClean="0">
                <a:latin typeface="Cambria" pitchFamily="18" charset="0"/>
                <a:ea typeface="Cambria" pitchFamily="18" charset="0"/>
              </a:rPr>
              <a:t>Emplacement du Script Shell</a:t>
            </a:r>
          </a:p>
          <a:p>
            <a:pPr algn="just"/>
            <a:r>
              <a:rPr lang="fr-FR" sz="1400" dirty="0" smtClean="0">
                <a:latin typeface="Cambria" pitchFamily="18" charset="0"/>
                <a:ea typeface="Cambria" pitchFamily="18" charset="0"/>
              </a:rPr>
              <a:t>Le script Shell principal, servant de point d'entrée central pour l'exécution du projet, est placé à la racine du projet. Cette décision vise à simplifier l'accès et l'utilisation du script, tout en maintenant une hiérarchie claire des différents éléments du projet.</a:t>
            </a:r>
          </a:p>
          <a:p>
            <a:pPr algn="just"/>
            <a:r>
              <a:rPr lang="fr-FR" sz="1400" dirty="0" smtClean="0">
                <a:latin typeface="Cambria" pitchFamily="18" charset="0"/>
                <a:ea typeface="Cambria" pitchFamily="18" charset="0"/>
              </a:rPr>
              <a:t>Cette organisation méthodique contribue à la clarté et à la facilité de gestion du projet, permettant une collaboration efficace au sein de l'équipe de développement.</a:t>
            </a: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p>
          <a:p>
            <a:endParaRPr lang="fr-FR" sz="1400" dirty="0" smtClean="0">
              <a:latin typeface="Cambria" pitchFamily="18" charset="0"/>
              <a:ea typeface="Cambria" pitchFamily="18" charset="0"/>
            </a:endParaRPr>
          </a:p>
        </p:txBody>
      </p:sp>
      <p:sp>
        <p:nvSpPr>
          <p:cNvPr id="9" name="ZoneTexte 8"/>
          <p:cNvSpPr txBox="1"/>
          <p:nvPr/>
        </p:nvSpPr>
        <p:spPr>
          <a:xfrm>
            <a:off x="476672" y="4305454"/>
            <a:ext cx="4077072" cy="338554"/>
          </a:xfrm>
          <a:prstGeom prst="rect">
            <a:avLst/>
          </a:prstGeom>
          <a:noFill/>
        </p:spPr>
        <p:txBody>
          <a:bodyPr wrap="square" rtlCol="0">
            <a:spAutoFit/>
          </a:bodyPr>
          <a:lstStyle/>
          <a:p>
            <a:r>
              <a:rPr lang="fr-FR" sz="1600" u="sng" dirty="0" smtClean="0">
                <a:latin typeface="Cambria" pitchFamily="18" charset="0"/>
                <a:ea typeface="Cambria" pitchFamily="18" charset="0"/>
              </a:rPr>
              <a:t>Organisation des fichiers et des dossiers : </a:t>
            </a:r>
            <a:endParaRPr lang="fr-FR" sz="1600" u="sng" dirty="0">
              <a:latin typeface="Cambria" pitchFamily="18" charset="0"/>
              <a:ea typeface="Cambria" pitchFamily="18" charset="0"/>
            </a:endParaRPr>
          </a:p>
        </p:txBody>
      </p:sp>
      <p:sp>
        <p:nvSpPr>
          <p:cNvPr id="10" name="Rectangle à coins arrondis 9"/>
          <p:cNvSpPr/>
          <p:nvPr/>
        </p:nvSpPr>
        <p:spPr>
          <a:xfrm>
            <a:off x="188640" y="6012160"/>
            <a:ext cx="1008112"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démo</a:t>
            </a:r>
            <a:endParaRPr lang="fr-FR" dirty="0"/>
          </a:p>
        </p:txBody>
      </p:sp>
      <p:sp>
        <p:nvSpPr>
          <p:cNvPr id="12" name="Rectangle à coins arrondis 11"/>
          <p:cNvSpPr/>
          <p:nvPr/>
        </p:nvSpPr>
        <p:spPr>
          <a:xfrm>
            <a:off x="2852936" y="4788024"/>
            <a:ext cx="1224136"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CY-Trucks</a:t>
            </a:r>
            <a:endParaRPr lang="fr-FR" dirty="0"/>
          </a:p>
        </p:txBody>
      </p:sp>
      <p:sp>
        <p:nvSpPr>
          <p:cNvPr id="18" name="Rectangle à coins arrondis 17"/>
          <p:cNvSpPr/>
          <p:nvPr/>
        </p:nvSpPr>
        <p:spPr>
          <a:xfrm>
            <a:off x="2708920" y="6012160"/>
            <a:ext cx="1224136"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temp</a:t>
            </a:r>
            <a:endParaRPr lang="fr-FR" dirty="0"/>
          </a:p>
        </p:txBody>
      </p:sp>
      <p:sp>
        <p:nvSpPr>
          <p:cNvPr id="19" name="Rectangle à coins arrondis 18"/>
          <p:cNvSpPr/>
          <p:nvPr/>
        </p:nvSpPr>
        <p:spPr>
          <a:xfrm>
            <a:off x="4077072" y="6012160"/>
            <a:ext cx="1224136"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images</a:t>
            </a:r>
            <a:endParaRPr lang="fr-FR" dirty="0"/>
          </a:p>
        </p:txBody>
      </p:sp>
      <p:sp>
        <p:nvSpPr>
          <p:cNvPr id="20" name="Rectangle à coins arrondis 19"/>
          <p:cNvSpPr/>
          <p:nvPr/>
        </p:nvSpPr>
        <p:spPr>
          <a:xfrm>
            <a:off x="5517232" y="6012160"/>
            <a:ext cx="1152128"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progc</a:t>
            </a:r>
            <a:endParaRPr lang="fr-FR" dirty="0"/>
          </a:p>
        </p:txBody>
      </p:sp>
      <p:sp>
        <p:nvSpPr>
          <p:cNvPr id="21" name="Rectangle à coins arrondis 20"/>
          <p:cNvSpPr/>
          <p:nvPr/>
        </p:nvSpPr>
        <p:spPr>
          <a:xfrm>
            <a:off x="1340768" y="6012160"/>
            <a:ext cx="1224136" cy="504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data</a:t>
            </a:r>
            <a:endParaRPr lang="fr-FR" dirty="0"/>
          </a:p>
        </p:txBody>
      </p:sp>
      <p:sp>
        <p:nvSpPr>
          <p:cNvPr id="22" name="Rectangle à coins arrondis 21"/>
          <p:cNvSpPr/>
          <p:nvPr/>
        </p:nvSpPr>
        <p:spPr>
          <a:xfrm>
            <a:off x="116632" y="7164288"/>
            <a:ext cx="1008112" cy="50405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tests</a:t>
            </a:r>
            <a:endParaRPr lang="fr-FR" dirty="0"/>
          </a:p>
        </p:txBody>
      </p:sp>
      <p:sp>
        <p:nvSpPr>
          <p:cNvPr id="23" name="Rectangle à coins arrondis 22"/>
          <p:cNvSpPr/>
          <p:nvPr/>
        </p:nvSpPr>
        <p:spPr>
          <a:xfrm>
            <a:off x="1268760" y="7164288"/>
            <a:ext cx="1008112" cy="50405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Data.csv</a:t>
            </a:r>
            <a:endParaRPr lang="fr-FR" dirty="0"/>
          </a:p>
        </p:txBody>
      </p:sp>
      <p:sp>
        <p:nvSpPr>
          <p:cNvPr id="24" name="Rectangle à coins arrondis 23"/>
          <p:cNvSpPr/>
          <p:nvPr/>
        </p:nvSpPr>
        <p:spPr>
          <a:xfrm>
            <a:off x="2348880" y="7151712"/>
            <a:ext cx="1757784" cy="58864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Résultats intermédiaires</a:t>
            </a:r>
            <a:endParaRPr lang="fr-FR" dirty="0"/>
          </a:p>
        </p:txBody>
      </p:sp>
      <p:sp>
        <p:nvSpPr>
          <p:cNvPr id="25" name="Rectangle à coins arrondis 24"/>
          <p:cNvSpPr/>
          <p:nvPr/>
        </p:nvSpPr>
        <p:spPr>
          <a:xfrm>
            <a:off x="4149080" y="7164288"/>
            <a:ext cx="1872208" cy="50405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Graphiques.png</a:t>
            </a:r>
            <a:endParaRPr lang="fr-FR" dirty="0"/>
          </a:p>
        </p:txBody>
      </p:sp>
      <p:sp>
        <p:nvSpPr>
          <p:cNvPr id="26" name="Rectangle à coins arrondis 25"/>
          <p:cNvSpPr/>
          <p:nvPr/>
        </p:nvSpPr>
        <p:spPr>
          <a:xfrm>
            <a:off x="6093296" y="7164288"/>
            <a:ext cx="648072" cy="50405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endParaRPr lang="fr-FR" dirty="0"/>
          </a:p>
        </p:txBody>
      </p:sp>
      <p:sp>
        <p:nvSpPr>
          <p:cNvPr id="28" name="Organigramme : Connecteur 27"/>
          <p:cNvSpPr/>
          <p:nvPr/>
        </p:nvSpPr>
        <p:spPr>
          <a:xfrm>
            <a:off x="548680" y="8316416"/>
            <a:ext cx="144016" cy="144016"/>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rganigramme : Connecteur 28"/>
          <p:cNvSpPr/>
          <p:nvPr/>
        </p:nvSpPr>
        <p:spPr>
          <a:xfrm>
            <a:off x="548680" y="8676456"/>
            <a:ext cx="144016" cy="144016"/>
          </a:xfrm>
          <a:prstGeom prst="flowChartConnec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692696" y="8244408"/>
            <a:ext cx="1008112" cy="646331"/>
          </a:xfrm>
          <a:prstGeom prst="rect">
            <a:avLst/>
          </a:prstGeom>
          <a:noFill/>
        </p:spPr>
        <p:txBody>
          <a:bodyPr wrap="square" rtlCol="0">
            <a:spAutoFit/>
          </a:bodyPr>
          <a:lstStyle/>
          <a:p>
            <a:r>
              <a:rPr lang="fr-FR" dirty="0" smtClean="0">
                <a:latin typeface="Cambria" pitchFamily="18" charset="0"/>
                <a:ea typeface="Cambria" pitchFamily="18" charset="0"/>
              </a:rPr>
              <a:t>Fichiers</a:t>
            </a:r>
          </a:p>
          <a:p>
            <a:r>
              <a:rPr lang="fr-FR" dirty="0" smtClean="0">
                <a:latin typeface="Cambria" pitchFamily="18" charset="0"/>
                <a:ea typeface="Cambria" pitchFamily="18" charset="0"/>
              </a:rPr>
              <a:t>dossiers</a:t>
            </a:r>
            <a:endParaRPr lang="fr-FR" dirty="0">
              <a:latin typeface="Cambria" pitchFamily="18" charset="0"/>
              <a:ea typeface="Cambria" pitchFamily="18" charset="0"/>
            </a:endParaRPr>
          </a:p>
        </p:txBody>
      </p:sp>
      <p:sp>
        <p:nvSpPr>
          <p:cNvPr id="31" name="Flèche droite 30"/>
          <p:cNvSpPr/>
          <p:nvPr/>
        </p:nvSpPr>
        <p:spPr>
          <a:xfrm rot="9126460">
            <a:off x="1247477" y="5297664"/>
            <a:ext cx="1313696" cy="235241"/>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31"/>
          <p:cNvSpPr/>
          <p:nvPr/>
        </p:nvSpPr>
        <p:spPr>
          <a:xfrm rot="5400000">
            <a:off x="3140968" y="5508104"/>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droite 32"/>
          <p:cNvSpPr/>
          <p:nvPr/>
        </p:nvSpPr>
        <p:spPr>
          <a:xfrm rot="7513151">
            <a:off x="2145682" y="5547983"/>
            <a:ext cx="697089" cy="13626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droite 33"/>
          <p:cNvSpPr/>
          <p:nvPr/>
        </p:nvSpPr>
        <p:spPr>
          <a:xfrm rot="5400000">
            <a:off x="6093296" y="6732240"/>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droite 34"/>
          <p:cNvSpPr/>
          <p:nvPr/>
        </p:nvSpPr>
        <p:spPr>
          <a:xfrm rot="5400000">
            <a:off x="4581128" y="6732240"/>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droite 35"/>
          <p:cNvSpPr/>
          <p:nvPr/>
        </p:nvSpPr>
        <p:spPr>
          <a:xfrm rot="5400000">
            <a:off x="3068960" y="6732240"/>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droite 36"/>
          <p:cNvSpPr/>
          <p:nvPr/>
        </p:nvSpPr>
        <p:spPr>
          <a:xfrm rot="5400000">
            <a:off x="1700808" y="6732240"/>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droite 37"/>
          <p:cNvSpPr/>
          <p:nvPr/>
        </p:nvSpPr>
        <p:spPr>
          <a:xfrm rot="5400000">
            <a:off x="476672" y="6732240"/>
            <a:ext cx="504056" cy="21602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droite 38"/>
          <p:cNvSpPr/>
          <p:nvPr/>
        </p:nvSpPr>
        <p:spPr>
          <a:xfrm rot="2975520">
            <a:off x="4078350" y="5533512"/>
            <a:ext cx="697089" cy="136264"/>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droite 39"/>
          <p:cNvSpPr/>
          <p:nvPr/>
        </p:nvSpPr>
        <p:spPr>
          <a:xfrm rot="1626544">
            <a:off x="4324339" y="5268647"/>
            <a:ext cx="1313696" cy="235241"/>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1F58398-B0E2-4110-BBBC-654414E11DF2}" type="slidenum">
              <a:rPr lang="fr-FR" smtClean="0"/>
              <a:pPr/>
              <a:t>9</a:t>
            </a:fld>
            <a:endParaRPr lang="fr-FR" dirty="0"/>
          </a:p>
        </p:txBody>
      </p:sp>
      <p:sp>
        <p:nvSpPr>
          <p:cNvPr id="8" name="ZoneTexte 7"/>
          <p:cNvSpPr txBox="1"/>
          <p:nvPr/>
        </p:nvSpPr>
        <p:spPr>
          <a:xfrm>
            <a:off x="188640" y="755576"/>
            <a:ext cx="6336704" cy="5816977"/>
          </a:xfrm>
          <a:prstGeom prst="rect">
            <a:avLst/>
          </a:prstGeom>
          <a:noFill/>
        </p:spPr>
        <p:txBody>
          <a:bodyPr wrap="square" rtlCol="0">
            <a:spAutoFit/>
          </a:bodyPr>
          <a:lstStyle/>
          <a:p>
            <a:pPr marL="457200" indent="-457200" algn="just"/>
            <a:r>
              <a:rPr lang="fr-FR" dirty="0" smtClean="0">
                <a:latin typeface="Cambria" pitchFamily="18" charset="0"/>
                <a:ea typeface="Cambria" pitchFamily="18" charset="0"/>
              </a:rPr>
              <a:t>		&gt; Options disponibles :</a:t>
            </a:r>
          </a:p>
          <a:p>
            <a:pPr marL="457200" indent="-457200" algn="just"/>
            <a:endParaRPr lang="fr-FR" dirty="0" smtClean="0">
              <a:latin typeface="Cambria" pitchFamily="18" charset="0"/>
              <a:ea typeface="Cambria" pitchFamily="18" charset="0"/>
            </a:endParaRPr>
          </a:p>
          <a:p>
            <a:pPr marL="457200" indent="-457200" algn="just"/>
            <a:endParaRPr lang="fr-FR" sz="1400" dirty="0" smtClean="0">
              <a:latin typeface="Cambria" pitchFamily="18" charset="0"/>
              <a:ea typeface="Cambria" pitchFamily="18" charset="0"/>
            </a:endParaRPr>
          </a:p>
          <a:p>
            <a:pPr marL="457200" indent="-457200" algn="just"/>
            <a:r>
              <a:rPr lang="fr-FR" sz="1400" dirty="0" smtClean="0">
                <a:latin typeface="Cambria" pitchFamily="18" charset="0"/>
                <a:ea typeface="Cambria" pitchFamily="18" charset="0"/>
              </a:rPr>
              <a:t>	Le but de ce projet est de choisir entre plusieurs options de traitement :</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[D1] Conducteurs avec le Plus de Trajets (-d1):</a:t>
            </a:r>
            <a:r>
              <a:rPr lang="fr-FR" sz="1400" dirty="0" smtClean="0">
                <a:latin typeface="Cambria" pitchFamily="18" charset="0"/>
                <a:ea typeface="Cambria" pitchFamily="18" charset="0"/>
              </a:rPr>
              <a:t> Génère un histogramme horizontal des 10 conducteurs avec le plus de </a:t>
            </a:r>
            <a:r>
              <a:rPr lang="fr-FR" sz="1400" dirty="0" smtClean="0">
                <a:latin typeface="Cambria" pitchFamily="18" charset="0"/>
                <a:ea typeface="Cambria" pitchFamily="18" charset="0"/>
              </a:rPr>
              <a:t>trajets.</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[D2</a:t>
            </a:r>
            <a:r>
              <a:rPr lang="fr-FR" sz="1400" b="1" dirty="0" smtClean="0">
                <a:latin typeface="Cambria" pitchFamily="18" charset="0"/>
                <a:ea typeface="Cambria" pitchFamily="18" charset="0"/>
              </a:rPr>
              <a:t>] Conducteurs et la Plus Grande Distance (-d2):</a:t>
            </a:r>
            <a:r>
              <a:rPr lang="fr-FR" sz="1400" dirty="0" smtClean="0">
                <a:latin typeface="Cambria" pitchFamily="18" charset="0"/>
                <a:ea typeface="Cambria" pitchFamily="18" charset="0"/>
              </a:rPr>
              <a:t> Génère un histogramme horizontal des 10 conducteurs avec la plus grande distance parcourue</a:t>
            </a:r>
            <a:r>
              <a:rPr lang="fr-FR" sz="1400" dirty="0" smtClean="0">
                <a:latin typeface="Cambria" pitchFamily="18" charset="0"/>
                <a:ea typeface="Cambria" pitchFamily="18" charset="0"/>
              </a:rPr>
              <a:t>.</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a:t>
            </a:r>
            <a:r>
              <a:rPr lang="fr-FR" sz="1400" b="1" dirty="0" smtClean="0">
                <a:latin typeface="Cambria" pitchFamily="18" charset="0"/>
                <a:ea typeface="Cambria" pitchFamily="18" charset="0"/>
              </a:rPr>
              <a:t>L] Les 10 Trajets les Plus Longs (-l):</a:t>
            </a:r>
            <a:r>
              <a:rPr lang="fr-FR" sz="1400" dirty="0" smtClean="0">
                <a:latin typeface="Cambria" pitchFamily="18" charset="0"/>
                <a:ea typeface="Cambria" pitchFamily="18" charset="0"/>
              </a:rPr>
              <a:t> Génère un histogramme vertical des 10 trajets avec la plus grande distance</a:t>
            </a:r>
            <a:r>
              <a:rPr lang="fr-FR" sz="1400" dirty="0" smtClean="0">
                <a:latin typeface="Cambria" pitchFamily="18" charset="0"/>
                <a:ea typeface="Cambria" pitchFamily="18" charset="0"/>
              </a:rPr>
              <a:t>.</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a:t>
            </a:r>
            <a:r>
              <a:rPr lang="fr-FR" sz="1400" b="1" dirty="0" smtClean="0">
                <a:latin typeface="Cambria" pitchFamily="18" charset="0"/>
                <a:ea typeface="Cambria" pitchFamily="18" charset="0"/>
              </a:rPr>
              <a:t>T] Les 10 Villes les Plus Traversées (-t):</a:t>
            </a:r>
            <a:r>
              <a:rPr lang="fr-FR" sz="1400" dirty="0" smtClean="0">
                <a:latin typeface="Cambria" pitchFamily="18" charset="0"/>
                <a:ea typeface="Cambria" pitchFamily="18" charset="0"/>
              </a:rPr>
              <a:t> Génère un histogramme regroupé des 10 villes les plus traversées</a:t>
            </a:r>
            <a:r>
              <a:rPr lang="fr-FR" sz="1400" dirty="0" smtClean="0">
                <a:latin typeface="Cambria" pitchFamily="18" charset="0"/>
                <a:ea typeface="Cambria" pitchFamily="18" charset="0"/>
              </a:rPr>
              <a:t>.</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a:t>
            </a:r>
            <a:r>
              <a:rPr lang="fr-FR" sz="1400" b="1" dirty="0" smtClean="0">
                <a:latin typeface="Cambria" pitchFamily="18" charset="0"/>
                <a:ea typeface="Cambria" pitchFamily="18" charset="0"/>
              </a:rPr>
              <a:t>S] Statistiques sur les Étapes (-s):</a:t>
            </a:r>
            <a:r>
              <a:rPr lang="fr-FR" sz="1400" dirty="0" smtClean="0">
                <a:latin typeface="Cambria" pitchFamily="18" charset="0"/>
                <a:ea typeface="Cambria" pitchFamily="18" charset="0"/>
              </a:rPr>
              <a:t> Génère un graphique de courbes min-max-moyenne montrant les statistiques sur les étapes des </a:t>
            </a:r>
            <a:r>
              <a:rPr lang="fr-FR" sz="1400" dirty="0" smtClean="0">
                <a:latin typeface="Cambria" pitchFamily="18" charset="0"/>
                <a:ea typeface="Cambria" pitchFamily="18" charset="0"/>
              </a:rPr>
              <a:t>trajets</a:t>
            </a:r>
          </a:p>
          <a:p>
            <a:pPr marL="457200" indent="-457200" algn="just"/>
            <a:endParaRPr lang="fr-FR" sz="1400" dirty="0" smtClean="0">
              <a:latin typeface="Cambria" pitchFamily="18" charset="0"/>
              <a:ea typeface="Cambria" pitchFamily="18" charset="0"/>
            </a:endParaRPr>
          </a:p>
          <a:p>
            <a:pPr marL="457200" indent="-457200" algn="just"/>
            <a:r>
              <a:rPr lang="fr-FR" sz="1400" b="1" dirty="0" smtClean="0">
                <a:latin typeface="Cambria" pitchFamily="18" charset="0"/>
                <a:ea typeface="Cambria" pitchFamily="18" charset="0"/>
              </a:rPr>
              <a:t>[H] fonction help (-h): </a:t>
            </a:r>
            <a:r>
              <a:rPr lang="fr-FR" sz="1400" dirty="0" smtClean="0">
                <a:latin typeface="Cambria" pitchFamily="18" charset="0"/>
                <a:ea typeface="Cambria" pitchFamily="18" charset="0"/>
              </a:rPr>
              <a:t>tous les autres arguments sont ignorés, et votre programme devra afficher un message d’aide expliquant les options pouvant être utilisées ou non</a:t>
            </a:r>
            <a:endParaRPr lang="fr-FR" sz="1400" b="1" dirty="0" smtClean="0">
              <a:latin typeface="Cambria" pitchFamily="18" charset="0"/>
              <a:ea typeface="Cambria" pitchFamily="18" charset="0"/>
            </a:endParaRPr>
          </a:p>
          <a:p>
            <a:pPr algn="just"/>
            <a:endParaRPr lang="fr-FR" sz="1400" dirty="0" smtClean="0">
              <a:latin typeface="Cambria" pitchFamily="18" charset="0"/>
              <a:ea typeface="Cambria" pitchFamily="18" charset="0"/>
            </a:endParaRPr>
          </a:p>
          <a:p>
            <a:pPr algn="just"/>
            <a:r>
              <a:rPr lang="fr-FR" sz="1400" dirty="0" smtClean="0">
                <a:latin typeface="Cambria" pitchFamily="18" charset="0"/>
                <a:ea typeface="Cambria" pitchFamily="18" charset="0"/>
              </a:rPr>
              <a:t>	</a:t>
            </a:r>
          </a:p>
          <a:p>
            <a:endParaRPr lang="fr-FR" sz="1400" dirty="0" smtClean="0">
              <a:latin typeface="Cambria" pitchFamily="18" charset="0"/>
              <a:ea typeface="Cambria" pitchFamily="18"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320</Words>
  <Application>Microsoft Office PowerPoint</Application>
  <PresentationFormat>Affichage à l'écran (4:3)</PresentationFormat>
  <Paragraphs>179</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Inès Ribar</dc:creator>
  <cp:lastModifiedBy>Inès Ribar</cp:lastModifiedBy>
  <cp:revision>59</cp:revision>
  <dcterms:created xsi:type="dcterms:W3CDTF">2024-01-30T19:58:35Z</dcterms:created>
  <dcterms:modified xsi:type="dcterms:W3CDTF">2024-02-02T00:17:27Z</dcterms:modified>
</cp:coreProperties>
</file>