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B518098-92B0-4024-B918-33AD074F10F4}">
  <a:tblStyle styleId="{0B518098-92B0-4024-B918-33AD074F10F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2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1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3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0.gif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6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7.gif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88FA">
            <a:alpha val="90230"/>
          </a:srgbClr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1658637" y="1080787"/>
            <a:ext cx="57840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Projet HelloSuribot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1701362" y="1943505"/>
            <a:ext cx="5784000" cy="211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dirigé par Suricats Consulting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fr" sz="1400"/>
              <a:t>Anna Kostrikova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" sz="1400"/>
              <a:t>Félix Lima Gorito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" sz="1400"/>
              <a:t>Julien Margarido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buNone/>
            </a:pPr>
            <a:r>
              <a:rPr lang="fr" sz="1400"/>
              <a:t>_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94500" y="4244850"/>
            <a:ext cx="1606800" cy="79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400"/>
              <a:t>UE PiSTL</a:t>
            </a:r>
          </a:p>
          <a:p>
            <a:pPr lvl="0">
              <a:spcBef>
                <a:spcPts val="0"/>
              </a:spcBef>
              <a:buNone/>
            </a:pPr>
            <a:r>
              <a:rPr lang="fr" sz="1400"/>
              <a:t>M2 STL - UPMC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400"/>
              <a:t>27 Janvier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88FA">
            <a:alpha val="90230"/>
          </a:srgbClr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fr"/>
              <a:t>API REST</a:t>
            </a: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/32</a:t>
            </a:r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solutions</a:t>
            </a:r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2</a:t>
            </a:r>
            <a:r>
              <a:rPr lang="fr"/>
              <a:t> - API bouchonnée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88FA">
            <a:alpha val="90230"/>
          </a:srgbClr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API REST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Assurances</a:t>
            </a: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/32</a:t>
            </a:r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solutions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2 - API bouchonnée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88FA">
            <a:alpha val="90230"/>
          </a:srgbClr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API REST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Assurances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SpringBoot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/32</a:t>
            </a:r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solutions</a:t>
            </a:r>
          </a:p>
        </p:txBody>
      </p:sp>
      <p:sp>
        <p:nvSpPr>
          <p:cNvPr id="152" name="Shape 152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2 - API bouchonnée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88FA">
            <a:alpha val="90230"/>
          </a:srgbClr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‹#›</a:t>
            </a:fld>
            <a:r>
              <a:rPr lang="fr"/>
              <a:t>/32</a:t>
            </a:r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3 - Architecture du bot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88FA">
            <a:alpha val="90230"/>
          </a:srgbClr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‹#›</a:t>
            </a:fld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3 - Architecture du bot</a:t>
            </a:r>
          </a:p>
        </p:txBody>
      </p:sp>
      <p:sp>
        <p:nvSpPr>
          <p:cNvPr id="165" name="Shape 165"/>
          <p:cNvSpPr/>
          <p:nvPr/>
        </p:nvSpPr>
        <p:spPr>
          <a:xfrm>
            <a:off x="0" y="685800"/>
            <a:ext cx="9144000" cy="464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uribot_DiagClass_V3_composants.png"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685800"/>
            <a:ext cx="8677199" cy="464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88FA">
            <a:alpha val="90230"/>
          </a:srgbClr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-303825" y="1311200"/>
            <a:ext cx="2808000" cy="46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1800"/>
              <a:t>4 - Les tests</a:t>
            </a: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‹#›</a:t>
            </a:fld>
            <a:r>
              <a:rPr lang="fr"/>
              <a:t>/32</a:t>
            </a:r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197502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3000"/>
              <a:t>Les solutions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3629175" y="698450"/>
            <a:ext cx="5274000" cy="3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fr"/>
              <a:t>Respecter les exigences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fr"/>
              <a:t>Vérifier d’éventuelles régressions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75" name="Shape 175"/>
          <p:cNvSpPr txBox="1"/>
          <p:nvPr/>
        </p:nvSpPr>
        <p:spPr>
          <a:xfrm>
            <a:off x="783275" y="1892900"/>
            <a:ext cx="22221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4.</a:t>
            </a:r>
            <a:r>
              <a:rPr lang="fr">
                <a:solidFill>
                  <a:srgbClr val="FFFFFF"/>
                </a:solidFill>
              </a:rPr>
              <a:t>1. Validation de solution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88FA">
            <a:alpha val="90230"/>
          </a:srgbClr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-303825" y="1311200"/>
            <a:ext cx="2808000" cy="46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1800"/>
              <a:t>4 - Les tests</a:t>
            </a: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‹#›</a:t>
            </a:fld>
            <a:r>
              <a:rPr lang="fr"/>
              <a:t>/32</a:t>
            </a:r>
          </a:p>
        </p:txBody>
      </p:sp>
      <p:sp>
        <p:nvSpPr>
          <p:cNvPr id="182" name="Shape 182"/>
          <p:cNvSpPr txBox="1"/>
          <p:nvPr>
            <p:ph type="title"/>
          </p:nvPr>
        </p:nvSpPr>
        <p:spPr>
          <a:xfrm>
            <a:off x="197502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3000"/>
              <a:t>Les solutions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629175" y="698450"/>
            <a:ext cx="5274000" cy="3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fr"/>
              <a:t>+ 180 tests unitaires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84" name="Shape 184"/>
          <p:cNvSpPr txBox="1"/>
          <p:nvPr/>
        </p:nvSpPr>
        <p:spPr>
          <a:xfrm>
            <a:off x="783275" y="1892900"/>
            <a:ext cx="22221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4.2.</a:t>
            </a:r>
            <a:r>
              <a:rPr lang="fr">
                <a:solidFill>
                  <a:srgbClr val="FFFFFF"/>
                </a:solidFill>
              </a:rPr>
              <a:t> Tests unitaires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88FA">
            <a:alpha val="90230"/>
          </a:srgbClr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-102750" y="1311200"/>
            <a:ext cx="2808000" cy="46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1800"/>
              <a:t>5</a:t>
            </a:r>
            <a:r>
              <a:rPr lang="fr" sz="1800"/>
              <a:t> - Autres points</a:t>
            </a: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‹#›</a:t>
            </a:fld>
            <a:r>
              <a:rPr lang="fr"/>
              <a:t>/32</a:t>
            </a:r>
          </a:p>
        </p:txBody>
      </p:sp>
      <p:sp>
        <p:nvSpPr>
          <p:cNvPr id="191" name="Shape 191"/>
          <p:cNvSpPr txBox="1"/>
          <p:nvPr>
            <p:ph type="title"/>
          </p:nvPr>
        </p:nvSpPr>
        <p:spPr>
          <a:xfrm>
            <a:off x="197502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3000"/>
              <a:t>Les solutions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3629175" y="698450"/>
            <a:ext cx="5274000" cy="3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fr"/>
              <a:t>+ 180 tests unitaires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fr"/>
              <a:t>Tests auto à chaque déploiement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fr"/>
              <a:t>Déploiement automatique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93" name="Shape 193"/>
          <p:cNvSpPr txBox="1"/>
          <p:nvPr/>
        </p:nvSpPr>
        <p:spPr>
          <a:xfrm>
            <a:off x="783400" y="1892900"/>
            <a:ext cx="22221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5.1.</a:t>
            </a:r>
            <a:r>
              <a:rPr lang="fr">
                <a:solidFill>
                  <a:srgbClr val="FFFFFF"/>
                </a:solidFill>
              </a:rPr>
              <a:t> Intégration continue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88FA">
            <a:alpha val="90230"/>
          </a:srgbClr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2997400" y="912275"/>
            <a:ext cx="2830200" cy="104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1800">
                <a:solidFill>
                  <a:srgbClr val="FFFFFF"/>
                </a:solidFill>
              </a:rPr>
              <a:t>5 - Autres points</a:t>
            </a: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/32</a:t>
            </a:r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301450" y="14457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3000"/>
              <a:t>Les solutions</a:t>
            </a:r>
          </a:p>
        </p:txBody>
      </p:sp>
      <p:sp>
        <p:nvSpPr>
          <p:cNvPr id="201" name="Shape 201"/>
          <p:cNvSpPr txBox="1"/>
          <p:nvPr>
            <p:ph idx="2" type="body"/>
          </p:nvPr>
        </p:nvSpPr>
        <p:spPr>
          <a:xfrm>
            <a:off x="1093825" y="237902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Système de logs journaliers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36968" l="28224" r="41586" t="45466"/>
          <a:stretch/>
        </p:blipFill>
        <p:spPr>
          <a:xfrm>
            <a:off x="4514899" y="2423050"/>
            <a:ext cx="4362249" cy="14277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88FA">
            <a:alpha val="90230"/>
          </a:srgbClr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2997400" y="912275"/>
            <a:ext cx="2830200" cy="104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1800">
                <a:solidFill>
                  <a:srgbClr val="FFFFFF"/>
                </a:solidFill>
              </a:rPr>
              <a:t>5 - Autres points</a:t>
            </a: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/32</a:t>
            </a:r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x="301450" y="14457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3000"/>
              <a:t>Les solutions</a:t>
            </a:r>
          </a:p>
        </p:txBody>
      </p:sp>
      <p:sp>
        <p:nvSpPr>
          <p:cNvPr id="210" name="Shape 210"/>
          <p:cNvSpPr txBox="1"/>
          <p:nvPr>
            <p:ph idx="2" type="body"/>
          </p:nvPr>
        </p:nvSpPr>
        <p:spPr>
          <a:xfrm>
            <a:off x="1093825" y="237902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Système de logs journaliers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Gestion de plusieurs langues</a:t>
            </a: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71308" l="5165" r="82351" t="21965"/>
          <a:stretch/>
        </p:blipFill>
        <p:spPr>
          <a:xfrm>
            <a:off x="5392850" y="2547225"/>
            <a:ext cx="3130699" cy="9488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88FA">
            <a:alpha val="90230"/>
          </a:srgbClr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733400" y="1046925"/>
            <a:ext cx="5781300" cy="3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Roboto"/>
              <a:buAutoNum type="arabicPeriod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Contexte et besoins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>
              <a:spcBef>
                <a:spcPts val="0"/>
              </a:spcBef>
              <a:buFont typeface="Roboto"/>
              <a:buAutoNum type="arabicPeriod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Les solutions apportées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>
              <a:spcBef>
                <a:spcPts val="0"/>
              </a:spcBef>
              <a:buFont typeface="Roboto"/>
              <a:buAutoNum type="arabicPeriod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Comparatifs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>
              <a:spcBef>
                <a:spcPts val="0"/>
              </a:spcBef>
              <a:buFont typeface="Roboto"/>
              <a:buAutoNum type="arabicPeriod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Objectifs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>
              <a:spcBef>
                <a:spcPts val="0"/>
              </a:spcBef>
              <a:buFont typeface="Roboto"/>
              <a:buAutoNum type="arabicPeriod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Démonstration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>
              <a:spcBef>
                <a:spcPts val="0"/>
              </a:spcBef>
              <a:buFont typeface="Roboto"/>
              <a:buAutoNum type="arabicPeriod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Conclusion &amp; questions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88FA">
            <a:alpha val="90230"/>
          </a:srgbClr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60950" y="19580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Comparatifs</a:t>
            </a: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‹#›</a:t>
            </a:fld>
            <a:r>
              <a:rPr lang="fr"/>
              <a:t>/32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529050" y="963500"/>
            <a:ext cx="4686300" cy="46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fr" sz="1800">
                <a:solidFill>
                  <a:srgbClr val="FFFFFF"/>
                </a:solidFill>
              </a:rPr>
              <a:t>des “BotConnector”</a:t>
            </a:r>
          </a:p>
        </p:txBody>
      </p:sp>
      <p:graphicFrame>
        <p:nvGraphicFramePr>
          <p:cNvPr id="219" name="Shape 219"/>
          <p:cNvGraphicFramePr/>
          <p:nvPr/>
        </p:nvGraphicFramePr>
        <p:xfrm>
          <a:off x="13566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{0B518098-92B0-4024-B918-33AD074F10F4}</a:tableStyleId>
              </a:tblPr>
              <a:tblGrid>
                <a:gridCol w="3409125"/>
                <a:gridCol w="3654375"/>
              </a:tblGrid>
              <a:tr h="3555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Microsoft Bot Connector</a:t>
                      </a: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Recast Bot Connector</a:t>
                      </a: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315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- Support de plusieurs messageries</a:t>
                      </a:r>
                      <a:br>
                        <a:rPr lang="fr"/>
                      </a:b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- Requêtes plus complètes</a:t>
                      </a:r>
                      <a:br>
                        <a:rPr lang="fr"/>
                      </a:b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- Multinationale fiable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- Elaboration rapide d’un bot</a:t>
                      </a:r>
                      <a:br>
                        <a:rPr lang="fr"/>
                      </a:b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- Tutoriel clair</a:t>
                      </a:r>
                      <a:br>
                        <a:rPr lang="fr"/>
                      </a:b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- Disponibilité de l’équipe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88FA">
            <a:alpha val="90230"/>
          </a:srgbClr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60950" y="19580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Comparatifs</a:t>
            </a: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‹#›</a:t>
            </a:fld>
            <a:r>
              <a:rPr lang="fr"/>
              <a:t>/32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529050" y="963500"/>
            <a:ext cx="4686300" cy="46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fr" sz="1800">
                <a:solidFill>
                  <a:srgbClr val="FFFFFF"/>
                </a:solidFill>
              </a:rPr>
              <a:t>des “AI”</a:t>
            </a:r>
          </a:p>
        </p:txBody>
      </p:sp>
      <p:graphicFrame>
        <p:nvGraphicFramePr>
          <p:cNvPr id="227" name="Shape 227"/>
          <p:cNvGraphicFramePr/>
          <p:nvPr/>
        </p:nvGraphicFramePr>
        <p:xfrm>
          <a:off x="13566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{0B518098-92B0-4024-B918-33AD074F10F4}</a:tableStyleId>
              </a:tblPr>
              <a:tblGrid>
                <a:gridCol w="3409125"/>
                <a:gridCol w="3654375"/>
              </a:tblGrid>
              <a:tr h="3555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API.ai</a:t>
                      </a: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Recast.ai</a:t>
                      </a: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315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- Bonne gestion des liaisons entre mots</a:t>
                      </a:r>
                      <a:br>
                        <a:rPr lang="fr"/>
                      </a:b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- Modification centralisée des intents/entities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- Détection de langue (en cours)</a:t>
                      </a:r>
                      <a:br>
                        <a:rPr lang="fr"/>
                      </a:b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- Interface plus intuitive</a:t>
                      </a:r>
                      <a:br>
                        <a:rPr lang="fr"/>
                      </a:b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- Ne nécessite pas de compte Google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88FA">
            <a:alpha val="90230"/>
          </a:srgbClr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000"/>
              <a:t>Les objectifs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quelques détails à parfaire…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/32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629175" y="698450"/>
            <a:ext cx="5274000" cy="3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fr"/>
              <a:t>Intégration à Facebook Messenger</a:t>
            </a:r>
          </a:p>
          <a:p>
            <a:pPr lvl="0" rtl="0">
              <a:spcBef>
                <a:spcPts val="0"/>
              </a:spcBef>
              <a:buNone/>
            </a:pPr>
            <a:br>
              <a:rPr b="1" lang="fr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fr"/>
              <a:t>Détection de langue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88FA">
            <a:alpha val="90230"/>
          </a:srgbClr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000"/>
              <a:t>Les objectifs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quelques détails à parfaire…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mais les principaux objectifs sont là.</a:t>
            </a: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/32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3629175" y="0"/>
            <a:ext cx="5274000" cy="4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fr"/>
              <a:t>API de cas métiers bouchonnée</a:t>
            </a:r>
            <a:br>
              <a:rPr b="1" lang="fr"/>
            </a:br>
            <a:br>
              <a:rPr b="1" lang="fr"/>
            </a:b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fr"/>
              <a:t>Bot fonctionnel</a:t>
            </a:r>
          </a:p>
          <a:p>
            <a:pPr lvl="0" rtl="0">
              <a:spcBef>
                <a:spcPts val="0"/>
              </a:spcBef>
              <a:buNone/>
            </a:pPr>
            <a:br>
              <a:rPr b="1" lang="fr"/>
            </a:b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fr"/>
              <a:t>Modularité et extensibilité</a:t>
            </a:r>
            <a:br>
              <a:rPr b="1" lang="fr"/>
            </a:br>
            <a:br>
              <a:rPr b="1" lang="fr"/>
            </a:b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fr"/>
              <a:t>Intégration continue</a:t>
            </a:r>
            <a:br>
              <a:rPr b="1" lang="fr"/>
            </a:br>
            <a:br>
              <a:rPr b="1" lang="fr"/>
            </a:b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fr"/>
              <a:t>Réutilisable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88FA">
            <a:alpha val="90230"/>
          </a:srgbClr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Démonstration</a:t>
            </a:r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/32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4375" y="619050"/>
            <a:ext cx="9135300" cy="4524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</a:t>
            </a:r>
            <a:r>
              <a:rPr baseline="30000" lang="fr"/>
              <a:t>ère</a:t>
            </a:r>
            <a:r>
              <a:rPr lang="fr"/>
              <a:t> communication avec le bot</a:t>
            </a:r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‹#›</a:t>
            </a:fld>
            <a:r>
              <a:rPr lang="fr"/>
              <a:t>/32</a:t>
            </a:r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 b="0" l="28474" r="28479" t="4571"/>
          <a:stretch/>
        </p:blipFill>
        <p:spPr>
          <a:xfrm>
            <a:off x="3300612" y="648875"/>
            <a:ext cx="2542775" cy="446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4375" y="619050"/>
            <a:ext cx="9135300" cy="4524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Demande information pour un paiement</a:t>
            </a:r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‹#›</a:t>
            </a:fld>
            <a:r>
              <a:rPr lang="fr"/>
              <a:t>/32</a:t>
            </a: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 b="0" l="28679" r="28883" t="4571"/>
          <a:stretch/>
        </p:blipFill>
        <p:spPr>
          <a:xfrm>
            <a:off x="3311637" y="619050"/>
            <a:ext cx="2520725" cy="45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4375" y="619050"/>
            <a:ext cx="9135300" cy="4524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RIB</a:t>
            </a:r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‹#›</a:t>
            </a:fld>
            <a:r>
              <a:rPr lang="fr"/>
              <a:t>/32</a:t>
            </a: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b="0" l="28679" r="28679" t="4571"/>
          <a:stretch/>
        </p:blipFill>
        <p:spPr>
          <a:xfrm>
            <a:off x="3313687" y="619050"/>
            <a:ext cx="2516625" cy="45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4375" y="619050"/>
            <a:ext cx="9135300" cy="4524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Personnes assurées</a:t>
            </a:r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‹#›</a:t>
            </a:fld>
            <a:r>
              <a:rPr lang="fr"/>
              <a:t>/32</a:t>
            </a:r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 b="0" l="28679" r="28883" t="4571"/>
          <a:stretch/>
        </p:blipFill>
        <p:spPr>
          <a:xfrm>
            <a:off x="3322900" y="619050"/>
            <a:ext cx="2498200" cy="448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375" y="619050"/>
            <a:ext cx="9135300" cy="4524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Informations sur Mikaël</a:t>
            </a:r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‹#›</a:t>
            </a:fld>
            <a:r>
              <a:rPr lang="fr"/>
              <a:t>/32</a:t>
            </a:r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287" y="619200"/>
            <a:ext cx="2547425" cy="452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88FA">
            <a:alpha val="90230"/>
          </a:srgbClr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 contexte du projet</a:t>
            </a: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/32</a:t>
            </a:r>
          </a:p>
        </p:txBody>
      </p:sp>
      <p:pic>
        <p:nvPicPr>
          <p:cNvPr descr="GrapheNbUser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450" y="1775475"/>
            <a:ext cx="5817473" cy="33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4375" y="619050"/>
            <a:ext cx="9135300" cy="4524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API.AI + message en anglais</a:t>
            </a: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‹#›</a:t>
            </a:fld>
            <a:r>
              <a:rPr lang="fr"/>
              <a:t>/32</a:t>
            </a:r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3">
            <a:alphaModFix/>
          </a:blip>
          <a:srcRect b="0" l="28883" r="28679" t="4571"/>
          <a:stretch/>
        </p:blipFill>
        <p:spPr>
          <a:xfrm>
            <a:off x="3325900" y="619050"/>
            <a:ext cx="2492200" cy="44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4375" y="619050"/>
            <a:ext cx="9135300" cy="4524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API.AI + message en anglais</a:t>
            </a:r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‹#›</a:t>
            </a:fld>
            <a:r>
              <a:rPr lang="fr"/>
              <a:t>/32</a:t>
            </a:r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300" y="658299"/>
            <a:ext cx="2483075" cy="438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88FA">
            <a:alpha val="90230"/>
          </a:srgbClr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88FA">
            <a:alpha val="90230"/>
          </a:srgbClr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ctrTitle"/>
          </p:nvPr>
        </p:nvSpPr>
        <p:spPr>
          <a:xfrm>
            <a:off x="1658637" y="1080787"/>
            <a:ext cx="57840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Projet HelloSuribot</a:t>
            </a:r>
          </a:p>
        </p:txBody>
      </p:sp>
      <p:sp>
        <p:nvSpPr>
          <p:cNvPr id="316" name="Shape 316"/>
          <p:cNvSpPr txBox="1"/>
          <p:nvPr>
            <p:ph idx="1" type="subTitle"/>
          </p:nvPr>
        </p:nvSpPr>
        <p:spPr>
          <a:xfrm>
            <a:off x="1701362" y="1943505"/>
            <a:ext cx="5784000" cy="211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dirigé par Suricats Consulting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fr" sz="1400"/>
              <a:t>Anna Kostrikova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" sz="1400"/>
              <a:t>Félix Lima Gorito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" sz="1400"/>
              <a:t>Julien Margarido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buNone/>
            </a:pPr>
            <a:r>
              <a:rPr lang="fr" sz="1400"/>
              <a:t>_</a:t>
            </a:r>
          </a:p>
        </p:txBody>
      </p:sp>
      <p:sp>
        <p:nvSpPr>
          <p:cNvPr id="317" name="Shape 317"/>
          <p:cNvSpPr txBox="1"/>
          <p:nvPr>
            <p:ph idx="1" type="subTitle"/>
          </p:nvPr>
        </p:nvSpPr>
        <p:spPr>
          <a:xfrm>
            <a:off x="94500" y="4244850"/>
            <a:ext cx="1606800" cy="79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400"/>
              <a:t>UE PiSTL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400"/>
              <a:t>M2 STL - UPMC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400"/>
              <a:t>27 Janvier 2017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88FA">
            <a:alpha val="90230"/>
          </a:srgbClr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besoins du projet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070800" y="224965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fr">
                <a:solidFill>
                  <a:srgbClr val="000000"/>
                </a:solidFill>
              </a:rPr>
              <a:t>Chatbot</a:t>
            </a:r>
            <a:br>
              <a:rPr lang="fr">
                <a:solidFill>
                  <a:srgbClr val="000000"/>
                </a:solidFill>
              </a:rPr>
            </a:br>
            <a:br>
              <a:rPr lang="fr" sz="1400">
                <a:solidFill>
                  <a:srgbClr val="000000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fr">
                <a:solidFill>
                  <a:srgbClr val="000000"/>
                </a:solidFill>
              </a:rPr>
              <a:t>Réutilisable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fr">
                <a:solidFill>
                  <a:srgbClr val="000000"/>
                </a:solidFill>
              </a:rPr>
              <a:t>Modulable</a:t>
            </a: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/32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88FA">
            <a:alpha val="90230"/>
          </a:srgbClr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solutions</a:t>
            </a: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r>
              <a:rPr lang="fr">
                <a:solidFill>
                  <a:srgbClr val="FFFFFF"/>
                </a:solidFill>
              </a:rPr>
              <a:t>/32</a:t>
            </a:r>
          </a:p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1 - Composants et éléments  </a:t>
            </a:r>
          </a:p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BotConnector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88FA">
            <a:alpha val="90230"/>
          </a:srgbClr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solutions</a:t>
            </a: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r>
              <a:rPr lang="fr"/>
              <a:t>/32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1 - Composants et éléments  </a:t>
            </a:r>
          </a:p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BotConnector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AI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88FA">
            <a:alpha val="90230"/>
          </a:srgbClr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r>
              <a:rPr lang="fr"/>
              <a:t>/32</a:t>
            </a:r>
          </a:p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BotConnector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AI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7257" l="6492" r="7166" t="8254"/>
          <a:stretch/>
        </p:blipFill>
        <p:spPr>
          <a:xfrm>
            <a:off x="932175" y="203975"/>
            <a:ext cx="2667305" cy="4640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88FA">
            <a:alpha val="90230"/>
          </a:srgbClr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solutions</a:t>
            </a: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r>
              <a:rPr lang="fr"/>
              <a:t>/32</a:t>
            </a:r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1 - Composants et éléments  </a:t>
            </a:r>
          </a:p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BotConnector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AI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Le bot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88FA">
            <a:alpha val="90230"/>
          </a:srgbClr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solutions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r>
              <a:rPr lang="fr"/>
              <a:t>/32</a:t>
            </a:r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1 - Composants et éléments  </a:t>
            </a:r>
          </a:p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BotConnector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AI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Le bot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Une API métier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