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8" r:id="rId3"/>
    <p:sldId id="257" r:id="rId4"/>
    <p:sldId id="258" r:id="rId5"/>
    <p:sldId id="280" r:id="rId6"/>
    <p:sldId id="279" r:id="rId7"/>
    <p:sldId id="270" r:id="rId8"/>
    <p:sldId id="259" r:id="rId9"/>
    <p:sldId id="281" r:id="rId10"/>
    <p:sldId id="260" r:id="rId11"/>
    <p:sldId id="271" r:id="rId12"/>
    <p:sldId id="261" r:id="rId13"/>
    <p:sldId id="272" r:id="rId14"/>
    <p:sldId id="273" r:id="rId15"/>
    <p:sldId id="264" r:id="rId16"/>
    <p:sldId id="282" r:id="rId17"/>
    <p:sldId id="283" r:id="rId18"/>
    <p:sldId id="269"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3" autoAdjust="0"/>
    <p:restoredTop sz="94660"/>
  </p:normalViewPr>
  <p:slideViewPr>
    <p:cSldViewPr snapToGrid="0">
      <p:cViewPr varScale="1">
        <p:scale>
          <a:sx n="121" d="100"/>
          <a:sy n="121" d="100"/>
        </p:scale>
        <p:origin x="108"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79225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66238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83981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283B8AD0-3186-46B8-8E8E-801E9282B181}"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4691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26299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9369077-25EE-4F7F-B0E4-2B9C8DBDC64D}" type="datetimeFigureOut">
              <a:rPr lang="fr-FR" smtClean="0"/>
              <a:t>06/11/2023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63638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9369077-25EE-4F7F-B0E4-2B9C8DBDC64D}" type="datetimeFigureOut">
              <a:rPr lang="fr-FR" smtClean="0"/>
              <a:t>06/11/2023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72460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839987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83B8AD0-3186-46B8-8E8E-801E9282B181}" type="slidenum">
              <a:rPr lang="fr-FR" smtClean="0"/>
              <a:t>‹N°›</a:t>
            </a:fld>
            <a:endParaRPr lang="fr-FR"/>
          </a:p>
        </p:txBody>
      </p:sp>
    </p:spTree>
    <p:extLst>
      <p:ext uri="{BB962C8B-B14F-4D97-AF65-F5344CB8AC3E}">
        <p14:creationId xmlns:p14="http://schemas.microsoft.com/office/powerpoint/2010/main" val="249887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68557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9369077-25EE-4F7F-B0E4-2B9C8DBDC64D}" type="datetimeFigureOut">
              <a:rPr lang="fr-FR" smtClean="0"/>
              <a:t>06/11/2023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5703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34716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369077-25EE-4F7F-B0E4-2B9C8DBDC64D}" type="datetimeFigureOut">
              <a:rPr lang="fr-FR" smtClean="0"/>
              <a:t>06/11/2023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98864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369077-25EE-4F7F-B0E4-2B9C8DBDC64D}" type="datetimeFigureOut">
              <a:rPr lang="fr-FR" smtClean="0"/>
              <a:t>06/11/2023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13006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9369077-25EE-4F7F-B0E4-2B9C8DBDC64D}" type="datetimeFigureOut">
              <a:rPr lang="fr-FR" smtClean="0"/>
              <a:t>06/11/2023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265212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20328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9369077-25EE-4F7F-B0E4-2B9C8DBDC64D}" type="datetimeFigureOut">
              <a:rPr lang="fr-FR" smtClean="0"/>
              <a:t>06/11/2023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3B8AD0-3186-46B8-8E8E-801E9282B181}" type="slidenum">
              <a:rPr lang="fr-FR" smtClean="0"/>
              <a:t>‹N°›</a:t>
            </a:fld>
            <a:endParaRPr lang="fr-FR"/>
          </a:p>
        </p:txBody>
      </p:sp>
    </p:spTree>
    <p:extLst>
      <p:ext uri="{BB962C8B-B14F-4D97-AF65-F5344CB8AC3E}">
        <p14:creationId xmlns:p14="http://schemas.microsoft.com/office/powerpoint/2010/main" val="350276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369077-25EE-4F7F-B0E4-2B9C8DBDC64D}" type="datetimeFigureOut">
              <a:rPr lang="fr-FR" smtClean="0"/>
              <a:t>06/11/2023</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83B8AD0-3186-46B8-8E8E-801E9282B181}" type="slidenum">
              <a:rPr lang="fr-FR" smtClean="0"/>
              <a:t>‹N°›</a:t>
            </a:fld>
            <a:endParaRPr lang="fr-FR"/>
          </a:p>
        </p:txBody>
      </p:sp>
    </p:spTree>
    <p:extLst>
      <p:ext uri="{BB962C8B-B14F-4D97-AF65-F5344CB8AC3E}">
        <p14:creationId xmlns:p14="http://schemas.microsoft.com/office/powerpoint/2010/main" val="6308640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AC2A5-0AEB-046E-C1BE-F69C882A7944}"/>
              </a:ext>
            </a:extLst>
          </p:cNvPr>
          <p:cNvSpPr>
            <a:spLocks noGrp="1"/>
          </p:cNvSpPr>
          <p:nvPr>
            <p:ph type="ctrTitle"/>
          </p:nvPr>
        </p:nvSpPr>
        <p:spPr>
          <a:xfrm>
            <a:off x="1876424" y="1122363"/>
            <a:ext cx="8791575" cy="1203742"/>
          </a:xfrm>
        </p:spPr>
        <p:txBody>
          <a:bodyPr>
            <a:normAutofit/>
          </a:bodyPr>
          <a:lstStyle/>
          <a:p>
            <a:pPr algn="ctr"/>
            <a:r>
              <a:rPr lang="fr-FR" sz="5400" dirty="0"/>
              <a:t>Projet 3</a:t>
            </a:r>
          </a:p>
        </p:txBody>
      </p:sp>
      <p:sp>
        <p:nvSpPr>
          <p:cNvPr id="3" name="Sous-titre 2">
            <a:extLst>
              <a:ext uri="{FF2B5EF4-FFF2-40B4-BE49-F238E27FC236}">
                <a16:creationId xmlns:a16="http://schemas.microsoft.com/office/drawing/2014/main" id="{09F1F710-8A14-E453-7D3A-C1E6BEC5E1F9}"/>
              </a:ext>
            </a:extLst>
          </p:cNvPr>
          <p:cNvSpPr>
            <a:spLocks noGrp="1"/>
          </p:cNvSpPr>
          <p:nvPr>
            <p:ph type="subTitle" idx="1"/>
          </p:nvPr>
        </p:nvSpPr>
        <p:spPr>
          <a:xfrm>
            <a:off x="818110" y="2852390"/>
            <a:ext cx="7197726" cy="1405467"/>
          </a:xfrm>
        </p:spPr>
        <p:txBody>
          <a:bodyPr>
            <a:normAutofit/>
          </a:bodyPr>
          <a:lstStyle/>
          <a:p>
            <a:pPr algn="ctr"/>
            <a:r>
              <a:rPr lang="fr-FR" sz="4000" dirty="0"/>
              <a:t>Dynamisez une page web avec des animations CSS</a:t>
            </a:r>
            <a:endParaRPr lang="fr-FR" sz="3200" dirty="0"/>
          </a:p>
        </p:txBody>
      </p:sp>
    </p:spTree>
    <p:extLst>
      <p:ext uri="{BB962C8B-B14F-4D97-AF65-F5344CB8AC3E}">
        <p14:creationId xmlns:p14="http://schemas.microsoft.com/office/powerpoint/2010/main" val="229272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9E4FD-E07E-C64D-CCB8-42C528064909}"/>
              </a:ext>
            </a:extLst>
          </p:cNvPr>
          <p:cNvSpPr>
            <a:spLocks noGrp="1"/>
          </p:cNvSpPr>
          <p:nvPr>
            <p:ph type="title"/>
          </p:nvPr>
        </p:nvSpPr>
        <p:spPr/>
        <p:txBody>
          <a:bodyPr/>
          <a:lstStyle/>
          <a:p>
            <a:pPr algn="ctr"/>
            <a:r>
              <a:rPr lang="fr-FR" dirty="0"/>
              <a:t>Fonctionnement</a:t>
            </a:r>
          </a:p>
        </p:txBody>
      </p:sp>
      <p:sp>
        <p:nvSpPr>
          <p:cNvPr id="3" name="Espace réservé du contenu 2">
            <a:extLst>
              <a:ext uri="{FF2B5EF4-FFF2-40B4-BE49-F238E27FC236}">
                <a16:creationId xmlns:a16="http://schemas.microsoft.com/office/drawing/2014/main" id="{B03DD0D0-69A5-D1F7-9550-56E60420A9A8}"/>
              </a:ext>
            </a:extLst>
          </p:cNvPr>
          <p:cNvSpPr>
            <a:spLocks noGrp="1"/>
          </p:cNvSpPr>
          <p:nvPr>
            <p:ph idx="1"/>
          </p:nvPr>
        </p:nvSpPr>
        <p:spPr>
          <a:xfrm>
            <a:off x="379224" y="2581275"/>
            <a:ext cx="5108027" cy="2752725"/>
          </a:xfrm>
        </p:spPr>
        <p:txBody>
          <a:bodyPr>
            <a:normAutofit/>
          </a:bodyPr>
          <a:lstStyle/>
          <a:p>
            <a:r>
              <a:rPr lang="fr-FR" dirty="0"/>
              <a:t>Le fonctionnement du site est expliqué dans cette partie.</a:t>
            </a:r>
          </a:p>
          <a:p>
            <a:r>
              <a:rPr lang="fr-FR" dirty="0"/>
              <a:t>Chaque lien, sous forme de bouton, comporte une icône et une numérotation qui doit dépasser du lien.</a:t>
            </a:r>
          </a:p>
          <a:p>
            <a:pPr marL="0" indent="0">
              <a:buNone/>
            </a:pPr>
            <a:endParaRPr lang="fr-FR" dirty="0"/>
          </a:p>
        </p:txBody>
      </p:sp>
      <p:pic>
        <p:nvPicPr>
          <p:cNvPr id="6" name="Image 5">
            <a:extLst>
              <a:ext uri="{FF2B5EF4-FFF2-40B4-BE49-F238E27FC236}">
                <a16:creationId xmlns:a16="http://schemas.microsoft.com/office/drawing/2014/main" id="{E7ABD8D8-0481-04CB-0C36-782C3A6AA411}"/>
              </a:ext>
            </a:extLst>
          </p:cNvPr>
          <p:cNvPicPr>
            <a:picLocks noChangeAspect="1"/>
          </p:cNvPicPr>
          <p:nvPr/>
        </p:nvPicPr>
        <p:blipFill>
          <a:blip r:embed="rId2"/>
          <a:stretch>
            <a:fillRect/>
          </a:stretch>
        </p:blipFill>
        <p:spPr>
          <a:xfrm>
            <a:off x="5639734" y="2420007"/>
            <a:ext cx="6276344" cy="3249292"/>
          </a:xfrm>
          <a:prstGeom prst="rect">
            <a:avLst/>
          </a:prstGeom>
        </p:spPr>
      </p:pic>
    </p:spTree>
    <p:extLst>
      <p:ext uri="{BB962C8B-B14F-4D97-AF65-F5344CB8AC3E}">
        <p14:creationId xmlns:p14="http://schemas.microsoft.com/office/powerpoint/2010/main" val="21374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AC2BC6-B648-3C50-ABCB-7D2D36ABDDC2}"/>
              </a:ext>
            </a:extLst>
          </p:cNvPr>
          <p:cNvSpPr>
            <a:spLocks noGrp="1"/>
          </p:cNvSpPr>
          <p:nvPr>
            <p:ph idx="1"/>
          </p:nvPr>
        </p:nvSpPr>
        <p:spPr>
          <a:xfrm>
            <a:off x="680321" y="2336873"/>
            <a:ext cx="3040341" cy="3599316"/>
          </a:xfrm>
        </p:spPr>
        <p:txBody>
          <a:bodyPr/>
          <a:lstStyle/>
          <a:p>
            <a:r>
              <a:rPr lang="fr-FR" dirty="0"/>
              <a:t>Les numéros et les icônes utilisent la propriété </a:t>
            </a:r>
            <a:r>
              <a:rPr lang="fr-FR" dirty="0" err="1"/>
              <a:t>posiotn:absolute</a:t>
            </a:r>
            <a:r>
              <a:rPr lang="fr-FR" dirty="0"/>
              <a:t> pour leur positionnement.</a:t>
            </a:r>
          </a:p>
        </p:txBody>
      </p:sp>
      <p:pic>
        <p:nvPicPr>
          <p:cNvPr id="6" name="Image 5">
            <a:extLst>
              <a:ext uri="{FF2B5EF4-FFF2-40B4-BE49-F238E27FC236}">
                <a16:creationId xmlns:a16="http://schemas.microsoft.com/office/drawing/2014/main" id="{1715E593-F0D8-4E25-5993-9A82498882B2}"/>
              </a:ext>
            </a:extLst>
          </p:cNvPr>
          <p:cNvPicPr>
            <a:picLocks noChangeAspect="1"/>
          </p:cNvPicPr>
          <p:nvPr/>
        </p:nvPicPr>
        <p:blipFill>
          <a:blip r:embed="rId2"/>
          <a:stretch>
            <a:fillRect/>
          </a:stretch>
        </p:blipFill>
        <p:spPr>
          <a:xfrm>
            <a:off x="4292159" y="985345"/>
            <a:ext cx="4427577" cy="5762295"/>
          </a:xfrm>
          <a:prstGeom prst="rect">
            <a:avLst/>
          </a:prstGeom>
        </p:spPr>
      </p:pic>
      <p:pic>
        <p:nvPicPr>
          <p:cNvPr id="10" name="Image 9">
            <a:extLst>
              <a:ext uri="{FF2B5EF4-FFF2-40B4-BE49-F238E27FC236}">
                <a16:creationId xmlns:a16="http://schemas.microsoft.com/office/drawing/2014/main" id="{BB88AB4B-227E-184F-8715-3044135357A5}"/>
              </a:ext>
            </a:extLst>
          </p:cNvPr>
          <p:cNvPicPr>
            <a:picLocks noChangeAspect="1"/>
          </p:cNvPicPr>
          <p:nvPr/>
        </p:nvPicPr>
        <p:blipFill>
          <a:blip r:embed="rId3"/>
          <a:stretch>
            <a:fillRect/>
          </a:stretch>
        </p:blipFill>
        <p:spPr>
          <a:xfrm>
            <a:off x="8962697" y="-7881"/>
            <a:ext cx="3305794" cy="6865881"/>
          </a:xfrm>
          <a:prstGeom prst="rect">
            <a:avLst/>
          </a:prstGeom>
        </p:spPr>
      </p:pic>
    </p:spTree>
    <p:extLst>
      <p:ext uri="{BB962C8B-B14F-4D97-AF65-F5344CB8AC3E}">
        <p14:creationId xmlns:p14="http://schemas.microsoft.com/office/powerpoint/2010/main" val="281007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01A73-254B-F3E0-820D-90C6A1019754}"/>
              </a:ext>
            </a:extLst>
          </p:cNvPr>
          <p:cNvSpPr>
            <a:spLocks noGrp="1"/>
          </p:cNvSpPr>
          <p:nvPr>
            <p:ph type="title"/>
          </p:nvPr>
        </p:nvSpPr>
        <p:spPr/>
        <p:txBody>
          <a:bodyPr/>
          <a:lstStyle/>
          <a:p>
            <a:pPr algn="ctr"/>
            <a:r>
              <a:rPr lang="fr-FR" dirty="0"/>
              <a:t>Restaurants</a:t>
            </a:r>
          </a:p>
        </p:txBody>
      </p:sp>
      <p:sp>
        <p:nvSpPr>
          <p:cNvPr id="3" name="Espace réservé du contenu 2">
            <a:extLst>
              <a:ext uri="{FF2B5EF4-FFF2-40B4-BE49-F238E27FC236}">
                <a16:creationId xmlns:a16="http://schemas.microsoft.com/office/drawing/2014/main" id="{1C03CC7A-3A77-4F7B-15C2-EEA3F5C68A84}"/>
              </a:ext>
            </a:extLst>
          </p:cNvPr>
          <p:cNvSpPr>
            <a:spLocks noGrp="1"/>
          </p:cNvSpPr>
          <p:nvPr>
            <p:ph idx="1"/>
          </p:nvPr>
        </p:nvSpPr>
        <p:spPr>
          <a:xfrm>
            <a:off x="559677" y="2167758"/>
            <a:ext cx="4918839" cy="4319751"/>
          </a:xfrm>
        </p:spPr>
        <p:txBody>
          <a:bodyPr>
            <a:normAutofit fontScale="92500" lnSpcReduction="10000"/>
          </a:bodyPr>
          <a:lstStyle/>
          <a:p>
            <a:r>
              <a:rPr lang="fr-FR" dirty="0"/>
              <a:t>La section restaurants est composée du titre en H2, et de quatre </a:t>
            </a:r>
            <a:r>
              <a:rPr lang="fr-FR" dirty="0" err="1"/>
              <a:t>Cards</a:t>
            </a:r>
            <a:r>
              <a:rPr lang="fr-FR" dirty="0"/>
              <a:t>, dont deux possèdent une étiquette « nouveau ».</a:t>
            </a:r>
          </a:p>
          <a:p>
            <a:r>
              <a:rPr lang="fr-FR" dirty="0"/>
              <a:t>Chaque </a:t>
            </a:r>
            <a:r>
              <a:rPr lang="fr-FR" dirty="0" err="1"/>
              <a:t>Card</a:t>
            </a:r>
            <a:r>
              <a:rPr lang="fr-FR" dirty="0"/>
              <a:t> doit ouvrir la page restaurant qui lui est associée, et avoir un bouton « like » avec une animation. Cette animation utilise un changement d’opacité et d’attribut Z-layer, ainsi  qu’un dégradé de couleurs sur l’icône obtenu en utilisant les attributs </a:t>
            </a:r>
            <a:r>
              <a:rPr lang="fr-FR" dirty="0" err="1"/>
              <a:t>color:transparent</a:t>
            </a:r>
            <a:r>
              <a:rPr lang="fr-FR" dirty="0"/>
              <a:t>, </a:t>
            </a:r>
            <a:r>
              <a:rPr lang="fr-FR" dirty="0" err="1"/>
              <a:t>background-clip:text</a:t>
            </a:r>
            <a:r>
              <a:rPr lang="fr-FR" dirty="0"/>
              <a:t>, et un </a:t>
            </a:r>
            <a:r>
              <a:rPr lang="fr-FR" dirty="0" err="1"/>
              <a:t>linear-gradiant</a:t>
            </a:r>
            <a:r>
              <a:rPr lang="fr-FR" dirty="0"/>
              <a:t> sur background-image.</a:t>
            </a:r>
          </a:p>
          <a:p>
            <a:endParaRPr lang="fr-FR" dirty="0"/>
          </a:p>
        </p:txBody>
      </p:sp>
      <p:pic>
        <p:nvPicPr>
          <p:cNvPr id="5" name="Image 4">
            <a:extLst>
              <a:ext uri="{FF2B5EF4-FFF2-40B4-BE49-F238E27FC236}">
                <a16:creationId xmlns:a16="http://schemas.microsoft.com/office/drawing/2014/main" id="{E38C4548-4925-8954-543F-AEEF8989809B}"/>
              </a:ext>
            </a:extLst>
          </p:cNvPr>
          <p:cNvPicPr>
            <a:picLocks noChangeAspect="1"/>
          </p:cNvPicPr>
          <p:nvPr/>
        </p:nvPicPr>
        <p:blipFill>
          <a:blip r:embed="rId2"/>
          <a:stretch>
            <a:fillRect/>
          </a:stretch>
        </p:blipFill>
        <p:spPr>
          <a:xfrm>
            <a:off x="7052442" y="2167759"/>
            <a:ext cx="4224807" cy="4469523"/>
          </a:xfrm>
          <a:prstGeom prst="rect">
            <a:avLst/>
          </a:prstGeom>
        </p:spPr>
      </p:pic>
    </p:spTree>
    <p:extLst>
      <p:ext uri="{BB962C8B-B14F-4D97-AF65-F5344CB8AC3E}">
        <p14:creationId xmlns:p14="http://schemas.microsoft.com/office/powerpoint/2010/main" val="35039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4DEFCCE-7719-5048-15C4-63BBC052DE12}"/>
              </a:ext>
            </a:extLst>
          </p:cNvPr>
          <p:cNvPicPr>
            <a:picLocks noChangeAspect="1"/>
          </p:cNvPicPr>
          <p:nvPr/>
        </p:nvPicPr>
        <p:blipFill>
          <a:blip r:embed="rId2"/>
          <a:stretch>
            <a:fillRect/>
          </a:stretch>
        </p:blipFill>
        <p:spPr>
          <a:xfrm>
            <a:off x="183373" y="569455"/>
            <a:ext cx="4238855" cy="6044180"/>
          </a:xfrm>
          <a:prstGeom prst="rect">
            <a:avLst/>
          </a:prstGeom>
        </p:spPr>
      </p:pic>
      <p:pic>
        <p:nvPicPr>
          <p:cNvPr id="5" name="Image 4">
            <a:extLst>
              <a:ext uri="{FF2B5EF4-FFF2-40B4-BE49-F238E27FC236}">
                <a16:creationId xmlns:a16="http://schemas.microsoft.com/office/drawing/2014/main" id="{2E32A840-952F-B3E9-0B5A-ED210F366B20}"/>
              </a:ext>
            </a:extLst>
          </p:cNvPr>
          <p:cNvPicPr>
            <a:picLocks noChangeAspect="1"/>
          </p:cNvPicPr>
          <p:nvPr/>
        </p:nvPicPr>
        <p:blipFill>
          <a:blip r:embed="rId3"/>
          <a:stretch>
            <a:fillRect/>
          </a:stretch>
        </p:blipFill>
        <p:spPr>
          <a:xfrm>
            <a:off x="4689196" y="569455"/>
            <a:ext cx="3704919" cy="6044180"/>
          </a:xfrm>
          <a:prstGeom prst="rect">
            <a:avLst/>
          </a:prstGeom>
        </p:spPr>
      </p:pic>
      <p:pic>
        <p:nvPicPr>
          <p:cNvPr id="7" name="Image 6">
            <a:extLst>
              <a:ext uri="{FF2B5EF4-FFF2-40B4-BE49-F238E27FC236}">
                <a16:creationId xmlns:a16="http://schemas.microsoft.com/office/drawing/2014/main" id="{948C2D88-84A4-33F6-10EF-D24FAE6DBEED}"/>
              </a:ext>
            </a:extLst>
          </p:cNvPr>
          <p:cNvPicPr>
            <a:picLocks noChangeAspect="1"/>
          </p:cNvPicPr>
          <p:nvPr/>
        </p:nvPicPr>
        <p:blipFill>
          <a:blip r:embed="rId4"/>
          <a:stretch>
            <a:fillRect/>
          </a:stretch>
        </p:blipFill>
        <p:spPr>
          <a:xfrm>
            <a:off x="8661083" y="569455"/>
            <a:ext cx="3252610" cy="6044180"/>
          </a:xfrm>
          <a:prstGeom prst="rect">
            <a:avLst/>
          </a:prstGeom>
        </p:spPr>
      </p:pic>
    </p:spTree>
    <p:extLst>
      <p:ext uri="{BB962C8B-B14F-4D97-AF65-F5344CB8AC3E}">
        <p14:creationId xmlns:p14="http://schemas.microsoft.com/office/powerpoint/2010/main" val="183940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15A30C6-756D-862D-F511-F1D98A08E7F9}"/>
              </a:ext>
            </a:extLst>
          </p:cNvPr>
          <p:cNvPicPr>
            <a:picLocks noChangeAspect="1"/>
          </p:cNvPicPr>
          <p:nvPr/>
        </p:nvPicPr>
        <p:blipFill>
          <a:blip r:embed="rId2"/>
          <a:stretch>
            <a:fillRect/>
          </a:stretch>
        </p:blipFill>
        <p:spPr>
          <a:xfrm>
            <a:off x="4932946" y="1220074"/>
            <a:ext cx="7002381" cy="4417852"/>
          </a:xfrm>
          <a:prstGeom prst="rect">
            <a:avLst/>
          </a:prstGeom>
        </p:spPr>
      </p:pic>
      <p:sp>
        <p:nvSpPr>
          <p:cNvPr id="6" name="ZoneTexte 5">
            <a:extLst>
              <a:ext uri="{FF2B5EF4-FFF2-40B4-BE49-F238E27FC236}">
                <a16:creationId xmlns:a16="http://schemas.microsoft.com/office/drawing/2014/main" id="{084FCA5D-9D9F-AD40-FEE3-BB80FB29AAED}"/>
              </a:ext>
            </a:extLst>
          </p:cNvPr>
          <p:cNvSpPr txBox="1"/>
          <p:nvPr/>
        </p:nvSpPr>
        <p:spPr>
          <a:xfrm>
            <a:off x="385010" y="1220074"/>
            <a:ext cx="3850105" cy="2585323"/>
          </a:xfrm>
          <a:prstGeom prst="rect">
            <a:avLst/>
          </a:prstGeom>
          <a:noFill/>
        </p:spPr>
        <p:txBody>
          <a:bodyPr wrap="square" rtlCol="0">
            <a:spAutoFit/>
          </a:bodyPr>
          <a:lstStyle/>
          <a:p>
            <a:r>
              <a:rPr lang="fr-FR" dirty="0"/>
              <a:t>La section hébergements est composée de deux containers horizontaux, chacun contenant 3 </a:t>
            </a:r>
            <a:r>
              <a:rPr lang="fr-FR" dirty="0" err="1"/>
              <a:t>cards</a:t>
            </a:r>
            <a:r>
              <a:rPr lang="fr-FR" dirty="0"/>
              <a:t>.</a:t>
            </a:r>
          </a:p>
          <a:p>
            <a:endParaRPr lang="fr-FR" dirty="0"/>
          </a:p>
          <a:p>
            <a:r>
              <a:rPr lang="fr-FR" dirty="0"/>
              <a:t>Chaque </a:t>
            </a:r>
            <a:r>
              <a:rPr lang="fr-FR" dirty="0" err="1"/>
              <a:t>Card</a:t>
            </a:r>
            <a:r>
              <a:rPr lang="fr-FR" dirty="0"/>
              <a:t> est composée d’une image, d’un titre h3, d’un élément texte et d’ un container regroupant les icônes utiliser pour illustrer la note donnée par les utilisateurs.</a:t>
            </a:r>
          </a:p>
        </p:txBody>
      </p:sp>
    </p:spTree>
    <p:extLst>
      <p:ext uri="{BB962C8B-B14F-4D97-AF65-F5344CB8AC3E}">
        <p14:creationId xmlns:p14="http://schemas.microsoft.com/office/powerpoint/2010/main" val="8760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033DA-31A3-7B82-885A-CA9C9A116A10}"/>
              </a:ext>
            </a:extLst>
          </p:cNvPr>
          <p:cNvSpPr>
            <a:spLocks noGrp="1"/>
          </p:cNvSpPr>
          <p:nvPr>
            <p:ph type="title"/>
          </p:nvPr>
        </p:nvSpPr>
        <p:spPr/>
        <p:txBody>
          <a:bodyPr/>
          <a:lstStyle/>
          <a:p>
            <a:pPr algn="ctr"/>
            <a:r>
              <a:rPr lang="fr-FR" dirty="0" err="1"/>
              <a:t>Footer</a:t>
            </a:r>
            <a:endParaRPr lang="fr-FR" dirty="0"/>
          </a:p>
        </p:txBody>
      </p:sp>
      <p:sp>
        <p:nvSpPr>
          <p:cNvPr id="6" name="ZoneTexte 5">
            <a:extLst>
              <a:ext uri="{FF2B5EF4-FFF2-40B4-BE49-F238E27FC236}">
                <a16:creationId xmlns:a16="http://schemas.microsoft.com/office/drawing/2014/main" id="{AED26FBF-92AC-6889-A323-ACEA3CAC1D71}"/>
              </a:ext>
            </a:extLst>
          </p:cNvPr>
          <p:cNvSpPr txBox="1"/>
          <p:nvPr/>
        </p:nvSpPr>
        <p:spPr>
          <a:xfrm>
            <a:off x="1123950" y="4238625"/>
            <a:ext cx="8741945" cy="923330"/>
          </a:xfrm>
          <a:prstGeom prst="rect">
            <a:avLst/>
          </a:prstGeom>
          <a:noFill/>
        </p:spPr>
        <p:txBody>
          <a:bodyPr wrap="square" rtlCol="0">
            <a:spAutoFit/>
          </a:bodyPr>
          <a:lstStyle/>
          <a:p>
            <a:r>
              <a:rPr lang="fr-FR" dirty="0"/>
              <a:t>Le </a:t>
            </a:r>
            <a:r>
              <a:rPr lang="fr-FR" dirty="0" err="1"/>
              <a:t>footer</a:t>
            </a:r>
            <a:r>
              <a:rPr lang="fr-FR" dirty="0"/>
              <a:t> contient les liens vers les mentions légales qui sont obligatoires pour tout site internet, ainsi que vers d’autres pages du site pour le contenu que l’on ne veut pas afficher sur la page d’</a:t>
            </a:r>
            <a:r>
              <a:rPr lang="fr-FR" dirty="0" err="1"/>
              <a:t>acceuil</a:t>
            </a:r>
            <a:r>
              <a:rPr lang="fr-FR" dirty="0"/>
              <a:t>.</a:t>
            </a:r>
          </a:p>
        </p:txBody>
      </p:sp>
      <p:pic>
        <p:nvPicPr>
          <p:cNvPr id="4" name="Image 3">
            <a:extLst>
              <a:ext uri="{FF2B5EF4-FFF2-40B4-BE49-F238E27FC236}">
                <a16:creationId xmlns:a16="http://schemas.microsoft.com/office/drawing/2014/main" id="{048F11BC-4FB3-A8D4-2432-7B40D9DF1299}"/>
              </a:ext>
            </a:extLst>
          </p:cNvPr>
          <p:cNvPicPr>
            <a:picLocks noChangeAspect="1"/>
          </p:cNvPicPr>
          <p:nvPr/>
        </p:nvPicPr>
        <p:blipFill>
          <a:blip r:embed="rId2"/>
          <a:stretch>
            <a:fillRect/>
          </a:stretch>
        </p:blipFill>
        <p:spPr>
          <a:xfrm>
            <a:off x="378372" y="2294235"/>
            <a:ext cx="11068050" cy="1484320"/>
          </a:xfrm>
          <a:prstGeom prst="rect">
            <a:avLst/>
          </a:prstGeom>
        </p:spPr>
      </p:pic>
    </p:spTree>
    <p:extLst>
      <p:ext uri="{BB962C8B-B14F-4D97-AF65-F5344CB8AC3E}">
        <p14:creationId xmlns:p14="http://schemas.microsoft.com/office/powerpoint/2010/main" val="378247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16DE030-73A0-DA2E-D408-93B492A3EAF8}"/>
              </a:ext>
            </a:extLst>
          </p:cNvPr>
          <p:cNvPicPr>
            <a:picLocks noChangeAspect="1"/>
          </p:cNvPicPr>
          <p:nvPr/>
        </p:nvPicPr>
        <p:blipFill>
          <a:blip r:embed="rId2"/>
          <a:stretch>
            <a:fillRect/>
          </a:stretch>
        </p:blipFill>
        <p:spPr>
          <a:xfrm>
            <a:off x="110162" y="835572"/>
            <a:ext cx="3801446" cy="5675586"/>
          </a:xfrm>
          <a:prstGeom prst="rect">
            <a:avLst/>
          </a:prstGeom>
        </p:spPr>
      </p:pic>
      <p:pic>
        <p:nvPicPr>
          <p:cNvPr id="8" name="Image 7">
            <a:extLst>
              <a:ext uri="{FF2B5EF4-FFF2-40B4-BE49-F238E27FC236}">
                <a16:creationId xmlns:a16="http://schemas.microsoft.com/office/drawing/2014/main" id="{59CF61FD-E8C4-5B6E-AA03-0F663A21BC1F}"/>
              </a:ext>
            </a:extLst>
          </p:cNvPr>
          <p:cNvPicPr>
            <a:picLocks noChangeAspect="1"/>
          </p:cNvPicPr>
          <p:nvPr/>
        </p:nvPicPr>
        <p:blipFill>
          <a:blip r:embed="rId3"/>
          <a:stretch>
            <a:fillRect/>
          </a:stretch>
        </p:blipFill>
        <p:spPr>
          <a:xfrm>
            <a:off x="3911608" y="835572"/>
            <a:ext cx="3703056" cy="5675586"/>
          </a:xfrm>
          <a:prstGeom prst="rect">
            <a:avLst/>
          </a:prstGeom>
        </p:spPr>
      </p:pic>
      <p:pic>
        <p:nvPicPr>
          <p:cNvPr id="10" name="Image 9">
            <a:extLst>
              <a:ext uri="{FF2B5EF4-FFF2-40B4-BE49-F238E27FC236}">
                <a16:creationId xmlns:a16="http://schemas.microsoft.com/office/drawing/2014/main" id="{A524298A-79DE-4C4C-126B-0813AC6F9687}"/>
              </a:ext>
            </a:extLst>
          </p:cNvPr>
          <p:cNvPicPr>
            <a:picLocks noChangeAspect="1"/>
          </p:cNvPicPr>
          <p:nvPr/>
        </p:nvPicPr>
        <p:blipFill>
          <a:blip r:embed="rId4"/>
          <a:stretch>
            <a:fillRect/>
          </a:stretch>
        </p:blipFill>
        <p:spPr>
          <a:xfrm>
            <a:off x="7614663" y="835571"/>
            <a:ext cx="4361547" cy="5675585"/>
          </a:xfrm>
          <a:prstGeom prst="rect">
            <a:avLst/>
          </a:prstGeom>
        </p:spPr>
      </p:pic>
    </p:spTree>
    <p:extLst>
      <p:ext uri="{BB962C8B-B14F-4D97-AF65-F5344CB8AC3E}">
        <p14:creationId xmlns:p14="http://schemas.microsoft.com/office/powerpoint/2010/main" val="299555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5B559-274E-D94A-3D16-D9290445A821}"/>
              </a:ext>
            </a:extLst>
          </p:cNvPr>
          <p:cNvSpPr>
            <a:spLocks noGrp="1"/>
          </p:cNvSpPr>
          <p:nvPr>
            <p:ph type="title"/>
          </p:nvPr>
        </p:nvSpPr>
        <p:spPr/>
        <p:txBody>
          <a:bodyPr/>
          <a:lstStyle/>
          <a:p>
            <a:r>
              <a:rPr lang="fr-FR" dirty="0"/>
              <a:t>Page restaurant</a:t>
            </a:r>
          </a:p>
        </p:txBody>
      </p:sp>
      <p:pic>
        <p:nvPicPr>
          <p:cNvPr id="6" name="Espace réservé du contenu 5">
            <a:extLst>
              <a:ext uri="{FF2B5EF4-FFF2-40B4-BE49-F238E27FC236}">
                <a16:creationId xmlns:a16="http://schemas.microsoft.com/office/drawing/2014/main" id="{4AFB703C-E901-0D95-3665-25566C9B3F5B}"/>
              </a:ext>
            </a:extLst>
          </p:cNvPr>
          <p:cNvPicPr>
            <a:picLocks noGrp="1" noChangeAspect="1"/>
          </p:cNvPicPr>
          <p:nvPr>
            <p:ph sz="half" idx="1"/>
          </p:nvPr>
        </p:nvPicPr>
        <p:blipFill>
          <a:blip r:embed="rId2"/>
          <a:stretch>
            <a:fillRect/>
          </a:stretch>
        </p:blipFill>
        <p:spPr>
          <a:xfrm>
            <a:off x="7606863" y="473236"/>
            <a:ext cx="3845594" cy="5911527"/>
          </a:xfrm>
        </p:spPr>
      </p:pic>
      <p:sp>
        <p:nvSpPr>
          <p:cNvPr id="4" name="Espace réservé du contenu 3">
            <a:extLst>
              <a:ext uri="{FF2B5EF4-FFF2-40B4-BE49-F238E27FC236}">
                <a16:creationId xmlns:a16="http://schemas.microsoft.com/office/drawing/2014/main" id="{B32C2A80-6E62-F4B7-1DDC-CF1542CED4C7}"/>
              </a:ext>
            </a:extLst>
          </p:cNvPr>
          <p:cNvSpPr>
            <a:spLocks noGrp="1"/>
          </p:cNvSpPr>
          <p:nvPr>
            <p:ph sz="half" idx="2"/>
          </p:nvPr>
        </p:nvSpPr>
        <p:spPr>
          <a:xfrm>
            <a:off x="352088" y="2309806"/>
            <a:ext cx="5630926" cy="3599316"/>
          </a:xfrm>
        </p:spPr>
        <p:txBody>
          <a:bodyPr>
            <a:normAutofit fontScale="77500" lnSpcReduction="20000"/>
          </a:bodyPr>
          <a:lstStyle/>
          <a:p>
            <a:r>
              <a:rPr lang="fr-FR" dirty="0"/>
              <a:t>Les pages restaurant ont un lien en haut à gauche pour retourner sur la page d’</a:t>
            </a:r>
            <a:r>
              <a:rPr lang="fr-FR" dirty="0" err="1"/>
              <a:t>acceuil</a:t>
            </a:r>
            <a:r>
              <a:rPr lang="fr-FR" dirty="0"/>
              <a:t>.</a:t>
            </a:r>
          </a:p>
          <a:p>
            <a:r>
              <a:rPr lang="fr-FR" dirty="0"/>
              <a:t>Les plats doivent être affichés un par un et ne pas tous </a:t>
            </a:r>
            <a:r>
              <a:rPr lang="fr-FR" dirty="0" err="1"/>
              <a:t>apparaîter</a:t>
            </a:r>
            <a:r>
              <a:rPr lang="fr-FR" dirty="0"/>
              <a:t> au chargement de la page.</a:t>
            </a:r>
          </a:p>
          <a:p>
            <a:r>
              <a:rPr lang="fr-FR" dirty="0"/>
              <a:t>Le bouton like doit être animé, et une coche verte doit coulisser de droite à gauche au </a:t>
            </a:r>
            <a:r>
              <a:rPr lang="fr-FR" dirty="0" err="1"/>
              <a:t>hover</a:t>
            </a:r>
            <a:r>
              <a:rPr lang="fr-FR" dirty="0"/>
              <a:t> sur les plats.</a:t>
            </a:r>
          </a:p>
          <a:p>
            <a:r>
              <a:rPr lang="fr-FR" dirty="0"/>
              <a:t>L’animation est obtenue en réduisant la largeur de la div contenant le descriptif </a:t>
            </a:r>
            <a:r>
              <a:rPr lang="fr-FR" dirty="0" err="1"/>
              <a:t>das</a:t>
            </a:r>
            <a:r>
              <a:rPr lang="fr-FR" dirty="0"/>
              <a:t> plats et leur prix, laissant la place à une autre div normalement cachée par l’attribut </a:t>
            </a:r>
            <a:r>
              <a:rPr lang="fr-FR" dirty="0" err="1"/>
              <a:t>overflow:hidden</a:t>
            </a:r>
            <a:r>
              <a:rPr lang="fr-FR" dirty="0"/>
              <a:t> du container parent.</a:t>
            </a:r>
          </a:p>
          <a:p>
            <a:r>
              <a:rPr lang="fr-FR" dirty="0"/>
              <a:t>La description des plats doit également être </a:t>
            </a:r>
            <a:r>
              <a:rPr lang="fr-FR" dirty="0" err="1"/>
              <a:t>abregée</a:t>
            </a:r>
            <a:r>
              <a:rPr lang="fr-FR" dirty="0"/>
              <a:t> lorsque la résolution est réduite.</a:t>
            </a:r>
          </a:p>
        </p:txBody>
      </p:sp>
    </p:spTree>
    <p:extLst>
      <p:ext uri="{BB962C8B-B14F-4D97-AF65-F5344CB8AC3E}">
        <p14:creationId xmlns:p14="http://schemas.microsoft.com/office/powerpoint/2010/main" val="274724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128D62-9D53-A6F9-475B-50B316CF94CF}"/>
              </a:ext>
            </a:extLst>
          </p:cNvPr>
          <p:cNvSpPr>
            <a:spLocks noGrp="1"/>
          </p:cNvSpPr>
          <p:nvPr>
            <p:ph type="title"/>
          </p:nvPr>
        </p:nvSpPr>
        <p:spPr/>
        <p:txBody>
          <a:bodyPr/>
          <a:lstStyle/>
          <a:p>
            <a:pPr algn="ctr"/>
            <a:r>
              <a:rPr lang="fr-FR" dirty="0"/>
              <a:t>Validation W3C</a:t>
            </a:r>
          </a:p>
        </p:txBody>
      </p:sp>
      <p:sp>
        <p:nvSpPr>
          <p:cNvPr id="10" name="ZoneTexte 9">
            <a:extLst>
              <a:ext uri="{FF2B5EF4-FFF2-40B4-BE49-F238E27FC236}">
                <a16:creationId xmlns:a16="http://schemas.microsoft.com/office/drawing/2014/main" id="{04E96FC7-873F-8ADE-4F93-EFCBA515F7B8}"/>
              </a:ext>
            </a:extLst>
          </p:cNvPr>
          <p:cNvSpPr txBox="1"/>
          <p:nvPr/>
        </p:nvSpPr>
        <p:spPr>
          <a:xfrm>
            <a:off x="2769061" y="6068965"/>
            <a:ext cx="6022803" cy="369332"/>
          </a:xfrm>
          <a:prstGeom prst="rect">
            <a:avLst/>
          </a:prstGeom>
          <a:noFill/>
        </p:spPr>
        <p:txBody>
          <a:bodyPr wrap="none" rtlCol="0">
            <a:spAutoFit/>
          </a:bodyPr>
          <a:lstStyle/>
          <a:p>
            <a:r>
              <a:rPr lang="fr-FR" dirty="0"/>
              <a:t>Le site est affiché correctement avec Chrome et Firefox</a:t>
            </a:r>
          </a:p>
        </p:txBody>
      </p:sp>
      <p:pic>
        <p:nvPicPr>
          <p:cNvPr id="11" name="Espace réservé du contenu 10">
            <a:extLst>
              <a:ext uri="{FF2B5EF4-FFF2-40B4-BE49-F238E27FC236}">
                <a16:creationId xmlns:a16="http://schemas.microsoft.com/office/drawing/2014/main" id="{3F4DE7A1-F1CF-B31D-E183-279AD05FDBA2}"/>
              </a:ext>
            </a:extLst>
          </p:cNvPr>
          <p:cNvPicPr>
            <a:picLocks noGrp="1" noChangeAspect="1"/>
          </p:cNvPicPr>
          <p:nvPr>
            <p:ph sz="half" idx="1"/>
          </p:nvPr>
        </p:nvPicPr>
        <p:blipFill>
          <a:blip r:embed="rId2"/>
          <a:stretch>
            <a:fillRect/>
          </a:stretch>
        </p:blipFill>
        <p:spPr>
          <a:xfrm>
            <a:off x="1326896" y="2336800"/>
            <a:ext cx="3405695" cy="3598863"/>
          </a:xfrm>
        </p:spPr>
      </p:pic>
      <p:pic>
        <p:nvPicPr>
          <p:cNvPr id="13" name="Espace réservé du contenu 12">
            <a:extLst>
              <a:ext uri="{FF2B5EF4-FFF2-40B4-BE49-F238E27FC236}">
                <a16:creationId xmlns:a16="http://schemas.microsoft.com/office/drawing/2014/main" id="{40AB50A4-8312-8BE6-C83F-6D9CEA15508A}"/>
              </a:ext>
            </a:extLst>
          </p:cNvPr>
          <p:cNvPicPr>
            <a:picLocks noGrp="1" noChangeAspect="1"/>
          </p:cNvPicPr>
          <p:nvPr>
            <p:ph sz="half" idx="2"/>
          </p:nvPr>
        </p:nvPicPr>
        <p:blipFill>
          <a:blip r:embed="rId3"/>
          <a:stretch>
            <a:fillRect/>
          </a:stretch>
        </p:blipFill>
        <p:spPr>
          <a:xfrm>
            <a:off x="5971487" y="2336800"/>
            <a:ext cx="3946314" cy="3598863"/>
          </a:xfrm>
        </p:spPr>
      </p:pic>
    </p:spTree>
    <p:extLst>
      <p:ext uri="{BB962C8B-B14F-4D97-AF65-F5344CB8AC3E}">
        <p14:creationId xmlns:p14="http://schemas.microsoft.com/office/powerpoint/2010/main" val="287398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AE7B7-BC19-C25C-61E1-27D872D78715}"/>
              </a:ext>
            </a:extLst>
          </p:cNvPr>
          <p:cNvSpPr>
            <a:spLocks noGrp="1"/>
          </p:cNvSpPr>
          <p:nvPr>
            <p:ph type="title"/>
          </p:nvPr>
        </p:nvSpPr>
        <p:spPr/>
        <p:txBody>
          <a:bodyPr/>
          <a:lstStyle/>
          <a:p>
            <a:pPr algn="ctr"/>
            <a:r>
              <a:rPr lang="fr-FR" dirty="0"/>
              <a:t>Difficultés rencontrées</a:t>
            </a:r>
          </a:p>
        </p:txBody>
      </p:sp>
      <p:sp>
        <p:nvSpPr>
          <p:cNvPr id="3" name="Espace réservé du contenu 2">
            <a:extLst>
              <a:ext uri="{FF2B5EF4-FFF2-40B4-BE49-F238E27FC236}">
                <a16:creationId xmlns:a16="http://schemas.microsoft.com/office/drawing/2014/main" id="{D04D9781-5395-8916-1F72-15AE379A991E}"/>
              </a:ext>
            </a:extLst>
          </p:cNvPr>
          <p:cNvSpPr>
            <a:spLocks noGrp="1"/>
          </p:cNvSpPr>
          <p:nvPr>
            <p:ph idx="1"/>
          </p:nvPr>
        </p:nvSpPr>
        <p:spPr/>
        <p:txBody>
          <a:bodyPr/>
          <a:lstStyle/>
          <a:p>
            <a:r>
              <a:rPr lang="fr-FR" dirty="0"/>
              <a:t>Menu du header défaillant</a:t>
            </a:r>
          </a:p>
          <a:p>
            <a:r>
              <a:rPr lang="fr-FR" dirty="0"/>
              <a:t>Mise en forme du i dans le message d’information</a:t>
            </a:r>
          </a:p>
          <a:p>
            <a:r>
              <a:rPr lang="fr-FR" dirty="0"/>
              <a:t>Problème de marges et de </a:t>
            </a:r>
            <a:r>
              <a:rPr lang="fr-FR" dirty="0" err="1"/>
              <a:t>box-sizing:border-box</a:t>
            </a:r>
            <a:r>
              <a:rPr lang="fr-FR" dirty="0"/>
              <a:t>.</a:t>
            </a:r>
          </a:p>
          <a:p>
            <a:r>
              <a:rPr lang="fr-FR" dirty="0"/>
              <a:t>Mise en forme des coches vertes.</a:t>
            </a:r>
          </a:p>
          <a:p>
            <a:r>
              <a:rPr lang="fr-FR" dirty="0"/>
              <a:t>Création du dégradé avec le bouton Like.</a:t>
            </a:r>
          </a:p>
          <a:p>
            <a:r>
              <a:rPr lang="fr-FR" dirty="0"/>
              <a:t>Problèmes de push avec Git.</a:t>
            </a:r>
          </a:p>
        </p:txBody>
      </p:sp>
    </p:spTree>
    <p:extLst>
      <p:ext uri="{BB962C8B-B14F-4D97-AF65-F5344CB8AC3E}">
        <p14:creationId xmlns:p14="http://schemas.microsoft.com/office/powerpoint/2010/main" val="128976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05DA6-164E-C61B-0FC1-087E6A8972B3}"/>
              </a:ext>
            </a:extLst>
          </p:cNvPr>
          <p:cNvSpPr>
            <a:spLocks noGrp="1"/>
          </p:cNvSpPr>
          <p:nvPr>
            <p:ph type="title"/>
          </p:nvPr>
        </p:nvSpPr>
        <p:spPr/>
        <p:txBody>
          <a:bodyPr/>
          <a:lstStyle/>
          <a:p>
            <a:pPr algn="ctr"/>
            <a:r>
              <a:rPr lang="fr-FR" dirty="0"/>
              <a:t>La mission</a:t>
            </a:r>
          </a:p>
        </p:txBody>
      </p:sp>
      <p:sp>
        <p:nvSpPr>
          <p:cNvPr id="3" name="Espace réservé du contenu 2">
            <a:extLst>
              <a:ext uri="{FF2B5EF4-FFF2-40B4-BE49-F238E27FC236}">
                <a16:creationId xmlns:a16="http://schemas.microsoft.com/office/drawing/2014/main" id="{86AE0A19-3D46-E022-D193-6CFABB280E33}"/>
              </a:ext>
            </a:extLst>
          </p:cNvPr>
          <p:cNvSpPr>
            <a:spLocks noGrp="1"/>
          </p:cNvSpPr>
          <p:nvPr>
            <p:ph idx="1"/>
          </p:nvPr>
        </p:nvSpPr>
        <p:spPr/>
        <p:txBody>
          <a:bodyPr/>
          <a:lstStyle/>
          <a:p>
            <a:r>
              <a:rPr lang="fr-FR" dirty="0"/>
              <a:t>Je suis un développeur junior chez </a:t>
            </a:r>
            <a:r>
              <a:rPr lang="fr-FR" dirty="0" err="1"/>
              <a:t>OhMyFood</a:t>
            </a:r>
            <a:r>
              <a:rPr lang="fr-FR" dirty="0"/>
              <a:t>, une start-up Américaine souhaitant s’implanter sur Paris.</a:t>
            </a:r>
          </a:p>
          <a:p>
            <a:r>
              <a:rPr lang="fr-FR" dirty="0"/>
              <a:t>L’objectif de ce projet est de développer un site mobile-first répertoriant les menus de restaurants gastronomiques. Les clients doivent pouvoir sélectionner leurs plats et passer commande à partir de ce site. Quatre restaurants ont été convaincus d’utiliser la plate-forme.</a:t>
            </a:r>
          </a:p>
        </p:txBody>
      </p:sp>
    </p:spTree>
    <p:extLst>
      <p:ext uri="{BB962C8B-B14F-4D97-AF65-F5344CB8AC3E}">
        <p14:creationId xmlns:p14="http://schemas.microsoft.com/office/powerpoint/2010/main" val="419626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6D528-F770-6A86-4323-6EEFAE428E24}"/>
              </a:ext>
            </a:extLst>
          </p:cNvPr>
          <p:cNvSpPr>
            <a:spLocks noGrp="1"/>
          </p:cNvSpPr>
          <p:nvPr>
            <p:ph type="title"/>
          </p:nvPr>
        </p:nvSpPr>
        <p:spPr/>
        <p:txBody>
          <a:bodyPr/>
          <a:lstStyle/>
          <a:p>
            <a:pPr algn="ctr"/>
            <a:r>
              <a:rPr lang="fr-FR" dirty="0"/>
              <a:t>Points d’amélioration</a:t>
            </a:r>
          </a:p>
        </p:txBody>
      </p:sp>
      <p:sp>
        <p:nvSpPr>
          <p:cNvPr id="3" name="Espace réservé du contenu 2">
            <a:extLst>
              <a:ext uri="{FF2B5EF4-FFF2-40B4-BE49-F238E27FC236}">
                <a16:creationId xmlns:a16="http://schemas.microsoft.com/office/drawing/2014/main" id="{13B950E0-F427-F7F7-3DAD-1ADB81CE1C49}"/>
              </a:ext>
            </a:extLst>
          </p:cNvPr>
          <p:cNvSpPr>
            <a:spLocks noGrp="1"/>
          </p:cNvSpPr>
          <p:nvPr>
            <p:ph idx="1"/>
          </p:nvPr>
        </p:nvSpPr>
        <p:spPr/>
        <p:txBody>
          <a:bodyPr>
            <a:normAutofit fontScale="92500" lnSpcReduction="20000"/>
          </a:bodyPr>
          <a:lstStyle/>
          <a:p>
            <a:r>
              <a:rPr lang="fr-FR" dirty="0"/>
              <a:t>Certaines valeurs de </a:t>
            </a:r>
            <a:r>
              <a:rPr lang="fr-FR" dirty="0" err="1"/>
              <a:t>Margin</a:t>
            </a:r>
            <a:r>
              <a:rPr lang="fr-FR" dirty="0"/>
              <a:t> et </a:t>
            </a:r>
            <a:r>
              <a:rPr lang="fr-FR" dirty="0" err="1"/>
              <a:t>Padding</a:t>
            </a:r>
            <a:r>
              <a:rPr lang="fr-FR" dirty="0"/>
              <a:t> pourraient être retravaillées pour être plus cohérentes.</a:t>
            </a:r>
          </a:p>
          <a:p>
            <a:r>
              <a:rPr lang="fr-FR" dirty="0"/>
              <a:t>Problème de </a:t>
            </a:r>
            <a:r>
              <a:rPr lang="fr-FR" dirty="0" err="1"/>
              <a:t>priorization</a:t>
            </a:r>
            <a:r>
              <a:rPr lang="fr-FR" dirty="0"/>
              <a:t>. Un attribut a été forcé avec la valeur !Important.</a:t>
            </a:r>
          </a:p>
          <a:p>
            <a:r>
              <a:rPr lang="fr-FR" dirty="0"/>
              <a:t>Le code CSS </a:t>
            </a:r>
            <a:r>
              <a:rPr lang="fr-FR" dirty="0" err="1"/>
              <a:t>pouraît</a:t>
            </a:r>
            <a:r>
              <a:rPr lang="fr-FR" dirty="0"/>
              <a:t> être davantage optimisé. Certaines lignes de code sont redondantes.</a:t>
            </a:r>
          </a:p>
          <a:p>
            <a:r>
              <a:rPr lang="fr-FR" dirty="0"/>
              <a:t>L’animation de page d’accueil est trop simple.</a:t>
            </a:r>
          </a:p>
          <a:p>
            <a:r>
              <a:rPr lang="fr-FR" dirty="0"/>
              <a:t>L’image de fond pour les pages </a:t>
            </a:r>
            <a:r>
              <a:rPr lang="fr-FR" dirty="0" err="1"/>
              <a:t>restuarant</a:t>
            </a:r>
            <a:r>
              <a:rPr lang="fr-FR" dirty="0"/>
              <a:t> a été </a:t>
            </a:r>
            <a:r>
              <a:rPr lang="fr-FR" dirty="0" err="1"/>
              <a:t>impémentée</a:t>
            </a:r>
            <a:r>
              <a:rPr lang="fr-FR" dirty="0"/>
              <a:t> en utilisant background-image dans le CSS. Il aurait mieux valu en faire un élément du code HTML pour simplifier l’ajout de futures pages.</a:t>
            </a:r>
          </a:p>
          <a:p>
            <a:r>
              <a:rPr lang="fr-FR" dirty="0"/>
              <a:t>Le logo en haut de page n’est pas correctement aligné. Peut être résolu en utilisant </a:t>
            </a:r>
            <a:r>
              <a:rPr lang="fr-FR" dirty="0" err="1"/>
              <a:t>postion:absolute</a:t>
            </a:r>
            <a:r>
              <a:rPr lang="fr-FR" dirty="0"/>
              <a:t> sur la flèche de retour.</a:t>
            </a:r>
          </a:p>
        </p:txBody>
      </p:sp>
    </p:spTree>
    <p:extLst>
      <p:ext uri="{BB962C8B-B14F-4D97-AF65-F5344CB8AC3E}">
        <p14:creationId xmlns:p14="http://schemas.microsoft.com/office/powerpoint/2010/main" val="204278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49168-EC6E-F1C3-E4D3-526ADF6F4078}"/>
              </a:ext>
            </a:extLst>
          </p:cNvPr>
          <p:cNvSpPr>
            <a:spLocks noGrp="1"/>
          </p:cNvSpPr>
          <p:nvPr>
            <p:ph type="title"/>
          </p:nvPr>
        </p:nvSpPr>
        <p:spPr/>
        <p:txBody>
          <a:bodyPr/>
          <a:lstStyle/>
          <a:p>
            <a:pPr algn="ctr"/>
            <a:r>
              <a:rPr lang="fr-FR" dirty="0"/>
              <a:t>Objectifs du projet</a:t>
            </a:r>
          </a:p>
        </p:txBody>
      </p:sp>
      <p:sp>
        <p:nvSpPr>
          <p:cNvPr id="4" name="Espace réservé du contenu 3">
            <a:extLst>
              <a:ext uri="{FF2B5EF4-FFF2-40B4-BE49-F238E27FC236}">
                <a16:creationId xmlns:a16="http://schemas.microsoft.com/office/drawing/2014/main" id="{06DC2D19-15C5-B2A5-524B-FBD908DD9344}"/>
              </a:ext>
            </a:extLst>
          </p:cNvPr>
          <p:cNvSpPr>
            <a:spLocks noGrp="1"/>
          </p:cNvSpPr>
          <p:nvPr>
            <p:ph sz="half" idx="1"/>
          </p:nvPr>
        </p:nvSpPr>
        <p:spPr>
          <a:xfrm>
            <a:off x="685802" y="2142066"/>
            <a:ext cx="4287251" cy="4246515"/>
          </a:xfrm>
        </p:spPr>
        <p:txBody>
          <a:bodyPr/>
          <a:lstStyle/>
          <a:p>
            <a:r>
              <a:rPr lang="fr-FR" dirty="0"/>
              <a:t>Créer un site web en utilisant uniquement HTML et CSS.</a:t>
            </a:r>
          </a:p>
          <a:p>
            <a:r>
              <a:rPr lang="fr-FR" dirty="0"/>
              <a:t>Une animation doit se produite au chargement de la page d’accueil.</a:t>
            </a:r>
          </a:p>
          <a:p>
            <a:r>
              <a:rPr lang="fr-FR" dirty="0"/>
              <a:t>Le site doit être en conformité avec la maquette </a:t>
            </a:r>
            <a:r>
              <a:rPr lang="fr-FR" dirty="0" err="1"/>
              <a:t>Figma</a:t>
            </a:r>
            <a:r>
              <a:rPr lang="fr-FR" dirty="0"/>
              <a:t> fournie.</a:t>
            </a:r>
          </a:p>
          <a:p>
            <a:r>
              <a:rPr lang="fr-FR" dirty="0"/>
              <a:t>Le site doit passer la validation W3C.</a:t>
            </a:r>
          </a:p>
          <a:p>
            <a:endParaRPr lang="fr-FR" dirty="0"/>
          </a:p>
          <a:p>
            <a:endParaRPr lang="fr-FR" dirty="0"/>
          </a:p>
        </p:txBody>
      </p:sp>
      <p:pic>
        <p:nvPicPr>
          <p:cNvPr id="8" name="Image 7">
            <a:extLst>
              <a:ext uri="{FF2B5EF4-FFF2-40B4-BE49-F238E27FC236}">
                <a16:creationId xmlns:a16="http://schemas.microsoft.com/office/drawing/2014/main" id="{4A8D78BE-D515-7077-9452-F45852F1FD1A}"/>
              </a:ext>
            </a:extLst>
          </p:cNvPr>
          <p:cNvPicPr>
            <a:picLocks noChangeAspect="1"/>
          </p:cNvPicPr>
          <p:nvPr/>
        </p:nvPicPr>
        <p:blipFill>
          <a:blip r:embed="rId2"/>
          <a:stretch>
            <a:fillRect/>
          </a:stretch>
        </p:blipFill>
        <p:spPr>
          <a:xfrm>
            <a:off x="6647794" y="2163687"/>
            <a:ext cx="2960818" cy="3945687"/>
          </a:xfrm>
          <a:prstGeom prst="rect">
            <a:avLst/>
          </a:prstGeom>
        </p:spPr>
      </p:pic>
    </p:spTree>
    <p:extLst>
      <p:ext uri="{BB962C8B-B14F-4D97-AF65-F5344CB8AC3E}">
        <p14:creationId xmlns:p14="http://schemas.microsoft.com/office/powerpoint/2010/main" val="319884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983-2B9C-FE78-C1B6-28B2BEE37429}"/>
              </a:ext>
            </a:extLst>
          </p:cNvPr>
          <p:cNvSpPr>
            <a:spLocks noGrp="1"/>
          </p:cNvSpPr>
          <p:nvPr>
            <p:ph type="title"/>
          </p:nvPr>
        </p:nvSpPr>
        <p:spPr/>
        <p:txBody>
          <a:bodyPr/>
          <a:lstStyle/>
          <a:p>
            <a:pPr algn="ctr"/>
            <a:r>
              <a:rPr lang="fr-FR" dirty="0"/>
              <a:t>Loader de page d’</a:t>
            </a:r>
            <a:r>
              <a:rPr lang="fr-FR" dirty="0" err="1"/>
              <a:t>acceuil</a:t>
            </a:r>
            <a:endParaRPr lang="fr-FR" dirty="0"/>
          </a:p>
        </p:txBody>
      </p:sp>
      <p:sp>
        <p:nvSpPr>
          <p:cNvPr id="10" name="Espace réservé du contenu 9">
            <a:extLst>
              <a:ext uri="{FF2B5EF4-FFF2-40B4-BE49-F238E27FC236}">
                <a16:creationId xmlns:a16="http://schemas.microsoft.com/office/drawing/2014/main" id="{F0AFD8B1-39E3-961D-C3B2-55992DAF24ED}"/>
              </a:ext>
            </a:extLst>
          </p:cNvPr>
          <p:cNvSpPr>
            <a:spLocks noGrp="1"/>
          </p:cNvSpPr>
          <p:nvPr>
            <p:ph idx="1"/>
          </p:nvPr>
        </p:nvSpPr>
        <p:spPr>
          <a:xfrm>
            <a:off x="428296" y="2285999"/>
            <a:ext cx="3828394" cy="3752666"/>
          </a:xfrm>
        </p:spPr>
        <p:txBody>
          <a:bodyPr/>
          <a:lstStyle/>
          <a:p>
            <a:r>
              <a:rPr lang="fr-FR" dirty="0"/>
              <a:t>L’animation </a:t>
            </a:r>
            <a:r>
              <a:rPr lang="fr-FR" dirty="0" err="1"/>
              <a:t>keyframe</a:t>
            </a:r>
            <a:r>
              <a:rPr lang="fr-FR" dirty="0"/>
              <a:t> joue sur les valeurs de l’attribut </a:t>
            </a:r>
            <a:r>
              <a:rPr lang="fr-FR" dirty="0" err="1"/>
              <a:t>position:absolute</a:t>
            </a:r>
            <a:r>
              <a:rPr lang="fr-FR" dirty="0"/>
              <a:t> pour simuler des portes coulissantes.</a:t>
            </a:r>
          </a:p>
          <a:p>
            <a:pPr marL="0" indent="0">
              <a:buNone/>
            </a:pPr>
            <a:endParaRPr lang="fr-FR" dirty="0"/>
          </a:p>
        </p:txBody>
      </p:sp>
      <p:pic>
        <p:nvPicPr>
          <p:cNvPr id="12" name="Image 11">
            <a:extLst>
              <a:ext uri="{FF2B5EF4-FFF2-40B4-BE49-F238E27FC236}">
                <a16:creationId xmlns:a16="http://schemas.microsoft.com/office/drawing/2014/main" id="{A6E160F5-A2E3-5DB3-24AC-5FEFAE62B4BB}"/>
              </a:ext>
            </a:extLst>
          </p:cNvPr>
          <p:cNvPicPr>
            <a:picLocks noChangeAspect="1"/>
          </p:cNvPicPr>
          <p:nvPr/>
        </p:nvPicPr>
        <p:blipFill>
          <a:blip r:embed="rId2"/>
          <a:stretch>
            <a:fillRect/>
          </a:stretch>
        </p:blipFill>
        <p:spPr>
          <a:xfrm>
            <a:off x="4503682" y="2285999"/>
            <a:ext cx="3333957" cy="4225159"/>
          </a:xfrm>
          <a:prstGeom prst="rect">
            <a:avLst/>
          </a:prstGeom>
        </p:spPr>
      </p:pic>
      <p:pic>
        <p:nvPicPr>
          <p:cNvPr id="14" name="Image 13">
            <a:extLst>
              <a:ext uri="{FF2B5EF4-FFF2-40B4-BE49-F238E27FC236}">
                <a16:creationId xmlns:a16="http://schemas.microsoft.com/office/drawing/2014/main" id="{04108107-0BD8-93F7-693F-5BD5228AF2F7}"/>
              </a:ext>
            </a:extLst>
          </p:cNvPr>
          <p:cNvPicPr>
            <a:picLocks noChangeAspect="1"/>
          </p:cNvPicPr>
          <p:nvPr/>
        </p:nvPicPr>
        <p:blipFill>
          <a:blip r:embed="rId3"/>
          <a:stretch>
            <a:fillRect/>
          </a:stretch>
        </p:blipFill>
        <p:spPr>
          <a:xfrm>
            <a:off x="7953703" y="2285999"/>
            <a:ext cx="3919960" cy="4226775"/>
          </a:xfrm>
          <a:prstGeom prst="rect">
            <a:avLst/>
          </a:prstGeom>
        </p:spPr>
      </p:pic>
    </p:spTree>
    <p:extLst>
      <p:ext uri="{BB962C8B-B14F-4D97-AF65-F5344CB8AC3E}">
        <p14:creationId xmlns:p14="http://schemas.microsoft.com/office/powerpoint/2010/main" val="193608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144B76D-9D06-B549-7DDA-5831B95C25BD}"/>
              </a:ext>
            </a:extLst>
          </p:cNvPr>
          <p:cNvPicPr>
            <a:picLocks noChangeAspect="1"/>
          </p:cNvPicPr>
          <p:nvPr/>
        </p:nvPicPr>
        <p:blipFill>
          <a:blip r:embed="rId2"/>
          <a:stretch>
            <a:fillRect/>
          </a:stretch>
        </p:blipFill>
        <p:spPr>
          <a:xfrm>
            <a:off x="1572956" y="662151"/>
            <a:ext cx="3804177" cy="5673751"/>
          </a:xfrm>
          <a:prstGeom prst="rect">
            <a:avLst/>
          </a:prstGeom>
        </p:spPr>
      </p:pic>
      <p:pic>
        <p:nvPicPr>
          <p:cNvPr id="7" name="Image 6">
            <a:extLst>
              <a:ext uri="{FF2B5EF4-FFF2-40B4-BE49-F238E27FC236}">
                <a16:creationId xmlns:a16="http://schemas.microsoft.com/office/drawing/2014/main" id="{7336C5A0-9D20-D6E5-E03E-B7C82C16C439}"/>
              </a:ext>
            </a:extLst>
          </p:cNvPr>
          <p:cNvPicPr>
            <a:picLocks noChangeAspect="1"/>
          </p:cNvPicPr>
          <p:nvPr/>
        </p:nvPicPr>
        <p:blipFill>
          <a:blip r:embed="rId3"/>
          <a:stretch>
            <a:fillRect/>
          </a:stretch>
        </p:blipFill>
        <p:spPr>
          <a:xfrm>
            <a:off x="6641166" y="662151"/>
            <a:ext cx="3887570" cy="5673751"/>
          </a:xfrm>
          <a:prstGeom prst="rect">
            <a:avLst/>
          </a:prstGeom>
        </p:spPr>
      </p:pic>
    </p:spTree>
    <p:extLst>
      <p:ext uri="{BB962C8B-B14F-4D97-AF65-F5344CB8AC3E}">
        <p14:creationId xmlns:p14="http://schemas.microsoft.com/office/powerpoint/2010/main" val="30073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20983-2B9C-FE78-C1B6-28B2BEE37429}"/>
              </a:ext>
            </a:extLst>
          </p:cNvPr>
          <p:cNvSpPr>
            <a:spLocks noGrp="1"/>
          </p:cNvSpPr>
          <p:nvPr>
            <p:ph type="title"/>
          </p:nvPr>
        </p:nvSpPr>
        <p:spPr/>
        <p:txBody>
          <a:bodyPr/>
          <a:lstStyle/>
          <a:p>
            <a:pPr algn="ctr"/>
            <a:r>
              <a:rPr lang="fr-FR" dirty="0"/>
              <a:t>Header</a:t>
            </a:r>
          </a:p>
        </p:txBody>
      </p:sp>
      <p:sp>
        <p:nvSpPr>
          <p:cNvPr id="6" name="ZoneTexte 5">
            <a:extLst>
              <a:ext uri="{FF2B5EF4-FFF2-40B4-BE49-F238E27FC236}">
                <a16:creationId xmlns:a16="http://schemas.microsoft.com/office/drawing/2014/main" id="{5F773005-42F3-6F6B-EB32-24E1DABFF2CC}"/>
              </a:ext>
            </a:extLst>
          </p:cNvPr>
          <p:cNvSpPr txBox="1"/>
          <p:nvPr/>
        </p:nvSpPr>
        <p:spPr>
          <a:xfrm>
            <a:off x="790074" y="3611478"/>
            <a:ext cx="8458701" cy="3139321"/>
          </a:xfrm>
          <a:prstGeom prst="rect">
            <a:avLst/>
          </a:prstGeom>
          <a:noFill/>
        </p:spPr>
        <p:txBody>
          <a:bodyPr wrap="square" rtlCol="0">
            <a:spAutoFit/>
          </a:bodyPr>
          <a:lstStyle/>
          <a:p>
            <a:endParaRPr lang="fr-FR" dirty="0"/>
          </a:p>
          <a:p>
            <a:r>
              <a:rPr lang="fr-FR" dirty="0"/>
              <a:t>- Le header est composé du logo du site, et d’un sélecteur permettant d’indiquer la zone géographique souhaitée.</a:t>
            </a:r>
          </a:p>
          <a:p>
            <a:endParaRPr lang="fr-FR" dirty="0"/>
          </a:p>
          <a:p>
            <a:r>
              <a:rPr lang="fr-FR" dirty="0"/>
              <a:t>- cette fonction n’a pas ) être fonctionnelle pour ce projet.</a:t>
            </a:r>
          </a:p>
          <a:p>
            <a:endParaRPr lang="fr-FR" dirty="0"/>
          </a:p>
          <a:p>
            <a:r>
              <a:rPr lang="fr-FR" dirty="0"/>
              <a:t>- Sur les pages restaurant, un lien doit être présent dans le header pour retourner sur la page d’</a:t>
            </a:r>
            <a:r>
              <a:rPr lang="fr-FR" dirty="0" err="1"/>
              <a:t>acceuil</a:t>
            </a:r>
            <a:r>
              <a:rPr lang="fr-FR" dirty="0"/>
              <a:t>.</a:t>
            </a:r>
          </a:p>
          <a:p>
            <a:endParaRPr lang="fr-FR" dirty="0"/>
          </a:p>
          <a:p>
            <a:endParaRPr lang="fr-FR" dirty="0"/>
          </a:p>
          <a:p>
            <a:endParaRPr lang="fr-FR" dirty="0"/>
          </a:p>
        </p:txBody>
      </p:sp>
      <p:pic>
        <p:nvPicPr>
          <p:cNvPr id="8" name="Espace réservé du contenu 7">
            <a:extLst>
              <a:ext uri="{FF2B5EF4-FFF2-40B4-BE49-F238E27FC236}">
                <a16:creationId xmlns:a16="http://schemas.microsoft.com/office/drawing/2014/main" id="{F63C2E15-12F9-E322-4A9F-07414D7D7251}"/>
              </a:ext>
            </a:extLst>
          </p:cNvPr>
          <p:cNvPicPr>
            <a:picLocks noGrp="1" noChangeAspect="1"/>
          </p:cNvPicPr>
          <p:nvPr>
            <p:ph idx="1"/>
          </p:nvPr>
        </p:nvPicPr>
        <p:blipFill>
          <a:blip r:embed="rId2"/>
          <a:stretch>
            <a:fillRect/>
          </a:stretch>
        </p:blipFill>
        <p:spPr>
          <a:xfrm>
            <a:off x="824112" y="2200104"/>
            <a:ext cx="9326277" cy="1228896"/>
          </a:xfrm>
        </p:spPr>
      </p:pic>
    </p:spTree>
    <p:extLst>
      <p:ext uri="{BB962C8B-B14F-4D97-AF65-F5344CB8AC3E}">
        <p14:creationId xmlns:p14="http://schemas.microsoft.com/office/powerpoint/2010/main" val="178377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D3AF0701-306A-AF41-C897-CA0D81191A69}"/>
              </a:ext>
            </a:extLst>
          </p:cNvPr>
          <p:cNvPicPr>
            <a:picLocks noChangeAspect="1"/>
          </p:cNvPicPr>
          <p:nvPr/>
        </p:nvPicPr>
        <p:blipFill>
          <a:blip r:embed="rId2"/>
          <a:stretch>
            <a:fillRect/>
          </a:stretch>
        </p:blipFill>
        <p:spPr>
          <a:xfrm>
            <a:off x="287811" y="2183522"/>
            <a:ext cx="5871721" cy="3011669"/>
          </a:xfrm>
          <a:prstGeom prst="rect">
            <a:avLst/>
          </a:prstGeom>
        </p:spPr>
      </p:pic>
      <p:pic>
        <p:nvPicPr>
          <p:cNvPr id="10" name="Image 9">
            <a:extLst>
              <a:ext uri="{FF2B5EF4-FFF2-40B4-BE49-F238E27FC236}">
                <a16:creationId xmlns:a16="http://schemas.microsoft.com/office/drawing/2014/main" id="{1BDE6A23-9E41-D4CC-8DB8-D06FCB301E66}"/>
              </a:ext>
            </a:extLst>
          </p:cNvPr>
          <p:cNvPicPr>
            <a:picLocks noChangeAspect="1"/>
          </p:cNvPicPr>
          <p:nvPr/>
        </p:nvPicPr>
        <p:blipFill>
          <a:blip r:embed="rId3"/>
          <a:stretch>
            <a:fillRect/>
          </a:stretch>
        </p:blipFill>
        <p:spPr>
          <a:xfrm>
            <a:off x="7074429" y="601214"/>
            <a:ext cx="4647233" cy="6091247"/>
          </a:xfrm>
          <a:prstGeom prst="rect">
            <a:avLst/>
          </a:prstGeom>
        </p:spPr>
      </p:pic>
    </p:spTree>
    <p:extLst>
      <p:ext uri="{BB962C8B-B14F-4D97-AF65-F5344CB8AC3E}">
        <p14:creationId xmlns:p14="http://schemas.microsoft.com/office/powerpoint/2010/main" val="124351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28DCE-B572-9839-DA11-6BB0E5AC438C}"/>
              </a:ext>
            </a:extLst>
          </p:cNvPr>
          <p:cNvSpPr>
            <a:spLocks noGrp="1"/>
          </p:cNvSpPr>
          <p:nvPr>
            <p:ph type="title"/>
          </p:nvPr>
        </p:nvSpPr>
        <p:spPr/>
        <p:txBody>
          <a:bodyPr/>
          <a:lstStyle/>
          <a:p>
            <a:pPr algn="ctr"/>
            <a:r>
              <a:rPr lang="fr-FR" dirty="0"/>
              <a:t>Concept</a:t>
            </a:r>
          </a:p>
        </p:txBody>
      </p:sp>
      <p:sp>
        <p:nvSpPr>
          <p:cNvPr id="3" name="Espace réservé du contenu 2">
            <a:extLst>
              <a:ext uri="{FF2B5EF4-FFF2-40B4-BE49-F238E27FC236}">
                <a16:creationId xmlns:a16="http://schemas.microsoft.com/office/drawing/2014/main" id="{12B20E66-8A56-D8DF-D838-F8E9B38842DB}"/>
              </a:ext>
            </a:extLst>
          </p:cNvPr>
          <p:cNvSpPr>
            <a:spLocks noGrp="1"/>
          </p:cNvSpPr>
          <p:nvPr>
            <p:ph idx="1"/>
          </p:nvPr>
        </p:nvSpPr>
        <p:spPr>
          <a:xfrm>
            <a:off x="602102" y="4322828"/>
            <a:ext cx="10131425" cy="1139924"/>
          </a:xfrm>
        </p:spPr>
        <p:txBody>
          <a:bodyPr>
            <a:normAutofit fontScale="92500"/>
          </a:bodyPr>
          <a:lstStyle/>
          <a:p>
            <a:pPr marL="0" indent="0">
              <a:buNone/>
            </a:pPr>
            <a:r>
              <a:rPr lang="fr-FR" dirty="0"/>
              <a:t>Cette partie du site inclue la raison d’être du site et avec une balise h1 obligatoire pour le référencement.</a:t>
            </a:r>
          </a:p>
          <a:p>
            <a:pPr marL="0" indent="0">
              <a:buNone/>
            </a:pPr>
            <a:r>
              <a:rPr lang="fr-FR" dirty="0"/>
              <a:t>Le bouton est animé avec un changement d’opacité au survol de la souris.</a:t>
            </a:r>
          </a:p>
        </p:txBody>
      </p:sp>
      <p:pic>
        <p:nvPicPr>
          <p:cNvPr id="6" name="Image 5">
            <a:extLst>
              <a:ext uri="{FF2B5EF4-FFF2-40B4-BE49-F238E27FC236}">
                <a16:creationId xmlns:a16="http://schemas.microsoft.com/office/drawing/2014/main" id="{3139BEA1-FB54-F7C1-F3B4-0C150F711526}"/>
              </a:ext>
            </a:extLst>
          </p:cNvPr>
          <p:cNvPicPr>
            <a:picLocks noChangeAspect="1"/>
          </p:cNvPicPr>
          <p:nvPr/>
        </p:nvPicPr>
        <p:blipFill>
          <a:blip r:embed="rId2"/>
          <a:stretch>
            <a:fillRect/>
          </a:stretch>
        </p:blipFill>
        <p:spPr>
          <a:xfrm>
            <a:off x="1762360" y="2111790"/>
            <a:ext cx="7449782" cy="1933414"/>
          </a:xfrm>
          <a:prstGeom prst="rect">
            <a:avLst/>
          </a:prstGeom>
        </p:spPr>
      </p:pic>
    </p:spTree>
    <p:extLst>
      <p:ext uri="{BB962C8B-B14F-4D97-AF65-F5344CB8AC3E}">
        <p14:creationId xmlns:p14="http://schemas.microsoft.com/office/powerpoint/2010/main" val="25147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2E0AA80-9421-0B10-A089-FAF33661E298}"/>
              </a:ext>
            </a:extLst>
          </p:cNvPr>
          <p:cNvPicPr>
            <a:picLocks noGrp="1" noChangeAspect="1"/>
          </p:cNvPicPr>
          <p:nvPr>
            <p:ph idx="1"/>
          </p:nvPr>
        </p:nvPicPr>
        <p:blipFill>
          <a:blip r:embed="rId2"/>
          <a:stretch>
            <a:fillRect/>
          </a:stretch>
        </p:blipFill>
        <p:spPr>
          <a:xfrm>
            <a:off x="555017" y="2687486"/>
            <a:ext cx="5128452" cy="2444189"/>
          </a:xfrm>
        </p:spPr>
      </p:pic>
      <p:pic>
        <p:nvPicPr>
          <p:cNvPr id="7" name="Image 6">
            <a:extLst>
              <a:ext uri="{FF2B5EF4-FFF2-40B4-BE49-F238E27FC236}">
                <a16:creationId xmlns:a16="http://schemas.microsoft.com/office/drawing/2014/main" id="{D7F2AE5B-8A55-7064-B991-51ED029CCA42}"/>
              </a:ext>
            </a:extLst>
          </p:cNvPr>
          <p:cNvPicPr>
            <a:picLocks noChangeAspect="1"/>
          </p:cNvPicPr>
          <p:nvPr/>
        </p:nvPicPr>
        <p:blipFill>
          <a:blip r:embed="rId3"/>
          <a:stretch>
            <a:fillRect/>
          </a:stretch>
        </p:blipFill>
        <p:spPr>
          <a:xfrm>
            <a:off x="5998779" y="941198"/>
            <a:ext cx="5848237" cy="5651382"/>
          </a:xfrm>
          <a:prstGeom prst="rect">
            <a:avLst/>
          </a:prstGeom>
        </p:spPr>
      </p:pic>
    </p:spTree>
    <p:extLst>
      <p:ext uri="{BB962C8B-B14F-4D97-AF65-F5344CB8AC3E}">
        <p14:creationId xmlns:p14="http://schemas.microsoft.com/office/powerpoint/2010/main" val="6835638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9677</TotalTime>
  <Words>723</Words>
  <Application>Microsoft Office PowerPoint</Application>
  <PresentationFormat>Grand écran</PresentationFormat>
  <Paragraphs>57</Paragraphs>
  <Slides>20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20</vt:i4>
      </vt:variant>
    </vt:vector>
  </HeadingPairs>
  <TitlesOfParts>
    <vt:vector size="23" baseType="lpstr">
      <vt:lpstr>Arial</vt:lpstr>
      <vt:lpstr>Trebuchet MS</vt:lpstr>
      <vt:lpstr>Berlin</vt:lpstr>
      <vt:lpstr>Projet 3</vt:lpstr>
      <vt:lpstr>La mission</vt:lpstr>
      <vt:lpstr>Objectifs du projet</vt:lpstr>
      <vt:lpstr>Loader de page d’acceuil</vt:lpstr>
      <vt:lpstr>Présentation PowerPoint</vt:lpstr>
      <vt:lpstr>Header</vt:lpstr>
      <vt:lpstr>Présentation PowerPoint</vt:lpstr>
      <vt:lpstr>Concept</vt:lpstr>
      <vt:lpstr>Présentation PowerPoint</vt:lpstr>
      <vt:lpstr>Fonctionnement</vt:lpstr>
      <vt:lpstr>Présentation PowerPoint</vt:lpstr>
      <vt:lpstr>Restaurants</vt:lpstr>
      <vt:lpstr>Présentation PowerPoint</vt:lpstr>
      <vt:lpstr>Présentation PowerPoint</vt:lpstr>
      <vt:lpstr>Footer</vt:lpstr>
      <vt:lpstr>Présentation PowerPoint</vt:lpstr>
      <vt:lpstr>Page restaurant</vt:lpstr>
      <vt:lpstr>Validation W3C</vt:lpstr>
      <vt:lpstr>Difficultés rencontrées</vt:lpstr>
      <vt:lpstr>Points d’amélioration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dc:title>
  <dc:creator>Julien Rebillon</dc:creator>
  <cp:lastModifiedBy>Julien Rebillon</cp:lastModifiedBy>
  <cp:revision>13</cp:revision>
  <dcterms:created xsi:type="dcterms:W3CDTF">2023-09-29T08:24:02Z</dcterms:created>
  <dcterms:modified xsi:type="dcterms:W3CDTF">2023-11-06T07:52:39Z</dcterms:modified>
</cp:coreProperties>
</file>