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91" r:id="rId7"/>
    <p:sldId id="397" r:id="rId8"/>
    <p:sldId id="404" r:id="rId9"/>
    <p:sldId id="412" r:id="rId10"/>
    <p:sldId id="406" r:id="rId11"/>
    <p:sldId id="411" r:id="rId12"/>
    <p:sldId id="408" r:id="rId13"/>
    <p:sldId id="413" r:id="rId14"/>
    <p:sldId id="414" r:id="rId15"/>
    <p:sldId id="417" r:id="rId16"/>
    <p:sldId id="415" r:id="rId17"/>
    <p:sldId id="416" r:id="rId18"/>
    <p:sldId id="405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674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15/01/2025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15/01/2025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1BDB-20BD-92BE-8B7E-61886F4F9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E488819-AE40-B2C9-9F08-B3BF3CC83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7CC06CC-359C-0F66-A01F-C6ABA219B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60249-3679-28FE-2B62-E52085E01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401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22B8B-F87C-F6B7-B817-DFFD1E6E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F1031AE-324F-524F-5010-D30C85603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0F2B063-80A4-D5F7-78E3-5FD91E72F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3EBBC9-B54C-FB38-62C8-45D503FF9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8D50-ABB4-77F9-D05E-C277141FB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B13EFA5-F119-B5C1-1AB4-B206D4D99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3EDE1B1-9544-3662-1457-9443A0AF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AD9EB5-CCB6-09D6-B7CC-4B8735112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8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A5B64-917A-5301-3649-B94BE160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AB9DCF5-C0F0-C3AC-ED88-1B4BBDB0F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34CBA03-CE1C-F58E-7B5E-430352F8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CD6BDD-53E6-2968-31F7-AFA748621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6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DD248-DAFB-B37F-3D5C-89A2B459A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193F7D6-545B-9B39-73F7-C132FAAB3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BFF6677-CE98-37B6-22A6-C34A7489F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763D4-A371-CAA6-B50F-43AD375D7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909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C038-7B44-13AA-BFF7-A1F716A4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F898251-6579-7EDC-0BD8-8696FBF20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F755709-BB73-F11D-440C-968EFC4A2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7782F2-7DE5-066D-7166-948E8322A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60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1B53F-98A0-3C07-664B-FA8274D8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E16FB50-A943-21A6-A9C0-0D0E06A70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ABAEE54-60E7-EA45-1630-38E3638E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846136-BEA3-D774-4186-763B022AB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1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vgsilh.com/fr/image/14721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hyperlink" Target="https://www.inmonews.es/rgpd-en-las-webs-inmobiliaria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718698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800" dirty="0"/>
              <a:t>Diagnostic égalité hommes-femmes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48FBD5-E281-C2C2-ED36-5E2BECEE9C08}"/>
              </a:ext>
            </a:extLst>
          </p:cNvPr>
          <p:cNvSpPr txBox="1">
            <a:spLocks/>
          </p:cNvSpPr>
          <p:nvPr/>
        </p:nvSpPr>
        <p:spPr>
          <a:xfrm>
            <a:off x="6299835" y="4568602"/>
            <a:ext cx="5486400" cy="164592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i="1" dirty="0"/>
              <a:t>Julien Séré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82CE0-3997-08C0-E4B7-21A171657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26B3E-3E47-9128-4CB5-8E79E387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2. Ecart de taux d’augmentation individuel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4E002-CC38-8C54-A150-4FA75701DD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58% des femmes ont été augmentées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47% des hommes ont été augmentés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/>
          </a:p>
          <a:p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Score </a:t>
            </a:r>
            <a:r>
              <a:rPr lang="de-DE" sz="1800" b="1" kern="1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d‘égalité</a:t>
            </a:r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: 20</a:t>
            </a:r>
            <a:r>
              <a:rPr lang="fr-FR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points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0C13556C-26A9-1159-0DC5-EAE905085F7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688" y="2791024"/>
            <a:ext cx="4491037" cy="3368277"/>
          </a:xfrm>
        </p:spPr>
      </p:pic>
    </p:spTree>
    <p:extLst>
      <p:ext uri="{BB962C8B-B14F-4D97-AF65-F5344CB8AC3E}">
        <p14:creationId xmlns:p14="http://schemas.microsoft.com/office/powerpoint/2010/main" val="215632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6DE45-5835-5D4B-F394-5F7E9CD9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3DF02-2641-1CEE-C9E1-520AE9F8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3. Ecart de taux de promotion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B5F2E-3F51-8512-5F32-3A91A50749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17,6% des femmes ont été promues</a:t>
            </a:r>
            <a:endParaRPr lang="fr-FR" dirty="0">
              <a:solidFill>
                <a:srgbClr val="FF0000"/>
              </a:solidFill>
            </a:endParaRP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16,7% des hommes ont été promus</a:t>
            </a:r>
            <a:endParaRPr lang="fr-FR" dirty="0">
              <a:solidFill>
                <a:srgbClr val="FF0000"/>
              </a:solidFill>
            </a:endParaRP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/>
          </a:p>
          <a:p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Score </a:t>
            </a:r>
            <a:r>
              <a:rPr lang="de-DE" sz="1800" b="1" kern="1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d‘égalité</a:t>
            </a:r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: 15 </a:t>
            </a:r>
            <a:r>
              <a:rPr lang="de-DE" sz="1800" b="1" kern="1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points</a:t>
            </a:r>
            <a:endParaRPr lang="fr-FR" sz="1800" b="1" kern="15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0DB7C7-1BB2-7491-528C-07E576D61D4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688" y="2791024"/>
            <a:ext cx="4491037" cy="3368277"/>
          </a:xfrm>
        </p:spPr>
      </p:pic>
    </p:spTree>
    <p:extLst>
      <p:ext uri="{BB962C8B-B14F-4D97-AF65-F5344CB8AC3E}">
        <p14:creationId xmlns:p14="http://schemas.microsoft.com/office/powerpoint/2010/main" val="25128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5727B-8E11-61B0-3460-BF163CEDD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E31DC-4FA3-3D30-2B10-606C86DD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3.2 Ecarts selon situation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B67BC-CDFD-CCE0-1412-A890DE18A2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90472" y="3956407"/>
            <a:ext cx="2920541" cy="612104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100" dirty="0"/>
              <a:t>52% des femmes et 41% des hommes sans enfants ont été augmentés</a:t>
            </a:r>
            <a:endParaRPr lang="fr-FR" sz="1100" dirty="0">
              <a:solidFill>
                <a:srgbClr val="FF0000"/>
              </a:solidFill>
            </a:endParaRP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sz="1100" dirty="0"/>
              <a:t>54% des femmes et 48% des hommes parents ont été augmentés</a:t>
            </a:r>
          </a:p>
          <a:p>
            <a:pPr rtl="0"/>
            <a:endParaRPr lang="fr-FR" sz="1100" dirty="0"/>
          </a:p>
          <a:p>
            <a:pPr rtl="0"/>
            <a:endParaRPr lang="fr-FR" sz="1100" dirty="0"/>
          </a:p>
          <a:p>
            <a:pPr rtl="0"/>
            <a:endParaRPr lang="fr-FR" sz="1100" dirty="0"/>
          </a:p>
        </p:txBody>
      </p:sp>
      <p:pic>
        <p:nvPicPr>
          <p:cNvPr id="20" name="Image 19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1EE207BF-52D2-8FBB-5A2C-013E4DAF9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15" y="2726985"/>
            <a:ext cx="3300557" cy="3584744"/>
          </a:xfrm>
          <a:prstGeom prst="rect">
            <a:avLst/>
          </a:prstGeom>
        </p:spPr>
      </p:pic>
      <p:pic>
        <p:nvPicPr>
          <p:cNvPr id="22" name="Image 21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88D5295D-8C5B-6221-2C33-5725915DF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13" y="2726985"/>
            <a:ext cx="3391072" cy="36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11A28-2951-2CBF-44AC-D0D453F4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94BBD-1FAF-932B-F367-7E7B5EC2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4. Part des femmes augmentées après un congé maternité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B8EA3-E48A-3336-8AC3-0334E0AE522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100% des femmes ont été augmentées après un congé maternité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/>
          </a:p>
          <a:p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Score </a:t>
            </a:r>
            <a:r>
              <a:rPr lang="de-DE" sz="1800" b="1" kern="1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d‘égalité</a:t>
            </a:r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: 15 </a:t>
            </a:r>
            <a:r>
              <a:rPr lang="de-DE" sz="1800" b="1" kern="1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points</a:t>
            </a:r>
            <a:endParaRPr lang="fr-FR" sz="1800" b="1" kern="15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5637EE-B20B-79D8-574B-3A24F57A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36" y="2487902"/>
            <a:ext cx="5181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3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E471B-CCC0-82B5-78CB-5F5E6B7F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10771-6D85-88D1-8EF8-DA64ECC6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5. Répartition des 10 plus hautes rémunérations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2EE0B-BE1E-C5D5-E95B-0413B5C4AF4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2408751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1 femme figure dans le TOP 10 des salaires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de l’entreprise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/>
          </a:p>
          <a:p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Score </a:t>
            </a:r>
            <a:r>
              <a:rPr lang="de-DE" sz="1800" b="1" kern="15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d‘égalité</a:t>
            </a:r>
            <a:r>
              <a:rPr lang="de-DE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: </a:t>
            </a:r>
            <a:r>
              <a:rPr lang="fr-FR" sz="1800" b="1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1 point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D75221-9B58-1EC1-A0C4-1A5C6A03457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688" y="2791024"/>
            <a:ext cx="4491037" cy="3368277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F66C9-56EE-485B-CCEE-650F57058014}"/>
              </a:ext>
            </a:extLst>
          </p:cNvPr>
          <p:cNvSpPr txBox="1">
            <a:spLocks/>
          </p:cNvSpPr>
          <p:nvPr/>
        </p:nvSpPr>
        <p:spPr>
          <a:xfrm>
            <a:off x="594359" y="6159397"/>
            <a:ext cx="4490827" cy="403739"/>
          </a:xfrm>
          <a:prstGeom prst="rect">
            <a:avLst/>
          </a:prstGeom>
        </p:spPr>
        <p:txBody>
          <a:bodyPr vert="horz" lIns="0" tIns="45720" rIns="0" bIns="0" rtlCol="0">
            <a:normAutofit fontScale="92500" lnSpcReduction="20000"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rgbClr val="FF0000"/>
                </a:solidFill>
              </a:rPr>
              <a:t>* </a:t>
            </a:r>
            <a:r>
              <a:rPr lang="fr-FR" sz="1400" i="1" dirty="0"/>
              <a:t>Rémunération fixe équivalent temps plein + rémunération variable</a:t>
            </a:r>
            <a:r>
              <a:rPr lang="fr-FR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658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Score d’égalité H/F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6600" dirty="0"/>
              <a:t>94/100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CF1D1D7F-EF74-E403-449E-1370639CD373}"/>
              </a:ext>
            </a:extLst>
          </p:cNvPr>
          <p:cNvSpPr txBox="1">
            <a:spLocks/>
          </p:cNvSpPr>
          <p:nvPr/>
        </p:nvSpPr>
        <p:spPr>
          <a:xfrm>
            <a:off x="6309904" y="5551715"/>
            <a:ext cx="5486400" cy="23050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i="1" dirty="0"/>
              <a:t>Efforts doivent être faits sur la répartition des 10 plus hautes rémunérations entre hommes et femmes</a:t>
            </a:r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0C99110-1CD5-8DE9-D0FF-F184A2C1E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77621" y="2170444"/>
            <a:ext cx="1775638" cy="15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7539622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rtl="0"/>
            <a:r>
              <a:rPr lang="fr-FR" dirty="0"/>
              <a:t>Téléchargement et introduction des données</a:t>
            </a:r>
          </a:p>
          <a:p>
            <a:pPr rtl="0"/>
            <a:r>
              <a:rPr lang="fr-FR" dirty="0"/>
              <a:t>Indicateurs d’égalité professionnelle femmes/hommes</a:t>
            </a:r>
          </a:p>
          <a:p>
            <a:pPr rtl="0"/>
            <a:r>
              <a:rPr lang="fr-FR" dirty="0"/>
              <a:t>Score d’égalité</a:t>
            </a:r>
          </a:p>
          <a:p>
            <a:pPr rtl="0"/>
            <a:r>
              <a:rPr lang="fr-FR" dirty="0"/>
              <a:t>Export &amp; Stockage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968" y="130790"/>
            <a:ext cx="7542632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Téléchargement et introduction des données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1FBFD1C-D876-1026-49C2-4760BF76D4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90"/>
            <a:ext cx="4299284" cy="6835614"/>
          </a:xfr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DC311F5-BC3A-4A7F-1C15-FC5AF1C08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B116169-07AB-0B9D-C2CE-958FD62E3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A1FFB33-3263-9D2C-1114-0FB76A35DE6F}"/>
              </a:ext>
            </a:extLst>
          </p:cNvPr>
          <p:cNvSpPr txBox="1">
            <a:spLocks/>
          </p:cNvSpPr>
          <p:nvPr/>
        </p:nvSpPr>
        <p:spPr>
          <a:xfrm>
            <a:off x="5258968" y="2265552"/>
            <a:ext cx="5888403" cy="4592447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des fichiers CSV</a:t>
            </a:r>
          </a:p>
          <a:p>
            <a:endParaRPr lang="fr-FR" dirty="0"/>
          </a:p>
          <a:p>
            <a:r>
              <a:rPr lang="fr-FR" dirty="0"/>
              <a:t>Inspection des tables et identification de la clé primaire ‘</a:t>
            </a:r>
            <a:r>
              <a:rPr lang="fr-FR" dirty="0" err="1"/>
              <a:t>id_salarié</a:t>
            </a:r>
            <a:r>
              <a:rPr lang="fr-FR" dirty="0"/>
              <a:t>’</a:t>
            </a:r>
          </a:p>
          <a:p>
            <a:endParaRPr lang="fr-FR" dirty="0"/>
          </a:p>
          <a:p>
            <a:r>
              <a:rPr lang="fr-FR" dirty="0"/>
              <a:t>Identification des valeurs manquantes</a:t>
            </a:r>
          </a:p>
          <a:p>
            <a:endParaRPr lang="fr-FR" dirty="0"/>
          </a:p>
          <a:p>
            <a:r>
              <a:rPr lang="fr-FR" dirty="0"/>
              <a:t>Suppression des doublons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Jointure des tables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Jointure interne sur les 3 tables 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Clé primaire ‘</a:t>
            </a:r>
            <a:r>
              <a:rPr lang="fr-FR" dirty="0" err="1"/>
              <a:t>id_salarie</a:t>
            </a:r>
            <a:r>
              <a:rPr lang="fr-FR" dirty="0"/>
              <a:t>’</a:t>
            </a:r>
          </a:p>
        </p:txBody>
      </p:sp>
      <p:pic>
        <p:nvPicPr>
          <p:cNvPr id="2050" name="Picture 2" descr="Une image contenant diagramme, conception&#10;&#10;Description générée automatiquement">
            <a:extLst>
              <a:ext uri="{FF2B5EF4-FFF2-40B4-BE49-F238E27FC236}">
                <a16:creationId xmlns:a16="http://schemas.microsoft.com/office/drawing/2014/main" id="{95F85C93-2AC5-BC3F-7C79-3AE5F2FD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036" y="2810595"/>
            <a:ext cx="3028916" cy="331951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Renommage, Formatage et Filtre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Création &amp; formatage de variables </a:t>
            </a:r>
            <a:r>
              <a:rPr lang="fr-FR" sz="1600" i="1" dirty="0" err="1"/>
              <a:t>boléennes</a:t>
            </a:r>
            <a:r>
              <a:rPr lang="fr-FR" sz="1600" i="1" dirty="0"/>
              <a:t> (augmentation, promotion, congé maternité…)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Renommage des colonnes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Filtre des colonnes utiles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Création de la variable âge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Création d’une clé artificielle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67687E-AE72-41FB-4E5C-096AF7A5237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0934" y="1067553"/>
            <a:ext cx="7926705" cy="30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1A3B5-14E7-A131-45B7-3539EDF4F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C5791-C305-9527-B7D5-D0A7F110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 err="1"/>
              <a:t>Pseudonymisation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DFC98-FE64-D73D-8D0C-246BEEA00E2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604617" y="0"/>
            <a:ext cx="5100990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75FFD08-7EF2-8EE4-89DB-C9627166D1A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Création d’une nouvelle clé unique et suppression de l’</a:t>
            </a:r>
            <a:r>
              <a:rPr lang="fr-FR" sz="1600" i="1" dirty="0" err="1"/>
              <a:t>id_salarié</a:t>
            </a:r>
            <a:r>
              <a:rPr lang="fr-FR" sz="1600" i="1" dirty="0"/>
              <a:t> existant, permettant à des collaborateurs d’avoir accès à l’identité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Réduction des risques en cas de données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Interchangeabilité des données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i="1" dirty="0"/>
              <a:t>Flexibilité dans les analyses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83972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Mise en conformité RGPD &amp; export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59C38E-8122-BAB9-5A7A-90BA93F7D5B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300" dirty="0"/>
              <a:t>5 grands principes du RGPD :</a:t>
            </a:r>
          </a:p>
          <a:p>
            <a:pPr marL="285750" indent="-285750">
              <a:buFontTx/>
              <a:buChar char="-"/>
            </a:pPr>
            <a:r>
              <a:rPr lang="fr-FR" sz="1300" dirty="0"/>
              <a:t>Licéité : Données issues du SIRH consenties par les employés</a:t>
            </a:r>
          </a:p>
          <a:p>
            <a:pPr marL="285750" indent="-285750">
              <a:buFontTx/>
              <a:buChar char="-"/>
            </a:pPr>
            <a:r>
              <a:rPr lang="fr-FR" sz="1300" dirty="0"/>
              <a:t>Limitation des finalités : Produire et publier un score d’égalité hommes/femmes pour encourager les bonnes pratiques de parité</a:t>
            </a:r>
          </a:p>
          <a:p>
            <a:pPr marL="285750" indent="-285750">
              <a:buFontTx/>
              <a:buChar char="-"/>
            </a:pPr>
            <a:r>
              <a:rPr lang="fr-FR" sz="1300" dirty="0"/>
              <a:t>Minimisation des données : Données inutiles supprimées : état civil, nom, prénom âge…</a:t>
            </a:r>
          </a:p>
          <a:p>
            <a:pPr marL="285750" indent="-285750">
              <a:buFontTx/>
              <a:buChar char="-"/>
            </a:pPr>
            <a:r>
              <a:rPr lang="fr-FR" sz="1300" dirty="0"/>
              <a:t>Exactitude : Mises à jour régulières et garanties par le département RH</a:t>
            </a:r>
          </a:p>
          <a:p>
            <a:pPr marL="285750" indent="-285750">
              <a:buFontTx/>
              <a:buChar char="-"/>
            </a:pPr>
            <a:r>
              <a:rPr lang="fr-FR" sz="1300" dirty="0"/>
              <a:t>Durée de conservation : données anonymisées donc pas de limite =&gt; 3 ans </a:t>
            </a:r>
          </a:p>
        </p:txBody>
      </p:sp>
      <p:pic>
        <p:nvPicPr>
          <p:cNvPr id="5" name="Espace réservé d’image 52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248" r="20248"/>
          <a:stretch/>
        </p:blipFill>
        <p:spPr>
          <a:xfrm>
            <a:off x="6096055" y="0"/>
            <a:ext cx="6118115" cy="6858000"/>
          </a:xfrm>
          <a:noFill/>
        </p:spPr>
      </p:pic>
      <p:pic>
        <p:nvPicPr>
          <p:cNvPr id="3" name="Picture 2" descr="Csv - Icônes fichiers et dossiers gratuites">
            <a:extLst>
              <a:ext uri="{FF2B5EF4-FFF2-40B4-BE49-F238E27FC236}">
                <a16:creationId xmlns:a16="http://schemas.microsoft.com/office/drawing/2014/main" id="{FBE48788-D513-F32F-3D95-0E52155B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0"/>
            <a:ext cx="1057564" cy="105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3AF631-B225-8883-E5E8-30816A31F5B8}"/>
              </a:ext>
            </a:extLst>
          </p:cNvPr>
          <p:cNvSpPr txBox="1"/>
          <p:nvPr/>
        </p:nvSpPr>
        <p:spPr>
          <a:xfrm>
            <a:off x="1632874" y="350982"/>
            <a:ext cx="338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Export d’un fichier CSV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7948-1F95-374D-01F9-D65D0F14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0DE59-ED98-B7FE-F1AC-AF289F43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vert="horz" lIns="0" tIns="0" rIns="0" bIns="0" rtlCol="0" anchor="b" anchorCtr="0">
            <a:normAutofit/>
          </a:bodyPr>
          <a:lstStyle>
            <a:defPPr>
              <a:defRPr lang="fr-FR"/>
            </a:defPPr>
          </a:lstStyle>
          <a:p>
            <a:r>
              <a:rPr lang="fr-FR" b="1" i="0" kern="1200" spc="100" baseline="0" dirty="0">
                <a:latin typeface="+mj-lt"/>
                <a:ea typeface="+mj-ea"/>
                <a:cs typeface="+mj-cs"/>
              </a:rPr>
              <a:t>Score d’égalité hommes/femmes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AFAFB-5E31-C255-965B-81E7CC98476A}"/>
              </a:ext>
            </a:extLst>
          </p:cNvPr>
          <p:cNvSpPr txBox="1">
            <a:spLocks/>
          </p:cNvSpPr>
          <p:nvPr/>
        </p:nvSpPr>
        <p:spPr>
          <a:xfrm>
            <a:off x="594360" y="3214924"/>
            <a:ext cx="5044440" cy="2994415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fr-FR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fr-FR" sz="1600" i="1" dirty="0">
                <a:solidFill>
                  <a:schemeClr val="tx1">
                    <a:lumMod val="50000"/>
                  </a:schemeClr>
                </a:solidFill>
              </a:rPr>
              <a:t>Calcul obligatoire depuis 2020 si &gt; 50 salariés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fr-FR" sz="1600" i="1" dirty="0">
                <a:solidFill>
                  <a:schemeClr val="tx1">
                    <a:lumMod val="50000"/>
                  </a:schemeClr>
                </a:solidFill>
              </a:rPr>
              <a:t>Écart de rémunération femmes / hommes (40 points)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fr-FR" sz="1600" i="1" dirty="0">
                <a:solidFill>
                  <a:schemeClr val="tx1">
                    <a:lumMod val="50000"/>
                  </a:schemeClr>
                </a:solidFill>
              </a:rPr>
              <a:t>Écart de taux d’augmentations individuelles (20 points)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fr-FR" sz="1600" i="1" dirty="0">
                <a:solidFill>
                  <a:schemeClr val="tx1">
                    <a:lumMod val="50000"/>
                  </a:schemeClr>
                </a:solidFill>
              </a:rPr>
              <a:t>Écart de taux de promotions (15 points)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fr-FR" sz="1600" i="1" dirty="0">
                <a:solidFill>
                  <a:schemeClr val="tx1">
                    <a:lumMod val="50000"/>
                  </a:schemeClr>
                </a:solidFill>
              </a:rPr>
              <a:t>% de salariées augmentées à leur retour de congé de maternité (15 points) 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fr-FR" sz="1600" i="1" dirty="0">
                <a:solidFill>
                  <a:schemeClr val="tx1">
                    <a:lumMod val="50000"/>
                  </a:schemeClr>
                </a:solidFill>
              </a:rPr>
              <a:t>Nombre de salariés du sexe sous-représenté parmi les 10 plus hautes rémunérations (10 points)</a:t>
            </a:r>
          </a:p>
        </p:txBody>
      </p:sp>
      <p:pic>
        <p:nvPicPr>
          <p:cNvPr id="4100" name="Picture 4" descr="DATA : Votre entreprise respecte-t-elle l'égalité hommes-femmes en  Haute-Garonne ? - Le 24 heures">
            <a:extLst>
              <a:ext uri="{FF2B5EF4-FFF2-40B4-BE49-F238E27FC236}">
                <a16:creationId xmlns:a16="http://schemas.microsoft.com/office/drawing/2014/main" id="{25DA3C27-2A3F-10F1-C04A-40695A6E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r="29031" b="-3"/>
          <a:stretch/>
        </p:blipFill>
        <p:spPr bwMode="auto">
          <a:xfrm>
            <a:off x="6268854" y="0"/>
            <a:ext cx="577251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166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1. Ecart de rémunération H/F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Salaire moyen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+1% en faveur des hommes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/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fr-FR" dirty="0"/>
              <a:t>Taux similaires avec la rémunération totale (incluant part variable)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/>
          </a:p>
          <a:p>
            <a:pPr rtl="0"/>
            <a:r>
              <a:rPr lang="fr-FR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Score d’égalité : 40 points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>
              <a:latin typeface="Times New Roman" panose="02020603050405020304" pitchFamily="18" charset="0"/>
              <a:cs typeface="Tahoma" panose="020B0604030504040204" pitchFamily="34" charset="0"/>
            </a:endParaRPr>
          </a:p>
          <a:p>
            <a:pPr marL="342900" indent="-342900" rtl="0">
              <a:buFont typeface="Wingdings" panose="05000000000000000000" pitchFamily="2" charset="2"/>
              <a:buChar char="q"/>
            </a:pP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69ED698-7C67-058F-3CD3-636E5F8181FE}"/>
              </a:ext>
            </a:extLst>
          </p:cNvPr>
          <p:cNvSpPr txBox="1">
            <a:spLocks/>
          </p:cNvSpPr>
          <p:nvPr/>
        </p:nvSpPr>
        <p:spPr>
          <a:xfrm>
            <a:off x="594359" y="6159397"/>
            <a:ext cx="4490827" cy="40373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rgbClr val="FF0000"/>
                </a:solidFill>
              </a:rPr>
              <a:t>*</a:t>
            </a:r>
            <a:r>
              <a:rPr lang="fr-FR" sz="1400" i="1" dirty="0"/>
              <a:t>Rémunération fixe équivalent temps plein</a:t>
            </a:r>
            <a:endParaRPr lang="fr-FR" i="1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7B90600C-0DAE-3BBF-9EA7-A61F4BFDDF5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688" y="2676525"/>
            <a:ext cx="4491038" cy="3482777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528</Words>
  <Application>Microsoft Office PowerPoint</Application>
  <PresentationFormat>Grand écran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Personnalisé</vt:lpstr>
      <vt:lpstr>Diagnostic égalité hommes-femmes</vt:lpstr>
      <vt:lpstr>Programme</vt:lpstr>
      <vt:lpstr>Téléchargement et introduction des données</vt:lpstr>
      <vt:lpstr>Jointure des tables</vt:lpstr>
      <vt:lpstr>Renommage, Formatage et Filtre</vt:lpstr>
      <vt:lpstr>Pseudonymisation</vt:lpstr>
      <vt:lpstr>Mise en conformité RGPD &amp; export</vt:lpstr>
      <vt:lpstr>Score d’égalité hommes/femmes</vt:lpstr>
      <vt:lpstr>1. Ecart de rémunération H/F</vt:lpstr>
      <vt:lpstr>2. Ecart de taux d’augmentation individuel</vt:lpstr>
      <vt:lpstr>3. Ecart de taux de promotion</vt:lpstr>
      <vt:lpstr>3.2 Ecarts selon situation</vt:lpstr>
      <vt:lpstr>4. Part des femmes augmentées après un congé maternité</vt:lpstr>
      <vt:lpstr>5. Répartition des 10 plus hautes rémunérations</vt:lpstr>
      <vt:lpstr>Score d’égalité H/F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SÉRÉ Nicolas</dc:creator>
  <cp:lastModifiedBy>SÉRÉ Nicolas</cp:lastModifiedBy>
  <cp:revision>7</cp:revision>
  <dcterms:created xsi:type="dcterms:W3CDTF">2024-12-31T14:01:27Z</dcterms:created>
  <dcterms:modified xsi:type="dcterms:W3CDTF">2025-01-15T15:26:54Z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