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59" r:id="rId8"/>
    <p:sldId id="268" r:id="rId9"/>
    <p:sldId id="262" r:id="rId10"/>
    <p:sldId id="281" r:id="rId11"/>
    <p:sldId id="263" r:id="rId12"/>
    <p:sldId id="269" r:id="rId13"/>
    <p:sldId id="272" r:id="rId14"/>
    <p:sldId id="273" r:id="rId15"/>
    <p:sldId id="274" r:id="rId16"/>
    <p:sldId id="275" r:id="rId17"/>
    <p:sldId id="26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57283C4-69C4-4B10-9EB4-C99EB4AB0E72}" type="datetime1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D04816-4A16-4B9A-8B75-D40768E67554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b="1" i="1">
                <a:latin typeface="Arial" pitchFamily="34" charset="0"/>
                <a:cs typeface="Arial" pitchFamily="34" charset="0"/>
              </a:rPr>
              <a:t>REMARQUE :</a:t>
            </a:r>
          </a:p>
          <a:p>
            <a:pPr rtl="0"/>
            <a:r>
              <a:rPr lang="fr-FR" i="1">
                <a:latin typeface="Arial" pitchFamily="34" charset="0"/>
                <a:cs typeface="Arial" pitchFamily="34" charset="0"/>
              </a:rPr>
              <a:t>Pour remplacer l’image sur cette diapositive, sélectionnez-la et supprimez-la. Cliquez ensuite sur l’icône Images dans l’espace réservé pour insérer votre image.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285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0FF25-007E-426C-8BBD-51F3A13C9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CDA5FD4-FC68-521C-2DFA-DC431FA69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57DD12B-C322-5E33-0886-1EF5B8801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939A6A-94AB-54B6-8A34-35B7B2987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322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69E0F-67DF-B810-55E4-201EC8D8C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A5C2FDB8-A993-8D11-2336-E86C791C2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DB8FB32-3A87-96F5-D925-DECE89B75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5BE6C-5B80-2D40-7658-F5DE07663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78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ED756-62FA-3627-F360-0E354A414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FD3F1C9-F1F2-6D08-4558-F2F8350501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39720A7-07F9-8909-CB65-4C0F8AAE2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9189D9-5CF4-4F5A-0DAC-D12F2537A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702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06726-E3EC-B0BD-E8F6-851DD6DFD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E2DCCCF2-925C-4BB5-ABFF-24F5F1BFE4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7F227DD-7EE4-F6D4-F095-95C5F2CE4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187590-3737-B06E-389A-18165737B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102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189DF-9028-5E7D-930F-44A97F57D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D0B885D-06E7-D6B3-531B-0980CE247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E5FF1C2-E68D-8A03-A02F-3721F91F5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6AAD9E-A837-96CD-D55E-48B1689DC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01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1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586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601A3-52FF-D0A8-67B3-E2D671983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C7BF1B0-A0FE-A2E1-A619-175D3B1B89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1DA0DA0-EE5D-EF11-3381-1B4005203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C1C38C-0E33-5011-06B2-48FB5B143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96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115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AA075-3F31-FFB7-B9D9-90572119B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2AFD01C-776E-5A9A-EAD2-CC16704CC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202C2A9-98F5-3A9E-942F-3805C812A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8ED4A-6F7F-6750-20C3-C1C6A0511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82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F4839ECD-B0F4-4E9C-8A41-C7FF6F05ABC7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C5CE0-6D1B-424F-996A-7CF1236C9093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BCED7F-8361-4784-80FC-58B2367AC205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noProof="0" dirty="0"/>
              <a:t>Modifiez les styles du texte du masque</a:t>
            </a:r>
            <a:endParaRPr lang="fr-FR" dirty="0"/>
          </a:p>
          <a:p>
            <a:pPr lvl="1" rtl="0"/>
            <a:r>
              <a:rPr lang="fr-FR" dirty="0" err="1"/>
              <a:t>Deuxième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  <a:p>
            <a:pPr lvl="2" rtl="0"/>
            <a:r>
              <a:rPr lang="fr-FR" dirty="0" err="1"/>
              <a:t>Troisième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  <a:p>
            <a:pPr lvl="3" rtl="0"/>
            <a:r>
              <a:rPr lang="fr-FR" dirty="0" err="1"/>
              <a:t>Quatrième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  <a:p>
            <a:pPr lvl="4" rtl="0"/>
            <a:r>
              <a:rPr lang="fr-FR" dirty="0" err="1"/>
              <a:t>Cinquième</a:t>
            </a:r>
            <a:r>
              <a:rPr lang="fr-FR" dirty="0"/>
              <a:t> </a:t>
            </a:r>
            <a:r>
              <a:rPr lang="fr-FR" dirty="0" err="1"/>
              <a:t>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C782E0-924C-4C80-878E-1A91F4E2D435}" type="datetime1">
              <a:rPr lang="fr-FR" smtClean="0"/>
              <a:t>27/01/2025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/>
              <a:t>‹N°›</a:t>
            </a:fld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necteur droi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246BB8-95D5-4925-A156-AFC4162AE5A9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11" name="Espace réservé d’image 10" descr="Espace réservé vide pour ajouter une image. Cliquez sur l’espace réservé et sélectionnez l’image à ajouter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14" name="Groupe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e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necteur droi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grpSp>
          <p:nvGrpSpPr>
            <p:cNvPr id="11" name="Groupe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necteur droi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95B23C-F89E-4A0C-B025-739D1C093814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7D3DD3-58BE-41AA-B645-7E41A687D1FB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A5C24-7937-4C9A-B774-F693B38FC3A3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9A013D-9941-4648-9393-6D6C3D9A3531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D9261-D922-4D8A-993C-015074B78B12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40C66C-A21E-4010-856D-58DDEC1C5A07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  <a:p>
            <a:pPr lvl="5" rtl="0"/>
            <a:r>
              <a:rPr lang="fr-FR" noProof="0"/>
              <a:t>Sixième niveau</a:t>
            </a:r>
          </a:p>
          <a:p>
            <a:pPr lvl="6" rtl="0"/>
            <a:r>
              <a:rPr lang="fr-FR" noProof="0"/>
              <a:t>Septième niveau</a:t>
            </a:r>
          </a:p>
          <a:p>
            <a:pPr lvl="7" rtl="0"/>
            <a:r>
              <a:rPr lang="fr-FR" noProof="0"/>
              <a:t>Huitième niveau</a:t>
            </a:r>
          </a:p>
          <a:p>
            <a:pPr lvl="8" rtl="0"/>
            <a:r>
              <a:rPr lang="fr-FR" noProof="0"/>
              <a:t>Neuvième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7ED33F8C-BA28-4341-BFF2-691DB4C88DBD}" type="datetime1">
              <a:rPr lang="fr-FR" noProof="0" smtClean="0"/>
              <a:t>27/01/2025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fr-FR" noProof="0" smtClean="0"/>
              <a:pPr/>
              <a:t>‹N°›</a:t>
            </a:fld>
            <a:endParaRPr lang="fr-FR" noProof="0"/>
          </a:p>
        </p:txBody>
      </p:sp>
      <p:grpSp>
        <p:nvGrpSpPr>
          <p:cNvPr id="15" name="Groupe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necteur droi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fr-FR" dirty="0"/>
              <a:t>Analyse des ventes LAPAGE</a:t>
            </a: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Julien Séré – Data </a:t>
            </a:r>
            <a:r>
              <a:rPr lang="fr-FR" dirty="0" err="1"/>
              <a:t>Analyst</a:t>
            </a:r>
            <a:endParaRPr lang="fr-FR" dirty="0"/>
          </a:p>
        </p:txBody>
      </p:sp>
      <p:pic>
        <p:nvPicPr>
          <p:cNvPr id="4" name="Espace réservé d’image 3" descr="Livre ouvert sur une table, rayonnages flous en arrière-plan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5BF71-2353-051C-B718-FDD8852EA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6C068-EDD1-1AD2-C624-A23FCD16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fr-FR" dirty="0"/>
              <a:t>Ventes par catégories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7B8416-7397-67DC-5780-D1AFF3BA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3" y="2158396"/>
            <a:ext cx="5486400" cy="4086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7B7ACF-1B50-9141-2AD3-665C0303C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96" y="2158395"/>
            <a:ext cx="54864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7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9A1A7-9F33-3D29-5598-EBF1B6C0E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D1808-C7B4-36C9-212E-E81BD818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fr-FR" dirty="0"/>
              <a:t>Top/Flop des produits LAPAGE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3A8973-24C2-A001-43B2-7FD34422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76" y="1600200"/>
            <a:ext cx="9283248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10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CB92-24DA-15B3-94E8-D4B16EC7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F1BF1-A364-E7A3-ACEB-AAF28BE0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fr-FR" dirty="0"/>
              <a:t>Concentration du C.A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FC1C7A1-6385-1609-0303-1B31061F3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1600200"/>
            <a:ext cx="4514849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84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E7705-F45C-BFE4-65B3-AF00D4119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AAB85-07D9-DD84-5575-6EBACE813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dirty="0"/>
              <a:t>Corrélations</a:t>
            </a:r>
          </a:p>
        </p:txBody>
      </p:sp>
      <p:pic>
        <p:nvPicPr>
          <p:cNvPr id="17410" name="Picture 2" descr="Corrélations de Pearson et de Spearman : Tout comprendre">
            <a:extLst>
              <a:ext uri="{FF2B5EF4-FFF2-40B4-BE49-F238E27FC236}">
                <a16:creationId xmlns:a16="http://schemas.microsoft.com/office/drawing/2014/main" id="{349FA543-CE09-892C-4830-97EF12F1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222" y="2319154"/>
            <a:ext cx="4041178" cy="22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1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Interdépendance entre le genre des clients et les catégories de livres achetés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000" dirty="0"/>
              <a:t>Statistique Chi-2: 158.25417617304882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endParaRPr lang="fr-FR" sz="2000" dirty="0"/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000" dirty="0"/>
              <a:t>Valeur p: 4.3205822283997063e-35</a:t>
            </a:r>
          </a:p>
          <a:p>
            <a:pPr marL="342900" indent="-342900" rtl="0">
              <a:buFont typeface="Wingdings" panose="05000000000000000000" pitchFamily="2" charset="2"/>
              <a:buChar char="§"/>
            </a:pPr>
            <a:endParaRPr lang="fr-FR" sz="2000" dirty="0"/>
          </a:p>
          <a:p>
            <a:pPr rtl="0"/>
            <a:r>
              <a:rPr lang="fr-FR" sz="2000" dirty="0"/>
              <a:t>=&gt; </a:t>
            </a:r>
            <a:r>
              <a:rPr lang="fr-FR" sz="2000" dirty="0" err="1"/>
              <a:t>Interdependance</a:t>
            </a:r>
            <a:r>
              <a:rPr lang="fr-FR" sz="2000" dirty="0"/>
              <a:t> marquée sur les catégories 1 et 2.</a:t>
            </a:r>
          </a:p>
        </p:txBody>
      </p:sp>
      <p:pic>
        <p:nvPicPr>
          <p:cNvPr id="6" name="Espace réservé du contenu 5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8D47FE85-B830-E89A-5421-0645C067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75" y="1956584"/>
            <a:ext cx="5445125" cy="3859231"/>
          </a:xfrm>
        </p:spPr>
      </p:pic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2D423-93FD-4CFB-3074-8B976DF63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270FC-CC0F-0ED1-C9C3-1CACC325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Corrélation entre l'âge des clients et le montant total des achats</a:t>
            </a:r>
          </a:p>
        </p:txBody>
      </p:sp>
      <p:pic>
        <p:nvPicPr>
          <p:cNvPr id="9" name="Espace réservé du contenu 8" descr="Une image contenant texte, capture d’écran, Tracé, ligne">
            <a:extLst>
              <a:ext uri="{FF2B5EF4-FFF2-40B4-BE49-F238E27FC236}">
                <a16:creationId xmlns:a16="http://schemas.microsoft.com/office/drawing/2014/main" id="{4924704B-EE4B-1EBF-C563-E8B6197744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325718"/>
            <a:ext cx="4914900" cy="3120962"/>
          </a:xfrm>
          <a:noFill/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E70C63-6D42-3C2E-9D0D-2BE5764C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Statistique de Spearman : </a:t>
            </a:r>
          </a:p>
          <a:p>
            <a:pPr marL="0" indent="0" rtl="0">
              <a:buNone/>
            </a:pPr>
            <a:r>
              <a:rPr lang="fr-FR" dirty="0"/>
              <a:t>-0.18437922668402615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Valeur p : 1.2375767775277552e-66</a:t>
            </a:r>
          </a:p>
          <a:p>
            <a:pPr rtl="0"/>
            <a:endParaRPr lang="fr-FR" dirty="0"/>
          </a:p>
          <a:p>
            <a:pPr marL="0" indent="0" rtl="0">
              <a:buNone/>
            </a:pPr>
            <a:r>
              <a:rPr lang="fr-FR" dirty="0"/>
              <a:t>=&gt; Corrélation faible : </a:t>
            </a:r>
            <a:r>
              <a:rPr lang="fr-FR" dirty="0">
                <a:latin typeface="Euphemia (Corps)"/>
              </a:rPr>
              <a:t>Les personnes plus âgés tendent à dépenser moins</a:t>
            </a:r>
          </a:p>
        </p:txBody>
      </p:sp>
    </p:spTree>
    <p:extLst>
      <p:ext uri="{BB962C8B-B14F-4D97-AF65-F5344CB8AC3E}">
        <p14:creationId xmlns:p14="http://schemas.microsoft.com/office/powerpoint/2010/main" val="27919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CC0F1-4609-B3F5-6F29-3EF1FB68E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60813-7056-314E-1D0C-BD990913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Corrélation entre l'âge des clients et la fréquence d'achat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3C2A87-CE98-8BD9-05FD-2A2D5FC6D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000" dirty="0"/>
              <a:t>Coefficient de corrélation de Spearman: 0.11776609189369824</a:t>
            </a:r>
          </a:p>
          <a:p>
            <a:pPr rtl="0"/>
            <a:endParaRPr lang="fr-FR" sz="2000" dirty="0"/>
          </a:p>
          <a:p>
            <a:pPr marL="342900" indent="-342900" rtl="0">
              <a:buFont typeface="Wingdings" panose="05000000000000000000" pitchFamily="2" charset="2"/>
              <a:buChar char="§"/>
            </a:pPr>
            <a:r>
              <a:rPr lang="fr-FR" sz="2000" dirty="0"/>
              <a:t>Valeur p: 6.100470512675825e-28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=&gt; Corrélation : Il existe une relation significative mais très faible entre l'âge et la fréquence d'achat.</a:t>
            </a:r>
          </a:p>
        </p:txBody>
      </p:sp>
      <p:pic>
        <p:nvPicPr>
          <p:cNvPr id="9" name="Espace réservé du contenu 8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AF5FFF0E-CA8B-9325-CC2F-32302B274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75" y="1704204"/>
            <a:ext cx="5445125" cy="4363991"/>
          </a:xfrm>
        </p:spPr>
      </p:pic>
    </p:spTree>
    <p:extLst>
      <p:ext uri="{BB962C8B-B14F-4D97-AF65-F5344CB8AC3E}">
        <p14:creationId xmlns:p14="http://schemas.microsoft.com/office/powerpoint/2010/main" val="345684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EAEE1-7A56-C6EF-86E3-738E79531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6429F-879C-2D30-414F-3E7B93D3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Corrélation entre l'âge des clients et la taille du panier moyen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6965F1-1962-2A4A-D54A-4B8EF3EFB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Statistique de Spearman : </a:t>
            </a:r>
          </a:p>
          <a:p>
            <a:pPr marL="0" indent="0" rtl="0">
              <a:buNone/>
            </a:pPr>
            <a:r>
              <a:rPr lang="fr-FR" dirty="0"/>
              <a:t>-0.7004399832703465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Valeur p : 0.0</a:t>
            </a:r>
          </a:p>
          <a:p>
            <a:pPr rtl="0"/>
            <a:endParaRPr lang="fr-FR" dirty="0">
              <a:latin typeface="Euphemia (Corps)"/>
            </a:endParaRPr>
          </a:p>
          <a:p>
            <a:pPr marL="0" indent="0" rtl="0">
              <a:buNone/>
            </a:pPr>
            <a:r>
              <a:rPr lang="fr-FR" dirty="0">
                <a:latin typeface="Euphemia (Corps)"/>
              </a:rPr>
              <a:t>=&gt; Corrélation forte et négative</a:t>
            </a:r>
          </a:p>
        </p:txBody>
      </p:sp>
      <p:pic>
        <p:nvPicPr>
          <p:cNvPr id="25" name="Espace réservé du contenu 24" descr="Une image contenant texte, capture d’écran, affichage&#10;&#10;Description générée automatiquement">
            <a:extLst>
              <a:ext uri="{FF2B5EF4-FFF2-40B4-BE49-F238E27FC236}">
                <a16:creationId xmlns:a16="http://schemas.microsoft.com/office/drawing/2014/main" id="{CBCA646A-E67C-70D9-A5F4-6821D673AF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942037"/>
            <a:ext cx="4914900" cy="3888325"/>
          </a:xfrm>
        </p:spPr>
      </p:pic>
    </p:spTree>
    <p:extLst>
      <p:ext uri="{BB962C8B-B14F-4D97-AF65-F5344CB8AC3E}">
        <p14:creationId xmlns:p14="http://schemas.microsoft.com/office/powerpoint/2010/main" val="30850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FCF2D-4A50-A86A-F471-C94B13CFD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4DE5C-093B-2053-3945-E69357C8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Corrélation entre l'âge des clients et la catégorie des livres achetés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6853D9-6C98-7F92-EDB0-8AB64A073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sz="2000" dirty="0"/>
              <a:t>Statistique de </a:t>
            </a:r>
            <a:r>
              <a:rPr lang="fr-FR" sz="2000" dirty="0" err="1"/>
              <a:t>Kruskal</a:t>
            </a:r>
            <a:r>
              <a:rPr lang="fr-FR" sz="2000" dirty="0"/>
              <a:t>-Wallis : 78458.438</a:t>
            </a:r>
          </a:p>
          <a:p>
            <a:pPr rtl="0"/>
            <a:endParaRPr lang="fr-FR" sz="2000" dirty="0"/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fr-FR" sz="2000" dirty="0"/>
              <a:t>p-value : 0.000</a:t>
            </a:r>
          </a:p>
          <a:p>
            <a:pPr rtl="0"/>
            <a:endParaRPr lang="fr-FR" sz="2000" dirty="0"/>
          </a:p>
          <a:p>
            <a:pPr rtl="0"/>
            <a:r>
              <a:rPr lang="fr-FR" sz="2000" dirty="0"/>
              <a:t>=&gt; Corrélation significative entre les classes d'âge et les catégories de livres</a:t>
            </a:r>
          </a:p>
        </p:txBody>
      </p:sp>
      <p:pic>
        <p:nvPicPr>
          <p:cNvPr id="7" name="Espace réservé du contenu 6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3D8A9EC5-BB2A-9D80-FA79-9E72F1879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75" y="2331712"/>
            <a:ext cx="5445125" cy="3108976"/>
          </a:xfrm>
        </p:spPr>
      </p:pic>
    </p:spTree>
    <p:extLst>
      <p:ext uri="{BB962C8B-B14F-4D97-AF65-F5344CB8AC3E}">
        <p14:creationId xmlns:p14="http://schemas.microsoft.com/office/powerpoint/2010/main" val="425856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043BA-F056-53D6-0FFB-00307D8F0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27DA7-31C4-E443-4548-21A9CC4B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Conclusions et 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5FF41-3AC6-BE6C-80D5-8B3341080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9980681" cy="4571999"/>
          </a:xfrm>
        </p:spPr>
        <p:txBody>
          <a:bodyPr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Les collectionneurs représentent la majorité du chiffre d'affaires (près de 50 %), suivis par les très grands lecteurs (25 %), tandis que les petits lecteurs contribuent à moins de 1 %.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L'indice de Gini élevé (0,74) révèle une distribution très inégalitaire des ventes : quelques produits dominent largement les revenus.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Chute marquée en octobre 2021, ponctuelle. </a:t>
            </a:r>
            <a:endParaRPr lang="fr-FR" altLang="fr-F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fr-FR" altLang="fr-FR" sz="1200" dirty="0">
                <a:latin typeface="Arial" panose="020B0604020202020204" pitchFamily="34" charset="0"/>
              </a:rPr>
              <a:t> Les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professionnels </a:t>
            </a:r>
            <a:r>
              <a:rPr lang="fr-FR" altLang="fr-FR" sz="1200" dirty="0">
                <a:latin typeface="Arial" panose="020B0604020202020204" pitchFamily="34" charset="0"/>
              </a:rPr>
              <a:t>représentent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7 % du chiffre d'affaires global, avec seulement 4 clients identifiés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fr-FR" altLang="fr-F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fr-FR" altLang="fr-F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fr-FR" altLang="fr-F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fr-FR" altLang="fr-F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fr-FR" altLang="fr-FR" sz="1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nécessaire sur les clients professionnels ou collectionneurs en développant des offres spécifiques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endParaRPr lang="fr-FR" altLang="fr-FR" sz="12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Optimisation des produits à succès (principe de Pareto)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lang="fr-FR" altLang="fr-FR" sz="1200" b="1" dirty="0">
                <a:latin typeface="Arial" panose="020B0604020202020204" pitchFamily="34" charset="0"/>
              </a:rPr>
              <a:t>C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hute des ventes en octobre 2021 concentrée sur la catégorie 1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Cause de rupture ? Problèmes marketing ? Manque de données 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endParaRPr lang="fr-FR" altLang="fr-FR" sz="1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catégorie 0 domine en volume mais non en valeur.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Cela pourrait indiquer une offre déséquilibrée.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6C1612C-3B58-99F0-7C0A-79A9AAB4C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85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b="1" dirty="0"/>
              <a:t>Téléchargement et introduction des données</a:t>
            </a:r>
          </a:p>
          <a:p>
            <a:pPr rtl="0">
              <a:buFontTx/>
              <a:buChar char="-"/>
            </a:pPr>
            <a:r>
              <a:rPr lang="fr-FR" dirty="0"/>
              <a:t>Traitement des valeurs manquantes</a:t>
            </a:r>
          </a:p>
          <a:p>
            <a:pPr rtl="0">
              <a:buFontTx/>
              <a:buChar char="-"/>
            </a:pPr>
            <a:r>
              <a:rPr lang="fr-FR" dirty="0"/>
              <a:t>Normalisation des types de données</a:t>
            </a:r>
          </a:p>
          <a:p>
            <a:pPr rtl="0">
              <a:buFontTx/>
              <a:buChar char="-"/>
            </a:pPr>
            <a:r>
              <a:rPr lang="fr-FR" dirty="0"/>
              <a:t>Création de variables utiles</a:t>
            </a:r>
          </a:p>
          <a:p>
            <a:pPr rtl="0">
              <a:buFontTx/>
              <a:buChar char="-"/>
            </a:pPr>
            <a:r>
              <a:rPr lang="fr-FR" dirty="0"/>
              <a:t>Jointures des fichiers</a:t>
            </a:r>
          </a:p>
          <a:p>
            <a:pPr rtl="0"/>
            <a:r>
              <a:rPr lang="fr-FR" b="1" dirty="0"/>
              <a:t>Analyses exploratoires et univariées</a:t>
            </a:r>
          </a:p>
          <a:p>
            <a:pPr rtl="0"/>
            <a:r>
              <a:rPr lang="fr-FR" b="1" dirty="0"/>
              <a:t>Corrélations</a:t>
            </a:r>
          </a:p>
          <a:p>
            <a:pPr rtl="0"/>
            <a:r>
              <a:rPr lang="fr-FR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Téléchargement et introduction des données</a:t>
            </a:r>
          </a:p>
        </p:txBody>
      </p:sp>
      <p:pic>
        <p:nvPicPr>
          <p:cNvPr id="1026" name="Picture 2" descr="Csv - Icônes fichiers et dossiers gratuites">
            <a:extLst>
              <a:ext uri="{FF2B5EF4-FFF2-40B4-BE49-F238E27FC236}">
                <a16:creationId xmlns:a16="http://schemas.microsoft.com/office/drawing/2014/main" id="{6348928E-71E5-1783-866E-902D43233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72" y="1578441"/>
            <a:ext cx="1105319" cy="11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sv - Icônes fichiers et dossiers gratuites">
            <a:extLst>
              <a:ext uri="{FF2B5EF4-FFF2-40B4-BE49-F238E27FC236}">
                <a16:creationId xmlns:a16="http://schemas.microsoft.com/office/drawing/2014/main" id="{00C92549-3D9D-E440-CBAB-01BCC2E93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580" y="1578440"/>
            <a:ext cx="1105319" cy="11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sv - Icônes fichiers et dossiers gratuites">
            <a:extLst>
              <a:ext uri="{FF2B5EF4-FFF2-40B4-BE49-F238E27FC236}">
                <a16:creationId xmlns:a16="http://schemas.microsoft.com/office/drawing/2014/main" id="{AFB68A89-DD54-3F15-42CA-AFE04C9DE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263" y="1578442"/>
            <a:ext cx="1105319" cy="110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233ABD0-8DAF-18E7-04B0-EE106ABDCC29}"/>
              </a:ext>
            </a:extLst>
          </p:cNvPr>
          <p:cNvSpPr txBox="1"/>
          <p:nvPr/>
        </p:nvSpPr>
        <p:spPr>
          <a:xfrm>
            <a:off x="5232399" y="5391162"/>
            <a:ext cx="157941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0" i="1" dirty="0">
                <a:effectLst/>
                <a:latin typeface="system-ui"/>
              </a:rPr>
              <a:t>687 555 observations</a:t>
            </a:r>
          </a:p>
          <a:p>
            <a:pPr algn="ctr"/>
            <a:endParaRPr lang="fr-FR" sz="1100" i="1" dirty="0">
              <a:latin typeface="system-ui"/>
            </a:endParaRPr>
          </a:p>
          <a:p>
            <a:pPr algn="ctr"/>
            <a:r>
              <a:rPr lang="fr-FR" sz="1100" b="0" i="1" dirty="0">
                <a:effectLst/>
                <a:latin typeface="system-ui"/>
              </a:rPr>
              <a:t>21 produits n’ont pas été vendus</a:t>
            </a:r>
          </a:p>
          <a:p>
            <a:pPr algn="ctr"/>
            <a:endParaRPr lang="fr-FR" sz="1100" i="1" dirty="0">
              <a:latin typeface="system-ui"/>
            </a:endParaRPr>
          </a:p>
          <a:p>
            <a:pPr algn="ctr"/>
            <a:r>
              <a:rPr lang="fr-FR" sz="1100" b="0" i="1" dirty="0">
                <a:effectLst/>
                <a:latin typeface="system-ui"/>
              </a:rPr>
              <a:t>21 clients sont inscrits mais ne sont pas passés à l’achat</a:t>
            </a:r>
          </a:p>
          <a:p>
            <a:pPr algn="ctr"/>
            <a:r>
              <a:rPr lang="fr-FR" sz="1100" b="0" i="0" dirty="0">
                <a:effectLst/>
                <a:latin typeface="system-ui"/>
              </a:rPr>
              <a:t> </a:t>
            </a:r>
            <a:endParaRPr lang="fr-FR" sz="1100" i="1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DB2F53-3577-8467-4238-5999F05CD2B4}"/>
              </a:ext>
            </a:extLst>
          </p:cNvPr>
          <p:cNvSpPr txBox="1"/>
          <p:nvPr/>
        </p:nvSpPr>
        <p:spPr>
          <a:xfrm>
            <a:off x="5542580" y="2683760"/>
            <a:ext cx="110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Clients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60F286-CB8C-A0E3-7453-D2104E09E82F}"/>
              </a:ext>
            </a:extLst>
          </p:cNvPr>
          <p:cNvSpPr txBox="1"/>
          <p:nvPr/>
        </p:nvSpPr>
        <p:spPr>
          <a:xfrm>
            <a:off x="9980262" y="2683760"/>
            <a:ext cx="110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Transactions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27F9373-60C6-5F38-47A4-690140F40412}"/>
              </a:ext>
            </a:extLst>
          </p:cNvPr>
          <p:cNvCxnSpPr/>
          <p:nvPr/>
        </p:nvCxnSpPr>
        <p:spPr>
          <a:xfrm>
            <a:off x="2623127" y="3620655"/>
            <a:ext cx="1865746" cy="14316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4EF2CB0-F66D-D55A-BC9A-44A6DE8B0FF9}"/>
              </a:ext>
            </a:extLst>
          </p:cNvPr>
          <p:cNvCxnSpPr/>
          <p:nvPr/>
        </p:nvCxnSpPr>
        <p:spPr>
          <a:xfrm>
            <a:off x="6022109" y="3429000"/>
            <a:ext cx="0" cy="13092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D8DCAC6-12CD-D7C9-38A4-C380B49FAB6B}"/>
              </a:ext>
            </a:extLst>
          </p:cNvPr>
          <p:cNvCxnSpPr/>
          <p:nvPr/>
        </p:nvCxnSpPr>
        <p:spPr>
          <a:xfrm flipH="1">
            <a:off x="7546109" y="3740727"/>
            <a:ext cx="2434153" cy="13115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8F11FB7-665B-3658-07A1-C05FCC10C45A}"/>
              </a:ext>
            </a:extLst>
          </p:cNvPr>
          <p:cNvSpPr txBox="1"/>
          <p:nvPr/>
        </p:nvSpPr>
        <p:spPr>
          <a:xfrm>
            <a:off x="5469448" y="4833876"/>
            <a:ext cx="1105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+mj-lt"/>
              </a:rPr>
              <a:t>Merge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35A2036-CDED-F97E-0135-B9C5F5397B01}"/>
              </a:ext>
            </a:extLst>
          </p:cNvPr>
          <p:cNvSpPr txBox="1"/>
          <p:nvPr/>
        </p:nvSpPr>
        <p:spPr>
          <a:xfrm>
            <a:off x="1343216" y="2683759"/>
            <a:ext cx="1105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+mj-lt"/>
              </a:rPr>
              <a:t>Produits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2D7E77-90BC-DC38-9897-AC2783B7863A}"/>
              </a:ext>
            </a:extLst>
          </p:cNvPr>
          <p:cNvSpPr txBox="1"/>
          <p:nvPr/>
        </p:nvSpPr>
        <p:spPr>
          <a:xfrm>
            <a:off x="4145553" y="3852810"/>
            <a:ext cx="1183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latin typeface="+mj-lt"/>
              </a:rPr>
              <a:t>Jointure </a:t>
            </a:r>
            <a:r>
              <a:rPr lang="fr-FR" sz="1200" b="1" i="1" dirty="0" err="1">
                <a:latin typeface="+mj-lt"/>
              </a:rPr>
              <a:t>outer</a:t>
            </a:r>
            <a:endParaRPr lang="fr-FR" sz="1200" b="1" i="1" dirty="0">
              <a:latin typeface="+mj-l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824D366-F06D-8FCC-32DF-2ECC8CC0F82A}"/>
              </a:ext>
            </a:extLst>
          </p:cNvPr>
          <p:cNvSpPr txBox="1"/>
          <p:nvPr/>
        </p:nvSpPr>
        <p:spPr>
          <a:xfrm>
            <a:off x="7202789" y="3854010"/>
            <a:ext cx="1183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latin typeface="+mj-lt"/>
              </a:rPr>
              <a:t>Jointure </a:t>
            </a:r>
            <a:r>
              <a:rPr lang="fr-FR" sz="1200" b="1" i="1" dirty="0" err="1">
                <a:latin typeface="+mj-lt"/>
              </a:rPr>
              <a:t>outer</a:t>
            </a:r>
            <a:endParaRPr lang="fr-FR" sz="12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Création de variables utiles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Variable âge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Date time adaptés (par jour/mois)</a:t>
            </a:r>
          </a:p>
          <a:p>
            <a:pPr rtl="0"/>
            <a:endParaRPr lang="fr-FR" dirty="0"/>
          </a:p>
          <a:p>
            <a:pPr rtl="0"/>
            <a:endParaRPr lang="fr-FR" dirty="0"/>
          </a:p>
          <a:p>
            <a:pPr rtl="0"/>
            <a:r>
              <a:rPr lang="fr-FR" dirty="0"/>
              <a:t>Segmentation par type de lecteurs</a:t>
            </a:r>
          </a:p>
        </p:txBody>
      </p:sp>
      <p:pic>
        <p:nvPicPr>
          <p:cNvPr id="2050" name="Picture 2" descr="What is pandas?">
            <a:extLst>
              <a:ext uri="{FF2B5EF4-FFF2-40B4-BE49-F238E27FC236}">
                <a16:creationId xmlns:a16="http://schemas.microsoft.com/office/drawing/2014/main" id="{4DFEA150-4098-A1A2-2517-7B6C4017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74" y="1686061"/>
            <a:ext cx="3251270" cy="191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70ACD1C-892B-4FF5-C105-4FF3911A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440" y="3886199"/>
            <a:ext cx="4004938" cy="259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7541389" cy="2219691"/>
          </a:xfrm>
        </p:spPr>
        <p:txBody>
          <a:bodyPr rtlCol="0">
            <a:normAutofit/>
          </a:bodyPr>
          <a:lstStyle/>
          <a:p>
            <a:pPr rtl="0"/>
            <a:r>
              <a:rPr lang="fr-FR" sz="4000" dirty="0"/>
              <a:t>Analyses Exploratoires et univariées</a:t>
            </a:r>
          </a:p>
        </p:txBody>
      </p:sp>
      <p:pic>
        <p:nvPicPr>
          <p:cNvPr id="18434" name="Picture 2" descr="Icône De Loupe De Style Plat Au Format Vectoriel Un Symbole Illustré  Représentant Une Loupe Pour La Recherche Indiquant Le Concept Dentreprise  Vecteur PNG , L Internet, Icône, Voir PNG et vecteur">
            <a:extLst>
              <a:ext uri="{FF2B5EF4-FFF2-40B4-BE49-F238E27FC236}">
                <a16:creationId xmlns:a16="http://schemas.microsoft.com/office/drawing/2014/main" id="{BDF44B29-BD8C-A1FB-3A8F-0DB6DDE30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652" y="18186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Chiffre d’affaires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293F39E-8734-B735-5625-75513E3E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307" y="1600200"/>
            <a:ext cx="7815385" cy="4572000"/>
          </a:xfrm>
          <a:prstGeom prst="rect">
            <a:avLst/>
          </a:prstGeom>
          <a:noFill/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14B3246C-6016-574E-F666-5A2A7BF2C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51DA5-08F7-121E-A329-57B33B1BE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315FA-3E9A-ABD7-113C-8EA962B4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Moyennes mobiles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7DA92B0-46EC-C0C5-A606-5B2C252AC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5FE2C4-874B-CFB5-355E-9670C133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66" y="1320186"/>
            <a:ext cx="6922268" cy="553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Chiffre d’affaires par catégorie</a:t>
            </a:r>
          </a:p>
        </p:txBody>
      </p:sp>
      <p:pic>
        <p:nvPicPr>
          <p:cNvPr id="4" name="Image 3" descr="Une image contenant texte, capture d’écran, graphisme, conception&#10;&#10;Description générée automatiquement">
            <a:extLst>
              <a:ext uri="{FF2B5EF4-FFF2-40B4-BE49-F238E27FC236}">
                <a16:creationId xmlns:a16="http://schemas.microsoft.com/office/drawing/2014/main" id="{98058D8F-6A3C-5FDB-F2B5-345DF6655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70" y="1600200"/>
            <a:ext cx="9727659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81FE8-4CBB-0466-FD5A-4DAA7BA2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fr-FR" dirty="0"/>
              <a:t>Statistiques par mois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0CB124-6A3C-470C-D5A9-372522EFA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07736"/>
            <a:ext cx="5005216" cy="2652765"/>
          </a:xfrm>
          <a:prstGeom prst="rect">
            <a:avLst/>
          </a:prstGeom>
          <a:noFill/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815C8B3-A9CA-FF9F-E189-11295C21D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116" y="1605224"/>
            <a:ext cx="5005216" cy="2652765"/>
          </a:xfrm>
          <a:prstGeom prst="rect">
            <a:avLst/>
          </a:prstGeom>
          <a:noFill/>
        </p:spPr>
      </p:pic>
      <p:pic>
        <p:nvPicPr>
          <p:cNvPr id="6" name="Image 5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3A8BEBC7-EF01-44FE-6ACC-BCA9AD766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744" y="4257988"/>
            <a:ext cx="4905681" cy="2600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0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térature académique 16: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8_TF03431380_Win32" id="{BF076258-B6E0-4C89-BE7F-63A8283CDDCE}" vid="{A885F0E3-CEED-4545-B5F4-A3CEEA14FB96}"/>
    </a:ext>
  </a:extLst>
</a:theme>
</file>

<file path=ppt/theme/theme2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 xsi:nil="true"/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 xsi:nil="true"/>
    <LocLastLocAttemptVersionLookup xmlns="4873beb7-5857-4685-be1f-d57550cc96cc" xsi:nil="true"/>
    <PolicheckWords xmlns="4873beb7-5857-4685-be1f-d57550cc96cc" xsi:nil="true"/>
    <SubmitterId xmlns="4873beb7-5857-4685-be1f-d57550cc96cc" xsi:nil="true"/>
    <AcquiredFrom xmlns="4873beb7-5857-4685-be1f-d57550cc96cc" xsi:nil="true"/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 xsi:nil="true"/>
    <FriendlyTitle xmlns="4873beb7-5857-4685-be1f-d57550cc96cc" xsi:nil="true"/>
    <MarketSpecific xmlns="4873beb7-5857-4685-be1f-d57550cc96cc" xsi:nil="true"/>
    <TPNamespace xmlns="4873beb7-5857-4685-be1f-d57550cc96cc" xsi:nil="true"/>
    <PublishStatusLookup xmlns="4873beb7-5857-4685-be1f-d57550cc96cc"/>
    <APAuthor xmlns="4873beb7-5857-4685-be1f-d57550cc96cc">
      <UserInfo>
        <DisplayName/>
        <AccountId xsi:nil="true"/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 xsi:nil="true"/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 xsi:nil="true"/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 xsi:nil="true"/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 xsi:nil="true"/>
    <OutputCachingOn xmlns="4873beb7-5857-4685-be1f-d57550cc96cc" xsi:nil="true"/>
    <TemplateStatus xmlns="4873beb7-5857-4685-be1f-d57550cc96cc" xsi:nil="true"/>
    <IsSearchable xmlns="4873beb7-5857-4685-be1f-d57550cc96cc" xsi:nil="true"/>
    <ContentItem xmlns="4873beb7-5857-4685-be1f-d57550cc96cc" xsi:nil="true"/>
    <HandoffToMSDN xmlns="4873beb7-5857-4685-be1f-d57550cc96cc" xsi:nil="true"/>
    <ShowIn xmlns="4873beb7-5857-4685-be1f-d57550cc96cc" xsi:nil="true"/>
    <ThumbnailAssetId xmlns="4873beb7-5857-4685-be1f-d57550cc96cc" xsi:nil="true"/>
    <UALocComments xmlns="4873beb7-5857-4685-be1f-d57550cc96cc" xsi:nil="true"/>
    <UALocRecommendation xmlns="4873beb7-5857-4685-be1f-d57550cc96cc" xsi:nil="true"/>
    <LastModifiedDateTime xmlns="4873beb7-5857-4685-be1f-d57550cc96cc" xsi:nil="true"/>
    <LegacyData xmlns="4873beb7-5857-4685-be1f-d57550cc96cc" xsi:nil="true"/>
    <LocManualTestRequired xmlns="4873beb7-5857-4685-be1f-d57550cc96cc" xsi:nil="true"/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 xsi:nil="true"/>
    <PlannedPubDate xmlns="4873beb7-5857-4685-be1f-d57550cc96cc" xsi:nil="true"/>
    <CSXSubmissionMarket xmlns="4873beb7-5857-4685-be1f-d57550cc96cc" xsi:nil="true"/>
    <Downloads xmlns="4873beb7-5857-4685-be1f-d57550cc96cc" xsi:nil="true"/>
    <ArtSampleDocs xmlns="4873beb7-5857-4685-be1f-d57550cc96cc" xsi:nil="true"/>
    <TrustLevel xmlns="4873beb7-5857-4685-be1f-d57550cc96cc" xsi:nil="true"/>
    <BlockPublish xmlns="4873beb7-5857-4685-be1f-d57550cc96cc" xsi:nil="true"/>
    <TPLaunchHelpLinkType xmlns="4873beb7-5857-4685-be1f-d57550cc96cc" xsi:nil="true"/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 xsi:nil="true"/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 xsi:nil="true"/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 xsi:nil="true"/>
    <PublishTargets xmlns="4873beb7-5857-4685-be1f-d57550cc96cc" xsi:nil="true"/>
    <ApprovalLog xmlns="4873beb7-5857-4685-be1f-d57550cc96cc" xsi:nil="true"/>
    <BugNumber xmlns="4873beb7-5857-4685-be1f-d57550cc96cc" xsi:nil="true"/>
    <CrawlForDependencies xmlns="4873beb7-5857-4685-be1f-d57550cc96cc" xsi:nil="true"/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 xsi:nil="true"/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purl.org/dc/dcmitype/"/>
    <ds:schemaRef ds:uri="http://purl.org/dc/terms/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académique avec rayures et ruban (grand écran)</Template>
  <TotalTime>1531</TotalTime>
  <Words>472</Words>
  <Application>Microsoft Office PowerPoint</Application>
  <PresentationFormat>Grand écran</PresentationFormat>
  <Paragraphs>111</Paragraphs>
  <Slides>19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Euphemia</vt:lpstr>
      <vt:lpstr>Euphemia (Corps)</vt:lpstr>
      <vt:lpstr>Plantagenet Cherokee</vt:lpstr>
      <vt:lpstr>Symbol</vt:lpstr>
      <vt:lpstr>system-ui</vt:lpstr>
      <vt:lpstr>Wingdings</vt:lpstr>
      <vt:lpstr>Littérature académique 16:9</vt:lpstr>
      <vt:lpstr>Analyse des ventes LAPAGE</vt:lpstr>
      <vt:lpstr>Sommaire</vt:lpstr>
      <vt:lpstr>Téléchargement et introduction des données</vt:lpstr>
      <vt:lpstr>Création de variables utiles</vt:lpstr>
      <vt:lpstr>Analyses Exploratoires et univariées</vt:lpstr>
      <vt:lpstr>Chiffre d’affaires </vt:lpstr>
      <vt:lpstr>Moyennes mobiles</vt:lpstr>
      <vt:lpstr>Chiffre d’affaires par catégorie</vt:lpstr>
      <vt:lpstr>Statistiques par mois</vt:lpstr>
      <vt:lpstr>Ventes par catégories</vt:lpstr>
      <vt:lpstr>Top/Flop des produits LAPAGE</vt:lpstr>
      <vt:lpstr>Concentration du C.A</vt:lpstr>
      <vt:lpstr>Corrélations</vt:lpstr>
      <vt:lpstr>Interdépendance entre le genre des clients et les catégories de livres achetés</vt:lpstr>
      <vt:lpstr>Corrélation entre l'âge des clients et le montant total des achats</vt:lpstr>
      <vt:lpstr>Corrélation entre l'âge des clients et la fréquence d'achat</vt:lpstr>
      <vt:lpstr>Corrélation entre l'âge des clients et la taille du panier moyen</vt:lpstr>
      <vt:lpstr>Corrélation entre l'âge des clients et la catégorie des livres achetés</vt:lpstr>
      <vt:lpstr>Conclusions et recommandations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SÉRÉ Nicolas</dc:creator>
  <cp:lastModifiedBy>SÉRÉ Nicolas</cp:lastModifiedBy>
  <cp:revision>7</cp:revision>
  <dcterms:created xsi:type="dcterms:W3CDTF">2025-01-24T08:53:56Z</dcterms:created>
  <dcterms:modified xsi:type="dcterms:W3CDTF">2025-01-27T18:17:34Z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