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0"/>
  </p:notesMasterIdLst>
  <p:sldIdLst>
    <p:sldId id="270" r:id="rId2"/>
    <p:sldId id="479" r:id="rId3"/>
    <p:sldId id="482" r:id="rId4"/>
    <p:sldId id="485" r:id="rId5"/>
    <p:sldId id="484" r:id="rId6"/>
    <p:sldId id="486" r:id="rId7"/>
    <p:sldId id="487" r:id="rId8"/>
    <p:sldId id="488" r:id="rId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BAB2"/>
    <a:srgbClr val="CC3333"/>
    <a:srgbClr val="FAFAFA"/>
    <a:srgbClr val="FF6A18"/>
    <a:srgbClr val="FF6E1E"/>
    <a:srgbClr val="DFD5D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2" autoAdjust="0"/>
    <p:restoredTop sz="84981" autoAdjust="0"/>
  </p:normalViewPr>
  <p:slideViewPr>
    <p:cSldViewPr snapToGrid="0" snapToObjects="1">
      <p:cViewPr varScale="1">
        <p:scale>
          <a:sx n="59" d="100"/>
          <a:sy n="59" d="100"/>
        </p:scale>
        <p:origin x="1524"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0FE76C-170D-42AE-9A33-70575CC4072A}" type="datetimeFigureOut">
              <a:rPr lang="en-US" smtClean="0"/>
              <a:t>11/6/2019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B26370-19F2-4E9C-85CF-58E8FAEAE87C}" type="slidenum">
              <a:rPr lang="en-US" smtClean="0"/>
              <a:t>‹#›</a:t>
            </a:fld>
            <a:endParaRPr lang="en-US"/>
          </a:p>
        </p:txBody>
      </p:sp>
    </p:spTree>
    <p:extLst>
      <p:ext uri="{BB962C8B-B14F-4D97-AF65-F5344CB8AC3E}">
        <p14:creationId xmlns:p14="http://schemas.microsoft.com/office/powerpoint/2010/main" val="1507018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B26370-19F2-4E9C-85CF-58E8FAEAE87C}" type="slidenum">
              <a:rPr lang="en-US" smtClean="0"/>
              <a:t>1</a:t>
            </a:fld>
            <a:endParaRPr lang="en-US"/>
          </a:p>
        </p:txBody>
      </p:sp>
    </p:spTree>
    <p:extLst>
      <p:ext uri="{BB962C8B-B14F-4D97-AF65-F5344CB8AC3E}">
        <p14:creationId xmlns:p14="http://schemas.microsoft.com/office/powerpoint/2010/main" val="3930097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29245937-AFD6-4EEA-A4B5-05B671F0DC57}" type="datetime1">
              <a:rPr lang="en-US" smtClean="0"/>
              <a:t>11/6/2019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249100C-E46F-1741-9046-9C10E26E9E1F}" type="slidenum">
              <a:rPr lang="en-US"/>
              <a:pPr>
                <a:defRPr/>
              </a:pPr>
              <a:t>‹#›</a:t>
            </a:fld>
            <a:endParaRPr lang="en-US"/>
          </a:p>
        </p:txBody>
      </p:sp>
    </p:spTree>
    <p:extLst>
      <p:ext uri="{BB962C8B-B14F-4D97-AF65-F5344CB8AC3E}">
        <p14:creationId xmlns:p14="http://schemas.microsoft.com/office/powerpoint/2010/main" val="290095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AF945BED-3012-4DB8-84DD-4D02EE41B8A9}" type="datetime1">
              <a:rPr lang="en-US" smtClean="0"/>
              <a:t>11/6/2019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EAC803D-01C2-3141-BF9F-21544A82DFB4}" type="slidenum">
              <a:rPr lang="en-US"/>
              <a:pPr>
                <a:defRPr/>
              </a:pPr>
              <a:t>‹#›</a:t>
            </a:fld>
            <a:endParaRPr lang="en-US"/>
          </a:p>
        </p:txBody>
      </p:sp>
    </p:spTree>
    <p:extLst>
      <p:ext uri="{BB962C8B-B14F-4D97-AF65-F5344CB8AC3E}">
        <p14:creationId xmlns:p14="http://schemas.microsoft.com/office/powerpoint/2010/main" val="3568445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53C4EF1C-786C-4613-89C5-A07BD50B8F83}" type="datetime1">
              <a:rPr lang="en-US" smtClean="0"/>
              <a:t>11/6/2019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7B134554-C3D8-0E49-9E77-80598B4CBADE}" type="slidenum">
              <a:rPr lang="en-US"/>
              <a:pPr>
                <a:defRPr/>
              </a:pPr>
              <a:t>‹#›</a:t>
            </a:fld>
            <a:endParaRPr lang="en-US"/>
          </a:p>
        </p:txBody>
      </p:sp>
    </p:spTree>
    <p:extLst>
      <p:ext uri="{BB962C8B-B14F-4D97-AF65-F5344CB8AC3E}">
        <p14:creationId xmlns:p14="http://schemas.microsoft.com/office/powerpoint/2010/main" val="151792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6BC85990-A790-4433-9D9E-6F603E1C906D}" type="datetime1">
              <a:rPr lang="en-US" smtClean="0"/>
              <a:t>11/6/2019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426824" y="6484284"/>
            <a:ext cx="2133600" cy="365125"/>
          </a:xfrm>
          <a:prstGeom prst="rect">
            <a:avLst/>
          </a:prstGeom>
        </p:spPr>
        <p:txBody>
          <a:bodyPr/>
          <a:lstStyle>
            <a:lvl1pPr>
              <a:defRPr>
                <a:solidFill>
                  <a:schemeClr val="bg1"/>
                </a:solidFill>
              </a:defRPr>
            </a:lvl1pPr>
          </a:lstStyle>
          <a:p>
            <a:pPr>
              <a:defRPr/>
            </a:pPr>
            <a:fld id="{ED007FB2-0B93-1440-B316-F7D077EA6BD9}" type="slidenum">
              <a:rPr lang="en-US" smtClean="0"/>
              <a:pPr>
                <a:defRPr/>
              </a:pPr>
              <a:t>‹#›</a:t>
            </a:fld>
            <a:endParaRPr lang="en-US" dirty="0"/>
          </a:p>
        </p:txBody>
      </p:sp>
    </p:spTree>
    <p:extLst>
      <p:ext uri="{BB962C8B-B14F-4D97-AF65-F5344CB8AC3E}">
        <p14:creationId xmlns:p14="http://schemas.microsoft.com/office/powerpoint/2010/main" val="1227515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94EB5E76-53C2-468C-9058-E4F627A3473D}" type="datetime1">
              <a:rPr lang="en-US" smtClean="0"/>
              <a:t>11/6/2019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458853" y="6492875"/>
            <a:ext cx="2133600" cy="365125"/>
          </a:xfrm>
          <a:prstGeom prst="rect">
            <a:avLst/>
          </a:prstGeom>
        </p:spPr>
        <p:txBody>
          <a:bodyPr/>
          <a:lstStyle>
            <a:lvl1pPr>
              <a:defRPr>
                <a:solidFill>
                  <a:schemeClr val="bg1"/>
                </a:solidFill>
              </a:defRPr>
            </a:lvl1pPr>
          </a:lstStyle>
          <a:p>
            <a:pPr>
              <a:defRPr/>
            </a:pPr>
            <a:fld id="{5309ABE6-2591-534D-804A-AA2321DD1FDF}" type="slidenum">
              <a:rPr lang="en-US" smtClean="0"/>
              <a:pPr>
                <a:defRPr/>
              </a:pPr>
              <a:t>‹#›</a:t>
            </a:fld>
            <a:endParaRPr lang="en-US" dirty="0"/>
          </a:p>
        </p:txBody>
      </p:sp>
    </p:spTree>
    <p:extLst>
      <p:ext uri="{BB962C8B-B14F-4D97-AF65-F5344CB8AC3E}">
        <p14:creationId xmlns:p14="http://schemas.microsoft.com/office/powerpoint/2010/main" val="107487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A5C293C9-14A6-4F1E-9554-BDE5EDFD10A6}" type="datetime1">
              <a:rPr lang="en-US" smtClean="0"/>
              <a:t>11/6/2019</a:t>
            </a:fld>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328212" y="6492875"/>
            <a:ext cx="2133600" cy="365125"/>
          </a:xfrm>
          <a:prstGeom prst="rect">
            <a:avLst/>
          </a:prstGeom>
        </p:spPr>
        <p:txBody>
          <a:bodyPr/>
          <a:lstStyle>
            <a:lvl1pPr>
              <a:defRPr>
                <a:solidFill>
                  <a:schemeClr val="bg1"/>
                </a:solidFill>
              </a:defRPr>
            </a:lvl1pPr>
          </a:lstStyle>
          <a:p>
            <a:pPr>
              <a:defRPr/>
            </a:pPr>
            <a:fld id="{6E2FAF06-2ECC-0542-AEF2-0C72032D3865}" type="slidenum">
              <a:rPr lang="en-US" smtClean="0"/>
              <a:pPr>
                <a:defRPr/>
              </a:pPr>
              <a:t>‹#›</a:t>
            </a:fld>
            <a:endParaRPr lang="en-US" dirty="0"/>
          </a:p>
        </p:txBody>
      </p:sp>
    </p:spTree>
    <p:extLst>
      <p:ext uri="{BB962C8B-B14F-4D97-AF65-F5344CB8AC3E}">
        <p14:creationId xmlns:p14="http://schemas.microsoft.com/office/powerpoint/2010/main" val="1172856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09561B1E-274F-4FCD-BD35-61570EAB8BE4}" type="datetime1">
              <a:rPr lang="en-US" smtClean="0"/>
              <a:t>11/6/2019</a:t>
            </a:fld>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9" name="Slide Number Placeholder 5"/>
          <p:cNvSpPr>
            <a:spLocks noGrp="1"/>
          </p:cNvSpPr>
          <p:nvPr>
            <p:ph type="sldNum" sz="quarter" idx="12"/>
          </p:nvPr>
        </p:nvSpPr>
        <p:spPr>
          <a:xfrm>
            <a:off x="8462682" y="6475319"/>
            <a:ext cx="2133600" cy="365125"/>
          </a:xfrm>
          <a:prstGeom prst="rect">
            <a:avLst/>
          </a:prstGeom>
        </p:spPr>
        <p:txBody>
          <a:bodyPr/>
          <a:lstStyle>
            <a:lvl1pPr>
              <a:defRPr>
                <a:solidFill>
                  <a:schemeClr val="bg1"/>
                </a:solidFill>
              </a:defRPr>
            </a:lvl1pPr>
          </a:lstStyle>
          <a:p>
            <a:pPr>
              <a:defRPr/>
            </a:pPr>
            <a:fld id="{5F42CEB2-ABCE-0C4D-9008-F1E2A5CADA67}" type="slidenum">
              <a:rPr lang="en-US" smtClean="0"/>
              <a:pPr>
                <a:defRPr/>
              </a:pPr>
              <a:t>‹#›</a:t>
            </a:fld>
            <a:endParaRPr lang="en-US" dirty="0"/>
          </a:p>
        </p:txBody>
      </p:sp>
    </p:spTree>
    <p:extLst>
      <p:ext uri="{BB962C8B-B14F-4D97-AF65-F5344CB8AC3E}">
        <p14:creationId xmlns:p14="http://schemas.microsoft.com/office/powerpoint/2010/main" val="1858972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36E53896-9ECC-40BB-AEED-76A86A178A5E}" type="datetime1">
              <a:rPr lang="en-US" smtClean="0"/>
              <a:t>11/6/2019</a:t>
            </a:fld>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8417859" y="6492875"/>
            <a:ext cx="2133600" cy="365125"/>
          </a:xfrm>
          <a:prstGeom prst="rect">
            <a:avLst/>
          </a:prstGeom>
        </p:spPr>
        <p:txBody>
          <a:bodyPr/>
          <a:lstStyle>
            <a:lvl1pPr>
              <a:defRPr>
                <a:solidFill>
                  <a:schemeClr val="bg1"/>
                </a:solidFill>
              </a:defRPr>
            </a:lvl1pPr>
          </a:lstStyle>
          <a:p>
            <a:pPr>
              <a:defRPr/>
            </a:pPr>
            <a:fld id="{646B8B50-CD79-DC41-AC08-5CB27CEFC99F}" type="slidenum">
              <a:rPr lang="en-US" smtClean="0"/>
              <a:pPr>
                <a:defRPr/>
              </a:pPr>
              <a:t>‹#›</a:t>
            </a:fld>
            <a:endParaRPr lang="en-US" dirty="0"/>
          </a:p>
        </p:txBody>
      </p:sp>
    </p:spTree>
    <p:extLst>
      <p:ext uri="{BB962C8B-B14F-4D97-AF65-F5344CB8AC3E}">
        <p14:creationId xmlns:p14="http://schemas.microsoft.com/office/powerpoint/2010/main" val="3924655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7D6C6372-F4BF-43DF-B501-0793EA70EA89}" type="datetime1">
              <a:rPr lang="en-US" smtClean="0"/>
              <a:t>11/6/2019</a:t>
            </a:fld>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a:xfrm>
            <a:off x="8408894" y="6492875"/>
            <a:ext cx="2133600" cy="365125"/>
          </a:xfrm>
          <a:prstGeom prst="rect">
            <a:avLst/>
          </a:prstGeom>
        </p:spPr>
        <p:txBody>
          <a:bodyPr/>
          <a:lstStyle>
            <a:lvl1pPr>
              <a:defRPr>
                <a:solidFill>
                  <a:schemeClr val="bg1"/>
                </a:solidFill>
              </a:defRPr>
            </a:lvl1pPr>
          </a:lstStyle>
          <a:p>
            <a:pPr>
              <a:defRPr/>
            </a:pPr>
            <a:fld id="{4C2F3C21-AC88-014D-8E4F-1842E2844B39}" type="slidenum">
              <a:rPr lang="en-US" smtClean="0"/>
              <a:pPr>
                <a:defRPr/>
              </a:pPr>
              <a:t>‹#›</a:t>
            </a:fld>
            <a:endParaRPr lang="en-US" dirty="0"/>
          </a:p>
        </p:txBody>
      </p:sp>
    </p:spTree>
    <p:extLst>
      <p:ext uri="{BB962C8B-B14F-4D97-AF65-F5344CB8AC3E}">
        <p14:creationId xmlns:p14="http://schemas.microsoft.com/office/powerpoint/2010/main" val="2046286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057C6444-FBB8-41BB-BB5A-67BE096E30F5}" type="datetime1">
              <a:rPr lang="en-US" smtClean="0"/>
              <a:t>11/6/2019</a:t>
            </a:fld>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FDE70C11-08F6-C245-996C-67C089C8904D}" type="slidenum">
              <a:rPr lang="en-US"/>
              <a:pPr>
                <a:defRPr/>
              </a:pPr>
              <a:t>‹#›</a:t>
            </a:fld>
            <a:endParaRPr lang="en-US"/>
          </a:p>
        </p:txBody>
      </p:sp>
    </p:spTree>
    <p:extLst>
      <p:ext uri="{BB962C8B-B14F-4D97-AF65-F5344CB8AC3E}">
        <p14:creationId xmlns:p14="http://schemas.microsoft.com/office/powerpoint/2010/main" val="2930505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58D7E7F7-21EC-47F0-B79E-ECB89E9E6120}" type="datetime1">
              <a:rPr lang="en-US" smtClean="0"/>
              <a:t>11/6/2019</a:t>
            </a:fld>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9C1AD24F-1CA9-1C40-A2AF-210F0E20D345}" type="slidenum">
              <a:rPr lang="en-US"/>
              <a:pPr>
                <a:defRPr/>
              </a:pPr>
              <a:t>‹#›</a:t>
            </a:fld>
            <a:endParaRPr lang="en-US"/>
          </a:p>
        </p:txBody>
      </p:sp>
    </p:spTree>
    <p:extLst>
      <p:ext uri="{BB962C8B-B14F-4D97-AF65-F5344CB8AC3E}">
        <p14:creationId xmlns:p14="http://schemas.microsoft.com/office/powerpoint/2010/main" val="2048936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hdr="0" ftr="0" dt="0"/>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MSKYeWfsNO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fizzing so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30237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381000" y="1989785"/>
            <a:ext cx="9144000" cy="1790700"/>
          </a:xfrm>
          <a:solidFill>
            <a:srgbClr val="C2BAB2"/>
          </a:solidFill>
        </p:spPr>
        <p:txBody>
          <a:bodyPr/>
          <a:lstStyle/>
          <a:p>
            <a:r>
              <a:rPr lang="en-US" sz="3600" b="1" dirty="0" smtClean="0">
                <a:solidFill>
                  <a:srgbClr val="FF0000"/>
                </a:solidFill>
              </a:rPr>
              <a:t>“Seeing” at the Nanoscale:</a:t>
            </a:r>
            <a:br>
              <a:rPr lang="en-US" sz="3600" b="1" dirty="0" smtClean="0">
                <a:solidFill>
                  <a:srgbClr val="FF0000"/>
                </a:solidFill>
              </a:rPr>
            </a:br>
            <a:r>
              <a:rPr lang="en-US" sz="3600" b="1" dirty="0" smtClean="0">
                <a:solidFill>
                  <a:srgbClr val="FF0000"/>
                </a:solidFill>
              </a:rPr>
              <a:t>Above the Noise</a:t>
            </a:r>
            <a:br>
              <a:rPr lang="en-US" sz="3600" b="1" dirty="0" smtClean="0">
                <a:solidFill>
                  <a:srgbClr val="FF0000"/>
                </a:solidFill>
              </a:rPr>
            </a:br>
            <a:r>
              <a:rPr lang="en-US" sz="3600" b="1" i="1" dirty="0" smtClean="0">
                <a:solidFill>
                  <a:srgbClr val="FF0000"/>
                </a:solidFill>
              </a:rPr>
              <a:t>Assignment 2</a:t>
            </a:r>
            <a:endParaRPr lang="en-US" sz="2800" i="1" dirty="0">
              <a:solidFill>
                <a:srgbClr val="FF0000"/>
              </a:solidFill>
            </a:endParaRPr>
          </a:p>
        </p:txBody>
      </p:sp>
      <p:sp>
        <p:nvSpPr>
          <p:cNvPr id="3" name="Subtitle 2"/>
          <p:cNvSpPr>
            <a:spLocks noGrp="1"/>
          </p:cNvSpPr>
          <p:nvPr>
            <p:ph type="subTitle" idx="1"/>
          </p:nvPr>
        </p:nvSpPr>
        <p:spPr>
          <a:xfrm>
            <a:off x="3365500" y="4114705"/>
            <a:ext cx="2349500" cy="1186637"/>
          </a:xfrm>
          <a:solidFill>
            <a:srgbClr val="C2BAB2"/>
          </a:solidFill>
        </p:spPr>
        <p:txBody>
          <a:bodyPr>
            <a:noAutofit/>
          </a:bodyPr>
          <a:lstStyle/>
          <a:p>
            <a:r>
              <a:rPr lang="en-US" sz="2400" b="1" dirty="0" smtClean="0">
                <a:solidFill>
                  <a:srgbClr val="FF0000"/>
                </a:solidFill>
              </a:rPr>
              <a:t>Andy Ylitalo</a:t>
            </a:r>
          </a:p>
          <a:p>
            <a:r>
              <a:rPr lang="en-US" sz="2400" b="1" dirty="0" smtClean="0">
                <a:solidFill>
                  <a:srgbClr val="FF0000"/>
                </a:solidFill>
              </a:rPr>
              <a:t>November 6, </a:t>
            </a:r>
            <a:r>
              <a:rPr lang="en-US" sz="2400" b="1" dirty="0" smtClean="0">
                <a:solidFill>
                  <a:srgbClr val="FF0000"/>
                </a:solidFill>
              </a:rPr>
              <a:t> </a:t>
            </a:r>
            <a:r>
              <a:rPr lang="en-US" sz="2400" b="1" dirty="0" smtClean="0">
                <a:solidFill>
                  <a:srgbClr val="FF0000"/>
                </a:solidFill>
              </a:rPr>
              <a:t>2019</a:t>
            </a:r>
            <a:endParaRPr lang="en-US" sz="2400" b="1" dirty="0">
              <a:solidFill>
                <a:srgbClr val="FF0000"/>
              </a:solidFill>
            </a:endParaRPr>
          </a:p>
        </p:txBody>
      </p:sp>
    </p:spTree>
    <p:extLst>
      <p:ext uri="{BB962C8B-B14F-4D97-AF65-F5344CB8AC3E}">
        <p14:creationId xmlns:p14="http://schemas.microsoft.com/office/powerpoint/2010/main" val="19790434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Plan</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u="sng" dirty="0" smtClean="0"/>
              <a:t>Analyze X-ray intensity from study of silica dioxide nanoparticles to estimate the </a:t>
            </a:r>
            <a:r>
              <a:rPr lang="en-US" b="1" i="1" u="sng" dirty="0" smtClean="0"/>
              <a:t>lowest concentration </a:t>
            </a:r>
            <a:r>
              <a:rPr lang="en-US" u="sng" dirty="0" smtClean="0"/>
              <a:t>at which we can detect a </a:t>
            </a:r>
            <a:r>
              <a:rPr lang="en-US" u="sng" dirty="0" smtClean="0"/>
              <a:t>signal </a:t>
            </a:r>
            <a:r>
              <a:rPr lang="en-US" dirty="0" smtClean="0"/>
              <a:t>(Assignments 1 and 2)</a:t>
            </a:r>
            <a:endParaRPr lang="en-US" u="sng" dirty="0" smtClean="0"/>
          </a:p>
          <a:p>
            <a:pPr marL="514350" indent="-514350">
              <a:buFont typeface="+mj-lt"/>
              <a:buAutoNum type="arabicPeriod"/>
            </a:pPr>
            <a:r>
              <a:rPr lang="en-US" dirty="0" smtClean="0"/>
              <a:t>Calculate how the intensity of X-rays changes with the thickness of the tube</a:t>
            </a:r>
          </a:p>
          <a:p>
            <a:pPr marL="514350" indent="-514350">
              <a:buFont typeface="+mj-lt"/>
              <a:buAutoNum type="arabicPeriod"/>
            </a:pPr>
            <a:r>
              <a:rPr lang="en-US" dirty="0" smtClean="0"/>
              <a:t>Calculate how the intensity of X-rays changes with the size of the nanoparticles</a:t>
            </a:r>
            <a:endParaRPr lang="en-US" dirty="0"/>
          </a:p>
        </p:txBody>
      </p:sp>
      <p:sp>
        <p:nvSpPr>
          <p:cNvPr id="4" name="Slide Number Placeholder 3"/>
          <p:cNvSpPr>
            <a:spLocks noGrp="1"/>
          </p:cNvSpPr>
          <p:nvPr>
            <p:ph type="sldNum" sz="quarter" idx="12"/>
          </p:nvPr>
        </p:nvSpPr>
        <p:spPr/>
        <p:txBody>
          <a:bodyPr/>
          <a:lstStyle/>
          <a:p>
            <a:pPr>
              <a:defRPr/>
            </a:pPr>
            <a:fld id="{ED007FB2-0B93-1440-B316-F7D077EA6BD9}" type="slidenum">
              <a:rPr lang="en-US" smtClean="0"/>
              <a:pPr>
                <a:defRPr/>
              </a:pPr>
              <a:t>2</a:t>
            </a:fld>
            <a:endParaRPr lang="en-US" dirty="0"/>
          </a:p>
        </p:txBody>
      </p:sp>
    </p:spTree>
    <p:extLst>
      <p:ext uri="{BB962C8B-B14F-4D97-AF65-F5344CB8AC3E}">
        <p14:creationId xmlns:p14="http://schemas.microsoft.com/office/powerpoint/2010/main" val="3382462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Skills to Learn</a:t>
            </a:r>
            <a:endParaRPr lang="en-US" dirty="0"/>
          </a:p>
        </p:txBody>
      </p:sp>
      <p:sp>
        <p:nvSpPr>
          <p:cNvPr id="3" name="Content Placeholder 2"/>
          <p:cNvSpPr>
            <a:spLocks noGrp="1"/>
          </p:cNvSpPr>
          <p:nvPr>
            <p:ph idx="1"/>
          </p:nvPr>
        </p:nvSpPr>
        <p:spPr/>
        <p:txBody>
          <a:bodyPr/>
          <a:lstStyle/>
          <a:p>
            <a:r>
              <a:rPr lang="en-US" b="1" dirty="0" smtClean="0"/>
              <a:t>How do you quantify “noise”/variation in intensity</a:t>
            </a:r>
            <a:r>
              <a:rPr lang="en-US" b="1" dirty="0" smtClean="0"/>
              <a:t>?</a:t>
            </a:r>
            <a:r>
              <a:rPr lang="en-US" dirty="0" smtClean="0"/>
              <a:t> (focus of Assignment 2)</a:t>
            </a:r>
            <a:endParaRPr lang="en-US" b="1" dirty="0" smtClean="0"/>
          </a:p>
          <a:p>
            <a:r>
              <a:rPr lang="en-US" strike="sngStrike" dirty="0" smtClean="0"/>
              <a:t>How do you isolate the “signal” from the “background</a:t>
            </a:r>
            <a:r>
              <a:rPr lang="en-US" strike="sngStrike" dirty="0" smtClean="0"/>
              <a:t>?”</a:t>
            </a:r>
            <a:r>
              <a:rPr lang="en-US" dirty="0" smtClean="0"/>
              <a:t> (completed in Assignment 1)</a:t>
            </a:r>
            <a:endParaRPr lang="en-US" strike="sngStrike" dirty="0" smtClean="0"/>
          </a:p>
          <a:p>
            <a:r>
              <a:rPr lang="en-US" b="1" dirty="0" smtClean="0"/>
              <a:t>How you plot the results clearly while changing different variables</a:t>
            </a:r>
            <a:r>
              <a:rPr lang="en-US" b="1" dirty="0" smtClean="0"/>
              <a:t>? </a:t>
            </a:r>
            <a:r>
              <a:rPr lang="en-US" dirty="0" smtClean="0"/>
              <a:t>(partially covered in Assignment 2)</a:t>
            </a:r>
            <a:endParaRPr lang="en-US" b="1" dirty="0" smtClean="0"/>
          </a:p>
        </p:txBody>
      </p:sp>
      <p:sp>
        <p:nvSpPr>
          <p:cNvPr id="4" name="Slide Number Placeholder 3"/>
          <p:cNvSpPr>
            <a:spLocks noGrp="1"/>
          </p:cNvSpPr>
          <p:nvPr>
            <p:ph type="sldNum" sz="quarter" idx="12"/>
          </p:nvPr>
        </p:nvSpPr>
        <p:spPr/>
        <p:txBody>
          <a:bodyPr/>
          <a:lstStyle/>
          <a:p>
            <a:pPr>
              <a:defRPr/>
            </a:pPr>
            <a:fld id="{ED007FB2-0B93-1440-B316-F7D077EA6BD9}" type="slidenum">
              <a:rPr lang="en-US" smtClean="0"/>
              <a:pPr>
                <a:defRPr/>
              </a:pPr>
              <a:t>3</a:t>
            </a:fld>
            <a:endParaRPr lang="en-US" dirty="0"/>
          </a:p>
        </p:txBody>
      </p:sp>
    </p:spTree>
    <p:extLst>
      <p:ext uri="{BB962C8B-B14F-4D97-AF65-F5344CB8AC3E}">
        <p14:creationId xmlns:p14="http://schemas.microsoft.com/office/powerpoint/2010/main" val="370939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2</a:t>
            </a:r>
            <a:endParaRPr lang="en-US" dirty="0"/>
          </a:p>
        </p:txBody>
      </p:sp>
      <p:sp>
        <p:nvSpPr>
          <p:cNvPr id="3" name="Content Placeholder 2"/>
          <p:cNvSpPr>
            <a:spLocks noGrp="1"/>
          </p:cNvSpPr>
          <p:nvPr>
            <p:ph idx="1"/>
          </p:nvPr>
        </p:nvSpPr>
        <p:spPr>
          <a:xfrm>
            <a:off x="457200" y="1328057"/>
            <a:ext cx="8229600" cy="4525963"/>
          </a:xfrm>
        </p:spPr>
        <p:txBody>
          <a:bodyPr/>
          <a:lstStyle/>
          <a:p>
            <a:pPr marL="0" indent="0">
              <a:buNone/>
            </a:pPr>
            <a:r>
              <a:rPr lang="en-US" sz="2800" dirty="0" smtClean="0"/>
              <a:t>*Learn about “signal-to-noise ratio” @ Khan Academy: </a:t>
            </a:r>
            <a:r>
              <a:rPr lang="en-US" sz="2800" dirty="0">
                <a:hlinkClick r:id="rId2"/>
              </a:rPr>
              <a:t>https://www.youtube.com/watch?v=MSKYeWfsNO0</a:t>
            </a:r>
            <a:endParaRPr lang="en-US" sz="2800" dirty="0" smtClean="0"/>
          </a:p>
          <a:p>
            <a:pPr marL="514350" indent="-514350">
              <a:buFont typeface="+mj-lt"/>
              <a:buAutoNum type="alphaUcPeriod"/>
            </a:pPr>
            <a:r>
              <a:rPr lang="en-US" sz="2800" dirty="0" smtClean="0"/>
              <a:t>Identify peaks</a:t>
            </a:r>
          </a:p>
          <a:p>
            <a:pPr marL="514350" indent="-514350">
              <a:buFont typeface="+mj-lt"/>
              <a:buAutoNum type="alphaUcPeriod"/>
            </a:pPr>
            <a:r>
              <a:rPr lang="en-US" sz="2800" dirty="0" smtClean="0"/>
              <a:t>Plot peaks as function of concentration</a:t>
            </a:r>
          </a:p>
          <a:p>
            <a:pPr marL="514350" indent="-514350">
              <a:buFont typeface="+mj-lt"/>
              <a:buAutoNum type="alphaUcPeriod"/>
            </a:pPr>
            <a:r>
              <a:rPr lang="en-US" sz="2800" dirty="0" smtClean="0"/>
              <a:t>Plot signal to noise as function of concentration (peak/standard deviation in last column)</a:t>
            </a:r>
          </a:p>
          <a:p>
            <a:pPr marL="514350" indent="-514350">
              <a:buFont typeface="+mj-lt"/>
              <a:buAutoNum type="alphaUcPeriod"/>
            </a:pPr>
            <a:r>
              <a:rPr lang="en-US" sz="2800" dirty="0" smtClean="0"/>
              <a:t>Ponder how to estimate the concentration at which we will see 1,2,3 peaks—we should discuss this when you get stuck</a:t>
            </a:r>
          </a:p>
          <a:p>
            <a:pPr marL="514350" indent="-514350">
              <a:buFont typeface="+mj-lt"/>
              <a:buAutoNum type="alphaUcPeriod"/>
            </a:pPr>
            <a:endParaRPr lang="en-US" sz="2800" dirty="0" smtClean="0"/>
          </a:p>
          <a:p>
            <a:pPr marL="514350" indent="-514350">
              <a:buFont typeface="+mj-lt"/>
              <a:buAutoNum type="alphaUcPeriod"/>
            </a:pPr>
            <a:endParaRPr lang="en-US" sz="2800" dirty="0"/>
          </a:p>
        </p:txBody>
      </p:sp>
      <p:sp>
        <p:nvSpPr>
          <p:cNvPr id="4" name="Slide Number Placeholder 3"/>
          <p:cNvSpPr>
            <a:spLocks noGrp="1"/>
          </p:cNvSpPr>
          <p:nvPr>
            <p:ph type="sldNum" sz="quarter" idx="12"/>
          </p:nvPr>
        </p:nvSpPr>
        <p:spPr/>
        <p:txBody>
          <a:bodyPr/>
          <a:lstStyle/>
          <a:p>
            <a:pPr>
              <a:defRPr/>
            </a:pPr>
            <a:fld id="{ED007FB2-0B93-1440-B316-F7D077EA6BD9}" type="slidenum">
              <a:rPr lang="en-US" smtClean="0"/>
              <a:pPr>
                <a:defRPr/>
              </a:pPr>
              <a:t>4</a:t>
            </a:fld>
            <a:endParaRPr lang="en-US" dirty="0"/>
          </a:p>
        </p:txBody>
      </p:sp>
    </p:spTree>
    <p:extLst>
      <p:ext uri="{BB962C8B-B14F-4D97-AF65-F5344CB8AC3E}">
        <p14:creationId xmlns:p14="http://schemas.microsoft.com/office/powerpoint/2010/main" val="3938578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Identify 3 Peaks</a:t>
            </a:r>
            <a:endParaRPr lang="en-US" dirty="0"/>
          </a:p>
        </p:txBody>
      </p:sp>
      <p:sp>
        <p:nvSpPr>
          <p:cNvPr id="4" name="Slide Number Placeholder 3"/>
          <p:cNvSpPr>
            <a:spLocks noGrp="1"/>
          </p:cNvSpPr>
          <p:nvPr>
            <p:ph type="sldNum" sz="quarter" idx="12"/>
          </p:nvPr>
        </p:nvSpPr>
        <p:spPr/>
        <p:txBody>
          <a:bodyPr/>
          <a:lstStyle/>
          <a:p>
            <a:pPr>
              <a:defRPr/>
            </a:pPr>
            <a:fld id="{ED007FB2-0B93-1440-B316-F7D077EA6BD9}" type="slidenum">
              <a:rPr lang="en-US" smtClean="0"/>
              <a:pPr>
                <a:defRPr/>
              </a:pPr>
              <a:t>5</a:t>
            </a:fld>
            <a:endParaRPr lang="en-US" dirty="0"/>
          </a:p>
        </p:txBody>
      </p:sp>
      <p:pic>
        <p:nvPicPr>
          <p:cNvPr id="5" name="Content Placeholder 4"/>
          <p:cNvPicPr>
            <a:picLocks noGrp="1" noChangeAspect="1"/>
          </p:cNvPicPr>
          <p:nvPr>
            <p:ph idx="1"/>
          </p:nvPr>
        </p:nvPicPr>
        <p:blipFill rotWithShape="1">
          <a:blip r:embed="rId2"/>
          <a:srcRect l="8215" t="20238" r="65833" b="7540"/>
          <a:stretch/>
        </p:blipFill>
        <p:spPr>
          <a:xfrm>
            <a:off x="1847736" y="1498599"/>
            <a:ext cx="5238864" cy="3132551"/>
          </a:xfrm>
          <a:prstGeom prst="rect">
            <a:avLst/>
          </a:prstGeom>
        </p:spPr>
      </p:pic>
      <p:sp>
        <p:nvSpPr>
          <p:cNvPr id="6" name="5-Point Star 5"/>
          <p:cNvSpPr/>
          <p:nvPr/>
        </p:nvSpPr>
        <p:spPr>
          <a:xfrm>
            <a:off x="2279650" y="1544638"/>
            <a:ext cx="469900" cy="5080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5-Point Star 6"/>
          <p:cNvSpPr/>
          <p:nvPr/>
        </p:nvSpPr>
        <p:spPr>
          <a:xfrm>
            <a:off x="4362450" y="2387599"/>
            <a:ext cx="469900" cy="5080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5-Point Star 7"/>
          <p:cNvSpPr/>
          <p:nvPr/>
        </p:nvSpPr>
        <p:spPr>
          <a:xfrm>
            <a:off x="5489575" y="2641599"/>
            <a:ext cx="469900" cy="5080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5345172" y="1798638"/>
            <a:ext cx="1251625" cy="369332"/>
          </a:xfrm>
          <a:prstGeom prst="rect">
            <a:avLst/>
          </a:prstGeom>
          <a:noFill/>
        </p:spPr>
        <p:txBody>
          <a:bodyPr wrap="none" rtlCol="0">
            <a:spAutoFit/>
          </a:bodyPr>
          <a:lstStyle/>
          <a:p>
            <a:r>
              <a:rPr lang="en-US" b="1" dirty="0" smtClean="0"/>
              <a:t>Star = </a:t>
            </a:r>
            <a:r>
              <a:rPr lang="en-US" b="1" dirty="0" smtClean="0"/>
              <a:t>peak</a:t>
            </a:r>
            <a:endParaRPr lang="en-US" b="1" dirty="0"/>
          </a:p>
        </p:txBody>
      </p:sp>
      <p:sp>
        <p:nvSpPr>
          <p:cNvPr id="3" name="TextBox 2"/>
          <p:cNvSpPr txBox="1"/>
          <p:nvPr/>
        </p:nvSpPr>
        <p:spPr>
          <a:xfrm>
            <a:off x="1741714" y="4781486"/>
            <a:ext cx="5660571" cy="1477328"/>
          </a:xfrm>
          <a:prstGeom prst="rect">
            <a:avLst/>
          </a:prstGeom>
          <a:noFill/>
        </p:spPr>
        <p:txBody>
          <a:bodyPr wrap="square" rtlCol="0">
            <a:spAutoFit/>
          </a:bodyPr>
          <a:lstStyle/>
          <a:p>
            <a:r>
              <a:rPr lang="en-US" dirty="0" smtClean="0"/>
              <a:t>What is the value of “q” (in 1/A) at which the 50 ppm signal (with background subtracted) reaches each of the three peaks shown above? </a:t>
            </a:r>
          </a:p>
          <a:p>
            <a:r>
              <a:rPr lang="en-US" b="1" dirty="0" smtClean="0"/>
              <a:t>*This does not need to be perfect, but try to be within 10% of where you think the true value might be</a:t>
            </a:r>
            <a:endParaRPr lang="en-US" b="1" dirty="0"/>
          </a:p>
        </p:txBody>
      </p:sp>
    </p:spTree>
    <p:extLst>
      <p:ext uri="{BB962C8B-B14F-4D97-AF65-F5344CB8AC3E}">
        <p14:creationId xmlns:p14="http://schemas.microsoft.com/office/powerpoint/2010/main" val="1923058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Plot Peaks as a Function of Concentration</a:t>
            </a:r>
            <a:endParaRPr lang="en-US" dirty="0"/>
          </a:p>
        </p:txBody>
      </p:sp>
      <p:sp>
        <p:nvSpPr>
          <p:cNvPr id="4" name="Slide Number Placeholder 3"/>
          <p:cNvSpPr>
            <a:spLocks noGrp="1"/>
          </p:cNvSpPr>
          <p:nvPr>
            <p:ph type="sldNum" sz="quarter" idx="12"/>
          </p:nvPr>
        </p:nvSpPr>
        <p:spPr/>
        <p:txBody>
          <a:bodyPr/>
          <a:lstStyle/>
          <a:p>
            <a:pPr>
              <a:defRPr/>
            </a:pPr>
            <a:fld id="{ED007FB2-0B93-1440-B316-F7D077EA6BD9}" type="slidenum">
              <a:rPr lang="en-US" smtClean="0"/>
              <a:pPr>
                <a:defRPr/>
              </a:pPr>
              <a:t>6</a:t>
            </a:fld>
            <a:endParaRPr lang="en-US" dirty="0"/>
          </a:p>
        </p:txBody>
      </p:sp>
      <p:pic>
        <p:nvPicPr>
          <p:cNvPr id="5" name="Content Placeholder 4"/>
          <p:cNvPicPr>
            <a:picLocks noGrp="1" noChangeAspect="1"/>
          </p:cNvPicPr>
          <p:nvPr>
            <p:ph idx="1"/>
          </p:nvPr>
        </p:nvPicPr>
        <p:blipFill rotWithShape="1">
          <a:blip r:embed="rId2"/>
          <a:srcRect l="8215" t="20238" r="65833" b="7540"/>
          <a:stretch/>
        </p:blipFill>
        <p:spPr>
          <a:xfrm>
            <a:off x="4057536" y="1643067"/>
            <a:ext cx="5238864" cy="3132551"/>
          </a:xfrm>
          <a:prstGeom prst="rect">
            <a:avLst/>
          </a:prstGeom>
        </p:spPr>
      </p:pic>
      <p:sp>
        <p:nvSpPr>
          <p:cNvPr id="6" name="5-Point Star 5"/>
          <p:cNvSpPr/>
          <p:nvPr/>
        </p:nvSpPr>
        <p:spPr>
          <a:xfrm>
            <a:off x="4489450" y="1689106"/>
            <a:ext cx="469900" cy="5080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5-Point Star 6"/>
          <p:cNvSpPr/>
          <p:nvPr/>
        </p:nvSpPr>
        <p:spPr>
          <a:xfrm>
            <a:off x="6572250" y="2532067"/>
            <a:ext cx="469900" cy="5080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5-Point Star 7"/>
          <p:cNvSpPr/>
          <p:nvPr/>
        </p:nvSpPr>
        <p:spPr>
          <a:xfrm>
            <a:off x="7699375" y="2786067"/>
            <a:ext cx="469900" cy="5080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7200900" y="3522668"/>
            <a:ext cx="12700" cy="76200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838200" y="3657600"/>
            <a:ext cx="0" cy="2572684"/>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838200" y="6230284"/>
            <a:ext cx="4584700"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842250" y="6422875"/>
            <a:ext cx="2647200" cy="369332"/>
          </a:xfrm>
          <a:prstGeom prst="rect">
            <a:avLst/>
          </a:prstGeom>
          <a:noFill/>
        </p:spPr>
        <p:txBody>
          <a:bodyPr wrap="none" rtlCol="0">
            <a:spAutoFit/>
          </a:bodyPr>
          <a:lstStyle/>
          <a:p>
            <a:r>
              <a:rPr lang="en-US" dirty="0" smtClean="0"/>
              <a:t>SiO2 c</a:t>
            </a:r>
            <a:r>
              <a:rPr lang="en-US" dirty="0" smtClean="0"/>
              <a:t>oncentration (ppm)</a:t>
            </a:r>
            <a:endParaRPr lang="en-US" dirty="0"/>
          </a:p>
        </p:txBody>
      </p:sp>
      <p:sp>
        <p:nvSpPr>
          <p:cNvPr id="19" name="TextBox 18"/>
          <p:cNvSpPr txBox="1"/>
          <p:nvPr/>
        </p:nvSpPr>
        <p:spPr>
          <a:xfrm rot="16200000">
            <a:off x="-590617" y="4694690"/>
            <a:ext cx="1860061" cy="369332"/>
          </a:xfrm>
          <a:prstGeom prst="rect">
            <a:avLst/>
          </a:prstGeom>
          <a:noFill/>
        </p:spPr>
        <p:txBody>
          <a:bodyPr wrap="none" rtlCol="0">
            <a:spAutoFit/>
          </a:bodyPr>
          <a:lstStyle/>
          <a:p>
            <a:r>
              <a:rPr lang="en-US" dirty="0" smtClean="0"/>
              <a:t>Intensity of X-rays</a:t>
            </a:r>
            <a:endParaRPr lang="en-US" dirty="0"/>
          </a:p>
        </p:txBody>
      </p:sp>
      <p:sp>
        <p:nvSpPr>
          <p:cNvPr id="3" name="TextBox 2"/>
          <p:cNvSpPr txBox="1"/>
          <p:nvPr/>
        </p:nvSpPr>
        <p:spPr>
          <a:xfrm>
            <a:off x="3685026" y="1827774"/>
            <a:ext cx="886974" cy="369332"/>
          </a:xfrm>
          <a:prstGeom prst="rect">
            <a:avLst/>
          </a:prstGeom>
          <a:noFill/>
        </p:spPr>
        <p:txBody>
          <a:bodyPr wrap="none" rtlCol="0">
            <a:spAutoFit/>
          </a:bodyPr>
          <a:lstStyle/>
          <a:p>
            <a:r>
              <a:rPr lang="en-US" dirty="0" smtClean="0"/>
              <a:t>Plateau</a:t>
            </a:r>
            <a:endParaRPr lang="en-US" dirty="0"/>
          </a:p>
        </p:txBody>
      </p:sp>
      <p:sp>
        <p:nvSpPr>
          <p:cNvPr id="21" name="TextBox 20"/>
          <p:cNvSpPr txBox="1"/>
          <p:nvPr/>
        </p:nvSpPr>
        <p:spPr>
          <a:xfrm>
            <a:off x="6307576" y="2234687"/>
            <a:ext cx="798808" cy="369332"/>
          </a:xfrm>
          <a:prstGeom prst="rect">
            <a:avLst/>
          </a:prstGeom>
          <a:noFill/>
        </p:spPr>
        <p:txBody>
          <a:bodyPr wrap="none" rtlCol="0">
            <a:spAutoFit/>
          </a:bodyPr>
          <a:lstStyle/>
          <a:p>
            <a:r>
              <a:rPr lang="en-US" dirty="0" smtClean="0"/>
              <a:t>Peak 1</a:t>
            </a:r>
            <a:endParaRPr lang="en-US" dirty="0"/>
          </a:p>
        </p:txBody>
      </p:sp>
      <p:sp>
        <p:nvSpPr>
          <p:cNvPr id="22" name="TextBox 21"/>
          <p:cNvSpPr txBox="1"/>
          <p:nvPr/>
        </p:nvSpPr>
        <p:spPr>
          <a:xfrm>
            <a:off x="7539850" y="3269963"/>
            <a:ext cx="798808" cy="369332"/>
          </a:xfrm>
          <a:prstGeom prst="rect">
            <a:avLst/>
          </a:prstGeom>
          <a:noFill/>
        </p:spPr>
        <p:txBody>
          <a:bodyPr wrap="none" rtlCol="0">
            <a:spAutoFit/>
          </a:bodyPr>
          <a:lstStyle/>
          <a:p>
            <a:r>
              <a:rPr lang="en-US" dirty="0" smtClean="0"/>
              <a:t>Peak 2</a:t>
            </a:r>
            <a:endParaRPr lang="en-US" dirty="0"/>
          </a:p>
        </p:txBody>
      </p:sp>
      <p:cxnSp>
        <p:nvCxnSpPr>
          <p:cNvPr id="12" name="Straight Connector 11"/>
          <p:cNvCxnSpPr/>
          <p:nvPr/>
        </p:nvCxnSpPr>
        <p:spPr>
          <a:xfrm flipV="1">
            <a:off x="979714" y="3990322"/>
            <a:ext cx="2939143" cy="889034"/>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1118393" y="4696700"/>
            <a:ext cx="2939143" cy="889034"/>
          </a:xfrm>
          <a:prstGeom prst="line">
            <a:avLst/>
          </a:prstGeom>
          <a:ln>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1189370" y="5244955"/>
            <a:ext cx="2939143" cy="889034"/>
          </a:xfrm>
          <a:prstGeom prst="line">
            <a:avLst/>
          </a:prstGeom>
          <a:ln>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346858" y="4155888"/>
            <a:ext cx="886974" cy="369332"/>
          </a:xfrm>
          <a:prstGeom prst="rect">
            <a:avLst/>
          </a:prstGeom>
          <a:noFill/>
        </p:spPr>
        <p:txBody>
          <a:bodyPr wrap="none" rtlCol="0">
            <a:spAutoFit/>
          </a:bodyPr>
          <a:lstStyle/>
          <a:p>
            <a:r>
              <a:rPr lang="en-US" dirty="0" smtClean="0"/>
              <a:t>Plateau</a:t>
            </a:r>
            <a:endParaRPr lang="en-US" dirty="0"/>
          </a:p>
        </p:txBody>
      </p:sp>
      <p:sp>
        <p:nvSpPr>
          <p:cNvPr id="25" name="TextBox 24"/>
          <p:cNvSpPr txBox="1"/>
          <p:nvPr/>
        </p:nvSpPr>
        <p:spPr>
          <a:xfrm>
            <a:off x="1562311" y="4890819"/>
            <a:ext cx="798808" cy="369332"/>
          </a:xfrm>
          <a:prstGeom prst="rect">
            <a:avLst/>
          </a:prstGeom>
          <a:noFill/>
        </p:spPr>
        <p:txBody>
          <a:bodyPr wrap="none" rtlCol="0">
            <a:spAutoFit/>
          </a:bodyPr>
          <a:lstStyle/>
          <a:p>
            <a:r>
              <a:rPr lang="en-US" dirty="0" smtClean="0"/>
              <a:t>Peak 1</a:t>
            </a:r>
            <a:endParaRPr lang="en-US" dirty="0"/>
          </a:p>
        </p:txBody>
      </p:sp>
      <p:sp>
        <p:nvSpPr>
          <p:cNvPr id="26" name="TextBox 25"/>
          <p:cNvSpPr txBox="1"/>
          <p:nvPr/>
        </p:nvSpPr>
        <p:spPr>
          <a:xfrm>
            <a:off x="2114115" y="5691482"/>
            <a:ext cx="798808" cy="369332"/>
          </a:xfrm>
          <a:prstGeom prst="rect">
            <a:avLst/>
          </a:prstGeom>
          <a:noFill/>
        </p:spPr>
        <p:txBody>
          <a:bodyPr wrap="none" rtlCol="0">
            <a:spAutoFit/>
          </a:bodyPr>
          <a:lstStyle/>
          <a:p>
            <a:r>
              <a:rPr lang="en-US" dirty="0" smtClean="0"/>
              <a:t>Peak 2</a:t>
            </a:r>
            <a:endParaRPr lang="en-US" dirty="0"/>
          </a:p>
        </p:txBody>
      </p:sp>
      <p:sp>
        <p:nvSpPr>
          <p:cNvPr id="27" name="TextBox 26"/>
          <p:cNvSpPr txBox="1"/>
          <p:nvPr/>
        </p:nvSpPr>
        <p:spPr>
          <a:xfrm>
            <a:off x="5422900" y="5185916"/>
            <a:ext cx="3272587" cy="646331"/>
          </a:xfrm>
          <a:prstGeom prst="rect">
            <a:avLst/>
          </a:prstGeom>
          <a:noFill/>
        </p:spPr>
        <p:txBody>
          <a:bodyPr wrap="square" rtlCol="0">
            <a:spAutoFit/>
          </a:bodyPr>
          <a:lstStyle/>
          <a:p>
            <a:r>
              <a:rPr lang="en-US" b="1" dirty="0" smtClean="0"/>
              <a:t>*Not actual data, just a rough sketch of the next plot to make</a:t>
            </a:r>
            <a:endParaRPr lang="en-US" b="1" dirty="0"/>
          </a:p>
        </p:txBody>
      </p:sp>
    </p:spTree>
    <p:extLst>
      <p:ext uri="{BB962C8B-B14F-4D97-AF65-F5344CB8AC3E}">
        <p14:creationId xmlns:p14="http://schemas.microsoft.com/office/powerpoint/2010/main" val="37424325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 Plot Signal to Noise as a Function of Concentration</a:t>
            </a:r>
            <a:endParaRPr lang="en-US" dirty="0"/>
          </a:p>
        </p:txBody>
      </p:sp>
      <p:sp>
        <p:nvSpPr>
          <p:cNvPr id="4" name="Slide Number Placeholder 3"/>
          <p:cNvSpPr>
            <a:spLocks noGrp="1"/>
          </p:cNvSpPr>
          <p:nvPr>
            <p:ph type="sldNum" sz="quarter" idx="12"/>
          </p:nvPr>
        </p:nvSpPr>
        <p:spPr/>
        <p:txBody>
          <a:bodyPr/>
          <a:lstStyle/>
          <a:p>
            <a:pPr>
              <a:defRPr/>
            </a:pPr>
            <a:fld id="{ED007FB2-0B93-1440-B316-F7D077EA6BD9}" type="slidenum">
              <a:rPr lang="en-US" smtClean="0"/>
              <a:pPr>
                <a:defRPr/>
              </a:pPr>
              <a:t>7</a:t>
            </a:fld>
            <a:endParaRPr lang="en-US" dirty="0"/>
          </a:p>
        </p:txBody>
      </p:sp>
      <p:pic>
        <p:nvPicPr>
          <p:cNvPr id="5" name="Content Placeholder 4"/>
          <p:cNvPicPr>
            <a:picLocks noGrp="1" noChangeAspect="1"/>
          </p:cNvPicPr>
          <p:nvPr>
            <p:ph idx="1"/>
          </p:nvPr>
        </p:nvPicPr>
        <p:blipFill rotWithShape="1">
          <a:blip r:embed="rId2"/>
          <a:srcRect l="8215" t="20238" r="65833" b="7540"/>
          <a:stretch/>
        </p:blipFill>
        <p:spPr>
          <a:xfrm>
            <a:off x="4057536" y="1643067"/>
            <a:ext cx="5238864" cy="3132551"/>
          </a:xfrm>
          <a:prstGeom prst="rect">
            <a:avLst/>
          </a:prstGeom>
        </p:spPr>
      </p:pic>
      <p:sp>
        <p:nvSpPr>
          <p:cNvPr id="6" name="5-Point Star 5"/>
          <p:cNvSpPr/>
          <p:nvPr/>
        </p:nvSpPr>
        <p:spPr>
          <a:xfrm>
            <a:off x="4489450" y="1689106"/>
            <a:ext cx="469900" cy="5080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5-Point Star 6"/>
          <p:cNvSpPr/>
          <p:nvPr/>
        </p:nvSpPr>
        <p:spPr>
          <a:xfrm>
            <a:off x="6572250" y="2532067"/>
            <a:ext cx="469900" cy="5080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5-Point Star 7"/>
          <p:cNvSpPr/>
          <p:nvPr/>
        </p:nvSpPr>
        <p:spPr>
          <a:xfrm>
            <a:off x="7699375" y="2786067"/>
            <a:ext cx="469900" cy="5080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7200900" y="3522668"/>
            <a:ext cx="12700" cy="76200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838200" y="3657600"/>
            <a:ext cx="0" cy="2572684"/>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838200" y="6230284"/>
            <a:ext cx="4584700"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842250" y="6422875"/>
            <a:ext cx="2647200" cy="369332"/>
          </a:xfrm>
          <a:prstGeom prst="rect">
            <a:avLst/>
          </a:prstGeom>
          <a:noFill/>
        </p:spPr>
        <p:txBody>
          <a:bodyPr wrap="none" rtlCol="0">
            <a:spAutoFit/>
          </a:bodyPr>
          <a:lstStyle/>
          <a:p>
            <a:r>
              <a:rPr lang="en-US" dirty="0" smtClean="0"/>
              <a:t>SiO2 c</a:t>
            </a:r>
            <a:r>
              <a:rPr lang="en-US" dirty="0" smtClean="0"/>
              <a:t>oncentration (ppm)</a:t>
            </a:r>
            <a:endParaRPr lang="en-US" dirty="0"/>
          </a:p>
        </p:txBody>
      </p:sp>
      <p:sp>
        <p:nvSpPr>
          <p:cNvPr id="19" name="TextBox 18"/>
          <p:cNvSpPr txBox="1"/>
          <p:nvPr/>
        </p:nvSpPr>
        <p:spPr>
          <a:xfrm rot="16200000">
            <a:off x="57122" y="4694690"/>
            <a:ext cx="564578" cy="369332"/>
          </a:xfrm>
          <a:prstGeom prst="rect">
            <a:avLst/>
          </a:prstGeom>
          <a:noFill/>
        </p:spPr>
        <p:txBody>
          <a:bodyPr wrap="none" rtlCol="0">
            <a:spAutoFit/>
          </a:bodyPr>
          <a:lstStyle/>
          <a:p>
            <a:r>
              <a:rPr lang="en-US" dirty="0" smtClean="0"/>
              <a:t>SNR</a:t>
            </a:r>
            <a:endParaRPr lang="en-US" dirty="0"/>
          </a:p>
        </p:txBody>
      </p:sp>
      <p:sp>
        <p:nvSpPr>
          <p:cNvPr id="3" name="TextBox 2"/>
          <p:cNvSpPr txBox="1"/>
          <p:nvPr/>
        </p:nvSpPr>
        <p:spPr>
          <a:xfrm>
            <a:off x="3685026" y="1827774"/>
            <a:ext cx="886974" cy="369332"/>
          </a:xfrm>
          <a:prstGeom prst="rect">
            <a:avLst/>
          </a:prstGeom>
          <a:noFill/>
        </p:spPr>
        <p:txBody>
          <a:bodyPr wrap="none" rtlCol="0">
            <a:spAutoFit/>
          </a:bodyPr>
          <a:lstStyle/>
          <a:p>
            <a:r>
              <a:rPr lang="en-US" dirty="0" smtClean="0"/>
              <a:t>Plateau</a:t>
            </a:r>
            <a:endParaRPr lang="en-US" dirty="0"/>
          </a:p>
        </p:txBody>
      </p:sp>
      <p:sp>
        <p:nvSpPr>
          <p:cNvPr id="21" name="TextBox 20"/>
          <p:cNvSpPr txBox="1"/>
          <p:nvPr/>
        </p:nvSpPr>
        <p:spPr>
          <a:xfrm>
            <a:off x="6307576" y="2234687"/>
            <a:ext cx="798808" cy="369332"/>
          </a:xfrm>
          <a:prstGeom prst="rect">
            <a:avLst/>
          </a:prstGeom>
          <a:noFill/>
        </p:spPr>
        <p:txBody>
          <a:bodyPr wrap="none" rtlCol="0">
            <a:spAutoFit/>
          </a:bodyPr>
          <a:lstStyle/>
          <a:p>
            <a:r>
              <a:rPr lang="en-US" dirty="0" smtClean="0"/>
              <a:t>Peak 1</a:t>
            </a:r>
            <a:endParaRPr lang="en-US" dirty="0"/>
          </a:p>
        </p:txBody>
      </p:sp>
      <p:sp>
        <p:nvSpPr>
          <p:cNvPr id="22" name="TextBox 21"/>
          <p:cNvSpPr txBox="1"/>
          <p:nvPr/>
        </p:nvSpPr>
        <p:spPr>
          <a:xfrm>
            <a:off x="7539850" y="3269963"/>
            <a:ext cx="798808" cy="369332"/>
          </a:xfrm>
          <a:prstGeom prst="rect">
            <a:avLst/>
          </a:prstGeom>
          <a:noFill/>
        </p:spPr>
        <p:txBody>
          <a:bodyPr wrap="none" rtlCol="0">
            <a:spAutoFit/>
          </a:bodyPr>
          <a:lstStyle/>
          <a:p>
            <a:r>
              <a:rPr lang="en-US" dirty="0" smtClean="0"/>
              <a:t>Peak 2</a:t>
            </a:r>
            <a:endParaRPr lang="en-US" dirty="0"/>
          </a:p>
        </p:txBody>
      </p:sp>
      <p:cxnSp>
        <p:nvCxnSpPr>
          <p:cNvPr id="12" name="Straight Connector 11"/>
          <p:cNvCxnSpPr/>
          <p:nvPr/>
        </p:nvCxnSpPr>
        <p:spPr>
          <a:xfrm flipV="1">
            <a:off x="979714" y="3990322"/>
            <a:ext cx="2939143" cy="889034"/>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1118393" y="4696700"/>
            <a:ext cx="2939143" cy="889034"/>
          </a:xfrm>
          <a:prstGeom prst="line">
            <a:avLst/>
          </a:prstGeom>
          <a:ln>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1189370" y="5244955"/>
            <a:ext cx="2939143" cy="889034"/>
          </a:xfrm>
          <a:prstGeom prst="line">
            <a:avLst/>
          </a:prstGeom>
          <a:ln>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346858" y="4155888"/>
            <a:ext cx="886974" cy="369332"/>
          </a:xfrm>
          <a:prstGeom prst="rect">
            <a:avLst/>
          </a:prstGeom>
          <a:noFill/>
        </p:spPr>
        <p:txBody>
          <a:bodyPr wrap="none" rtlCol="0">
            <a:spAutoFit/>
          </a:bodyPr>
          <a:lstStyle/>
          <a:p>
            <a:r>
              <a:rPr lang="en-US" dirty="0" smtClean="0"/>
              <a:t>Plateau</a:t>
            </a:r>
            <a:endParaRPr lang="en-US" dirty="0"/>
          </a:p>
        </p:txBody>
      </p:sp>
      <p:sp>
        <p:nvSpPr>
          <p:cNvPr id="25" name="TextBox 24"/>
          <p:cNvSpPr txBox="1"/>
          <p:nvPr/>
        </p:nvSpPr>
        <p:spPr>
          <a:xfrm>
            <a:off x="1562311" y="4890819"/>
            <a:ext cx="798808" cy="369332"/>
          </a:xfrm>
          <a:prstGeom prst="rect">
            <a:avLst/>
          </a:prstGeom>
          <a:noFill/>
        </p:spPr>
        <p:txBody>
          <a:bodyPr wrap="none" rtlCol="0">
            <a:spAutoFit/>
          </a:bodyPr>
          <a:lstStyle/>
          <a:p>
            <a:r>
              <a:rPr lang="en-US" dirty="0" smtClean="0"/>
              <a:t>Peak 1</a:t>
            </a:r>
            <a:endParaRPr lang="en-US" dirty="0"/>
          </a:p>
        </p:txBody>
      </p:sp>
      <p:sp>
        <p:nvSpPr>
          <p:cNvPr id="26" name="TextBox 25"/>
          <p:cNvSpPr txBox="1"/>
          <p:nvPr/>
        </p:nvSpPr>
        <p:spPr>
          <a:xfrm>
            <a:off x="2114115" y="5691482"/>
            <a:ext cx="798808" cy="369332"/>
          </a:xfrm>
          <a:prstGeom prst="rect">
            <a:avLst/>
          </a:prstGeom>
          <a:noFill/>
        </p:spPr>
        <p:txBody>
          <a:bodyPr wrap="none" rtlCol="0">
            <a:spAutoFit/>
          </a:bodyPr>
          <a:lstStyle/>
          <a:p>
            <a:r>
              <a:rPr lang="en-US" dirty="0" smtClean="0"/>
              <a:t>Peak 2</a:t>
            </a:r>
            <a:endParaRPr lang="en-US" dirty="0"/>
          </a:p>
        </p:txBody>
      </p:sp>
      <p:sp>
        <p:nvSpPr>
          <p:cNvPr id="27" name="TextBox 26"/>
          <p:cNvSpPr txBox="1"/>
          <p:nvPr/>
        </p:nvSpPr>
        <p:spPr>
          <a:xfrm>
            <a:off x="5422900" y="5185916"/>
            <a:ext cx="3272587" cy="646331"/>
          </a:xfrm>
          <a:prstGeom prst="rect">
            <a:avLst/>
          </a:prstGeom>
          <a:noFill/>
        </p:spPr>
        <p:txBody>
          <a:bodyPr wrap="square" rtlCol="0">
            <a:spAutoFit/>
          </a:bodyPr>
          <a:lstStyle/>
          <a:p>
            <a:r>
              <a:rPr lang="en-US" b="1" dirty="0" smtClean="0"/>
              <a:t>*Not actual data, just a rough sketch of the next plot to make</a:t>
            </a:r>
            <a:endParaRPr lang="en-US" b="1" dirty="0"/>
          </a:p>
        </p:txBody>
      </p:sp>
      <p:sp>
        <p:nvSpPr>
          <p:cNvPr id="9" name="TextBox 8"/>
          <p:cNvSpPr txBox="1"/>
          <p:nvPr/>
        </p:nvSpPr>
        <p:spPr>
          <a:xfrm>
            <a:off x="103980" y="1709483"/>
            <a:ext cx="3624943" cy="1754326"/>
          </a:xfrm>
          <a:prstGeom prst="rect">
            <a:avLst/>
          </a:prstGeom>
          <a:noFill/>
        </p:spPr>
        <p:txBody>
          <a:bodyPr wrap="square" rtlCol="0">
            <a:spAutoFit/>
          </a:bodyPr>
          <a:lstStyle/>
          <a:p>
            <a:r>
              <a:rPr lang="en-US" b="1" dirty="0" smtClean="0"/>
              <a:t>Signal-to-Noise Ratio (SNR)</a:t>
            </a:r>
            <a:r>
              <a:rPr lang="en-US" dirty="0" smtClean="0"/>
              <a:t>: Ratio of the “signal” (in this case, the intensity at one of the three peaks) to the “noise” (we estimate this using the “standard deviation,” the last column of the csv file)</a:t>
            </a:r>
            <a:endParaRPr lang="en-US" b="1" dirty="0"/>
          </a:p>
        </p:txBody>
      </p:sp>
    </p:spTree>
    <p:extLst>
      <p:ext uri="{BB962C8B-B14F-4D97-AF65-F5344CB8AC3E}">
        <p14:creationId xmlns:p14="http://schemas.microsoft.com/office/powerpoint/2010/main" val="463895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Ponder</a:t>
            </a:r>
            <a:endParaRPr lang="en-US" dirty="0"/>
          </a:p>
        </p:txBody>
      </p:sp>
      <p:sp>
        <p:nvSpPr>
          <p:cNvPr id="3" name="Content Placeholder 2"/>
          <p:cNvSpPr>
            <a:spLocks noGrp="1"/>
          </p:cNvSpPr>
          <p:nvPr>
            <p:ph idx="1"/>
          </p:nvPr>
        </p:nvSpPr>
        <p:spPr/>
        <p:txBody>
          <a:bodyPr/>
          <a:lstStyle/>
          <a:p>
            <a:r>
              <a:rPr lang="en-US" sz="2800" dirty="0" smtClean="0"/>
              <a:t>How can you determine if a signal is strong enough to be “useful?” (hint: use signal-to-noise ratio)</a:t>
            </a:r>
          </a:p>
          <a:p>
            <a:r>
              <a:rPr lang="en-US" sz="2800" dirty="0" smtClean="0"/>
              <a:t>Based on your proposed definition of a “useful” signal, how high of a concentration is required to see the plateau above the noise? What about peak 1? Peak 2?</a:t>
            </a:r>
          </a:p>
          <a:p>
            <a:r>
              <a:rPr lang="en-US" sz="2800" b="1" dirty="0" smtClean="0"/>
              <a:t>*Don’t worry if you can’t figure this out—there’s no perfect answer and I’m happy to discuss</a:t>
            </a:r>
          </a:p>
          <a:p>
            <a:endParaRPr lang="en-US" sz="2800" dirty="0" smtClean="0"/>
          </a:p>
          <a:p>
            <a:endParaRPr lang="en-US" sz="2800" dirty="0"/>
          </a:p>
        </p:txBody>
      </p:sp>
      <p:sp>
        <p:nvSpPr>
          <p:cNvPr id="4" name="Slide Number Placeholder 3"/>
          <p:cNvSpPr>
            <a:spLocks noGrp="1"/>
          </p:cNvSpPr>
          <p:nvPr>
            <p:ph type="sldNum" sz="quarter" idx="12"/>
          </p:nvPr>
        </p:nvSpPr>
        <p:spPr/>
        <p:txBody>
          <a:bodyPr/>
          <a:lstStyle/>
          <a:p>
            <a:pPr>
              <a:defRPr/>
            </a:pPr>
            <a:fld id="{ED007FB2-0B93-1440-B316-F7D077EA6BD9}" type="slidenum">
              <a:rPr lang="en-US" smtClean="0"/>
              <a:pPr>
                <a:defRPr/>
              </a:pPr>
              <a:t>8</a:t>
            </a:fld>
            <a:endParaRPr lang="en-US" dirty="0"/>
          </a:p>
        </p:txBody>
      </p:sp>
    </p:spTree>
    <p:extLst>
      <p:ext uri="{BB962C8B-B14F-4D97-AF65-F5344CB8AC3E}">
        <p14:creationId xmlns:p14="http://schemas.microsoft.com/office/powerpoint/2010/main" val="2382899586"/>
      </p:ext>
    </p:extLst>
  </p:cSld>
  <p:clrMapOvr>
    <a:masterClrMapping/>
  </p:clrMapOvr>
</p:sld>
</file>

<file path=ppt/theme/theme1.xml><?xml version="1.0" encoding="utf-8"?>
<a:theme xmlns:a="http://schemas.openxmlformats.org/drawingml/2006/main" name="Office Theme">
  <a:themeElements>
    <a:clrScheme name="Caltech Identity Color Palette">
      <a:dk1>
        <a:sysClr val="windowText" lastClr="000000"/>
      </a:dk1>
      <a:lt1>
        <a:sysClr val="window" lastClr="FFFFFF"/>
      </a:lt1>
      <a:dk2>
        <a:srgbClr val="76777B"/>
      </a:dk2>
      <a:lt2>
        <a:srgbClr val="EEECE1"/>
      </a:lt2>
      <a:accent1>
        <a:srgbClr val="FF6E1E"/>
      </a:accent1>
      <a:accent2>
        <a:srgbClr val="C8C8C8"/>
      </a:accent2>
      <a:accent3>
        <a:srgbClr val="AAA99F"/>
      </a:accent3>
      <a:accent4>
        <a:srgbClr val="7A303F"/>
      </a:accent4>
      <a:accent5>
        <a:srgbClr val="00AFAB"/>
      </a:accent5>
      <a:accent6>
        <a:srgbClr val="849895"/>
      </a:accent6>
      <a:hlink>
        <a:srgbClr val="FF6E1E"/>
      </a:hlink>
      <a:folHlink>
        <a:srgbClr val="00A8E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altech Template 2" id="{2F01811D-E105-4C5F-B76A-E4777AA8500E}" vid="{B648B237-DC7D-4FC3-9771-15E072761E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Caltech Template 2[4129]</Template>
  <TotalTime>7093</TotalTime>
  <Words>467</Words>
  <Application>Microsoft Office PowerPoint</Application>
  <PresentationFormat>On-screen Show (4:3)</PresentationFormat>
  <Paragraphs>54</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ＭＳ Ｐゴシック</vt:lpstr>
      <vt:lpstr>Arial</vt:lpstr>
      <vt:lpstr>Calibri</vt:lpstr>
      <vt:lpstr>Office Theme</vt:lpstr>
      <vt:lpstr>“Seeing” at the Nanoscale: Above the Noise Assignment 2</vt:lpstr>
      <vt:lpstr>Proposed Plan</vt:lpstr>
      <vt:lpstr>Key Skills to Learn</vt:lpstr>
      <vt:lpstr>Assignment 2</vt:lpstr>
      <vt:lpstr>A. Identify 3 Peaks</vt:lpstr>
      <vt:lpstr>B. Plot Peaks as a Function of Concentration</vt:lpstr>
      <vt:lpstr>C. Plot Signal to Noise as a Function of Concentration</vt:lpstr>
      <vt:lpstr>D. Ponder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Orland Bateman</dc:creator>
  <cp:lastModifiedBy>Andy Ylitalo</cp:lastModifiedBy>
  <cp:revision>207</cp:revision>
  <dcterms:created xsi:type="dcterms:W3CDTF">2017-03-03T21:58:35Z</dcterms:created>
  <dcterms:modified xsi:type="dcterms:W3CDTF">2019-11-06T19:30:16Z</dcterms:modified>
</cp:coreProperties>
</file>