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9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REL LILIAN p1307363" initials="VLp" lastIdx="0" clrIdx="0">
    <p:extLst>
      <p:ext uri="{19B8F6BF-5375-455C-9EA6-DF929625EA0E}">
        <p15:presenceInfo xmlns:p15="http://schemas.microsoft.com/office/powerpoint/2012/main" userId="VARREL LILIAN p130736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82134" autoAdjust="0"/>
  </p:normalViewPr>
  <p:slideViewPr>
    <p:cSldViewPr snapToGrid="0">
      <p:cViewPr varScale="1">
        <p:scale>
          <a:sx n="70" d="100"/>
          <a:sy n="70" d="100"/>
        </p:scale>
        <p:origin x="116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012D-8AD0-46EB-9C5F-83305F195B36}" type="datetimeFigureOut">
              <a:rPr lang="fr-FR" smtClean="0"/>
              <a:pPr/>
              <a:t>27/11/2017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30EA-2101-4193-B144-81AA5245BA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schéma global + des explications de l'architecture déployée</a:t>
            </a:r>
          </a:p>
          <a:p>
            <a:r>
              <a:rPr lang="fr-FR" dirty="0"/>
              <a:t>Expliquer l'évolution de l'architecture mise en place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1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1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1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1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0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57E7C1-6396-4532-AC0E-F02E13CCC25A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A013-400E-4ACE-B6BB-99E1F5A02859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5A02-CF88-4EA2-B792-AF37094E508D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3FD6-E9D4-4F51-AC94-9880AABD1020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64E0-537A-43A7-BC2B-9940D2B03BFF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8ACD-6EDE-44C6-94A1-6DE7DB00817C}" type="datetime1">
              <a:rPr lang="fr-FR" smtClean="0"/>
              <a:t>27/11/2017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7E7C-DE17-4FEB-BA59-A5C1879B2DB6}" type="datetime1">
              <a:rPr lang="fr-FR" smtClean="0"/>
              <a:t>27/11/2017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0765-88E2-4184-8982-B65D84EE210E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BC7E-45D9-46E5-8596-AF94DCFBD4C5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EEAD-4257-4A8C-96CA-03CD8793EC9D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333E-5387-42A0-9344-DD0F56D25566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7460-0ABD-438F-83F9-A2B4B43FC264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4ED-2F4E-49AB-9F66-08BD17A6338F}" type="datetime1">
              <a:rPr lang="fr-FR" smtClean="0"/>
              <a:t>27/11/2017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D368-8727-4FFA-BB18-42FD9CFE8513}" type="datetime1">
              <a:rPr lang="fr-FR" smtClean="0"/>
              <a:t>27/11/2017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2C2-A3E8-4304-A12A-6E8ED8A12664}" type="datetime1">
              <a:rPr lang="fr-FR" smtClean="0"/>
              <a:t>27/11/2017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9E72-B3C3-4F82-A4A7-681A01DE8EF2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51-EC29-4D1A-99E2-8BB954B7BD15}" type="datetime1">
              <a:rPr lang="fr-FR" smtClean="0"/>
              <a:t>27/11/2017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4526-395A-4D11-9966-289669AE34EB}" type="datetime1">
              <a:rPr lang="fr-FR" smtClean="0"/>
              <a:t>27/11/2017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31" y="1722834"/>
            <a:ext cx="8791575" cy="2387600"/>
          </a:xfrm>
        </p:spPr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579" y="4567179"/>
            <a:ext cx="8791575" cy="178710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Découvrir la gestion d’un serveur linux</a:t>
            </a:r>
          </a:p>
          <a:p>
            <a:r>
              <a:rPr lang="fr-FR" dirty="0"/>
              <a:t>Concevoir une solution technique en équipe</a:t>
            </a:r>
          </a:p>
          <a:p>
            <a:r>
              <a:rPr lang="fr-FR" dirty="0"/>
              <a:t>Automatiser le déploiement</a:t>
            </a:r>
          </a:p>
          <a:p>
            <a:r>
              <a:rPr lang="fr-FR" dirty="0"/>
              <a:t>Equipe 7 - Serveur </a:t>
            </a:r>
            <a:r>
              <a:rPr lang="fr-FR" dirty="0" err="1"/>
              <a:t>aws</a:t>
            </a:r>
            <a:r>
              <a:rPr lang="fr-FR" dirty="0"/>
              <a:t> : 52.30.244.231</a:t>
            </a:r>
          </a:p>
        </p:txBody>
      </p:sp>
      <p:pic>
        <p:nvPicPr>
          <p:cNvPr id="1026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875F3711-323E-418A-9F31-118D17DCE8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7" y="141514"/>
            <a:ext cx="5213047" cy="46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5EB260BE-1652-46F3-AD25-523C412AB4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75" y="0"/>
            <a:ext cx="3530549" cy="31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4123F285-88E8-4E0A-8462-A00383B583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79" y="-25581"/>
            <a:ext cx="2424111" cy="21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14364060-81EE-4B6F-89FB-FF65D8B6F1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41" y="60325"/>
            <a:ext cx="1337745" cy="120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C5DC56-A10E-4222-8194-B99DF729517A}"/>
              </a:ext>
            </a:extLst>
          </p:cNvPr>
          <p:cNvSpPr txBox="1"/>
          <p:nvPr/>
        </p:nvSpPr>
        <p:spPr>
          <a:xfrm>
            <a:off x="5252355" y="2403640"/>
            <a:ext cx="194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Bontron</a:t>
            </a:r>
            <a:r>
              <a:rPr lang="fr-FR" sz="2400" dirty="0"/>
              <a:t> Julien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24973-51A2-47F1-96EF-B6B1EF3119F4}"/>
              </a:ext>
            </a:extLst>
          </p:cNvPr>
          <p:cNvSpPr/>
          <p:nvPr/>
        </p:nvSpPr>
        <p:spPr>
          <a:xfrm>
            <a:off x="8040804" y="3804971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Joymangul</a:t>
            </a:r>
            <a:r>
              <a:rPr lang="fr-FR" sz="2400" dirty="0"/>
              <a:t> Jensen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C857A-3CAC-4A4C-A50D-27FF9B400041}"/>
              </a:ext>
            </a:extLst>
          </p:cNvPr>
          <p:cNvSpPr/>
          <p:nvPr/>
        </p:nvSpPr>
        <p:spPr>
          <a:xfrm>
            <a:off x="2421579" y="1609986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Moisson Matthieu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E73EC-A188-4458-9C7F-18D6C11A6644}"/>
              </a:ext>
            </a:extLst>
          </p:cNvPr>
          <p:cNvSpPr/>
          <p:nvPr/>
        </p:nvSpPr>
        <p:spPr>
          <a:xfrm>
            <a:off x="986205" y="1056705"/>
            <a:ext cx="1655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Varrel</a:t>
            </a:r>
            <a:r>
              <a:rPr lang="fr-FR" sz="2400" dirty="0"/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68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CI/CD : Intégration continue </a:t>
            </a:r>
            <a:br>
              <a:rPr lang="fr-FR" dirty="0"/>
            </a:br>
            <a:r>
              <a:rPr lang="fr-FR" dirty="0"/>
              <a:t>Serveur d’intégration (CI)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/>
              <a:t>Travis</a:t>
            </a:r>
          </a:p>
          <a:p>
            <a:pPr marL="457200" lvl="1" indent="0">
              <a:buNone/>
            </a:pPr>
            <a:r>
              <a:rPr lang="fr-FR" dirty="0"/>
              <a:t>+ avec </a:t>
            </a:r>
            <a:r>
              <a:rPr lang="fr-FR" dirty="0" err="1"/>
              <a:t>Github</a:t>
            </a:r>
            <a:r>
              <a:rPr lang="fr-FR" dirty="0"/>
              <a:t> (analyse tout les push 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+ simple d’utilisation (écriture d’un seul fichier </a:t>
            </a:r>
            <a:r>
              <a:rPr lang="fr-FR" dirty="0" err="1"/>
              <a:t>travis.yml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+supporte plus d’un douzaine de langage</a:t>
            </a:r>
          </a:p>
          <a:p>
            <a:pPr marL="457200" lvl="1" indent="0">
              <a:buNone/>
            </a:pPr>
            <a:r>
              <a:rPr lang="fr-FR" dirty="0"/>
              <a:t>+large communauté 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Jenkins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+ gratuit et open source</a:t>
            </a:r>
          </a:p>
          <a:p>
            <a:pPr marL="457200" lvl="1" indent="0">
              <a:buNone/>
            </a:pPr>
            <a:r>
              <a:rPr lang="fr-FR" dirty="0"/>
              <a:t>	+ beaucoup de plugin</a:t>
            </a:r>
          </a:p>
          <a:p>
            <a:pPr marL="457200" lvl="1" indent="0">
              <a:buNone/>
            </a:pPr>
            <a:r>
              <a:rPr lang="fr-FR" dirty="0"/>
              <a:t>	+ supporte de nombreux VCS (git, 	SVN, Mercurial)</a:t>
            </a:r>
          </a:p>
          <a:p>
            <a:pPr marL="457200" lvl="1" indent="0">
              <a:buNone/>
            </a:pPr>
            <a:r>
              <a:rPr lang="fr-FR" dirty="0"/>
              <a:t>	+ facile d’installation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BDCF3C-4CEF-4C3D-B0AB-820E91C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012D5-735C-4D3C-9885-074DB86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Déploiement continu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5720"/>
            <a:ext cx="9905999" cy="4982585"/>
          </a:xfrm>
        </p:spPr>
        <p:txBody>
          <a:bodyPr/>
          <a:lstStyle/>
          <a:p>
            <a:r>
              <a:rPr lang="fr-FR" dirty="0"/>
              <a:t>Automatisation des tests</a:t>
            </a:r>
          </a:p>
          <a:p>
            <a:pPr lvl="1"/>
            <a:r>
              <a:rPr lang="fr-FR" dirty="0" err="1"/>
              <a:t>Mock</a:t>
            </a:r>
            <a:endParaRPr lang="fr-FR" dirty="0"/>
          </a:p>
          <a:p>
            <a:pPr lvl="1"/>
            <a:r>
              <a:rPr lang="fr-FR" dirty="0"/>
              <a:t>Travis</a:t>
            </a:r>
          </a:p>
          <a:p>
            <a:r>
              <a:rPr lang="fr-FR" dirty="0"/>
              <a:t>Images Docker</a:t>
            </a:r>
          </a:p>
          <a:p>
            <a:pPr lvl="1"/>
            <a:r>
              <a:rPr lang="fr-FR" dirty="0"/>
              <a:t>Même configuration sur notre machine que sur le serveur</a:t>
            </a:r>
          </a:p>
          <a:p>
            <a:pPr lvl="1"/>
            <a:r>
              <a:rPr lang="fr-FR" dirty="0"/>
              <a:t>Déploiement en une commande</a:t>
            </a:r>
          </a:p>
          <a:p>
            <a:pPr lvl="1"/>
            <a:r>
              <a:rPr lang="fr-FR" dirty="0"/>
              <a:t>La panne d’un conteneur ne rend pas tout le serveur HS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8F501C-9209-40B4-A95F-C008024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62C00-9BEA-48A6-8E2D-CFF6F8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6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pour créer l’environnement docker</a:t>
            </a:r>
          </a:p>
          <a:p>
            <a:r>
              <a:rPr lang="fr-FR" dirty="0"/>
              <a:t>Rapproché ce projet du cours sur Docker que nous avions eu en début de semestre </a:t>
            </a:r>
          </a:p>
          <a:p>
            <a:r>
              <a:rPr lang="fr-FR" dirty="0"/>
              <a:t>Difficultés rencontrées pour la mise en place de Travis</a:t>
            </a:r>
          </a:p>
          <a:p>
            <a:r>
              <a:rPr lang="fr-FR" dirty="0"/>
              <a:t>Trop de temps passé sur l’api et les tests et peu sur le cloud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57F0ED-9C4C-443E-B031-07397C1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5B28A-E6CA-4C46-B7F4-5A6A714D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5920" y="160176"/>
            <a:ext cx="10187650" cy="176362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</a:t>
            </a:r>
            <a:br>
              <a:rPr lang="fr-FR" sz="4800" dirty="0"/>
            </a:br>
            <a:r>
              <a:rPr lang="fr-FR" sz="4800" dirty="0"/>
              <a:t>BEAUCOUP</a:t>
            </a:r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13168"/>
          <a:stretch>
            <a:fillRect/>
          </a:stretch>
        </p:blipFill>
        <p:spPr>
          <a:xfrm>
            <a:off x="0" y="2007715"/>
            <a:ext cx="12192000" cy="4058662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AD366EE-CDFA-4FC0-8F88-D3E465C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DD73EC-6D34-45BD-8BA7-CECBDB9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INTERETS DU CI/CD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all" dirty="0"/>
              <a:t>Difficultés rencontrées 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5D16F-E1B7-40A4-8D05-6BA74E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B9942-3CA7-4CF2-86EF-A1C3736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 descr="Résultat de recherche d'images pour &quot;plan&quot;">
            <a:extLst>
              <a:ext uri="{FF2B5EF4-FFF2-40B4-BE49-F238E27FC236}">
                <a16:creationId xmlns:a16="http://schemas.microsoft.com/office/drawing/2014/main" id="{E07074C1-DB9E-48BA-A53E-3C0D1AB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20" y="908050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146870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Image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User : </a:t>
            </a:r>
            <a:r>
              <a:rPr lang="fr-FR" sz="2400" dirty="0" err="1"/>
              <a:t>Spring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 - Java : port 27017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Appli – Utilisateur : 80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73" y="1429543"/>
            <a:ext cx="5745908" cy="401002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E5875-E880-46E9-8AC6-1645569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5EE2-7E8B-40AC-A061-9DEA1F4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MariaDB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 Manque de robustesse avec de forte volumétrie </a:t>
            </a:r>
          </a:p>
          <a:p>
            <a:r>
              <a:rPr lang="fr-FR" dirty="0" err="1"/>
              <a:t>MongoDB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+ Supporte le </a:t>
            </a:r>
            <a:r>
              <a:rPr lang="fr-FR" dirty="0" err="1"/>
              <a:t>GeoJson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/>
              <a:t>+ Gratuit</a:t>
            </a:r>
          </a:p>
          <a:p>
            <a:pPr marL="457200" lvl="1" indent="0">
              <a:buNone/>
            </a:pPr>
            <a:r>
              <a:rPr lang="fr-FR" dirty="0"/>
              <a:t>+ Performant</a:t>
            </a:r>
          </a:p>
          <a:p>
            <a:pPr lvl="0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D0839-0904-440D-95EF-1127FEC74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err="1"/>
              <a:t>MySql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 Manque de robustesse avec de forte volumétrie</a:t>
            </a:r>
          </a:p>
          <a:p>
            <a:pPr lvl="0"/>
            <a:r>
              <a:rPr lang="fr-FR" dirty="0"/>
              <a:t>PostgreSQL</a:t>
            </a:r>
          </a:p>
          <a:p>
            <a:pPr marL="457200" lvl="1" indent="0">
              <a:buNone/>
            </a:pPr>
            <a:r>
              <a:rPr lang="fr-FR" dirty="0"/>
              <a:t>+ Supporte le </a:t>
            </a:r>
            <a:r>
              <a:rPr lang="fr-FR" dirty="0" err="1"/>
              <a:t>GeoJson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/>
              <a:t>+ Gratuit </a:t>
            </a:r>
          </a:p>
          <a:p>
            <a:pPr marL="457200" lvl="1" indent="0">
              <a:buNone/>
            </a:pPr>
            <a:r>
              <a:rPr lang="fr-FR" dirty="0"/>
              <a:t>+ Performant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792F9-51DD-48EF-AE42-B19DAB9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411D57-436B-4D1A-8CE6-A123E69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langage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F4804-7E42-4691-B48F-B597C91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67DD4-355B-4FE2-95C9-51949F8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4" name="Picture 2" descr="Résultat de recherche d'images pour &quot;spring java&quot;">
            <a:extLst>
              <a:ext uri="{FF2B5EF4-FFF2-40B4-BE49-F238E27FC236}">
                <a16:creationId xmlns:a16="http://schemas.microsoft.com/office/drawing/2014/main" id="{60E3A993-5CC0-4FFB-A8AC-D7827E4F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3"/>
          <a:stretch/>
        </p:blipFill>
        <p:spPr bwMode="auto">
          <a:xfrm>
            <a:off x="3752838" y="2454682"/>
            <a:ext cx="3341914" cy="8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symfony php&quot;">
            <a:extLst>
              <a:ext uri="{FF2B5EF4-FFF2-40B4-BE49-F238E27FC236}">
                <a16:creationId xmlns:a16="http://schemas.microsoft.com/office/drawing/2014/main" id="{CE9DF980-07F8-45FB-AB29-FFFB70C8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16" y="3351031"/>
            <a:ext cx="3085511" cy="30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go language&quot;">
            <a:extLst>
              <a:ext uri="{FF2B5EF4-FFF2-40B4-BE49-F238E27FC236}">
                <a16:creationId xmlns:a16="http://schemas.microsoft.com/office/drawing/2014/main" id="{5AA483FD-BC88-44BD-B1DD-0FB0CB27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7" y="1654402"/>
            <a:ext cx="2496911" cy="2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ython&quot;">
            <a:extLst>
              <a:ext uri="{FF2B5EF4-FFF2-40B4-BE49-F238E27FC236}">
                <a16:creationId xmlns:a16="http://schemas.microsoft.com/office/drawing/2014/main" id="{5E781F4A-1E0A-491B-B9E8-A6716C70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21" y="14843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ésultat de recherche d'images pour &quot;nodejs&quot;">
            <a:extLst>
              <a:ext uri="{FF2B5EF4-FFF2-40B4-BE49-F238E27FC236}">
                <a16:creationId xmlns:a16="http://schemas.microsoft.com/office/drawing/2014/main" id="{F0A8306E-34F2-4175-B3D8-4713CF73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77" y="4027193"/>
            <a:ext cx="3428640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 :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Découverte d’un nouveau SGBD</a:t>
            </a:r>
          </a:p>
          <a:p>
            <a:r>
              <a:rPr lang="fr-FR" dirty="0"/>
              <a:t>API : </a:t>
            </a:r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Framework déjà utilisé dans d’autres projets</a:t>
            </a:r>
          </a:p>
          <a:p>
            <a:pPr lvl="1"/>
            <a:r>
              <a:rPr lang="fr-FR" dirty="0"/>
              <a:t>Langage Java maîtrisé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AF887-9A36-4ED0-987D-ED92CA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68FEC-C2F6-4ACB-A658-AEEC4C3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3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7" y="1774371"/>
            <a:ext cx="8302830" cy="415141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441C1-46C0-4783-9F0E-B77CAD4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EB9DE6-B98B-4EAD-87CE-73AC854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l’API USER : Jensen</a:t>
            </a:r>
          </a:p>
          <a:p>
            <a:r>
              <a:rPr lang="fr-FR" dirty="0"/>
              <a:t>Tests : Jensen et Matthieu</a:t>
            </a:r>
          </a:p>
          <a:p>
            <a:r>
              <a:rPr lang="fr-FR" dirty="0"/>
              <a:t>Mise en place de l’image Docker : Matthieu, Lilian, Julien et Jensen</a:t>
            </a:r>
          </a:p>
          <a:p>
            <a:r>
              <a:rPr lang="fr-FR" dirty="0"/>
              <a:t>Recherche de documentation pour choix techniques : Lilian et Julien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A8130-EF46-4F61-9E00-5E57A1C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2B6EAC-5DA2-4B4A-B235-9718E37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Intégration continue</a:t>
            </a:r>
            <a:br>
              <a:rPr lang="fr-FR" dirty="0"/>
            </a:br>
            <a:r>
              <a:rPr lang="fr-FR" dirty="0"/>
              <a:t>Serveur de gestion des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/>
              <a:t>SVN</a:t>
            </a:r>
          </a:p>
          <a:p>
            <a:pPr marL="457200" lvl="1" indent="0">
              <a:buNone/>
            </a:pPr>
            <a:r>
              <a:rPr lang="fr-FR" dirty="0"/>
              <a:t>+ Gratuit</a:t>
            </a:r>
          </a:p>
          <a:p>
            <a:pPr marL="457200" lvl="1" indent="0">
              <a:buNone/>
            </a:pPr>
            <a:r>
              <a:rPr lang="fr-FR" dirty="0"/>
              <a:t>- </a:t>
            </a:r>
            <a:r>
              <a:rPr lang="fr-FR" dirty="0" err="1"/>
              <a:t>Versionning</a:t>
            </a:r>
            <a:r>
              <a:rPr lang="fr-FR" dirty="0"/>
              <a:t> décentralisé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Github</a:t>
            </a:r>
            <a:endParaRPr lang="fr-FR" sz="2400" dirty="0"/>
          </a:p>
          <a:p>
            <a:pPr marL="914400" lvl="2" indent="0">
              <a:buNone/>
            </a:pPr>
            <a:r>
              <a:rPr lang="fr-FR" sz="2000" dirty="0"/>
              <a:t>+ Déjà utilisé</a:t>
            </a:r>
          </a:p>
          <a:p>
            <a:pPr marL="914400" lvl="2" indent="0">
              <a:buNone/>
            </a:pPr>
            <a:r>
              <a:rPr lang="fr-FR" sz="2000" dirty="0"/>
              <a:t>+ Gratuit</a:t>
            </a:r>
          </a:p>
          <a:p>
            <a:pPr marL="914400" lvl="2" indent="0">
              <a:buNone/>
            </a:pPr>
            <a:r>
              <a:rPr lang="fr-FR" sz="2000" dirty="0"/>
              <a:t>+ Gestion des branches</a:t>
            </a:r>
          </a:p>
          <a:p>
            <a:pPr marL="914400" lvl="2" indent="0">
              <a:buNone/>
            </a:pPr>
            <a:r>
              <a:rPr lang="fr-FR" sz="2000" dirty="0"/>
              <a:t>+ Suivi des modifications</a:t>
            </a:r>
          </a:p>
          <a:p>
            <a:pPr marL="914400" lvl="2" indent="0">
              <a:buNone/>
            </a:pPr>
            <a:r>
              <a:rPr lang="fr-FR" sz="2000" dirty="0"/>
              <a:t>+ Merge intelligent</a:t>
            </a:r>
          </a:p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6C3343A-8C55-4D5B-83EE-2EDF0A9D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0DB9C9-02FF-40DA-9DB3-B0222B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269</TotalTime>
  <Words>503</Words>
  <Application>Microsoft Office PowerPoint</Application>
  <PresentationFormat>Grand écran</PresentationFormat>
  <Paragraphs>131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Cloud </vt:lpstr>
      <vt:lpstr>PLAN</vt:lpstr>
      <vt:lpstr>Architecture</vt:lpstr>
      <vt:lpstr>Choix techniques – Base de données</vt:lpstr>
      <vt:lpstr>Choix techniques – langage API</vt:lpstr>
      <vt:lpstr>Choix techniques</vt:lpstr>
      <vt:lpstr>Démonstration </vt:lpstr>
      <vt:lpstr>Organisation du groupe et du travail</vt:lpstr>
      <vt:lpstr>CI/CD : Intégration continue Serveur de gestion des versions</vt:lpstr>
      <vt:lpstr>CI/CD : Intégration continue  Serveur d’intégration (CI) </vt:lpstr>
      <vt:lpstr>CI/CD : Déploiement continu</vt:lpstr>
      <vt:lpstr>Difficultés rencontrées et retours sur l'UE</vt:lpstr>
      <vt:lpstr>MERCI BEAUCOUP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Julien Bontron</cp:lastModifiedBy>
  <cp:revision>23</cp:revision>
  <dcterms:created xsi:type="dcterms:W3CDTF">2017-11-22T07:21:20Z</dcterms:created>
  <dcterms:modified xsi:type="dcterms:W3CDTF">2017-11-27T12:50:21Z</dcterms:modified>
</cp:coreProperties>
</file>