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x="6858000" cy="9144000"/>
  <p:embeddedFontLst>
    <p:embeddedFont>
      <p:font typeface="Roboto Slab"/>
      <p:regular r:id="rId47"/>
      <p:bold r:id="rId48"/>
    </p:embeddedFont>
    <p:embeddedFont>
      <p:font typeface="Roboto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Slab-bold.fntdata"/><Relationship Id="rId47" Type="http://schemas.openxmlformats.org/officeDocument/2006/relationships/font" Target="fonts/RobotoSlab-regular.fntdata"/><Relationship Id="rId49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-italic.fntdata"/><Relationship Id="rId50" Type="http://schemas.openxmlformats.org/officeDocument/2006/relationships/font" Target="fonts/Roboto-bold.fntdata"/><Relationship Id="rId52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37747847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37747847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237747847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237747847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237747847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237747847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237747847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237747847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237747847c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237747847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237747847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237747847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27a279d94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27a279d94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237747847c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237747847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27a279d94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27a279d94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27a279d94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27a279d94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35498e3e2_0_9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35498e3e2_0_9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27a279d946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27a279d946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27a279d946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27a279d94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27a279d946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27a279d946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27a279d946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27a279d946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27a279d946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27a279d946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27a279d946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27a279d946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27a279d946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27a279d946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27a279d946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27a279d946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27a279d946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27a279d946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f9fd27d3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f9fd27d3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35498e3e2_0_9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35498e3e2_0_9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27a279d946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27a279d946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f9fd27d303_15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f9fd27d303_15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f9fd27d303_1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f9fd27d303_1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27a279d946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27a279d946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27a279d94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27a279d94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27a279d946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27a279d946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27a279d946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27a279d946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27a279d946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27a279d946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f9fd27d30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f9fd27d30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f9fd27d30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f9fd27d30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37747847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237747847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27a279d946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27a279d94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27a279d946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27a279d946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35498e3e2_0_9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235498e3e2_0_9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35498e3e2_0_9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235498e3e2_0_9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37747847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237747847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237747847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237747847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237747847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237747847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4800"/>
              <a:buNone/>
              <a:defRPr sz="4800">
                <a:solidFill>
                  <a:srgbClr val="93C47D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452550" y="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3000"/>
              <a:buNone/>
              <a:defRPr>
                <a:solidFill>
                  <a:srgbClr val="93C47D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124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24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" name="Google Shape;34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22.png"/><Relationship Id="rId5" Type="http://schemas.openxmlformats.org/officeDocument/2006/relationships/image" Target="../media/image15.png"/><Relationship Id="rId6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9.png"/><Relationship Id="rId4" Type="http://schemas.openxmlformats.org/officeDocument/2006/relationships/image" Target="../media/image2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24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ctrTitle"/>
          </p:nvPr>
        </p:nvSpPr>
        <p:spPr>
          <a:xfrm>
            <a:off x="1766750" y="1562675"/>
            <a:ext cx="5783400" cy="252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fr" sz="2760">
                <a:solidFill>
                  <a:srgbClr val="6AA84F"/>
                </a:solidFill>
              </a:rPr>
              <a:t>Energy consumption</a:t>
            </a:r>
            <a:r>
              <a:rPr lang="fr" sz="2760">
                <a:solidFill>
                  <a:srgbClr val="6AA84F"/>
                </a:solidFill>
              </a:rPr>
              <a:t> </a:t>
            </a:r>
            <a:endParaRPr sz="2760">
              <a:solidFill>
                <a:srgbClr val="6AA84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660">
                <a:solidFill>
                  <a:srgbClr val="6AA84F"/>
                </a:solidFill>
              </a:rPr>
              <a:t>and </a:t>
            </a:r>
            <a:endParaRPr sz="1660">
              <a:solidFill>
                <a:srgbClr val="6AA84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fr" sz="2760">
                <a:solidFill>
                  <a:srgbClr val="6AA84F"/>
                </a:solidFill>
              </a:rPr>
              <a:t>Greenhouse gases emission</a:t>
            </a:r>
            <a:r>
              <a:rPr lang="fr" sz="2760">
                <a:solidFill>
                  <a:srgbClr val="6AA84F"/>
                </a:solidFill>
              </a:rPr>
              <a:t> predictions </a:t>
            </a:r>
            <a:endParaRPr sz="2760">
              <a:solidFill>
                <a:srgbClr val="6AA84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760">
                <a:solidFill>
                  <a:srgbClr val="6AA84F"/>
                </a:solidFill>
              </a:rPr>
              <a:t>for the non-residential properties of Seattle.</a:t>
            </a:r>
            <a:endParaRPr sz="1760">
              <a:solidFill>
                <a:srgbClr val="6AA84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200">
              <a:solidFill>
                <a:srgbClr val="6AA84F"/>
              </a:solidFill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700" y="111375"/>
            <a:ext cx="1637275" cy="7916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3935425" y="4034825"/>
            <a:ext cx="382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Julien Le Boucher                       03 - 31 - 2023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387900" y="2701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Grouping thanks to 'PrimaryPropertyType'</a:t>
            </a:r>
            <a:endParaRPr/>
          </a:p>
        </p:txBody>
      </p:sp>
      <p:sp>
        <p:nvSpPr>
          <p:cNvPr id="147" name="Google Shape;147;p22"/>
          <p:cNvSpPr txBox="1"/>
          <p:nvPr>
            <p:ph idx="12" type="sldNum"/>
          </p:nvPr>
        </p:nvSpPr>
        <p:spPr>
          <a:xfrm>
            <a:off x="8472458" y="43727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75" y="1106500"/>
            <a:ext cx="6021824" cy="356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 txBox="1"/>
          <p:nvPr/>
        </p:nvSpPr>
        <p:spPr>
          <a:xfrm>
            <a:off x="6831350" y="1042950"/>
            <a:ext cx="18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6139550" y="1372613"/>
            <a:ext cx="2766000" cy="30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Enables to split properties in several groups without being too specific (unlike 'LargestPropertyUseType').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One-Hot Encoded dropping one column to avoid multicollinearity.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Correlated with the targets.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431125" y="54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fr" sz="2140"/>
              <a:t>'</a:t>
            </a:r>
            <a:r>
              <a:rPr lang="fr" sz="2140"/>
              <a:t>PrimaryPropertyType' correlations with the targets' intensities</a:t>
            </a:r>
            <a:endParaRPr sz="1779"/>
          </a:p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4124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7420" y="915275"/>
            <a:ext cx="4430704" cy="3109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8650" y="4136488"/>
            <a:ext cx="1828252" cy="30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450" y="916420"/>
            <a:ext cx="4430699" cy="3107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45075" y="4136500"/>
            <a:ext cx="1820850" cy="30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3"/>
          <p:cNvSpPr txBox="1"/>
          <p:nvPr/>
        </p:nvSpPr>
        <p:spPr>
          <a:xfrm>
            <a:off x="7282500" y="133150"/>
            <a:ext cx="188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1097400" y="4439975"/>
            <a:ext cx="618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category has an influence </a:t>
            </a: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regardless</a:t>
            </a: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of the surface of the property. Must be feed in the model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Features engineering</a:t>
            </a:r>
            <a:endParaRPr/>
          </a:p>
        </p:txBody>
      </p:sp>
      <p:sp>
        <p:nvSpPr>
          <p:cNvPr id="168" name="Google Shape;16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474150" y="1837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 derived features.</a:t>
            </a:r>
            <a:endParaRPr/>
          </a:p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196700" y="1301200"/>
            <a:ext cx="8494500" cy="36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/>
              <a:t>From YearBuilt (date of construction or of a total renovation) </a:t>
            </a:r>
            <a:br>
              <a:rPr lang="fr"/>
            </a:br>
            <a:r>
              <a:rPr lang="fr"/>
              <a:t>→ 2023 - YearBuilt = </a:t>
            </a:r>
            <a:r>
              <a:rPr lang="fr">
                <a:solidFill>
                  <a:srgbClr val="F6B26B"/>
                </a:solidFill>
              </a:rPr>
              <a:t>Age </a:t>
            </a:r>
            <a:br>
              <a:rPr lang="fr">
                <a:solidFill>
                  <a:srgbClr val="F6B26B"/>
                </a:solidFill>
              </a:rPr>
            </a:br>
            <a:br>
              <a:rPr lang="fr">
                <a:solidFill>
                  <a:srgbClr val="F6B26B"/>
                </a:solidFill>
              </a:rPr>
            </a:br>
            <a:endParaRPr>
              <a:solidFill>
                <a:srgbClr val="F6B26B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/>
              <a:t>From SiteEnergyUse and the 3 features (Electricity, NaturalGas, SteamUse).</a:t>
            </a:r>
            <a:br>
              <a:rPr lang="fr"/>
            </a:br>
            <a:r>
              <a:rPr lang="fr"/>
              <a:t>→ Proportions of energy used per source type which can be seen as structural and should be assessable when building a new structure or renovating.</a:t>
            </a:r>
            <a:r>
              <a:rPr lang="fr">
                <a:solidFill>
                  <a:srgbClr val="E69138"/>
                </a:solidFill>
              </a:rPr>
              <a:t> </a:t>
            </a:r>
            <a:endParaRPr>
              <a:solidFill>
                <a:srgbClr val="E69138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>
                <a:solidFill>
                  <a:srgbClr val="E69138"/>
                </a:solidFill>
              </a:rPr>
              <a:t>SteamUseProportion</a:t>
            </a:r>
            <a:endParaRPr>
              <a:solidFill>
                <a:srgbClr val="E69138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>
                <a:solidFill>
                  <a:srgbClr val="E69138"/>
                </a:solidFill>
              </a:rPr>
              <a:t>ElectricityProportion</a:t>
            </a:r>
            <a:endParaRPr>
              <a:solidFill>
                <a:srgbClr val="E69138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>
                <a:solidFill>
                  <a:srgbClr val="E69138"/>
                </a:solidFill>
              </a:rPr>
              <a:t>NaturalGasProportion.</a:t>
            </a:r>
            <a:br>
              <a:rPr lang="fr">
                <a:solidFill>
                  <a:srgbClr val="E69138"/>
                </a:solidFill>
              </a:rPr>
            </a:br>
            <a:br>
              <a:rPr lang="fr">
                <a:solidFill>
                  <a:srgbClr val="E69138"/>
                </a:solidFill>
              </a:rPr>
            </a:br>
            <a:r>
              <a:rPr lang="fr"/>
              <a:t>Currently not 100% reliable : Outliers problem ?</a:t>
            </a:r>
            <a:endParaRPr/>
          </a:p>
        </p:txBody>
      </p:sp>
      <p:sp>
        <p:nvSpPr>
          <p:cNvPr id="175" name="Google Shape;175;p25"/>
          <p:cNvSpPr txBox="1"/>
          <p:nvPr>
            <p:ph idx="12" type="sldNum"/>
          </p:nvPr>
        </p:nvSpPr>
        <p:spPr>
          <a:xfrm>
            <a:off x="84124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Models' inputs and targets </a:t>
            </a:r>
            <a:endParaRPr/>
          </a:p>
        </p:txBody>
      </p:sp>
      <p:sp>
        <p:nvSpPr>
          <p:cNvPr id="181" name="Google Shape;18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idx="12" type="sldNum"/>
          </p:nvPr>
        </p:nvSpPr>
        <p:spPr>
          <a:xfrm>
            <a:off x="84124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87" name="Google Shape;1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900" y="443350"/>
            <a:ext cx="4668076" cy="46234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p27"/>
          <p:cNvCxnSpPr/>
          <p:nvPr/>
        </p:nvCxnSpPr>
        <p:spPr>
          <a:xfrm rot="10800000">
            <a:off x="1363625" y="1754800"/>
            <a:ext cx="4473600" cy="105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27"/>
          <p:cNvCxnSpPr/>
          <p:nvPr/>
        </p:nvCxnSpPr>
        <p:spPr>
          <a:xfrm rot="10800000">
            <a:off x="4237925" y="1625175"/>
            <a:ext cx="1599300" cy="116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7"/>
          <p:cNvCxnSpPr/>
          <p:nvPr/>
        </p:nvCxnSpPr>
        <p:spPr>
          <a:xfrm flipH="1">
            <a:off x="1633950" y="2878625"/>
            <a:ext cx="4235700" cy="6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7"/>
          <p:cNvSpPr txBox="1"/>
          <p:nvPr>
            <p:ph idx="1" type="body"/>
          </p:nvPr>
        </p:nvSpPr>
        <p:spPr>
          <a:xfrm>
            <a:off x="6118175" y="3895875"/>
            <a:ext cx="2786100" cy="14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200"/>
              <a:t>Primary property type</a:t>
            </a:r>
            <a:r>
              <a:rPr lang="fr" sz="1200"/>
              <a:t> One-Hot encoded feature.</a:t>
            </a:r>
            <a:endParaRPr sz="1200"/>
          </a:p>
        </p:txBody>
      </p:sp>
      <p:sp>
        <p:nvSpPr>
          <p:cNvPr id="192" name="Google Shape;192;p27"/>
          <p:cNvSpPr txBox="1"/>
          <p:nvPr>
            <p:ph type="title"/>
          </p:nvPr>
        </p:nvSpPr>
        <p:spPr>
          <a:xfrm>
            <a:off x="1677175" y="-190450"/>
            <a:ext cx="26835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/>
              <a:t>26 inputs</a:t>
            </a:r>
            <a:endParaRPr sz="2600"/>
          </a:p>
        </p:txBody>
      </p:sp>
      <p:sp>
        <p:nvSpPr>
          <p:cNvPr id="193" name="Google Shape;193;p27"/>
          <p:cNvSpPr txBox="1"/>
          <p:nvPr/>
        </p:nvSpPr>
        <p:spPr>
          <a:xfrm>
            <a:off x="5611950" y="1017663"/>
            <a:ext cx="3060000" cy="24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Pre-processing possibilities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proportions are already scaled between 0 and 1.</a:t>
            </a:r>
            <a:b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 the other features should be scaled? (MinMax, StandardScaler?)</a:t>
            </a:r>
            <a:b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 skewed distributions. Transformation before going in the model? (log, quantile ?)</a:t>
            </a:r>
            <a:endParaRPr sz="1000"/>
          </a:p>
        </p:txBody>
      </p:sp>
      <p:sp>
        <p:nvSpPr>
          <p:cNvPr id="194" name="Google Shape;194;p27"/>
          <p:cNvSpPr txBox="1"/>
          <p:nvPr/>
        </p:nvSpPr>
        <p:spPr>
          <a:xfrm>
            <a:off x="6056850" y="581875"/>
            <a:ext cx="261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7 numericals inputs</a:t>
            </a:r>
            <a:endParaRPr sz="1800">
              <a:solidFill>
                <a:srgbClr val="E691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6056850" y="3434175"/>
            <a:ext cx="261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Roboto"/>
              <a:buChar char="+"/>
            </a:pPr>
            <a:r>
              <a:rPr lang="fr" sz="1800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19 binary</a:t>
            </a:r>
            <a:r>
              <a:rPr lang="fr" sz="1800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 inputs</a:t>
            </a:r>
            <a:endParaRPr sz="1800">
              <a:solidFill>
                <a:srgbClr val="E691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type="title"/>
          </p:nvPr>
        </p:nvSpPr>
        <p:spPr>
          <a:xfrm>
            <a:off x="293525" y="972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1st target : Total energy consumption (kBtu)</a:t>
            </a:r>
            <a:endParaRPr/>
          </a:p>
        </p:txBody>
      </p:sp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8"/>
          <p:cNvSpPr txBox="1"/>
          <p:nvPr>
            <p:ph idx="12" type="sldNum"/>
          </p:nvPr>
        </p:nvSpPr>
        <p:spPr>
          <a:xfrm>
            <a:off x="84124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03" name="Google Shape;20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8000" y="885837"/>
            <a:ext cx="4884551" cy="376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8"/>
          <p:cNvSpPr txBox="1"/>
          <p:nvPr/>
        </p:nvSpPr>
        <p:spPr>
          <a:xfrm>
            <a:off x="550000" y="4031800"/>
            <a:ext cx="288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Min : 5 713 kBtu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Max :  874 000 000 kBtu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5" name="Google Shape;20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450" y="1156938"/>
            <a:ext cx="3570395" cy="282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11" name="Google Shape;211;p29"/>
          <p:cNvSpPr txBox="1"/>
          <p:nvPr>
            <p:ph type="title"/>
          </p:nvPr>
        </p:nvSpPr>
        <p:spPr>
          <a:xfrm>
            <a:off x="387900" y="69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240">
                <a:solidFill>
                  <a:srgbClr val="93C47D"/>
                </a:solidFill>
              </a:rPr>
              <a:t>2nd target : </a:t>
            </a:r>
            <a:r>
              <a:rPr lang="fr" sz="2240">
                <a:solidFill>
                  <a:srgbClr val="93C47D"/>
                </a:solidFill>
              </a:rPr>
              <a:t>Greenhouse gases emissions (in tons of CO2 eq)</a:t>
            </a:r>
            <a:endParaRPr sz="2240">
              <a:solidFill>
                <a:srgbClr val="93C47D"/>
              </a:solidFill>
            </a:endParaRPr>
          </a:p>
        </p:txBody>
      </p:sp>
      <p:pic>
        <p:nvPicPr>
          <p:cNvPr id="212" name="Google Shape;21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175" y="906375"/>
            <a:ext cx="5163970" cy="4029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850" y="1225375"/>
            <a:ext cx="3593850" cy="2596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9"/>
          <p:cNvSpPr txBox="1"/>
          <p:nvPr/>
        </p:nvSpPr>
        <p:spPr>
          <a:xfrm>
            <a:off x="661350" y="3992675"/>
            <a:ext cx="2517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Min : 0.4 tons CO2 eq.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Max : 16 870 tons CO2 eq.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 txBox="1"/>
          <p:nvPr>
            <p:ph type="title"/>
          </p:nvPr>
        </p:nvSpPr>
        <p:spPr>
          <a:xfrm>
            <a:off x="329475" y="1721725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Modelling approach</a:t>
            </a:r>
            <a:endParaRPr/>
          </a:p>
        </p:txBody>
      </p:sp>
      <p:sp>
        <p:nvSpPr>
          <p:cNvPr id="220" name="Google Shape;22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21" name="Google Shape;221;p30"/>
          <p:cNvSpPr txBox="1"/>
          <p:nvPr>
            <p:ph type="title"/>
          </p:nvPr>
        </p:nvSpPr>
        <p:spPr>
          <a:xfrm>
            <a:off x="525075" y="26832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120"/>
              <a:t>Searching the best model</a:t>
            </a:r>
            <a:endParaRPr sz="312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27" name="Google Shape;227;p31"/>
          <p:cNvSpPr/>
          <p:nvPr/>
        </p:nvSpPr>
        <p:spPr>
          <a:xfrm>
            <a:off x="1935263" y="213675"/>
            <a:ext cx="1069775" cy="106977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Regressor</a:t>
            </a:r>
            <a:endParaRPr/>
          </a:p>
        </p:txBody>
      </p:sp>
      <p:sp>
        <p:nvSpPr>
          <p:cNvPr id="228" name="Google Shape;228;p31"/>
          <p:cNvSpPr txBox="1"/>
          <p:nvPr/>
        </p:nvSpPr>
        <p:spPr>
          <a:xfrm>
            <a:off x="45363" y="548463"/>
            <a:ext cx="123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raw inputs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31"/>
          <p:cNvSpPr txBox="1"/>
          <p:nvPr/>
        </p:nvSpPr>
        <p:spPr>
          <a:xfrm>
            <a:off x="3913738" y="554475"/>
            <a:ext cx="292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raw target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0" name="Google Shape;230;p31"/>
          <p:cNvCxnSpPr/>
          <p:nvPr/>
        </p:nvCxnSpPr>
        <p:spPr>
          <a:xfrm>
            <a:off x="45375" y="1506325"/>
            <a:ext cx="5673000" cy="21600"/>
          </a:xfrm>
          <a:prstGeom prst="straightConnector1">
            <a:avLst/>
          </a:prstGeom>
          <a:noFill/>
          <a:ln cap="flat" cmpd="sng" w="9525">
            <a:solidFill>
              <a:srgbClr val="FFD9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" name="Google Shape;231;p31"/>
          <p:cNvSpPr/>
          <p:nvPr/>
        </p:nvSpPr>
        <p:spPr>
          <a:xfrm>
            <a:off x="3059925" y="1668938"/>
            <a:ext cx="1069775" cy="106977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Regressor</a:t>
            </a:r>
            <a:endParaRPr/>
          </a:p>
        </p:txBody>
      </p:sp>
      <p:sp>
        <p:nvSpPr>
          <p:cNvPr id="232" name="Google Shape;232;p31"/>
          <p:cNvSpPr txBox="1"/>
          <p:nvPr/>
        </p:nvSpPr>
        <p:spPr>
          <a:xfrm>
            <a:off x="45375" y="2003750"/>
            <a:ext cx="106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raw inputs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31"/>
          <p:cNvSpPr txBox="1"/>
          <p:nvPr/>
        </p:nvSpPr>
        <p:spPr>
          <a:xfrm>
            <a:off x="4405175" y="2003713"/>
            <a:ext cx="292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raw target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31"/>
          <p:cNvSpPr txBox="1"/>
          <p:nvPr/>
        </p:nvSpPr>
        <p:spPr>
          <a:xfrm>
            <a:off x="1563550" y="2003750"/>
            <a:ext cx="15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31"/>
          <p:cNvSpPr/>
          <p:nvPr/>
        </p:nvSpPr>
        <p:spPr>
          <a:xfrm>
            <a:off x="1390650" y="2003725"/>
            <a:ext cx="13938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Pre-processor</a:t>
            </a:r>
            <a:endParaRPr/>
          </a:p>
        </p:txBody>
      </p:sp>
      <p:cxnSp>
        <p:nvCxnSpPr>
          <p:cNvPr id="236" name="Google Shape;236;p31"/>
          <p:cNvCxnSpPr>
            <a:endCxn id="227" idx="1"/>
          </p:cNvCxnSpPr>
          <p:nvPr/>
        </p:nvCxnSpPr>
        <p:spPr>
          <a:xfrm flipH="1" rot="10800000">
            <a:off x="1104263" y="748563"/>
            <a:ext cx="8310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31"/>
          <p:cNvCxnSpPr>
            <a:stCxn id="227" idx="3"/>
          </p:cNvCxnSpPr>
          <p:nvPr/>
        </p:nvCxnSpPr>
        <p:spPr>
          <a:xfrm>
            <a:off x="3005038" y="748563"/>
            <a:ext cx="9087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31"/>
          <p:cNvCxnSpPr>
            <a:stCxn id="232" idx="3"/>
            <a:endCxn id="235" idx="1"/>
          </p:cNvCxnSpPr>
          <p:nvPr/>
        </p:nvCxnSpPr>
        <p:spPr>
          <a:xfrm>
            <a:off x="1115175" y="2203850"/>
            <a:ext cx="27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31"/>
          <p:cNvCxnSpPr>
            <a:stCxn id="235" idx="3"/>
            <a:endCxn id="231" idx="1"/>
          </p:cNvCxnSpPr>
          <p:nvPr/>
        </p:nvCxnSpPr>
        <p:spPr>
          <a:xfrm>
            <a:off x="2784450" y="2203825"/>
            <a:ext cx="27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31"/>
          <p:cNvCxnSpPr>
            <a:stCxn id="231" idx="3"/>
            <a:endCxn id="233" idx="1"/>
          </p:cNvCxnSpPr>
          <p:nvPr/>
        </p:nvCxnSpPr>
        <p:spPr>
          <a:xfrm>
            <a:off x="4129700" y="2203825"/>
            <a:ext cx="27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31"/>
          <p:cNvCxnSpPr/>
          <p:nvPr/>
        </p:nvCxnSpPr>
        <p:spPr>
          <a:xfrm flipH="1" rot="10800000">
            <a:off x="56200" y="2965100"/>
            <a:ext cx="5694600" cy="21600"/>
          </a:xfrm>
          <a:prstGeom prst="straightConnector1">
            <a:avLst/>
          </a:prstGeom>
          <a:noFill/>
          <a:ln cap="flat" cmpd="sng" w="9525">
            <a:solidFill>
              <a:srgbClr val="FFD9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" name="Google Shape;242;p31"/>
          <p:cNvSpPr/>
          <p:nvPr/>
        </p:nvSpPr>
        <p:spPr>
          <a:xfrm>
            <a:off x="3059925" y="3831188"/>
            <a:ext cx="1069775" cy="106977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Regressor</a:t>
            </a:r>
            <a:endParaRPr/>
          </a:p>
        </p:txBody>
      </p:sp>
      <p:sp>
        <p:nvSpPr>
          <p:cNvPr id="243" name="Google Shape;243;p31"/>
          <p:cNvSpPr txBox="1"/>
          <p:nvPr/>
        </p:nvSpPr>
        <p:spPr>
          <a:xfrm>
            <a:off x="45375" y="4166000"/>
            <a:ext cx="106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raw inputs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31"/>
          <p:cNvSpPr txBox="1"/>
          <p:nvPr/>
        </p:nvSpPr>
        <p:spPr>
          <a:xfrm>
            <a:off x="4507150" y="2948748"/>
            <a:ext cx="106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raw target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31"/>
          <p:cNvSpPr txBox="1"/>
          <p:nvPr/>
        </p:nvSpPr>
        <p:spPr>
          <a:xfrm>
            <a:off x="1563550" y="4166000"/>
            <a:ext cx="15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31"/>
          <p:cNvSpPr/>
          <p:nvPr/>
        </p:nvSpPr>
        <p:spPr>
          <a:xfrm>
            <a:off x="1390650" y="4165975"/>
            <a:ext cx="13938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Pre-processor</a:t>
            </a:r>
            <a:endParaRPr/>
          </a:p>
        </p:txBody>
      </p:sp>
      <p:cxnSp>
        <p:nvCxnSpPr>
          <p:cNvPr id="247" name="Google Shape;247;p31"/>
          <p:cNvCxnSpPr>
            <a:stCxn id="243" idx="3"/>
            <a:endCxn id="246" idx="1"/>
          </p:cNvCxnSpPr>
          <p:nvPr/>
        </p:nvCxnSpPr>
        <p:spPr>
          <a:xfrm>
            <a:off x="1115175" y="4366100"/>
            <a:ext cx="27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8" name="Google Shape;248;p31"/>
          <p:cNvCxnSpPr>
            <a:stCxn id="246" idx="3"/>
            <a:endCxn id="242" idx="1"/>
          </p:cNvCxnSpPr>
          <p:nvPr/>
        </p:nvCxnSpPr>
        <p:spPr>
          <a:xfrm>
            <a:off x="2784450" y="4366075"/>
            <a:ext cx="27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" name="Google Shape;249;p31"/>
          <p:cNvCxnSpPr>
            <a:stCxn id="242" idx="3"/>
          </p:cNvCxnSpPr>
          <p:nvPr/>
        </p:nvCxnSpPr>
        <p:spPr>
          <a:xfrm>
            <a:off x="4129700" y="4366075"/>
            <a:ext cx="4434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0" name="Google Shape;250;p31"/>
          <p:cNvSpPr/>
          <p:nvPr/>
        </p:nvSpPr>
        <p:spPr>
          <a:xfrm>
            <a:off x="4448425" y="3569475"/>
            <a:ext cx="1231800" cy="32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transformer</a:t>
            </a:r>
            <a:endParaRPr/>
          </a:p>
        </p:txBody>
      </p:sp>
      <p:cxnSp>
        <p:nvCxnSpPr>
          <p:cNvPr id="251" name="Google Shape;251;p31"/>
          <p:cNvCxnSpPr>
            <a:endCxn id="250" idx="0"/>
          </p:cNvCxnSpPr>
          <p:nvPr/>
        </p:nvCxnSpPr>
        <p:spPr>
          <a:xfrm>
            <a:off x="5048425" y="3300075"/>
            <a:ext cx="15900" cy="2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p31"/>
          <p:cNvCxnSpPr>
            <a:stCxn id="250" idx="2"/>
          </p:cNvCxnSpPr>
          <p:nvPr/>
        </p:nvCxnSpPr>
        <p:spPr>
          <a:xfrm flipH="1">
            <a:off x="5048425" y="3893775"/>
            <a:ext cx="15900" cy="3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" name="Google Shape;253;p31"/>
          <p:cNvSpPr txBox="1"/>
          <p:nvPr/>
        </p:nvSpPr>
        <p:spPr>
          <a:xfrm>
            <a:off x="4507150" y="4114300"/>
            <a:ext cx="123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transformed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latin typeface="Roboto"/>
                <a:ea typeface="Roboto"/>
                <a:cs typeface="Roboto"/>
                <a:sym typeface="Roboto"/>
              </a:rPr>
              <a:t> target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4" name="Google Shape;254;p31"/>
          <p:cNvCxnSpPr/>
          <p:nvPr/>
        </p:nvCxnSpPr>
        <p:spPr>
          <a:xfrm>
            <a:off x="5718350" y="15125"/>
            <a:ext cx="32400" cy="5089500"/>
          </a:xfrm>
          <a:prstGeom prst="straightConnector1">
            <a:avLst/>
          </a:prstGeom>
          <a:noFill/>
          <a:ln cap="flat" cmpd="sng" w="9525">
            <a:solidFill>
              <a:srgbClr val="FFD9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5" name="Google Shape;255;p31"/>
          <p:cNvSpPr/>
          <p:nvPr/>
        </p:nvSpPr>
        <p:spPr>
          <a:xfrm>
            <a:off x="56200" y="100100"/>
            <a:ext cx="361800" cy="3249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</a:t>
            </a:r>
            <a:endParaRPr/>
          </a:p>
        </p:txBody>
      </p:sp>
      <p:sp>
        <p:nvSpPr>
          <p:cNvPr id="256" name="Google Shape;256;p31"/>
          <p:cNvSpPr/>
          <p:nvPr/>
        </p:nvSpPr>
        <p:spPr>
          <a:xfrm>
            <a:off x="56200" y="1603388"/>
            <a:ext cx="361800" cy="3249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</a:t>
            </a:r>
            <a:endParaRPr/>
          </a:p>
        </p:txBody>
      </p:sp>
      <p:sp>
        <p:nvSpPr>
          <p:cNvPr id="257" name="Google Shape;257;p31"/>
          <p:cNvSpPr/>
          <p:nvPr/>
        </p:nvSpPr>
        <p:spPr>
          <a:xfrm>
            <a:off x="56200" y="3122525"/>
            <a:ext cx="361800" cy="3249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</a:t>
            </a:r>
            <a:endParaRPr/>
          </a:p>
        </p:txBody>
      </p:sp>
      <p:sp>
        <p:nvSpPr>
          <p:cNvPr id="258" name="Google Shape;258;p31"/>
          <p:cNvSpPr txBox="1"/>
          <p:nvPr/>
        </p:nvSpPr>
        <p:spPr>
          <a:xfrm>
            <a:off x="5998950" y="100100"/>
            <a:ext cx="28743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Playing on the modelling steps complexity (1, 2, or 3) and permuting the following elements :</a:t>
            </a:r>
            <a:b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REGRESSOR :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OLS regressor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Lasso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Ridge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ElasticNet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Knn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Random Forest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XGBoost (gbtree)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PRE-PROCESSOR :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passthrough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MinMax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Standard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log transformer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log into the 2 firsts.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quantile transformer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TRANSFORMER :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log transformer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quantile transformer fit on the train set.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3C47D"/>
                </a:solidFill>
              </a:rPr>
              <a:t>Plan</a:t>
            </a:r>
            <a:endParaRPr>
              <a:solidFill>
                <a:srgbClr val="93C47D"/>
              </a:solidFill>
            </a:endParaRPr>
          </a:p>
        </p:txBody>
      </p:sp>
      <p:sp>
        <p:nvSpPr>
          <p:cNvPr id="69" name="Google Shape;69;p14"/>
          <p:cNvSpPr txBox="1"/>
          <p:nvPr>
            <p:ph idx="4294967295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Context / motivation of this mission</a:t>
            </a:r>
            <a:r>
              <a:rPr lang="fr"/>
              <a:t>.</a:t>
            </a:r>
            <a:br>
              <a:rPr lang="fr"/>
            </a:b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Work on </a:t>
            </a:r>
            <a:r>
              <a:rPr lang="fr"/>
              <a:t>the dataset and modelling approach</a:t>
            </a:r>
            <a:br>
              <a:rPr lang="fr"/>
            </a:b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The best model and its performance.</a:t>
            </a:r>
            <a:endParaRPr/>
          </a:p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2"/>
          <p:cNvSpPr txBox="1"/>
          <p:nvPr>
            <p:ph idx="12" type="sldNum"/>
          </p:nvPr>
        </p:nvSpPr>
        <p:spPr>
          <a:xfrm>
            <a:off x="84124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64" name="Google Shape;26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075" y="1216000"/>
            <a:ext cx="4843679" cy="3000362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2"/>
          <p:cNvSpPr txBox="1"/>
          <p:nvPr>
            <p:ph type="title"/>
          </p:nvPr>
        </p:nvSpPr>
        <p:spPr>
          <a:xfrm>
            <a:off x="387900" y="3353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Hyperparameters tuning + e</a:t>
            </a:r>
            <a:r>
              <a:rPr lang="fr"/>
              <a:t>valuation of models' performances</a:t>
            </a:r>
            <a:r>
              <a:rPr lang="fr"/>
              <a:t>.</a:t>
            </a:r>
            <a:endParaRPr/>
          </a:p>
        </p:txBody>
      </p:sp>
      <p:sp>
        <p:nvSpPr>
          <p:cNvPr id="266" name="Google Shape;266;p32"/>
          <p:cNvSpPr txBox="1"/>
          <p:nvPr>
            <p:ph idx="1" type="body"/>
          </p:nvPr>
        </p:nvSpPr>
        <p:spPr>
          <a:xfrm>
            <a:off x="5017725" y="918475"/>
            <a:ext cx="4072200" cy="3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T</a:t>
            </a:r>
            <a:r>
              <a:rPr lang="fr" sz="1500"/>
              <a:t>est data : 25 % of the data.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Char char="●"/>
            </a:pPr>
            <a:r>
              <a:rPr lang="fr" sz="1500">
                <a:solidFill>
                  <a:srgbClr val="FF9900"/>
                </a:solidFill>
              </a:rPr>
              <a:t>Hyperparameters tuning : </a:t>
            </a:r>
            <a:endParaRPr sz="1500">
              <a:solidFill>
                <a:srgbClr val="FF99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fr" sz="1300"/>
              <a:t>O</a:t>
            </a:r>
            <a:r>
              <a:rPr lang="fr" sz="1300"/>
              <a:t>ptimized sequentially </a:t>
            </a:r>
            <a:r>
              <a:rPr lang="fr" sz="1300"/>
              <a:t>thanks to grid searches.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fr" sz="1300"/>
              <a:t>Choices made with regard to 3 differents metrics : R2, MAE, RMSE. </a:t>
            </a:r>
            <a:br>
              <a:rPr lang="fr" sz="1300"/>
            </a:br>
            <a:r>
              <a:rPr lang="fr" sz="1300"/>
              <a:t>(can lead to model slightly different) 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fr" sz="1300"/>
              <a:t>Optimized the mean score on 5 folds. Kept in mind that minimizing the variance was also important.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Char char="●"/>
            </a:pPr>
            <a:r>
              <a:rPr lang="fr" sz="1500">
                <a:solidFill>
                  <a:srgbClr val="FF9900"/>
                </a:solidFill>
              </a:rPr>
              <a:t>Evaluation of the model :</a:t>
            </a:r>
            <a:endParaRPr sz="1500">
              <a:solidFill>
                <a:srgbClr val="FF99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fr" sz="1300"/>
              <a:t>Saved the mean score on folds and the variance. 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fr" sz="1300"/>
              <a:t>Compared fitting time on the train set.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fr" sz="1300"/>
              <a:t>Plotted predictions against the real values of the target on the test data.</a:t>
            </a:r>
            <a:endParaRPr sz="1300"/>
          </a:p>
        </p:txBody>
      </p:sp>
      <p:sp>
        <p:nvSpPr>
          <p:cNvPr id="267" name="Google Shape;267;p32"/>
          <p:cNvSpPr txBox="1"/>
          <p:nvPr/>
        </p:nvSpPr>
        <p:spPr>
          <a:xfrm>
            <a:off x="744500" y="4216350"/>
            <a:ext cx="409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sklearn's illustration of a 5-fold cross validation</a:t>
            </a: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Top scorers models</a:t>
            </a:r>
            <a:endParaRPr/>
          </a:p>
        </p:txBody>
      </p:sp>
      <p:sp>
        <p:nvSpPr>
          <p:cNvPr id="273" name="Google Shape;27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 txBox="1"/>
          <p:nvPr>
            <p:ph type="title"/>
          </p:nvPr>
        </p:nvSpPr>
        <p:spPr>
          <a:xfrm>
            <a:off x="452550" y="-644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Energy prediction (MAE)</a:t>
            </a:r>
            <a:endParaRPr/>
          </a:p>
        </p:txBody>
      </p:sp>
      <p:sp>
        <p:nvSpPr>
          <p:cNvPr id="279" name="Google Shape;279;p34"/>
          <p:cNvSpPr txBox="1"/>
          <p:nvPr>
            <p:ph idx="1" type="body"/>
          </p:nvPr>
        </p:nvSpPr>
        <p:spPr>
          <a:xfrm>
            <a:off x="140476" y="3947825"/>
            <a:ext cx="8518200" cy="9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 sz="1300"/>
              <a:t>Dummy regressor : MAE ~ 8e6 kBtu</a:t>
            </a:r>
            <a:endParaRPr sz="1300"/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 sz="1300"/>
              <a:t>Regardless of the regressor, a log transformation on both skewed inputs and the target gave the best results.</a:t>
            </a:r>
            <a:endParaRPr sz="1300"/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 sz="1300"/>
              <a:t>Linear regression models gave the best results.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 sz="1300"/>
              <a:t>Interesting to note that the Xgboost model coming close after linear models has a lower variance</a:t>
            </a:r>
            <a:endParaRPr sz="1300"/>
          </a:p>
        </p:txBody>
      </p:sp>
      <p:sp>
        <p:nvSpPr>
          <p:cNvPr id="280" name="Google Shape;280;p34"/>
          <p:cNvSpPr txBox="1"/>
          <p:nvPr>
            <p:ph idx="12" type="sldNum"/>
          </p:nvPr>
        </p:nvSpPr>
        <p:spPr>
          <a:xfrm>
            <a:off x="84124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81" name="Google Shape;28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75" y="621674"/>
            <a:ext cx="8863050" cy="337984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4"/>
          <p:cNvSpPr/>
          <p:nvPr/>
        </p:nvSpPr>
        <p:spPr>
          <a:xfrm>
            <a:off x="2066050" y="2222425"/>
            <a:ext cx="6234900" cy="3351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"/>
          <p:cNvSpPr txBox="1"/>
          <p:nvPr>
            <p:ph type="title"/>
          </p:nvPr>
        </p:nvSpPr>
        <p:spPr>
          <a:xfrm>
            <a:off x="452550" y="97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GHG emissions (MAE)</a:t>
            </a:r>
            <a:endParaRPr/>
          </a:p>
        </p:txBody>
      </p:sp>
      <p:sp>
        <p:nvSpPr>
          <p:cNvPr id="288" name="Google Shape;288;p35"/>
          <p:cNvSpPr txBox="1"/>
          <p:nvPr>
            <p:ph idx="12" type="sldNum"/>
          </p:nvPr>
        </p:nvSpPr>
        <p:spPr>
          <a:xfrm>
            <a:off x="84124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89" name="Google Shape;289;p35"/>
          <p:cNvSpPr txBox="1"/>
          <p:nvPr>
            <p:ph idx="1" type="body"/>
          </p:nvPr>
        </p:nvSpPr>
        <p:spPr>
          <a:xfrm>
            <a:off x="283075" y="4120275"/>
            <a:ext cx="84837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/>
              <a:t>Dummy Regressor : MAE ~ 187 tons CO2 eq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/>
              <a:t>log transformation also very important (inputs and target)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/>
              <a:t>regularized version of linear models outperform the rest more significantly.</a:t>
            </a:r>
            <a:endParaRPr/>
          </a:p>
        </p:txBody>
      </p:sp>
      <p:pic>
        <p:nvPicPr>
          <p:cNvPr id="290" name="Google Shape;29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200" y="859550"/>
            <a:ext cx="8142703" cy="318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6"/>
          <p:cNvSpPr txBox="1"/>
          <p:nvPr>
            <p:ph type="title"/>
          </p:nvPr>
        </p:nvSpPr>
        <p:spPr>
          <a:xfrm>
            <a:off x="1543500" y="247000"/>
            <a:ext cx="60570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Best model for both predictions</a:t>
            </a:r>
            <a:endParaRPr/>
          </a:p>
        </p:txBody>
      </p:sp>
      <p:sp>
        <p:nvSpPr>
          <p:cNvPr id="296" name="Google Shape;296;p36"/>
          <p:cNvSpPr txBox="1"/>
          <p:nvPr>
            <p:ph idx="12" type="sldNum"/>
          </p:nvPr>
        </p:nvSpPr>
        <p:spPr>
          <a:xfrm>
            <a:off x="84124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97" name="Google Shape;297;p36"/>
          <p:cNvSpPr/>
          <p:nvPr/>
        </p:nvSpPr>
        <p:spPr>
          <a:xfrm>
            <a:off x="4901950" y="2599763"/>
            <a:ext cx="1069775" cy="106977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ElasticNet</a:t>
            </a:r>
            <a:endParaRPr/>
          </a:p>
        </p:txBody>
      </p:sp>
      <p:sp>
        <p:nvSpPr>
          <p:cNvPr id="298" name="Google Shape;298;p36"/>
          <p:cNvSpPr txBox="1"/>
          <p:nvPr/>
        </p:nvSpPr>
        <p:spPr>
          <a:xfrm>
            <a:off x="888550" y="2934563"/>
            <a:ext cx="106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raw inputs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36"/>
          <p:cNvSpPr txBox="1"/>
          <p:nvPr/>
        </p:nvSpPr>
        <p:spPr>
          <a:xfrm>
            <a:off x="6641300" y="1241111"/>
            <a:ext cx="106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raw target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36"/>
          <p:cNvSpPr txBox="1"/>
          <p:nvPr/>
        </p:nvSpPr>
        <p:spPr>
          <a:xfrm>
            <a:off x="3378250" y="3130788"/>
            <a:ext cx="15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36"/>
          <p:cNvSpPr/>
          <p:nvPr/>
        </p:nvSpPr>
        <p:spPr>
          <a:xfrm>
            <a:off x="2540788" y="2767163"/>
            <a:ext cx="1751400" cy="73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Log-transformer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and/or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MinMax scaler</a:t>
            </a:r>
            <a:endParaRPr/>
          </a:p>
        </p:txBody>
      </p:sp>
      <p:cxnSp>
        <p:nvCxnSpPr>
          <p:cNvPr id="302" name="Google Shape;302;p36"/>
          <p:cNvCxnSpPr>
            <a:stCxn id="298" idx="3"/>
            <a:endCxn id="301" idx="1"/>
          </p:cNvCxnSpPr>
          <p:nvPr/>
        </p:nvCxnSpPr>
        <p:spPr>
          <a:xfrm>
            <a:off x="1958350" y="3134663"/>
            <a:ext cx="58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" name="Google Shape;303;p36"/>
          <p:cNvCxnSpPr>
            <a:stCxn id="301" idx="3"/>
            <a:endCxn id="297" idx="1"/>
          </p:cNvCxnSpPr>
          <p:nvPr/>
        </p:nvCxnSpPr>
        <p:spPr>
          <a:xfrm>
            <a:off x="4292188" y="3134663"/>
            <a:ext cx="60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" name="Google Shape;304;p36"/>
          <p:cNvCxnSpPr>
            <a:stCxn id="297" idx="3"/>
          </p:cNvCxnSpPr>
          <p:nvPr/>
        </p:nvCxnSpPr>
        <p:spPr>
          <a:xfrm>
            <a:off x="5971725" y="3134650"/>
            <a:ext cx="4434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5" name="Google Shape;305;p36"/>
          <p:cNvSpPr/>
          <p:nvPr/>
        </p:nvSpPr>
        <p:spPr>
          <a:xfrm>
            <a:off x="6435525" y="2067125"/>
            <a:ext cx="1523700" cy="32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log-</a:t>
            </a:r>
            <a:r>
              <a:rPr lang="fr"/>
              <a:t>transformer</a:t>
            </a:r>
            <a:endParaRPr/>
          </a:p>
        </p:txBody>
      </p:sp>
      <p:cxnSp>
        <p:nvCxnSpPr>
          <p:cNvPr id="306" name="Google Shape;306;p36"/>
          <p:cNvCxnSpPr>
            <a:stCxn id="299" idx="2"/>
            <a:endCxn id="305" idx="0"/>
          </p:cNvCxnSpPr>
          <p:nvPr/>
        </p:nvCxnSpPr>
        <p:spPr>
          <a:xfrm>
            <a:off x="7176200" y="1641311"/>
            <a:ext cx="21300" cy="42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" name="Google Shape;307;p36"/>
          <p:cNvCxnSpPr>
            <a:stCxn id="305" idx="2"/>
            <a:endCxn id="308" idx="0"/>
          </p:cNvCxnSpPr>
          <p:nvPr/>
        </p:nvCxnSpPr>
        <p:spPr>
          <a:xfrm>
            <a:off x="7197375" y="2391425"/>
            <a:ext cx="0" cy="55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8" name="Google Shape;308;p36"/>
          <p:cNvSpPr txBox="1"/>
          <p:nvPr/>
        </p:nvSpPr>
        <p:spPr>
          <a:xfrm>
            <a:off x="6581475" y="2949188"/>
            <a:ext cx="123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transformed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latin typeface="Roboto"/>
                <a:ea typeface="Roboto"/>
                <a:cs typeface="Roboto"/>
                <a:sym typeface="Roboto"/>
              </a:rPr>
              <a:t> target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" name="Google Shape;309;p36"/>
          <p:cNvSpPr txBox="1"/>
          <p:nvPr/>
        </p:nvSpPr>
        <p:spPr>
          <a:xfrm>
            <a:off x="812575" y="4267225"/>
            <a:ext cx="79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 that results are fairly consistent when evaluating with the R2 , MAE and the RMSE metric.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Energy Star score</a:t>
            </a:r>
            <a:endParaRPr/>
          </a:p>
        </p:txBody>
      </p:sp>
      <p:sp>
        <p:nvSpPr>
          <p:cNvPr id="315" name="Google Shape;31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8"/>
          <p:cNvSpPr txBox="1"/>
          <p:nvPr>
            <p:ph idx="12" type="sldNum"/>
          </p:nvPr>
        </p:nvSpPr>
        <p:spPr>
          <a:xfrm>
            <a:off x="84124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21" name="Google Shape;321;p38"/>
          <p:cNvSpPr txBox="1"/>
          <p:nvPr>
            <p:ph type="title"/>
          </p:nvPr>
        </p:nvSpPr>
        <p:spPr>
          <a:xfrm>
            <a:off x="387900" y="1288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What is the Energy Star Score ?</a:t>
            </a:r>
            <a:endParaRPr/>
          </a:p>
        </p:txBody>
      </p:sp>
      <p:sp>
        <p:nvSpPr>
          <p:cNvPr id="322" name="Google Shape;322;p38"/>
          <p:cNvSpPr txBox="1"/>
          <p:nvPr>
            <p:ph idx="1" type="body"/>
          </p:nvPr>
        </p:nvSpPr>
        <p:spPr>
          <a:xfrm>
            <a:off x="387900" y="81494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/>
              <a:t>available for 65 % of the selected properties.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/>
              <a:t>currently being generated by </a:t>
            </a:r>
            <a:r>
              <a:rPr lang="fr"/>
              <a:t>colleagues (expensive/time consuming).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/>
              <a:t>range between 0 and 100</a:t>
            </a:r>
            <a:endParaRPr/>
          </a:p>
        </p:txBody>
      </p:sp>
      <p:pic>
        <p:nvPicPr>
          <p:cNvPr id="323" name="Google Shape;32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6570" y="1974720"/>
            <a:ext cx="3629676" cy="286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9"/>
          <p:cNvSpPr txBox="1"/>
          <p:nvPr>
            <p:ph type="title"/>
          </p:nvPr>
        </p:nvSpPr>
        <p:spPr>
          <a:xfrm>
            <a:off x="624475" y="3780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Impact on the </a:t>
            </a:r>
            <a:r>
              <a:rPr lang="fr"/>
              <a:t>best model : ElasticNet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(Energy consumptions)</a:t>
            </a:r>
            <a:endParaRPr/>
          </a:p>
        </p:txBody>
      </p:sp>
      <p:sp>
        <p:nvSpPr>
          <p:cNvPr id="329" name="Google Shape;329;p39"/>
          <p:cNvSpPr txBox="1"/>
          <p:nvPr>
            <p:ph idx="12" type="sldNum"/>
          </p:nvPr>
        </p:nvSpPr>
        <p:spPr>
          <a:xfrm>
            <a:off x="84124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30" name="Google Shape;33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25" y="1503575"/>
            <a:ext cx="6670451" cy="324632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9"/>
          <p:cNvSpPr txBox="1"/>
          <p:nvPr/>
        </p:nvSpPr>
        <p:spPr>
          <a:xfrm>
            <a:off x="6812875" y="1629450"/>
            <a:ext cx="22521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Adding the Energy Star Score to the inputs of the model increases the performance </a:t>
            </a:r>
            <a:b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(~21,9% gain)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Ultimately, the model has an MAE which is ~38,7% of the baseline's MAE.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0"/>
          <p:cNvSpPr txBox="1"/>
          <p:nvPr>
            <p:ph idx="12" type="sldNum"/>
          </p:nvPr>
        </p:nvSpPr>
        <p:spPr>
          <a:xfrm>
            <a:off x="84124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37" name="Google Shape;337;p40"/>
          <p:cNvSpPr txBox="1"/>
          <p:nvPr>
            <p:ph type="title"/>
          </p:nvPr>
        </p:nvSpPr>
        <p:spPr>
          <a:xfrm>
            <a:off x="624475" y="3135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Impact on the best model : ElasticNet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(GHG emissions)</a:t>
            </a:r>
            <a:endParaRPr/>
          </a:p>
        </p:txBody>
      </p:sp>
      <p:sp>
        <p:nvSpPr>
          <p:cNvPr id="338" name="Google Shape;338;p40"/>
          <p:cNvSpPr txBox="1"/>
          <p:nvPr>
            <p:ph idx="12" type="sldNum"/>
          </p:nvPr>
        </p:nvSpPr>
        <p:spPr>
          <a:xfrm>
            <a:off x="84124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39" name="Google Shape;339;p40"/>
          <p:cNvSpPr txBox="1"/>
          <p:nvPr/>
        </p:nvSpPr>
        <p:spPr>
          <a:xfrm>
            <a:off x="6789525" y="1597225"/>
            <a:ext cx="24189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Adding the Energy Star Score to the inputs of the model increases the performance </a:t>
            </a:r>
            <a:b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(~20,4% gain)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Ultimately, the model has an MAE which is ~39,4% of the baseline's MAE.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0" name="Google Shape;34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75" y="1372999"/>
            <a:ext cx="6822150" cy="332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1"/>
          <p:cNvSpPr txBox="1"/>
          <p:nvPr>
            <p:ph type="title"/>
          </p:nvPr>
        </p:nvSpPr>
        <p:spPr>
          <a:xfrm>
            <a:off x="387900" y="3349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Features importance in the model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(GHG emissions)</a:t>
            </a:r>
            <a:endParaRPr/>
          </a:p>
        </p:txBody>
      </p:sp>
      <p:sp>
        <p:nvSpPr>
          <p:cNvPr id="346" name="Google Shape;346;p41"/>
          <p:cNvSpPr txBox="1"/>
          <p:nvPr>
            <p:ph idx="1" type="body"/>
          </p:nvPr>
        </p:nvSpPr>
        <p:spPr>
          <a:xfrm>
            <a:off x="5632000" y="1021075"/>
            <a:ext cx="3329100" cy="36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400"/>
              <a:t>(</a:t>
            </a:r>
            <a:r>
              <a:rPr i="1" lang="fr" sz="1400"/>
              <a:t>Read the most important features from top to bottom.)</a:t>
            </a:r>
            <a:br>
              <a:rPr i="1" lang="fr" sz="1400"/>
            </a:br>
            <a:br>
              <a:rPr i="1" lang="fr" sz="1400"/>
            </a:b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Energy Star Score ranked 3.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400"/>
              <a:t>-&gt; Not surprising considering the gains. </a:t>
            </a:r>
            <a:endParaRPr sz="14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fr" sz="1400"/>
              <a:t>Energy sources proportions are important.</a:t>
            </a:r>
            <a:br>
              <a:rPr lang="fr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41"/>
          <p:cNvSpPr txBox="1"/>
          <p:nvPr>
            <p:ph idx="12" type="sldNum"/>
          </p:nvPr>
        </p:nvSpPr>
        <p:spPr>
          <a:xfrm>
            <a:off x="84124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48" name="Google Shape;34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000" y="1042187"/>
            <a:ext cx="5088950" cy="397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455100" y="114404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u="sng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The city objectives :</a:t>
            </a:r>
            <a:endParaRPr sz="1600" u="sng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fr" sz="1600">
                <a:latin typeface="Arial"/>
                <a:ea typeface="Arial"/>
                <a:cs typeface="Arial"/>
                <a:sym typeface="Arial"/>
              </a:rPr>
              <a:t>zero net core greenhouse gas emission by 2050.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124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4625" y="469728"/>
            <a:ext cx="1344275" cy="13442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455100" y="1891375"/>
            <a:ext cx="8233800" cy="26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fr" sz="1600">
                <a:solidFill>
                  <a:schemeClr val="dk1"/>
                </a:solidFill>
              </a:rPr>
              <a:t>Sector-specific emissions reduction goals of 39% from building energy by 2030 comparing to 2008.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600" u="sng">
                <a:solidFill>
                  <a:srgbClr val="6AA84F"/>
                </a:solidFill>
              </a:rPr>
              <a:t>My missions :</a:t>
            </a:r>
            <a:endParaRPr sz="1600" u="sng">
              <a:solidFill>
                <a:srgbClr val="6AA84F"/>
              </a:solidFill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fr" sz="1600">
                <a:solidFill>
                  <a:schemeClr val="dk1"/>
                </a:solidFill>
              </a:rPr>
              <a:t>Predict :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fr" sz="1600">
                <a:solidFill>
                  <a:schemeClr val="dk1"/>
                </a:solidFill>
              </a:rPr>
              <a:t>Energy Consumption 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fr" sz="1600">
                <a:solidFill>
                  <a:schemeClr val="dk1"/>
                </a:solidFill>
              </a:rPr>
              <a:t>GHG emissions </a:t>
            </a:r>
            <a:endParaRPr sz="16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</a:rPr>
              <a:t>of Non-residential Buildings </a:t>
            </a:r>
            <a:r>
              <a:rPr lang="fr" sz="1600" u="sng">
                <a:solidFill>
                  <a:srgbClr val="F9CB9C"/>
                </a:solidFill>
              </a:rPr>
              <a:t>from its structural attributes.</a:t>
            </a:r>
            <a:endParaRPr sz="1600" u="sng">
              <a:solidFill>
                <a:srgbClr val="F9CB9C"/>
              </a:solidFill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fr" sz="1600">
                <a:solidFill>
                  <a:schemeClr val="dk1"/>
                </a:solidFill>
              </a:rPr>
              <a:t>Evaluate the impact of the Energy Star Score when used as an input in the models.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5"/>
          <p:cNvSpPr txBox="1"/>
          <p:nvPr>
            <p:ph type="title"/>
          </p:nvPr>
        </p:nvSpPr>
        <p:spPr>
          <a:xfrm>
            <a:off x="-682025" y="360888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220"/>
              <a:t>Seattle's Climate plan Objectives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2"/>
          <p:cNvSpPr txBox="1"/>
          <p:nvPr>
            <p:ph type="title"/>
          </p:nvPr>
        </p:nvSpPr>
        <p:spPr>
          <a:xfrm>
            <a:off x="452550" y="10049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354" name="Google Shape;354;p42"/>
          <p:cNvSpPr txBox="1"/>
          <p:nvPr>
            <p:ph idx="1" type="body"/>
          </p:nvPr>
        </p:nvSpPr>
        <p:spPr>
          <a:xfrm>
            <a:off x="350100" y="1970950"/>
            <a:ext cx="8573100" cy="41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fr" sz="2000"/>
              <a:t>For both predictions, the ElasticNet gives the best performance.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fr" sz="2000"/>
              <a:t>In both cases, adding the Energy Star Score in the model's inputs improves the performance (~20% gain).</a:t>
            </a:r>
            <a:br>
              <a:rPr lang="fr" sz="2000"/>
            </a:b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42"/>
          <p:cNvSpPr txBox="1"/>
          <p:nvPr>
            <p:ph idx="12" type="sldNum"/>
          </p:nvPr>
        </p:nvSpPr>
        <p:spPr>
          <a:xfrm>
            <a:off x="84124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3"/>
          <p:cNvSpPr txBox="1"/>
          <p:nvPr>
            <p:ph type="title"/>
          </p:nvPr>
        </p:nvSpPr>
        <p:spPr>
          <a:xfrm>
            <a:off x="474150" y="2161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Going further ?</a:t>
            </a:r>
            <a:endParaRPr/>
          </a:p>
        </p:txBody>
      </p:sp>
      <p:sp>
        <p:nvSpPr>
          <p:cNvPr id="361" name="Google Shape;361;p4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Some ideas to improve the performance ?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fr"/>
              <a:t>Address </a:t>
            </a:r>
            <a:r>
              <a:rPr lang="fr"/>
              <a:t>the energy sources proportions problem on some properties.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/>
              <a:t>Introduce location information.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/>
              <a:t>Retrieve number of buildings (very correlated with GFA).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/>
              <a:t>Continue to build the Energy Star Score for the missing non-residential properties.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Feature engineering :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fr"/>
              <a:t>map each class of Primary, secondary and third type use (quite detailed) with the one-hot encoded variable classes AND weight the 1 with the respective GFA proportion.</a:t>
            </a:r>
            <a:endParaRPr/>
          </a:p>
        </p:txBody>
      </p:sp>
      <p:sp>
        <p:nvSpPr>
          <p:cNvPr id="362" name="Google Shape;362;p43"/>
          <p:cNvSpPr txBox="1"/>
          <p:nvPr>
            <p:ph idx="12" type="sldNum"/>
          </p:nvPr>
        </p:nvSpPr>
        <p:spPr>
          <a:xfrm>
            <a:off x="84124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4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Thank you for listening</a:t>
            </a:r>
            <a:endParaRPr/>
          </a:p>
        </p:txBody>
      </p:sp>
      <p:sp>
        <p:nvSpPr>
          <p:cNvPr id="368" name="Google Shape;368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5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Appendices</a:t>
            </a:r>
            <a:endParaRPr/>
          </a:p>
        </p:txBody>
      </p:sp>
      <p:sp>
        <p:nvSpPr>
          <p:cNvPr id="374" name="Google Shape;374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6"/>
          <p:cNvSpPr txBox="1"/>
          <p:nvPr>
            <p:ph idx="1" type="body"/>
          </p:nvPr>
        </p:nvSpPr>
        <p:spPr>
          <a:xfrm>
            <a:off x="620850" y="4413025"/>
            <a:ext cx="8090700" cy="5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rPr lang="fr" sz="1200"/>
              <a:t>I Discarded the 3 properties highlighted here. Not all, in order to keep some universities in the dataset.</a:t>
            </a:r>
            <a:br>
              <a:rPr lang="fr" sz="1200"/>
            </a:br>
            <a:r>
              <a:rPr lang="fr" sz="1200"/>
              <a:t>Explanations for the other ratios ? </a:t>
            </a:r>
            <a:endParaRPr sz="1200"/>
          </a:p>
        </p:txBody>
      </p:sp>
      <p:sp>
        <p:nvSpPr>
          <p:cNvPr id="380" name="Google Shape;380;p46"/>
          <p:cNvSpPr txBox="1"/>
          <p:nvPr>
            <p:ph idx="12" type="sldNum"/>
          </p:nvPr>
        </p:nvSpPr>
        <p:spPr>
          <a:xfrm>
            <a:off x="84124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81" name="Google Shape;381;p46"/>
          <p:cNvSpPr txBox="1"/>
          <p:nvPr>
            <p:ph type="title"/>
          </p:nvPr>
        </p:nvSpPr>
        <p:spPr>
          <a:xfrm>
            <a:off x="482100" y="963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Energy source proportions outliers ?</a:t>
            </a:r>
            <a:endParaRPr/>
          </a:p>
        </p:txBody>
      </p:sp>
      <p:pic>
        <p:nvPicPr>
          <p:cNvPr id="382" name="Google Shape;38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4825" y="782450"/>
            <a:ext cx="5616285" cy="357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6"/>
          <p:cNvSpPr/>
          <p:nvPr/>
        </p:nvSpPr>
        <p:spPr>
          <a:xfrm>
            <a:off x="3344925" y="2165450"/>
            <a:ext cx="5616300" cy="4503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6"/>
          <p:cNvSpPr/>
          <p:nvPr/>
        </p:nvSpPr>
        <p:spPr>
          <a:xfrm>
            <a:off x="3344925" y="3605400"/>
            <a:ext cx="5616300" cy="1923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5" name="Google Shape;38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550" y="837425"/>
            <a:ext cx="3059125" cy="331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91" name="Google Shape;391;p47"/>
          <p:cNvSpPr txBox="1"/>
          <p:nvPr>
            <p:ph idx="1" type="body"/>
          </p:nvPr>
        </p:nvSpPr>
        <p:spPr>
          <a:xfrm>
            <a:off x="464075" y="44580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 Xgboost which could be a reasonable alternative to linear models is about 8 times longer to train on the training set.</a:t>
            </a:r>
            <a:endParaRPr/>
          </a:p>
        </p:txBody>
      </p:sp>
      <p:pic>
        <p:nvPicPr>
          <p:cNvPr id="392" name="Google Shape;39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075" y="412225"/>
            <a:ext cx="5709661" cy="39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8"/>
          <p:cNvSpPr txBox="1"/>
          <p:nvPr>
            <p:ph idx="1" type="body"/>
          </p:nvPr>
        </p:nvSpPr>
        <p:spPr>
          <a:xfrm>
            <a:off x="5811900" y="2162625"/>
            <a:ext cx="3332100" cy="38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High Energy Star score</a:t>
            </a:r>
            <a:br>
              <a:rPr lang="fr"/>
            </a:br>
            <a:r>
              <a:rPr lang="fr"/>
              <a:t>could mean lower values for both predictions.</a:t>
            </a:r>
            <a:endParaRPr/>
          </a:p>
        </p:txBody>
      </p:sp>
      <p:sp>
        <p:nvSpPr>
          <p:cNvPr id="398" name="Google Shape;398;p48"/>
          <p:cNvSpPr txBox="1"/>
          <p:nvPr>
            <p:ph idx="12" type="sldNum"/>
          </p:nvPr>
        </p:nvSpPr>
        <p:spPr>
          <a:xfrm>
            <a:off x="84124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99" name="Google Shape;39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325" y="176100"/>
            <a:ext cx="5171000" cy="4654425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48"/>
          <p:cNvSpPr/>
          <p:nvPr/>
        </p:nvSpPr>
        <p:spPr>
          <a:xfrm>
            <a:off x="270600" y="1765325"/>
            <a:ext cx="2824200" cy="279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48"/>
          <p:cNvSpPr/>
          <p:nvPr/>
        </p:nvSpPr>
        <p:spPr>
          <a:xfrm>
            <a:off x="270600" y="3517700"/>
            <a:ext cx="4241400" cy="33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8"/>
          <p:cNvSpPr/>
          <p:nvPr/>
        </p:nvSpPr>
        <p:spPr>
          <a:xfrm>
            <a:off x="2364500" y="1765325"/>
            <a:ext cx="343500" cy="298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9"/>
          <p:cNvSpPr txBox="1"/>
          <p:nvPr>
            <p:ph idx="1" type="body"/>
          </p:nvPr>
        </p:nvSpPr>
        <p:spPr>
          <a:xfrm>
            <a:off x="387900" y="605625"/>
            <a:ext cx="2706900" cy="39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49"/>
          <p:cNvSpPr txBox="1"/>
          <p:nvPr>
            <p:ph idx="12" type="sldNum"/>
          </p:nvPr>
        </p:nvSpPr>
        <p:spPr>
          <a:xfrm>
            <a:off x="84124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409" name="Google Shape;40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024" y="259862"/>
            <a:ext cx="5920751" cy="4623774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49"/>
          <p:cNvSpPr txBox="1"/>
          <p:nvPr/>
        </p:nvSpPr>
        <p:spPr>
          <a:xfrm>
            <a:off x="6336950" y="1309575"/>
            <a:ext cx="24267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Features importance and </a:t>
            </a:r>
            <a:endParaRPr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explainability with shap in the ElasticNet configured for GHG emission predictions</a:t>
            </a:r>
            <a:endParaRPr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confirms the assumption made with the correlation matrix about the Energy StarScore. The higher the Energy Star Score, the less polluter is the the property.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0"/>
          <p:cNvSpPr txBox="1"/>
          <p:nvPr>
            <p:ph idx="1" type="body"/>
          </p:nvPr>
        </p:nvSpPr>
        <p:spPr>
          <a:xfrm>
            <a:off x="5783200" y="631050"/>
            <a:ext cx="2973000" cy="39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Linear models perform better for high values because they are not well represented in the dataset 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Better capacity to extrapolate.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Would more data help tree-based to perform better?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-&gt; We will not get more data, because such properties are not going to be built massively.</a:t>
            </a:r>
            <a:endParaRPr/>
          </a:p>
        </p:txBody>
      </p:sp>
      <p:sp>
        <p:nvSpPr>
          <p:cNvPr id="416" name="Google Shape;416;p50"/>
          <p:cNvSpPr txBox="1"/>
          <p:nvPr>
            <p:ph idx="12" type="sldNum"/>
          </p:nvPr>
        </p:nvSpPr>
        <p:spPr>
          <a:xfrm>
            <a:off x="84124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417" name="Google Shape;41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625" y="188025"/>
            <a:ext cx="5039375" cy="485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51"/>
          <p:cNvSpPr txBox="1"/>
          <p:nvPr>
            <p:ph idx="12" type="sldNum"/>
          </p:nvPr>
        </p:nvSpPr>
        <p:spPr>
          <a:xfrm>
            <a:off x="84124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424" name="Google Shape;42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0312" y="50650"/>
            <a:ext cx="6243375" cy="504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Dataset Overview</a:t>
            </a:r>
            <a:endParaRPr/>
          </a:p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2"/>
          <p:cNvSpPr txBox="1"/>
          <p:nvPr>
            <p:ph idx="1" type="body"/>
          </p:nvPr>
        </p:nvSpPr>
        <p:spPr>
          <a:xfrm>
            <a:off x="387900" y="3905400"/>
            <a:ext cx="8032200" cy="7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04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fr" sz="1440"/>
              <a:t>Dummy regressor : R2 ~ 0</a:t>
            </a:r>
            <a:endParaRPr sz="1440"/>
          </a:p>
          <a:p>
            <a:pPr indent="-32004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fr" sz="1440"/>
              <a:t>Regardless of the regressor, a log transformation on both skewed inputs and the target gave the best results.</a:t>
            </a:r>
            <a:endParaRPr sz="1440"/>
          </a:p>
          <a:p>
            <a:pPr indent="-32004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fr" sz="1440"/>
              <a:t>Linear models give better results than tree-based models.</a:t>
            </a:r>
            <a:endParaRPr sz="1440"/>
          </a:p>
        </p:txBody>
      </p:sp>
      <p:sp>
        <p:nvSpPr>
          <p:cNvPr id="430" name="Google Shape;430;p52"/>
          <p:cNvSpPr txBox="1"/>
          <p:nvPr>
            <p:ph idx="12" type="sldNum"/>
          </p:nvPr>
        </p:nvSpPr>
        <p:spPr>
          <a:xfrm>
            <a:off x="84124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431" name="Google Shape;43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231" y="891975"/>
            <a:ext cx="6918869" cy="3013425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52"/>
          <p:cNvSpPr txBox="1"/>
          <p:nvPr>
            <p:ph type="title"/>
          </p:nvPr>
        </p:nvSpPr>
        <p:spPr>
          <a:xfrm>
            <a:off x="387900" y="54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Energy prediction (R2)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3"/>
          <p:cNvSpPr txBox="1"/>
          <p:nvPr>
            <p:ph type="title"/>
          </p:nvPr>
        </p:nvSpPr>
        <p:spPr>
          <a:xfrm>
            <a:off x="431138" y="1188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Energy prediction (RMSE)</a:t>
            </a:r>
            <a:endParaRPr/>
          </a:p>
        </p:txBody>
      </p:sp>
      <p:sp>
        <p:nvSpPr>
          <p:cNvPr id="438" name="Google Shape;438;p53"/>
          <p:cNvSpPr txBox="1"/>
          <p:nvPr>
            <p:ph idx="1" type="body"/>
          </p:nvPr>
        </p:nvSpPr>
        <p:spPr>
          <a:xfrm>
            <a:off x="387900" y="4338524"/>
            <a:ext cx="7891500" cy="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2420" lvl="0" marL="457200" rtl="0" algn="l">
              <a:spcBef>
                <a:spcPts val="0"/>
              </a:spcBef>
              <a:spcAft>
                <a:spcPts val="0"/>
              </a:spcAft>
              <a:buSzPts val="1320"/>
              <a:buChar char="●"/>
            </a:pPr>
            <a:r>
              <a:rPr lang="fr" sz="1320"/>
              <a:t>Dummy regressor : RMSE ~ 3e7 kBtu</a:t>
            </a:r>
            <a:endParaRPr sz="1320"/>
          </a:p>
          <a:p>
            <a:pPr indent="-312420" lvl="0" marL="457200" rtl="0" algn="l">
              <a:spcBef>
                <a:spcPts val="0"/>
              </a:spcBef>
              <a:spcAft>
                <a:spcPts val="0"/>
              </a:spcAft>
              <a:buSzPts val="1320"/>
              <a:buChar char="●"/>
            </a:pPr>
            <a:r>
              <a:rPr lang="fr" sz="1320"/>
              <a:t>Idem</a:t>
            </a:r>
            <a:endParaRPr sz="1320"/>
          </a:p>
        </p:txBody>
      </p:sp>
      <p:sp>
        <p:nvSpPr>
          <p:cNvPr id="439" name="Google Shape;439;p53"/>
          <p:cNvSpPr txBox="1"/>
          <p:nvPr>
            <p:ph idx="12" type="sldNum"/>
          </p:nvPr>
        </p:nvSpPr>
        <p:spPr>
          <a:xfrm>
            <a:off x="84124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440" name="Google Shape;44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38" y="893512"/>
            <a:ext cx="8863725" cy="335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87900" y="1338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 dataset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193375" y="1081875"/>
            <a:ext cx="58383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/>
              <a:t>information gathered in 2016. Mandatory for all </a:t>
            </a:r>
            <a:r>
              <a:rPr lang="fr"/>
              <a:t>Seattle's </a:t>
            </a:r>
            <a:r>
              <a:rPr lang="fr"/>
              <a:t>properties with a GFA &gt;  20 000 feet square.</a:t>
            </a:r>
            <a:endParaRPr/>
          </a:p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124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975" y="3137688"/>
            <a:ext cx="7284051" cy="1678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3590650" y="4746588"/>
            <a:ext cx="622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chunk of the dataset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9550" y="259350"/>
            <a:ext cx="1860374" cy="27488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193375" y="1981775"/>
            <a:ext cx="55542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f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3376 properties of Seattle (rows).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f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45 features (columns).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925" y="933650"/>
            <a:ext cx="7035076" cy="384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525" y="911750"/>
            <a:ext cx="7133875" cy="38894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>
            <p:ph type="title"/>
          </p:nvPr>
        </p:nvSpPr>
        <p:spPr>
          <a:xfrm>
            <a:off x="172925" y="886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Missing values, </a:t>
            </a:r>
            <a:r>
              <a:rPr lang="fr"/>
              <a:t>Features groups and Targets.</a:t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124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7359175" y="824700"/>
            <a:ext cx="17052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1 - T</a:t>
            </a: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ype and primary use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2 - Name and localization.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3 - Buildings' attributes.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4 - ENERGY STAR Score.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5 - Energy Consumption.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6 - Data Status.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7 - GHG Emissions.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525" y="877362"/>
            <a:ext cx="7235649" cy="4001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87900" y="1486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Filtering non-residential properties 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33900" y="975250"/>
            <a:ext cx="8755800" cy="15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/>
              <a:t>Compliant Status → 165 properties discarded (missing or default data)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/>
              <a:t>Filtered on a triplet of features to ensure only Non-Residential properties remained in the data.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124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1300" y="2208731"/>
            <a:ext cx="3601000" cy="1952518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3982400" y="4070588"/>
            <a:ext cx="622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 of inconsistencies found.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6" name="Google Shape;116;p19"/>
          <p:cNvCxnSpPr>
            <a:stCxn id="117" idx="1"/>
            <a:endCxn id="118" idx="1"/>
          </p:cNvCxnSpPr>
          <p:nvPr/>
        </p:nvCxnSpPr>
        <p:spPr>
          <a:xfrm>
            <a:off x="7347100" y="2792325"/>
            <a:ext cx="310500" cy="118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9"/>
          <p:cNvCxnSpPr>
            <a:stCxn id="117" idx="3"/>
            <a:endCxn id="118" idx="3"/>
          </p:cNvCxnSpPr>
          <p:nvPr/>
        </p:nvCxnSpPr>
        <p:spPr>
          <a:xfrm flipH="1">
            <a:off x="8650600" y="2792325"/>
            <a:ext cx="310500" cy="118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19"/>
          <p:cNvSpPr txBox="1"/>
          <p:nvPr/>
        </p:nvSpPr>
        <p:spPr>
          <a:xfrm>
            <a:off x="7347100" y="2592225"/>
            <a:ext cx="161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3376 properties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7657600" y="3667425"/>
            <a:ext cx="99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1487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properties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00" y="2111425"/>
            <a:ext cx="3489201" cy="224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820"/>
              <a:t>EDA on non-residential properties </a:t>
            </a:r>
            <a:endParaRPr sz="3820"/>
          </a:p>
        </p:txBody>
      </p:sp>
      <p:sp>
        <p:nvSpPr>
          <p:cNvPr id="126" name="Google Shape;12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7" name="Google Shape;127;p20"/>
          <p:cNvSpPr txBox="1"/>
          <p:nvPr/>
        </p:nvSpPr>
        <p:spPr>
          <a:xfrm>
            <a:off x="549450" y="2885075"/>
            <a:ext cx="808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93C47D"/>
                </a:solidFill>
                <a:latin typeface="Roboto Slab"/>
                <a:ea typeface="Roboto Slab"/>
                <a:cs typeface="Roboto Slab"/>
                <a:sym typeface="Roboto Slab"/>
              </a:rPr>
              <a:t>F</a:t>
            </a:r>
            <a:r>
              <a:rPr lang="fr" sz="3000">
                <a:solidFill>
                  <a:srgbClr val="93C47D"/>
                </a:solidFill>
                <a:latin typeface="Roboto Slab"/>
                <a:ea typeface="Roboto Slab"/>
                <a:cs typeface="Roboto Slab"/>
                <a:sym typeface="Roboto Slab"/>
              </a:rPr>
              <a:t>eatures selection motives</a:t>
            </a:r>
            <a:endParaRPr sz="3000">
              <a:solidFill>
                <a:srgbClr val="93C47D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5945200" y="591650"/>
            <a:ext cx="3015900" cy="44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4 </a:t>
            </a:r>
            <a:r>
              <a:rPr lang="fr" sz="1400"/>
              <a:t>structural attributes out of 5 are correlated with the targets.</a:t>
            </a:r>
            <a:br>
              <a:rPr lang="fr" sz="1400"/>
            </a:br>
            <a:r>
              <a:rPr lang="fr" sz="1400"/>
              <a:t>Thus, should go in the inputs.</a:t>
            </a:r>
            <a:br>
              <a:rPr lang="fr" sz="1400"/>
            </a:b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Total GFA and buildings' GFA are highly correlated .</a:t>
            </a:r>
            <a:br>
              <a:rPr lang="fr" sz="1400"/>
            </a:br>
            <a:r>
              <a:rPr lang="fr" sz="1400"/>
              <a:t>→ Choose only 1 as input to avoid multicollinearity.</a:t>
            </a:r>
            <a:br>
              <a:rPr lang="fr" sz="1400"/>
            </a:b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F6B26B"/>
                </a:solidFill>
              </a:rPr>
              <a:t>Retained Structural Features as inputs : </a:t>
            </a:r>
            <a:endParaRPr sz="1400">
              <a:solidFill>
                <a:srgbClr val="F6B26B"/>
              </a:solidFill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F6B26B"/>
              </a:buClr>
              <a:buSzPts val="1400"/>
              <a:buChar char="●"/>
            </a:pPr>
            <a:r>
              <a:rPr lang="fr" sz="1400">
                <a:solidFill>
                  <a:srgbClr val="F6B26B"/>
                </a:solidFill>
              </a:rPr>
              <a:t>'PropertyGFABuilding(s)'</a:t>
            </a:r>
            <a:endParaRPr sz="1400">
              <a:solidFill>
                <a:srgbClr val="F6B26B"/>
              </a:solidFill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400"/>
              <a:buChar char="●"/>
            </a:pPr>
            <a:r>
              <a:rPr lang="fr" sz="1400">
                <a:solidFill>
                  <a:srgbClr val="F6B26B"/>
                </a:solidFill>
              </a:rPr>
              <a:t>'NumberofFloors</a:t>
            </a:r>
            <a:endParaRPr sz="1400">
              <a:solidFill>
                <a:srgbClr val="F6B26B"/>
              </a:solidFill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400"/>
              <a:buChar char="●"/>
            </a:pPr>
            <a:r>
              <a:rPr lang="fr" sz="1400">
                <a:solidFill>
                  <a:srgbClr val="F6B26B"/>
                </a:solidFill>
              </a:rPr>
              <a:t>'NumberofBuildings</a:t>
            </a:r>
            <a:endParaRPr sz="1400">
              <a:solidFill>
                <a:srgbClr val="F6B26B"/>
              </a:solidFill>
            </a:endParaRPr>
          </a:p>
        </p:txBody>
      </p:sp>
      <p:sp>
        <p:nvSpPr>
          <p:cNvPr id="133" name="Google Shape;133;p21"/>
          <p:cNvSpPr txBox="1"/>
          <p:nvPr>
            <p:ph idx="12" type="sldNum"/>
          </p:nvPr>
        </p:nvSpPr>
        <p:spPr>
          <a:xfrm>
            <a:off x="84124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" y="0"/>
            <a:ext cx="568746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/>
          <p:cNvSpPr/>
          <p:nvPr/>
        </p:nvSpPr>
        <p:spPr>
          <a:xfrm>
            <a:off x="56200" y="2068200"/>
            <a:ext cx="3166200" cy="3459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1"/>
          <p:cNvSpPr/>
          <p:nvPr/>
        </p:nvSpPr>
        <p:spPr>
          <a:xfrm>
            <a:off x="56200" y="3322800"/>
            <a:ext cx="4515900" cy="3459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7" name="Google Shape;137;p21"/>
          <p:cNvCxnSpPr/>
          <p:nvPr/>
        </p:nvCxnSpPr>
        <p:spPr>
          <a:xfrm flipH="1" rot="10800000">
            <a:off x="3254675" y="695775"/>
            <a:ext cx="1080600" cy="15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21"/>
          <p:cNvCxnSpPr>
            <a:endCxn id="136" idx="3"/>
          </p:cNvCxnSpPr>
          <p:nvPr/>
        </p:nvCxnSpPr>
        <p:spPr>
          <a:xfrm>
            <a:off x="4486600" y="717450"/>
            <a:ext cx="85500" cy="277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21"/>
          <p:cNvSpPr txBox="1"/>
          <p:nvPr/>
        </p:nvSpPr>
        <p:spPr>
          <a:xfrm>
            <a:off x="3851400" y="295575"/>
            <a:ext cx="529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TARGETS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1"/>
          <p:cNvSpPr/>
          <p:nvPr/>
        </p:nvSpPr>
        <p:spPr>
          <a:xfrm>
            <a:off x="1082725" y="436550"/>
            <a:ext cx="1620900" cy="4646400"/>
          </a:xfrm>
          <a:prstGeom prst="rect">
            <a:avLst/>
          </a:prstGeom>
          <a:noFill/>
          <a:ln cap="flat" cmpd="sng" w="9525">
            <a:solidFill>
              <a:srgbClr val="DD7E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1"/>
          <p:cNvSpPr txBox="1"/>
          <p:nvPr/>
        </p:nvSpPr>
        <p:spPr>
          <a:xfrm>
            <a:off x="1082725" y="0"/>
            <a:ext cx="201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Structural attributes</a:t>
            </a:r>
            <a:endParaRPr>
              <a:solidFill>
                <a:srgbClr val="DD7E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3D5764"/>
      </a:lt1>
      <a:dk2>
        <a:srgbClr val="004065"/>
      </a:dk2>
      <a:lt2>
        <a:srgbClr val="CFD8DC"/>
      </a:lt2>
      <a:accent1>
        <a:srgbClr val="0277BD"/>
      </a:accent1>
      <a:accent2>
        <a:srgbClr val="3A5F1D"/>
      </a:accent2>
      <a:accent3>
        <a:srgbClr val="009688"/>
      </a:accent3>
      <a:accent4>
        <a:srgbClr val="7E878A"/>
      </a:accent4>
      <a:accent5>
        <a:srgbClr val="AAA446"/>
      </a:accent5>
      <a:accent6>
        <a:srgbClr val="FFEB38"/>
      </a:accent6>
      <a:hlink>
        <a:srgbClr val="76B62E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