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8"/>
  </p:notesMasterIdLst>
  <p:sldIdLst>
    <p:sldId id="256" r:id="rId5"/>
    <p:sldId id="491" r:id="rId6"/>
    <p:sldId id="494" r:id="rId7"/>
    <p:sldId id="1737" r:id="rId8"/>
    <p:sldId id="2400" r:id="rId9"/>
    <p:sldId id="2394" r:id="rId10"/>
    <p:sldId id="500" r:id="rId11"/>
    <p:sldId id="2384" r:id="rId12"/>
    <p:sldId id="271" r:id="rId13"/>
    <p:sldId id="509" r:id="rId14"/>
    <p:sldId id="505" r:id="rId15"/>
    <p:sldId id="506" r:id="rId16"/>
    <p:sldId id="507" r:id="rId17"/>
    <p:sldId id="508" r:id="rId18"/>
    <p:sldId id="270" r:id="rId19"/>
    <p:sldId id="272" r:id="rId20"/>
    <p:sldId id="266" r:id="rId21"/>
    <p:sldId id="267" r:id="rId22"/>
    <p:sldId id="2385" r:id="rId23"/>
    <p:sldId id="1733" r:id="rId24"/>
    <p:sldId id="498" r:id="rId25"/>
    <p:sldId id="2390" r:id="rId26"/>
    <p:sldId id="2395" r:id="rId27"/>
    <p:sldId id="2391" r:id="rId28"/>
    <p:sldId id="261" r:id="rId29"/>
    <p:sldId id="2397" r:id="rId30"/>
    <p:sldId id="2396" r:id="rId31"/>
    <p:sldId id="2398" r:id="rId32"/>
    <p:sldId id="499" r:id="rId33"/>
    <p:sldId id="1311" r:id="rId34"/>
    <p:sldId id="496" r:id="rId35"/>
    <p:sldId id="258" r:id="rId36"/>
    <p:sldId id="2388" r:id="rId37"/>
    <p:sldId id="2389" r:id="rId38"/>
    <p:sldId id="497" r:id="rId39"/>
    <p:sldId id="504" r:id="rId40"/>
    <p:sldId id="2383" r:id="rId41"/>
    <p:sldId id="501" r:id="rId42"/>
    <p:sldId id="2392" r:id="rId43"/>
    <p:sldId id="2393" r:id="rId44"/>
    <p:sldId id="269" r:id="rId45"/>
    <p:sldId id="268" r:id="rId46"/>
    <p:sldId id="2399"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A5B9E7-4979-4D22-92C7-A777A83934BA}" v="64" dt="2020-06-15T00:23:08.6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76" y="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 Julia 000" userId="6d69e264-6740-4aa2-8cb5-9b17bcdb1a29" providerId="ADAL" clId="{2DA5B9E7-4979-4D22-92C7-A777A83934BA}"/>
    <pc:docChg chg="custSel addSld delSld modSld sldOrd">
      <pc:chgData name="Hu, Julia 000" userId="6d69e264-6740-4aa2-8cb5-9b17bcdb1a29" providerId="ADAL" clId="{2DA5B9E7-4979-4D22-92C7-A777A83934BA}" dt="2020-06-15T01:44:17.230" v="886" actId="20577"/>
      <pc:docMkLst>
        <pc:docMk/>
      </pc:docMkLst>
      <pc:sldChg chg="modSp">
        <pc:chgData name="Hu, Julia 000" userId="6d69e264-6740-4aa2-8cb5-9b17bcdb1a29" providerId="ADAL" clId="{2DA5B9E7-4979-4D22-92C7-A777A83934BA}" dt="2020-06-14T21:27:54.022" v="647" actId="20577"/>
        <pc:sldMkLst>
          <pc:docMk/>
          <pc:sldMk cId="2502333862" sldId="256"/>
        </pc:sldMkLst>
        <pc:spChg chg="mod">
          <ac:chgData name="Hu, Julia 000" userId="6d69e264-6740-4aa2-8cb5-9b17bcdb1a29" providerId="ADAL" clId="{2DA5B9E7-4979-4D22-92C7-A777A83934BA}" dt="2020-06-14T21:27:54.022" v="647" actId="20577"/>
          <ac:spMkLst>
            <pc:docMk/>
            <pc:sldMk cId="2502333862" sldId="256"/>
            <ac:spMk id="2" creationId="{8DB4C15E-B6B9-4930-855E-E77A5A565E8F}"/>
          </ac:spMkLst>
        </pc:spChg>
        <pc:spChg chg="mod">
          <ac:chgData name="Hu, Julia 000" userId="6d69e264-6740-4aa2-8cb5-9b17bcdb1a29" providerId="ADAL" clId="{2DA5B9E7-4979-4D22-92C7-A777A83934BA}" dt="2020-06-14T21:27:41.634" v="645" actId="255"/>
          <ac:spMkLst>
            <pc:docMk/>
            <pc:sldMk cId="2502333862" sldId="256"/>
            <ac:spMk id="3" creationId="{16AEE9AB-C7B0-4972-A236-18B9A0B043E3}"/>
          </ac:spMkLst>
        </pc:spChg>
      </pc:sldChg>
      <pc:sldChg chg="modSp del ord">
        <pc:chgData name="Hu, Julia 000" userId="6d69e264-6740-4aa2-8cb5-9b17bcdb1a29" providerId="ADAL" clId="{2DA5B9E7-4979-4D22-92C7-A777A83934BA}" dt="2020-06-15T00:21:32.924" v="785" actId="2696"/>
        <pc:sldMkLst>
          <pc:docMk/>
          <pc:sldMk cId="466111745" sldId="257"/>
        </pc:sldMkLst>
        <pc:spChg chg="mod">
          <ac:chgData name="Hu, Julia 000" userId="6d69e264-6740-4aa2-8cb5-9b17bcdb1a29" providerId="ADAL" clId="{2DA5B9E7-4979-4D22-92C7-A777A83934BA}" dt="2020-06-14T16:46:11.577" v="86" actId="20577"/>
          <ac:spMkLst>
            <pc:docMk/>
            <pc:sldMk cId="466111745" sldId="257"/>
            <ac:spMk id="2" creationId="{45C30135-45B9-46C8-BE60-6C014E573DCC}"/>
          </ac:spMkLst>
        </pc:spChg>
      </pc:sldChg>
      <pc:sldChg chg="addSp delSp modSp add ord setBg delDesignElem">
        <pc:chgData name="Hu, Julia 000" userId="6d69e264-6740-4aa2-8cb5-9b17bcdb1a29" providerId="ADAL" clId="{2DA5B9E7-4979-4D22-92C7-A777A83934BA}" dt="2020-06-15T00:22:42.096" v="798"/>
        <pc:sldMkLst>
          <pc:docMk/>
          <pc:sldMk cId="4225696279" sldId="258"/>
        </pc:sldMkLst>
        <pc:spChg chg="del mod">
          <ac:chgData name="Hu, Julia 000" userId="6d69e264-6740-4aa2-8cb5-9b17bcdb1a29" providerId="ADAL" clId="{2DA5B9E7-4979-4D22-92C7-A777A83934BA}" dt="2020-06-14T16:47:59.325" v="95" actId="478"/>
          <ac:spMkLst>
            <pc:docMk/>
            <pc:sldMk cId="4225696279" sldId="258"/>
            <ac:spMk id="2" creationId="{4992DAE1-9420-426B-BFED-E5968EB52336}"/>
          </ac:spMkLst>
        </pc:spChg>
        <pc:spChg chg="add mod">
          <ac:chgData name="Hu, Julia 000" userId="6d69e264-6740-4aa2-8cb5-9b17bcdb1a29" providerId="ADAL" clId="{2DA5B9E7-4979-4D22-92C7-A777A83934BA}" dt="2020-06-14T16:48:10.873" v="134" actId="20577"/>
          <ac:spMkLst>
            <pc:docMk/>
            <pc:sldMk cId="4225696279" sldId="258"/>
            <ac:spMk id="5" creationId="{3C50AF56-4EC6-4E5F-8447-14C89FDF6C38}"/>
          </ac:spMkLst>
        </pc:spChg>
        <pc:spChg chg="del">
          <ac:chgData name="Hu, Julia 000" userId="6d69e264-6740-4aa2-8cb5-9b17bcdb1a29" providerId="ADAL" clId="{2DA5B9E7-4979-4D22-92C7-A777A83934BA}" dt="2020-06-14T16:47:43.470" v="89"/>
          <ac:spMkLst>
            <pc:docMk/>
            <pc:sldMk cId="4225696279" sldId="258"/>
            <ac:spMk id="9" creationId="{96918796-2918-40D6-BE3A-4600C47FCD42}"/>
          </ac:spMkLst>
        </pc:spChg>
        <pc:graphicFrameChg chg="modGraphic">
          <ac:chgData name="Hu, Julia 000" userId="6d69e264-6740-4aa2-8cb5-9b17bcdb1a29" providerId="ADAL" clId="{2DA5B9E7-4979-4D22-92C7-A777A83934BA}" dt="2020-06-14T16:48:17.192" v="147" actId="20577"/>
          <ac:graphicFrameMkLst>
            <pc:docMk/>
            <pc:sldMk cId="4225696279" sldId="258"/>
            <ac:graphicFrameMk id="3" creationId="{FBD641B7-610A-45CA-94E0-A18AC6DDB601}"/>
          </ac:graphicFrameMkLst>
        </pc:graphicFrameChg>
      </pc:sldChg>
      <pc:sldChg chg="delSp add del ord setBg delDesignElem">
        <pc:chgData name="Hu, Julia 000" userId="6d69e264-6740-4aa2-8cb5-9b17bcdb1a29" providerId="ADAL" clId="{2DA5B9E7-4979-4D22-92C7-A777A83934BA}" dt="2020-06-14T23:04:31.728" v="740" actId="2696"/>
        <pc:sldMkLst>
          <pc:docMk/>
          <pc:sldMk cId="2265902890" sldId="259"/>
        </pc:sldMkLst>
        <pc:spChg chg="del">
          <ac:chgData name="Hu, Julia 000" userId="6d69e264-6740-4aa2-8cb5-9b17bcdb1a29" providerId="ADAL" clId="{2DA5B9E7-4979-4D22-92C7-A777A83934BA}" dt="2020-06-14T21:22:17.363" v="638"/>
          <ac:spMkLst>
            <pc:docMk/>
            <pc:sldMk cId="2265902890" sldId="259"/>
            <ac:spMk id="71" creationId="{6753252F-4873-4F63-801D-CC719279A7D5}"/>
          </ac:spMkLst>
        </pc:spChg>
        <pc:spChg chg="del">
          <ac:chgData name="Hu, Julia 000" userId="6d69e264-6740-4aa2-8cb5-9b17bcdb1a29" providerId="ADAL" clId="{2DA5B9E7-4979-4D22-92C7-A777A83934BA}" dt="2020-06-14T21:22:17.363" v="638"/>
          <ac:spMkLst>
            <pc:docMk/>
            <pc:sldMk cId="2265902890" sldId="259"/>
            <ac:spMk id="73" creationId="{047C8CCB-F95D-4249-92DD-651249D3535A}"/>
          </ac:spMkLst>
        </pc:spChg>
      </pc:sldChg>
      <pc:sldChg chg="add del setBg">
        <pc:chgData name="Hu, Julia 000" userId="6d69e264-6740-4aa2-8cb5-9b17bcdb1a29" providerId="ADAL" clId="{2DA5B9E7-4979-4D22-92C7-A777A83934BA}" dt="2020-06-15T00:21:44.028" v="787" actId="2696"/>
        <pc:sldMkLst>
          <pc:docMk/>
          <pc:sldMk cId="3745459879" sldId="260"/>
        </pc:sldMkLst>
      </pc:sldChg>
      <pc:sldChg chg="delSp add ord setBg delDesignElem">
        <pc:chgData name="Hu, Julia 000" userId="6d69e264-6740-4aa2-8cb5-9b17bcdb1a29" providerId="ADAL" clId="{2DA5B9E7-4979-4D22-92C7-A777A83934BA}" dt="2020-06-14T23:08:59.165" v="751"/>
        <pc:sldMkLst>
          <pc:docMk/>
          <pc:sldMk cId="1083421263" sldId="261"/>
        </pc:sldMkLst>
        <pc:spChg chg="del">
          <ac:chgData name="Hu, Julia 000" userId="6d69e264-6740-4aa2-8cb5-9b17bcdb1a29" providerId="ADAL" clId="{2DA5B9E7-4979-4D22-92C7-A777A83934BA}" dt="2020-06-14T21:22:17.363" v="638"/>
          <ac:spMkLst>
            <pc:docMk/>
            <pc:sldMk cId="1083421263" sldId="261"/>
            <ac:spMk id="71" creationId="{6753252F-4873-4F63-801D-CC719279A7D5}"/>
          </ac:spMkLst>
        </pc:spChg>
        <pc:spChg chg="del">
          <ac:chgData name="Hu, Julia 000" userId="6d69e264-6740-4aa2-8cb5-9b17bcdb1a29" providerId="ADAL" clId="{2DA5B9E7-4979-4D22-92C7-A777A83934BA}" dt="2020-06-14T21:22:17.363" v="638"/>
          <ac:spMkLst>
            <pc:docMk/>
            <pc:sldMk cId="1083421263" sldId="261"/>
            <ac:spMk id="73" creationId="{047C8CCB-F95D-4249-92DD-651249D3535A}"/>
          </ac:spMkLst>
        </pc:spChg>
      </pc:sldChg>
      <pc:sldChg chg="add del setBg">
        <pc:chgData name="Hu, Julia 000" userId="6d69e264-6740-4aa2-8cb5-9b17bcdb1a29" providerId="ADAL" clId="{2DA5B9E7-4979-4D22-92C7-A777A83934BA}" dt="2020-06-15T00:21:47.368" v="788" actId="2696"/>
        <pc:sldMkLst>
          <pc:docMk/>
          <pc:sldMk cId="1028393453" sldId="264"/>
        </pc:sldMkLst>
      </pc:sldChg>
      <pc:sldChg chg="ord">
        <pc:chgData name="Hu, Julia 000" userId="6d69e264-6740-4aa2-8cb5-9b17bcdb1a29" providerId="ADAL" clId="{2DA5B9E7-4979-4D22-92C7-A777A83934BA}" dt="2020-06-15T00:12:59.047" v="755"/>
        <pc:sldMkLst>
          <pc:docMk/>
          <pc:sldMk cId="623766858" sldId="266"/>
        </pc:sldMkLst>
      </pc:sldChg>
      <pc:sldChg chg="ord">
        <pc:chgData name="Hu, Julia 000" userId="6d69e264-6740-4aa2-8cb5-9b17bcdb1a29" providerId="ADAL" clId="{2DA5B9E7-4979-4D22-92C7-A777A83934BA}" dt="2020-06-15T00:12:59.047" v="755"/>
        <pc:sldMkLst>
          <pc:docMk/>
          <pc:sldMk cId="2604420901" sldId="267"/>
        </pc:sldMkLst>
      </pc:sldChg>
      <pc:sldChg chg="add setBg">
        <pc:chgData name="Hu, Julia 000" userId="6d69e264-6740-4aa2-8cb5-9b17bcdb1a29" providerId="ADAL" clId="{2DA5B9E7-4979-4D22-92C7-A777A83934BA}" dt="2020-06-14T16:49:52.544" v="152"/>
        <pc:sldMkLst>
          <pc:docMk/>
          <pc:sldMk cId="3850692954" sldId="268"/>
        </pc:sldMkLst>
      </pc:sldChg>
      <pc:sldChg chg="delSp modSp add setBg delDesignElem">
        <pc:chgData name="Hu, Julia 000" userId="6d69e264-6740-4aa2-8cb5-9b17bcdb1a29" providerId="ADAL" clId="{2DA5B9E7-4979-4D22-92C7-A777A83934BA}" dt="2020-06-15T00:22:24.519" v="797" actId="27636"/>
        <pc:sldMkLst>
          <pc:docMk/>
          <pc:sldMk cId="3061025780" sldId="269"/>
        </pc:sldMkLst>
        <pc:spChg chg="mod">
          <ac:chgData name="Hu, Julia 000" userId="6d69e264-6740-4aa2-8cb5-9b17bcdb1a29" providerId="ADAL" clId="{2DA5B9E7-4979-4D22-92C7-A777A83934BA}" dt="2020-06-15T00:22:24.519" v="797" actId="27636"/>
          <ac:spMkLst>
            <pc:docMk/>
            <pc:sldMk cId="3061025780" sldId="269"/>
            <ac:spMk id="3" creationId="{22F6BC32-5562-4B4E-AD09-C4AA725048F4}"/>
          </ac:spMkLst>
        </pc:spChg>
        <pc:spChg chg="del">
          <ac:chgData name="Hu, Julia 000" userId="6d69e264-6740-4aa2-8cb5-9b17bcdb1a29" providerId="ADAL" clId="{2DA5B9E7-4979-4D22-92C7-A777A83934BA}" dt="2020-06-14T16:50:06.309" v="154"/>
          <ac:spMkLst>
            <pc:docMk/>
            <pc:sldMk cId="3061025780" sldId="269"/>
            <ac:spMk id="8" creationId="{8D70B121-56F4-4848-B38B-182089D909FA}"/>
          </ac:spMkLst>
        </pc:spChg>
        <pc:cxnChg chg="del">
          <ac:chgData name="Hu, Julia 000" userId="6d69e264-6740-4aa2-8cb5-9b17bcdb1a29" providerId="ADAL" clId="{2DA5B9E7-4979-4D22-92C7-A777A83934BA}" dt="2020-06-14T16:50:06.309" v="154"/>
          <ac:cxnSpMkLst>
            <pc:docMk/>
            <pc:sldMk cId="3061025780" sldId="269"/>
            <ac:cxnSpMk id="10" creationId="{2D72A2C9-F3CA-4216-8BAD-FA4C970C3C4E}"/>
          </ac:cxnSpMkLst>
        </pc:cxnChg>
      </pc:sldChg>
      <pc:sldChg chg="add ord setBg">
        <pc:chgData name="Hu, Julia 000" userId="6d69e264-6740-4aa2-8cb5-9b17bcdb1a29" providerId="ADAL" clId="{2DA5B9E7-4979-4D22-92C7-A777A83934BA}" dt="2020-06-15T00:23:08.657" v="799"/>
        <pc:sldMkLst>
          <pc:docMk/>
          <pc:sldMk cId="1150298695" sldId="270"/>
        </pc:sldMkLst>
      </pc:sldChg>
      <pc:sldChg chg="modSp add ord">
        <pc:chgData name="Hu, Julia 000" userId="6d69e264-6740-4aa2-8cb5-9b17bcdb1a29" providerId="ADAL" clId="{2DA5B9E7-4979-4D22-92C7-A777A83934BA}" dt="2020-06-15T00:17:58.732" v="777" actId="20577"/>
        <pc:sldMkLst>
          <pc:docMk/>
          <pc:sldMk cId="1846069094" sldId="271"/>
        </pc:sldMkLst>
        <pc:spChg chg="mod">
          <ac:chgData name="Hu, Julia 000" userId="6d69e264-6740-4aa2-8cb5-9b17bcdb1a29" providerId="ADAL" clId="{2DA5B9E7-4979-4D22-92C7-A777A83934BA}" dt="2020-06-15T00:17:58.732" v="777" actId="20577"/>
          <ac:spMkLst>
            <pc:docMk/>
            <pc:sldMk cId="1846069094" sldId="271"/>
            <ac:spMk id="2" creationId="{7988E49D-63D2-4BC5-A2FA-A5B9880063B2}"/>
          </ac:spMkLst>
        </pc:spChg>
      </pc:sldChg>
      <pc:sldChg chg="add ord setBg">
        <pc:chgData name="Hu, Julia 000" userId="6d69e264-6740-4aa2-8cb5-9b17bcdb1a29" providerId="ADAL" clId="{2DA5B9E7-4979-4D22-92C7-A777A83934BA}" dt="2020-06-15T00:23:08.657" v="799"/>
        <pc:sldMkLst>
          <pc:docMk/>
          <pc:sldMk cId="3436646182" sldId="272"/>
        </pc:sldMkLst>
      </pc:sldChg>
      <pc:sldChg chg="modSp add">
        <pc:chgData name="Hu, Julia 000" userId="6d69e264-6740-4aa2-8cb5-9b17bcdb1a29" providerId="ADAL" clId="{2DA5B9E7-4979-4D22-92C7-A777A83934BA}" dt="2020-06-14T21:19:14.706" v="622" actId="27636"/>
        <pc:sldMkLst>
          <pc:docMk/>
          <pc:sldMk cId="2317770444" sldId="491"/>
        </pc:sldMkLst>
        <pc:spChg chg="mod">
          <ac:chgData name="Hu, Julia 000" userId="6d69e264-6740-4aa2-8cb5-9b17bcdb1a29" providerId="ADAL" clId="{2DA5B9E7-4979-4D22-92C7-A777A83934BA}" dt="2020-06-14T21:19:14.706" v="622" actId="27636"/>
          <ac:spMkLst>
            <pc:docMk/>
            <pc:sldMk cId="2317770444" sldId="491"/>
            <ac:spMk id="2" creationId="{E4ECAD3E-8A71-426D-B9DB-28C92A9047C1}"/>
          </ac:spMkLst>
        </pc:spChg>
      </pc:sldChg>
      <pc:sldChg chg="add">
        <pc:chgData name="Hu, Julia 000" userId="6d69e264-6740-4aa2-8cb5-9b17bcdb1a29" providerId="ADAL" clId="{2DA5B9E7-4979-4D22-92C7-A777A83934BA}" dt="2020-06-14T16:40:47.957" v="0"/>
        <pc:sldMkLst>
          <pc:docMk/>
          <pc:sldMk cId="557495146" sldId="494"/>
        </pc:sldMkLst>
      </pc:sldChg>
      <pc:sldChg chg="delSp modSp add del setBg delDesignElem">
        <pc:chgData name="Hu, Julia 000" userId="6d69e264-6740-4aa2-8cb5-9b17bcdb1a29" providerId="ADAL" clId="{2DA5B9E7-4979-4D22-92C7-A777A83934BA}" dt="2020-06-15T00:21:40.260" v="786" actId="2696"/>
        <pc:sldMkLst>
          <pc:docMk/>
          <pc:sldMk cId="905941985" sldId="495"/>
        </pc:sldMkLst>
        <pc:spChg chg="mod">
          <ac:chgData name="Hu, Julia 000" userId="6d69e264-6740-4aa2-8cb5-9b17bcdb1a29" providerId="ADAL" clId="{2DA5B9E7-4979-4D22-92C7-A777A83934BA}" dt="2020-06-14T17:00:58.907" v="456" actId="207"/>
          <ac:spMkLst>
            <pc:docMk/>
            <pc:sldMk cId="905941985" sldId="495"/>
            <ac:spMk id="2" creationId="{6ABE0C31-0E38-4016-8004-8E02D89E564A}"/>
          </ac:spMkLst>
        </pc:spChg>
        <pc:spChg chg="del">
          <ac:chgData name="Hu, Julia 000" userId="6d69e264-6740-4aa2-8cb5-9b17bcdb1a29" providerId="ADAL" clId="{2DA5B9E7-4979-4D22-92C7-A777A83934BA}" dt="2020-06-14T16:48:49.724" v="149"/>
          <ac:spMkLst>
            <pc:docMk/>
            <pc:sldMk cId="905941985" sldId="495"/>
            <ac:spMk id="135" creationId="{A4AC5506-6312-4701-8D3C-40187889A947}"/>
          </ac:spMkLst>
        </pc:spChg>
      </pc:sldChg>
      <pc:sldChg chg="modSp add ord">
        <pc:chgData name="Hu, Julia 000" userId="6d69e264-6740-4aa2-8cb5-9b17bcdb1a29" providerId="ADAL" clId="{2DA5B9E7-4979-4D22-92C7-A777A83934BA}" dt="2020-06-15T00:23:20.981" v="803" actId="20577"/>
        <pc:sldMkLst>
          <pc:docMk/>
          <pc:sldMk cId="799269938" sldId="496"/>
        </pc:sldMkLst>
        <pc:spChg chg="mod">
          <ac:chgData name="Hu, Julia 000" userId="6d69e264-6740-4aa2-8cb5-9b17bcdb1a29" providerId="ADAL" clId="{2DA5B9E7-4979-4D22-92C7-A777A83934BA}" dt="2020-06-15T00:23:20.981" v="803" actId="20577"/>
          <ac:spMkLst>
            <pc:docMk/>
            <pc:sldMk cId="799269938" sldId="496"/>
            <ac:spMk id="5" creationId="{341E542F-4F3A-4692-B36E-EBF12B320323}"/>
          </ac:spMkLst>
        </pc:spChg>
      </pc:sldChg>
      <pc:sldChg chg="addSp delSp modSp add del setBg delDesignElem">
        <pc:chgData name="Hu, Julia 000" userId="6d69e264-6740-4aa2-8cb5-9b17bcdb1a29" providerId="ADAL" clId="{2DA5B9E7-4979-4D22-92C7-A777A83934BA}" dt="2020-06-14T17:09:29.858" v="462" actId="2696"/>
        <pc:sldMkLst>
          <pc:docMk/>
          <pc:sldMk cId="818522347" sldId="496"/>
        </pc:sldMkLst>
        <pc:spChg chg="del">
          <ac:chgData name="Hu, Julia 000" userId="6d69e264-6740-4aa2-8cb5-9b17bcdb1a29" providerId="ADAL" clId="{2DA5B9E7-4979-4D22-92C7-A777A83934BA}" dt="2020-06-14T16:58:21.061" v="183" actId="478"/>
          <ac:spMkLst>
            <pc:docMk/>
            <pc:sldMk cId="818522347" sldId="496"/>
            <ac:spMk id="2" creationId="{6ABE0C31-0E38-4016-8004-8E02D89E564A}"/>
          </ac:spMkLst>
        </pc:spChg>
        <pc:spChg chg="del mod">
          <ac:chgData name="Hu, Julia 000" userId="6d69e264-6740-4aa2-8cb5-9b17bcdb1a29" providerId="ADAL" clId="{2DA5B9E7-4979-4D22-92C7-A777A83934BA}" dt="2020-06-14T16:58:25.122" v="184" actId="478"/>
          <ac:spMkLst>
            <pc:docMk/>
            <pc:sldMk cId="818522347" sldId="496"/>
            <ac:spMk id="3" creationId="{7384FD6D-0C53-4A6E-BD90-46302EAC404A}"/>
          </ac:spMkLst>
        </pc:spChg>
        <pc:spChg chg="add mod">
          <ac:chgData name="Hu, Julia 000" userId="6d69e264-6740-4aa2-8cb5-9b17bcdb1a29" providerId="ADAL" clId="{2DA5B9E7-4979-4D22-92C7-A777A83934BA}" dt="2020-06-14T16:59:14.846" v="303" actId="20577"/>
          <ac:spMkLst>
            <pc:docMk/>
            <pc:sldMk cId="818522347" sldId="496"/>
            <ac:spMk id="5" creationId="{341E542F-4F3A-4692-B36E-EBF12B320323}"/>
          </ac:spMkLst>
        </pc:spChg>
        <pc:spChg chg="add mod">
          <ac:chgData name="Hu, Julia 000" userId="6d69e264-6740-4aa2-8cb5-9b17bcdb1a29" providerId="ADAL" clId="{2DA5B9E7-4979-4D22-92C7-A777A83934BA}" dt="2020-06-14T17:00:04.988" v="453" actId="20577"/>
          <ac:spMkLst>
            <pc:docMk/>
            <pc:sldMk cId="818522347" sldId="496"/>
            <ac:spMk id="7" creationId="{778DB4DA-D415-4399-8650-ED9748030D0D}"/>
          </ac:spMkLst>
        </pc:spChg>
        <pc:spChg chg="del">
          <ac:chgData name="Hu, Julia 000" userId="6d69e264-6740-4aa2-8cb5-9b17bcdb1a29" providerId="ADAL" clId="{2DA5B9E7-4979-4D22-92C7-A777A83934BA}" dt="2020-06-14T16:57:42.521" v="178"/>
          <ac:spMkLst>
            <pc:docMk/>
            <pc:sldMk cId="818522347" sldId="496"/>
            <ac:spMk id="71" creationId="{72257994-BD97-4691-8B89-198A6D2BABDC}"/>
          </ac:spMkLst>
        </pc:spChg>
        <pc:picChg chg="del">
          <ac:chgData name="Hu, Julia 000" userId="6d69e264-6740-4aa2-8cb5-9b17bcdb1a29" providerId="ADAL" clId="{2DA5B9E7-4979-4D22-92C7-A777A83934BA}" dt="2020-06-14T16:58:18.383" v="182" actId="478"/>
          <ac:picMkLst>
            <pc:docMk/>
            <pc:sldMk cId="818522347" sldId="496"/>
            <ac:picMk id="2050" creationId="{838E6E79-01FD-447C-B780-C9DB05B5F0ED}"/>
          </ac:picMkLst>
        </pc:picChg>
      </pc:sldChg>
      <pc:sldChg chg="add del setBg">
        <pc:chgData name="Hu, Julia 000" userId="6d69e264-6740-4aa2-8cb5-9b17bcdb1a29" providerId="ADAL" clId="{2DA5B9E7-4979-4D22-92C7-A777A83934BA}" dt="2020-06-14T16:57:31.326" v="175" actId="2696"/>
        <pc:sldMkLst>
          <pc:docMk/>
          <pc:sldMk cId="3564615609" sldId="496"/>
        </pc:sldMkLst>
      </pc:sldChg>
      <pc:sldChg chg="delSp modSp add del setBg delDesignElem">
        <pc:chgData name="Hu, Julia 000" userId="6d69e264-6740-4aa2-8cb5-9b17bcdb1a29" providerId="ADAL" clId="{2DA5B9E7-4979-4D22-92C7-A777A83934BA}" dt="2020-06-14T17:09:29.874" v="463" actId="2696"/>
        <pc:sldMkLst>
          <pc:docMk/>
          <pc:sldMk cId="128860690" sldId="497"/>
        </pc:sldMkLst>
        <pc:spChg chg="mod">
          <ac:chgData name="Hu, Julia 000" userId="6d69e264-6740-4aa2-8cb5-9b17bcdb1a29" providerId="ADAL" clId="{2DA5B9E7-4979-4D22-92C7-A777A83934BA}" dt="2020-06-14T17:00:38.668" v="454" actId="207"/>
          <ac:spMkLst>
            <pc:docMk/>
            <pc:sldMk cId="128860690" sldId="497"/>
            <ac:spMk id="3" creationId="{7384FD6D-0C53-4A6E-BD90-46302EAC404A}"/>
          </ac:spMkLst>
        </pc:spChg>
        <pc:spChg chg="del">
          <ac:chgData name="Hu, Julia 000" userId="6d69e264-6740-4aa2-8cb5-9b17bcdb1a29" providerId="ADAL" clId="{2DA5B9E7-4979-4D22-92C7-A777A83934BA}" dt="2020-06-14T16:58:13.913" v="181"/>
          <ac:spMkLst>
            <pc:docMk/>
            <pc:sldMk cId="128860690" sldId="497"/>
            <ac:spMk id="71" creationId="{72257994-BD97-4691-8B89-198A6D2BABDC}"/>
          </ac:spMkLst>
        </pc:spChg>
      </pc:sldChg>
      <pc:sldChg chg="add del setBg">
        <pc:chgData name="Hu, Julia 000" userId="6d69e264-6740-4aa2-8cb5-9b17bcdb1a29" providerId="ADAL" clId="{2DA5B9E7-4979-4D22-92C7-A777A83934BA}" dt="2020-06-14T16:57:31.342" v="176" actId="2696"/>
        <pc:sldMkLst>
          <pc:docMk/>
          <pc:sldMk cId="2287120897" sldId="497"/>
        </pc:sldMkLst>
      </pc:sldChg>
      <pc:sldChg chg="add ord">
        <pc:chgData name="Hu, Julia 000" userId="6d69e264-6740-4aa2-8cb5-9b17bcdb1a29" providerId="ADAL" clId="{2DA5B9E7-4979-4D22-92C7-A777A83934BA}" dt="2020-06-15T00:16:34.453" v="760"/>
        <pc:sldMkLst>
          <pc:docMk/>
          <pc:sldMk cId="4085070605" sldId="497"/>
        </pc:sldMkLst>
      </pc:sldChg>
      <pc:sldChg chg="add ord">
        <pc:chgData name="Hu, Julia 000" userId="6d69e264-6740-4aa2-8cb5-9b17bcdb1a29" providerId="ADAL" clId="{2DA5B9E7-4979-4D22-92C7-A777A83934BA}" dt="2020-06-14T23:06:36.461" v="746"/>
        <pc:sldMkLst>
          <pc:docMk/>
          <pc:sldMk cId="704245874" sldId="498"/>
        </pc:sldMkLst>
      </pc:sldChg>
      <pc:sldChg chg="add ord">
        <pc:chgData name="Hu, Julia 000" userId="6d69e264-6740-4aa2-8cb5-9b17bcdb1a29" providerId="ADAL" clId="{2DA5B9E7-4979-4D22-92C7-A777A83934BA}" dt="2020-06-15T00:15:36.079" v="758"/>
        <pc:sldMkLst>
          <pc:docMk/>
          <pc:sldMk cId="2536784350" sldId="499"/>
        </pc:sldMkLst>
      </pc:sldChg>
      <pc:sldChg chg="add ord">
        <pc:chgData name="Hu, Julia 000" userId="6d69e264-6740-4aa2-8cb5-9b17bcdb1a29" providerId="ADAL" clId="{2DA5B9E7-4979-4D22-92C7-A777A83934BA}" dt="2020-06-15T00:18:20.978" v="778"/>
        <pc:sldMkLst>
          <pc:docMk/>
          <pc:sldMk cId="2860953209" sldId="500"/>
        </pc:sldMkLst>
      </pc:sldChg>
      <pc:sldChg chg="add ord">
        <pc:chgData name="Hu, Julia 000" userId="6d69e264-6740-4aa2-8cb5-9b17bcdb1a29" providerId="ADAL" clId="{2DA5B9E7-4979-4D22-92C7-A777A83934BA}" dt="2020-06-15T00:17:05.756" v="761"/>
        <pc:sldMkLst>
          <pc:docMk/>
          <pc:sldMk cId="4218141235" sldId="501"/>
        </pc:sldMkLst>
      </pc:sldChg>
      <pc:sldChg chg="add del">
        <pc:chgData name="Hu, Julia 000" userId="6d69e264-6740-4aa2-8cb5-9b17bcdb1a29" providerId="ADAL" clId="{2DA5B9E7-4979-4D22-92C7-A777A83934BA}" dt="2020-06-15T00:19:12.333" v="780" actId="2696"/>
        <pc:sldMkLst>
          <pc:docMk/>
          <pc:sldMk cId="870936084" sldId="502"/>
        </pc:sldMkLst>
      </pc:sldChg>
      <pc:sldChg chg="add del">
        <pc:chgData name="Hu, Julia 000" userId="6d69e264-6740-4aa2-8cb5-9b17bcdb1a29" providerId="ADAL" clId="{2DA5B9E7-4979-4D22-92C7-A777A83934BA}" dt="2020-06-15T00:19:00.462" v="779" actId="2696"/>
        <pc:sldMkLst>
          <pc:docMk/>
          <pc:sldMk cId="4148563991" sldId="503"/>
        </pc:sldMkLst>
      </pc:sldChg>
      <pc:sldChg chg="modSp add ord">
        <pc:chgData name="Hu, Julia 000" userId="6d69e264-6740-4aa2-8cb5-9b17bcdb1a29" providerId="ADAL" clId="{2DA5B9E7-4979-4D22-92C7-A777A83934BA}" dt="2020-06-15T01:44:17.230" v="886" actId="20577"/>
        <pc:sldMkLst>
          <pc:docMk/>
          <pc:sldMk cId="2303325402" sldId="504"/>
        </pc:sldMkLst>
        <pc:spChg chg="mod">
          <ac:chgData name="Hu, Julia 000" userId="6d69e264-6740-4aa2-8cb5-9b17bcdb1a29" providerId="ADAL" clId="{2DA5B9E7-4979-4D22-92C7-A777A83934BA}" dt="2020-06-15T01:44:17.230" v="886" actId="20577"/>
          <ac:spMkLst>
            <pc:docMk/>
            <pc:sldMk cId="2303325402" sldId="504"/>
            <ac:spMk id="3" creationId="{A43A498B-9A0E-4428-87E3-42C9E821100E}"/>
          </ac:spMkLst>
        </pc:spChg>
      </pc:sldChg>
      <pc:sldChg chg="add ord">
        <pc:chgData name="Hu, Julia 000" userId="6d69e264-6740-4aa2-8cb5-9b17bcdb1a29" providerId="ADAL" clId="{2DA5B9E7-4979-4D22-92C7-A777A83934BA}" dt="2020-06-15T00:23:08.657" v="799"/>
        <pc:sldMkLst>
          <pc:docMk/>
          <pc:sldMk cId="1289168010" sldId="505"/>
        </pc:sldMkLst>
      </pc:sldChg>
      <pc:sldChg chg="add ord setBg">
        <pc:chgData name="Hu, Julia 000" userId="6d69e264-6740-4aa2-8cb5-9b17bcdb1a29" providerId="ADAL" clId="{2DA5B9E7-4979-4D22-92C7-A777A83934BA}" dt="2020-06-15T00:23:08.657" v="799"/>
        <pc:sldMkLst>
          <pc:docMk/>
          <pc:sldMk cId="3763304369" sldId="506"/>
        </pc:sldMkLst>
      </pc:sldChg>
      <pc:sldChg chg="delSp modSp add ord setBg delDesignElem">
        <pc:chgData name="Hu, Julia 000" userId="6d69e264-6740-4aa2-8cb5-9b17bcdb1a29" providerId="ADAL" clId="{2DA5B9E7-4979-4D22-92C7-A777A83934BA}" dt="2020-06-15T01:42:30.105" v="804" actId="20577"/>
        <pc:sldMkLst>
          <pc:docMk/>
          <pc:sldMk cId="1477449755" sldId="507"/>
        </pc:sldMkLst>
        <pc:spChg chg="mod">
          <ac:chgData name="Hu, Julia 000" userId="6d69e264-6740-4aa2-8cb5-9b17bcdb1a29" providerId="ADAL" clId="{2DA5B9E7-4979-4D22-92C7-A777A83934BA}" dt="2020-06-15T01:42:30.105" v="804" actId="20577"/>
          <ac:spMkLst>
            <pc:docMk/>
            <pc:sldMk cId="1477449755" sldId="507"/>
            <ac:spMk id="2" creationId="{6ABE0C31-0E38-4016-8004-8E02D89E564A}"/>
          </ac:spMkLst>
        </pc:spChg>
        <pc:spChg chg="del">
          <ac:chgData name="Hu, Julia 000" userId="6d69e264-6740-4aa2-8cb5-9b17bcdb1a29" providerId="ADAL" clId="{2DA5B9E7-4979-4D22-92C7-A777A83934BA}" dt="2020-06-14T17:09:03.620" v="460"/>
          <ac:spMkLst>
            <pc:docMk/>
            <pc:sldMk cId="1477449755" sldId="507"/>
            <ac:spMk id="78" creationId="{BE95D989-81FA-4BAD-9AD5-E46CEDA91B36}"/>
          </ac:spMkLst>
        </pc:spChg>
        <pc:spChg chg="del">
          <ac:chgData name="Hu, Julia 000" userId="6d69e264-6740-4aa2-8cb5-9b17bcdb1a29" providerId="ADAL" clId="{2DA5B9E7-4979-4D22-92C7-A777A83934BA}" dt="2020-06-14T17:09:03.620" v="460"/>
          <ac:spMkLst>
            <pc:docMk/>
            <pc:sldMk cId="1477449755" sldId="507"/>
            <ac:spMk id="80" creationId="{156189E5-8A3E-4CFD-B71B-CCD0F8495E56}"/>
          </ac:spMkLst>
        </pc:spChg>
      </pc:sldChg>
      <pc:sldChg chg="delSp add ord setBg delDesignElem">
        <pc:chgData name="Hu, Julia 000" userId="6d69e264-6740-4aa2-8cb5-9b17bcdb1a29" providerId="ADAL" clId="{2DA5B9E7-4979-4D22-92C7-A777A83934BA}" dt="2020-06-15T00:23:08.657" v="799"/>
        <pc:sldMkLst>
          <pc:docMk/>
          <pc:sldMk cId="1064593187" sldId="508"/>
        </pc:sldMkLst>
        <pc:spChg chg="del">
          <ac:chgData name="Hu, Julia 000" userId="6d69e264-6740-4aa2-8cb5-9b17bcdb1a29" providerId="ADAL" clId="{2DA5B9E7-4979-4D22-92C7-A777A83934BA}" dt="2020-06-14T17:09:03.620" v="460"/>
          <ac:spMkLst>
            <pc:docMk/>
            <pc:sldMk cId="1064593187" sldId="508"/>
            <ac:spMk id="8" creationId="{8D70B121-56F4-4848-B38B-182089D909FA}"/>
          </ac:spMkLst>
        </pc:spChg>
        <pc:cxnChg chg="del">
          <ac:chgData name="Hu, Julia 000" userId="6d69e264-6740-4aa2-8cb5-9b17bcdb1a29" providerId="ADAL" clId="{2DA5B9E7-4979-4D22-92C7-A777A83934BA}" dt="2020-06-14T17:09:03.620" v="460"/>
          <ac:cxnSpMkLst>
            <pc:docMk/>
            <pc:sldMk cId="1064593187" sldId="508"/>
            <ac:cxnSpMk id="10" creationId="{2D72A2C9-F3CA-4216-8BAD-FA4C970C3C4E}"/>
          </ac:cxnSpMkLst>
        </pc:cxnChg>
      </pc:sldChg>
      <pc:sldChg chg="modSp add ord">
        <pc:chgData name="Hu, Julia 000" userId="6d69e264-6740-4aa2-8cb5-9b17bcdb1a29" providerId="ADAL" clId="{2DA5B9E7-4979-4D22-92C7-A777A83934BA}" dt="2020-06-15T00:23:13.128" v="801" actId="20577"/>
        <pc:sldMkLst>
          <pc:docMk/>
          <pc:sldMk cId="928966197" sldId="509"/>
        </pc:sldMkLst>
        <pc:spChg chg="mod">
          <ac:chgData name="Hu, Julia 000" userId="6d69e264-6740-4aa2-8cb5-9b17bcdb1a29" providerId="ADAL" clId="{2DA5B9E7-4979-4D22-92C7-A777A83934BA}" dt="2020-06-15T00:23:13.128" v="801" actId="20577"/>
          <ac:spMkLst>
            <pc:docMk/>
            <pc:sldMk cId="928966197" sldId="509"/>
            <ac:spMk id="5" creationId="{341E542F-4F3A-4692-B36E-EBF12B320323}"/>
          </ac:spMkLst>
        </pc:spChg>
        <pc:spChg chg="mod">
          <ac:chgData name="Hu, Julia 000" userId="6d69e264-6740-4aa2-8cb5-9b17bcdb1a29" providerId="ADAL" clId="{2DA5B9E7-4979-4D22-92C7-A777A83934BA}" dt="2020-06-14T17:10:30.322" v="620" actId="20577"/>
          <ac:spMkLst>
            <pc:docMk/>
            <pc:sldMk cId="928966197" sldId="509"/>
            <ac:spMk id="7" creationId="{778DB4DA-D415-4399-8650-ED9748030D0D}"/>
          </ac:spMkLst>
        </pc:spChg>
      </pc:sldChg>
      <pc:sldChg chg="modSp add ord">
        <pc:chgData name="Hu, Julia 000" userId="6d69e264-6740-4aa2-8cb5-9b17bcdb1a29" providerId="ADAL" clId="{2DA5B9E7-4979-4D22-92C7-A777A83934BA}" dt="2020-06-15T00:14:39.821" v="757"/>
        <pc:sldMkLst>
          <pc:docMk/>
          <pc:sldMk cId="2204961513" sldId="1311"/>
        </pc:sldMkLst>
        <pc:spChg chg="mod">
          <ac:chgData name="Hu, Julia 000" userId="6d69e264-6740-4aa2-8cb5-9b17bcdb1a29" providerId="ADAL" clId="{2DA5B9E7-4979-4D22-92C7-A777A83934BA}" dt="2020-06-14T21:20:24.441" v="632" actId="27636"/>
          <ac:spMkLst>
            <pc:docMk/>
            <pc:sldMk cId="2204961513" sldId="1311"/>
            <ac:spMk id="2" creationId="{FF8D3EA6-0B1D-4269-84E7-57842F59C561}"/>
          </ac:spMkLst>
        </pc:spChg>
      </pc:sldChg>
      <pc:sldChg chg="modSp add ord">
        <pc:chgData name="Hu, Julia 000" userId="6d69e264-6740-4aa2-8cb5-9b17bcdb1a29" providerId="ADAL" clId="{2DA5B9E7-4979-4D22-92C7-A777A83934BA}" dt="2020-06-15T00:12:59.047" v="755"/>
        <pc:sldMkLst>
          <pc:docMk/>
          <pc:sldMk cId="4120022290" sldId="1733"/>
        </pc:sldMkLst>
        <pc:spChg chg="mod">
          <ac:chgData name="Hu, Julia 000" userId="6d69e264-6740-4aa2-8cb5-9b17bcdb1a29" providerId="ADAL" clId="{2DA5B9E7-4979-4D22-92C7-A777A83934BA}" dt="2020-06-14T21:20:24.406" v="628" actId="27636"/>
          <ac:spMkLst>
            <pc:docMk/>
            <pc:sldMk cId="4120022290" sldId="1733"/>
            <ac:spMk id="2" creationId="{A394CB27-0E3F-4AA1-A398-A1E23BCE08AB}"/>
          </ac:spMkLst>
        </pc:spChg>
      </pc:sldChg>
      <pc:sldChg chg="modSp add ord">
        <pc:chgData name="Hu, Julia 000" userId="6d69e264-6740-4aa2-8cb5-9b17bcdb1a29" providerId="ADAL" clId="{2DA5B9E7-4979-4D22-92C7-A777A83934BA}" dt="2020-06-14T23:02:05.032" v="730"/>
        <pc:sldMkLst>
          <pc:docMk/>
          <pc:sldMk cId="2068563186" sldId="1737"/>
        </pc:sldMkLst>
        <pc:spChg chg="mod">
          <ac:chgData name="Hu, Julia 000" userId="6d69e264-6740-4aa2-8cb5-9b17bcdb1a29" providerId="ADAL" clId="{2DA5B9E7-4979-4D22-92C7-A777A83934BA}" dt="2020-06-14T23:01:42.760" v="729" actId="20577"/>
          <ac:spMkLst>
            <pc:docMk/>
            <pc:sldMk cId="2068563186" sldId="1737"/>
            <ac:spMk id="4" creationId="{E9DA6ABD-49F9-45CB-B653-8CD7E49C28C6}"/>
          </ac:spMkLst>
        </pc:spChg>
      </pc:sldChg>
      <pc:sldChg chg="add ord">
        <pc:chgData name="Hu, Julia 000" userId="6d69e264-6740-4aa2-8cb5-9b17bcdb1a29" providerId="ADAL" clId="{2DA5B9E7-4979-4D22-92C7-A777A83934BA}" dt="2020-06-15T00:17:25.555" v="762"/>
        <pc:sldMkLst>
          <pc:docMk/>
          <pc:sldMk cId="2297836258" sldId="2383"/>
        </pc:sldMkLst>
      </pc:sldChg>
      <pc:sldChg chg="modSp add ord">
        <pc:chgData name="Hu, Julia 000" userId="6d69e264-6740-4aa2-8cb5-9b17bcdb1a29" providerId="ADAL" clId="{2DA5B9E7-4979-4D22-92C7-A777A83934BA}" dt="2020-06-14T23:03:44.680" v="735"/>
        <pc:sldMkLst>
          <pc:docMk/>
          <pc:sldMk cId="1070515668" sldId="2384"/>
        </pc:sldMkLst>
        <pc:spChg chg="mod">
          <ac:chgData name="Hu, Julia 000" userId="6d69e264-6740-4aa2-8cb5-9b17bcdb1a29" providerId="ADAL" clId="{2DA5B9E7-4979-4D22-92C7-A777A83934BA}" dt="2020-06-14T23:02:40.963" v="734" actId="1076"/>
          <ac:spMkLst>
            <pc:docMk/>
            <pc:sldMk cId="1070515668" sldId="2384"/>
            <ac:spMk id="2" creationId="{7988E49D-63D2-4BC5-A2FA-A5B9880063B2}"/>
          </ac:spMkLst>
        </pc:spChg>
      </pc:sldChg>
      <pc:sldChg chg="modSp add ord">
        <pc:chgData name="Hu, Julia 000" userId="6d69e264-6740-4aa2-8cb5-9b17bcdb1a29" providerId="ADAL" clId="{2DA5B9E7-4979-4D22-92C7-A777A83934BA}" dt="2020-06-15T00:12:59.047" v="755"/>
        <pc:sldMkLst>
          <pc:docMk/>
          <pc:sldMk cId="155648299" sldId="2385"/>
        </pc:sldMkLst>
        <pc:spChg chg="mod">
          <ac:chgData name="Hu, Julia 000" userId="6d69e264-6740-4aa2-8cb5-9b17bcdb1a29" providerId="ADAL" clId="{2DA5B9E7-4979-4D22-92C7-A777A83934BA}" dt="2020-06-14T21:20:24.394" v="626" actId="27636"/>
          <ac:spMkLst>
            <pc:docMk/>
            <pc:sldMk cId="155648299" sldId="2385"/>
            <ac:spMk id="2" creationId="{2B523D8E-6592-4F55-AA27-5104960EF1DC}"/>
          </ac:spMkLst>
        </pc:spChg>
        <pc:spChg chg="mod">
          <ac:chgData name="Hu, Julia 000" userId="6d69e264-6740-4aa2-8cb5-9b17bcdb1a29" providerId="ADAL" clId="{2DA5B9E7-4979-4D22-92C7-A777A83934BA}" dt="2020-06-14T21:20:24.397" v="627" actId="27636"/>
          <ac:spMkLst>
            <pc:docMk/>
            <pc:sldMk cId="155648299" sldId="2385"/>
            <ac:spMk id="3" creationId="{4B10C8FD-B926-4419-AF4C-91CE44985DD8}"/>
          </ac:spMkLst>
        </pc:spChg>
      </pc:sldChg>
      <pc:sldChg chg="modSp add del ord">
        <pc:chgData name="Hu, Julia 000" userId="6d69e264-6740-4aa2-8cb5-9b17bcdb1a29" providerId="ADAL" clId="{2DA5B9E7-4979-4D22-92C7-A777A83934BA}" dt="2020-06-14T23:04:04.789" v="737" actId="2696"/>
        <pc:sldMkLst>
          <pc:docMk/>
          <pc:sldMk cId="404226865" sldId="2386"/>
        </pc:sldMkLst>
        <pc:spChg chg="mod">
          <ac:chgData name="Hu, Julia 000" userId="6d69e264-6740-4aa2-8cb5-9b17bcdb1a29" providerId="ADAL" clId="{2DA5B9E7-4979-4D22-92C7-A777A83934BA}" dt="2020-06-14T21:20:24.366" v="625" actId="27636"/>
          <ac:spMkLst>
            <pc:docMk/>
            <pc:sldMk cId="404226865" sldId="2386"/>
            <ac:spMk id="2" creationId="{7988E49D-63D2-4BC5-A2FA-A5B9880063B2}"/>
          </ac:spMkLst>
        </pc:spChg>
      </pc:sldChg>
      <pc:sldChg chg="modSp add del">
        <pc:chgData name="Hu, Julia 000" userId="6d69e264-6740-4aa2-8cb5-9b17bcdb1a29" providerId="ADAL" clId="{2DA5B9E7-4979-4D22-92C7-A777A83934BA}" dt="2020-06-14T23:06:12.374" v="745" actId="2696"/>
        <pc:sldMkLst>
          <pc:docMk/>
          <pc:sldMk cId="1181795768" sldId="2387"/>
        </pc:sldMkLst>
        <pc:spChg chg="mod">
          <ac:chgData name="Hu, Julia 000" userId="6d69e264-6740-4aa2-8cb5-9b17bcdb1a29" providerId="ADAL" clId="{2DA5B9E7-4979-4D22-92C7-A777A83934BA}" dt="2020-06-14T21:20:24.414" v="629" actId="27636"/>
          <ac:spMkLst>
            <pc:docMk/>
            <pc:sldMk cId="1181795768" sldId="2387"/>
            <ac:spMk id="4" creationId="{F9D122C7-3433-491B-A7A5-4444CEEE583D}"/>
          </ac:spMkLst>
        </pc:spChg>
      </pc:sldChg>
      <pc:sldChg chg="modSp add ord">
        <pc:chgData name="Hu, Julia 000" userId="6d69e264-6740-4aa2-8cb5-9b17bcdb1a29" providerId="ADAL" clId="{2DA5B9E7-4979-4D22-92C7-A777A83934BA}" dt="2020-06-15T00:19:55.794" v="782"/>
        <pc:sldMkLst>
          <pc:docMk/>
          <pc:sldMk cId="4261202488" sldId="2388"/>
        </pc:sldMkLst>
        <pc:spChg chg="mod">
          <ac:chgData name="Hu, Julia 000" userId="6d69e264-6740-4aa2-8cb5-9b17bcdb1a29" providerId="ADAL" clId="{2DA5B9E7-4979-4D22-92C7-A777A83934BA}" dt="2020-06-14T21:20:24.422" v="630" actId="27636"/>
          <ac:spMkLst>
            <pc:docMk/>
            <pc:sldMk cId="4261202488" sldId="2388"/>
            <ac:spMk id="3" creationId="{8B0B94FE-9D7A-44B5-8CB0-6243A0BBF4E2}"/>
          </ac:spMkLst>
        </pc:spChg>
      </pc:sldChg>
      <pc:sldChg chg="modSp add ord">
        <pc:chgData name="Hu, Julia 000" userId="6d69e264-6740-4aa2-8cb5-9b17bcdb1a29" providerId="ADAL" clId="{2DA5B9E7-4979-4D22-92C7-A777A83934BA}" dt="2020-06-15T00:19:55.794" v="782"/>
        <pc:sldMkLst>
          <pc:docMk/>
          <pc:sldMk cId="1101491399" sldId="2389"/>
        </pc:sldMkLst>
        <pc:spChg chg="mod">
          <ac:chgData name="Hu, Julia 000" userId="6d69e264-6740-4aa2-8cb5-9b17bcdb1a29" providerId="ADAL" clId="{2DA5B9E7-4979-4D22-92C7-A777A83934BA}" dt="2020-06-14T21:20:24.431" v="631" actId="27636"/>
          <ac:spMkLst>
            <pc:docMk/>
            <pc:sldMk cId="1101491399" sldId="2389"/>
            <ac:spMk id="4" creationId="{3D186CA5-18E5-4239-A101-2F02D1E0FEDB}"/>
          </ac:spMkLst>
        </pc:spChg>
      </pc:sldChg>
      <pc:sldChg chg="delSp add ord setBg delDesignElem">
        <pc:chgData name="Hu, Julia 000" userId="6d69e264-6740-4aa2-8cb5-9b17bcdb1a29" providerId="ADAL" clId="{2DA5B9E7-4979-4D22-92C7-A777A83934BA}" dt="2020-06-14T23:07:41.256" v="749" actId="478"/>
        <pc:sldMkLst>
          <pc:docMk/>
          <pc:sldMk cId="2218495354" sldId="2390"/>
        </pc:sldMkLst>
        <pc:spChg chg="del">
          <ac:chgData name="Hu, Julia 000" userId="6d69e264-6740-4aa2-8cb5-9b17bcdb1a29" providerId="ADAL" clId="{2DA5B9E7-4979-4D22-92C7-A777A83934BA}" dt="2020-06-14T23:07:41.256" v="749" actId="478"/>
          <ac:spMkLst>
            <pc:docMk/>
            <pc:sldMk cId="2218495354" sldId="2390"/>
            <ac:spMk id="5" creationId="{E73FED61-F19C-42F1-B7B1-2F0B24C7C2CA}"/>
          </ac:spMkLst>
        </pc:spChg>
        <pc:spChg chg="del">
          <ac:chgData name="Hu, Julia 000" userId="6d69e264-6740-4aa2-8cb5-9b17bcdb1a29" providerId="ADAL" clId="{2DA5B9E7-4979-4D22-92C7-A777A83934BA}" dt="2020-06-14T23:07:36.242" v="748" actId="478"/>
          <ac:spMkLst>
            <pc:docMk/>
            <pc:sldMk cId="2218495354" sldId="2390"/>
            <ac:spMk id="6" creationId="{D16B77C3-9993-481B-9728-ADDEA4FAA5AA}"/>
          </ac:spMkLst>
        </pc:spChg>
        <pc:spChg chg="del">
          <ac:chgData name="Hu, Julia 000" userId="6d69e264-6740-4aa2-8cb5-9b17bcdb1a29" providerId="ADAL" clId="{2DA5B9E7-4979-4D22-92C7-A777A83934BA}" dt="2020-06-14T21:21:26.484" v="634"/>
          <ac:spMkLst>
            <pc:docMk/>
            <pc:sldMk cId="2218495354" sldId="2390"/>
            <ac:spMk id="71" creationId="{A9F529C3-C941-49FD-8C67-82F134F64BDB}"/>
          </ac:spMkLst>
        </pc:spChg>
        <pc:spChg chg="del">
          <ac:chgData name="Hu, Julia 000" userId="6d69e264-6740-4aa2-8cb5-9b17bcdb1a29" providerId="ADAL" clId="{2DA5B9E7-4979-4D22-92C7-A777A83934BA}" dt="2020-06-14T21:21:26.484" v="634"/>
          <ac:spMkLst>
            <pc:docMk/>
            <pc:sldMk cId="2218495354" sldId="2390"/>
            <ac:spMk id="73" creationId="{20586029-32A0-47E5-9AEC-AE3ABA6B94D0}"/>
          </ac:spMkLst>
        </pc:spChg>
        <pc:cxnChg chg="del">
          <ac:chgData name="Hu, Julia 000" userId="6d69e264-6740-4aa2-8cb5-9b17bcdb1a29" providerId="ADAL" clId="{2DA5B9E7-4979-4D22-92C7-A777A83934BA}" dt="2020-06-14T21:21:26.484" v="634"/>
          <ac:cxnSpMkLst>
            <pc:docMk/>
            <pc:sldMk cId="2218495354" sldId="2390"/>
            <ac:cxnSpMk id="75" creationId="{8C730EAB-A532-4295-A302-FB4B90DB9F5E}"/>
          </ac:cxnSpMkLst>
        </pc:cxnChg>
      </pc:sldChg>
      <pc:sldChg chg="delSp add ord setBg delDesignElem">
        <pc:chgData name="Hu, Julia 000" userId="6d69e264-6740-4aa2-8cb5-9b17bcdb1a29" providerId="ADAL" clId="{2DA5B9E7-4979-4D22-92C7-A777A83934BA}" dt="2020-06-14T23:08:59.165" v="751"/>
        <pc:sldMkLst>
          <pc:docMk/>
          <pc:sldMk cId="3945057441" sldId="2391"/>
        </pc:sldMkLst>
        <pc:spChg chg="del">
          <ac:chgData name="Hu, Julia 000" userId="6d69e264-6740-4aa2-8cb5-9b17bcdb1a29" providerId="ADAL" clId="{2DA5B9E7-4979-4D22-92C7-A777A83934BA}" dt="2020-06-14T21:22:17.363" v="638"/>
          <ac:spMkLst>
            <pc:docMk/>
            <pc:sldMk cId="3945057441" sldId="2391"/>
            <ac:spMk id="71" creationId="{6753252F-4873-4F63-801D-CC719279A7D5}"/>
          </ac:spMkLst>
        </pc:spChg>
        <pc:spChg chg="del">
          <ac:chgData name="Hu, Julia 000" userId="6d69e264-6740-4aa2-8cb5-9b17bcdb1a29" providerId="ADAL" clId="{2DA5B9E7-4979-4D22-92C7-A777A83934BA}" dt="2020-06-14T21:22:17.363" v="638"/>
          <ac:spMkLst>
            <pc:docMk/>
            <pc:sldMk cId="3945057441" sldId="2391"/>
            <ac:spMk id="73" creationId="{047C8CCB-F95D-4249-92DD-651249D3535A}"/>
          </ac:spMkLst>
        </pc:spChg>
      </pc:sldChg>
      <pc:sldChg chg="delDesignElem">
        <pc:chgData name="Hu, Julia 000" userId="6d69e264-6740-4aa2-8cb5-9b17bcdb1a29" providerId="ADAL" clId="{2DA5B9E7-4979-4D22-92C7-A777A83934BA}" dt="2020-06-14T21:23:31.869" v="639"/>
        <pc:sldMkLst>
          <pc:docMk/>
          <pc:sldMk cId="1271648757" sldId="2392"/>
        </pc:sldMkLst>
      </pc:sldChg>
      <pc:sldChg chg="delDesignElem">
        <pc:chgData name="Hu, Julia 000" userId="6d69e264-6740-4aa2-8cb5-9b17bcdb1a29" providerId="ADAL" clId="{2DA5B9E7-4979-4D22-92C7-A777A83934BA}" dt="2020-06-14T21:23:31.878" v="640"/>
        <pc:sldMkLst>
          <pc:docMk/>
          <pc:sldMk cId="526305431" sldId="2393"/>
        </pc:sldMkLst>
      </pc:sldChg>
      <pc:sldChg chg="ord modTransition">
        <pc:chgData name="Hu, Julia 000" userId="6d69e264-6740-4aa2-8cb5-9b17bcdb1a29" providerId="ADAL" clId="{2DA5B9E7-4979-4D22-92C7-A777A83934BA}" dt="2020-06-14T23:00:47.998" v="649"/>
        <pc:sldMkLst>
          <pc:docMk/>
          <pc:sldMk cId="3924375721" sldId="2394"/>
        </pc:sldMkLst>
      </pc:sldChg>
      <pc:sldChg chg="ord delDesignElem">
        <pc:chgData name="Hu, Julia 000" userId="6d69e264-6740-4aa2-8cb5-9b17bcdb1a29" providerId="ADAL" clId="{2DA5B9E7-4979-4D22-92C7-A777A83934BA}" dt="2020-06-14T23:09:51.576" v="754"/>
        <pc:sldMkLst>
          <pc:docMk/>
          <pc:sldMk cId="1137316586" sldId="2395"/>
        </pc:sldMkLst>
      </pc:sldChg>
      <pc:sldChg chg="ord">
        <pc:chgData name="Hu, Julia 000" userId="6d69e264-6740-4aa2-8cb5-9b17bcdb1a29" providerId="ADAL" clId="{2DA5B9E7-4979-4D22-92C7-A777A83934BA}" dt="2020-06-14T23:08:59.165" v="751"/>
        <pc:sldMkLst>
          <pc:docMk/>
          <pc:sldMk cId="1618532355" sldId="2396"/>
        </pc:sldMkLst>
      </pc:sldChg>
      <pc:sldChg chg="ord">
        <pc:chgData name="Hu, Julia 000" userId="6d69e264-6740-4aa2-8cb5-9b17bcdb1a29" providerId="ADAL" clId="{2DA5B9E7-4979-4D22-92C7-A777A83934BA}" dt="2020-06-15T00:13:38.147" v="756"/>
        <pc:sldMkLst>
          <pc:docMk/>
          <pc:sldMk cId="3845897828" sldId="2397"/>
        </pc:sldMkLst>
      </pc:sldChg>
      <pc:sldChg chg="ord delDesignElem">
        <pc:chgData name="Hu, Julia 000" userId="6d69e264-6740-4aa2-8cb5-9b17bcdb1a29" providerId="ADAL" clId="{2DA5B9E7-4979-4D22-92C7-A777A83934BA}" dt="2020-06-14T23:08:59.165" v="751"/>
        <pc:sldMkLst>
          <pc:docMk/>
          <pc:sldMk cId="1769898215" sldId="2398"/>
        </pc:sldMkLst>
      </pc:sldChg>
      <pc:sldChg chg="ord">
        <pc:chgData name="Hu, Julia 000" userId="6d69e264-6740-4aa2-8cb5-9b17bcdb1a29" providerId="ADAL" clId="{2DA5B9E7-4979-4D22-92C7-A777A83934BA}" dt="2020-06-15T00:19:37.055" v="781"/>
        <pc:sldMkLst>
          <pc:docMk/>
          <pc:sldMk cId="3004326343" sldId="2399"/>
        </pc:sldMkLst>
      </pc:sldChg>
      <pc:sldChg chg="add ord">
        <pc:chgData name="Hu, Julia 000" userId="6d69e264-6740-4aa2-8cb5-9b17bcdb1a29" providerId="ADAL" clId="{2DA5B9E7-4979-4D22-92C7-A777A83934BA}" dt="2020-06-15T00:15:58.521" v="759"/>
        <pc:sldMkLst>
          <pc:docMk/>
          <pc:sldMk cId="319278542" sldId="2400"/>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bohu8515\OneDrive%20-%20Sysco%20Corporation\Documents\Python%20Scripts\Record_linkage_test\Python_SVOC_Delta\matching_configuration_SVOC.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Accuracy</a:t>
            </a:r>
            <a:r>
              <a:rPr lang="en-US" baseline="0"/>
              <a:t> for Base Unsupervised Model</a:t>
            </a:r>
            <a:endParaRPr lang="en-US"/>
          </a:p>
        </c:rich>
      </c:tx>
      <c:layout>
        <c:manualLayout>
          <c:xMode val="edge"/>
          <c:yMode val="edge"/>
          <c:x val="8.6888888888888891E-2"/>
          <c:y val="5.555555555555555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5707414698162731"/>
          <c:y val="0.18062518226888305"/>
          <c:w val="0.81237029746281719"/>
          <c:h val="0.71996172353455823"/>
        </c:manualLayout>
      </c:layout>
      <c:bar3DChart>
        <c:barDir val="col"/>
        <c:grouping val="clustered"/>
        <c:varyColors val="0"/>
        <c:ser>
          <c:idx val="0"/>
          <c:order val="0"/>
          <c:spPr>
            <a:solidFill>
              <a:schemeClr val="accent1"/>
            </a:solidFill>
            <a:ln>
              <a:noFill/>
            </a:ln>
            <a:effectLst/>
            <a:sp3d/>
          </c:spPr>
          <c:invertIfNegative val="0"/>
          <c:dPt>
            <c:idx val="0"/>
            <c:invertIfNegative val="0"/>
            <c:bubble3D val="0"/>
            <c:spPr>
              <a:solidFill>
                <a:schemeClr val="accent2"/>
              </a:solidFill>
              <a:ln>
                <a:noFill/>
              </a:ln>
              <a:effectLst/>
              <a:sp3d/>
            </c:spPr>
            <c:extLst>
              <c:ext xmlns:c16="http://schemas.microsoft.com/office/drawing/2014/chart" uri="{C3380CC4-5D6E-409C-BE32-E72D297353CC}">
                <c16:uniqueId val="{00000001-DE12-495D-99E7-6C747887F74F}"/>
              </c:ext>
            </c:extLst>
          </c:dPt>
          <c:cat>
            <c:strRef>
              <c:f>matching_configuration_SVOC!$U$7:$V$7</c:f>
              <c:strCache>
                <c:ptCount val="2"/>
                <c:pt idx="0">
                  <c:v>CA</c:v>
                </c:pt>
                <c:pt idx="1">
                  <c:v>TX</c:v>
                </c:pt>
              </c:strCache>
            </c:strRef>
          </c:cat>
          <c:val>
            <c:numRef>
              <c:f>matching_configuration_SVOC!$U$8:$V$8</c:f>
              <c:numCache>
                <c:formatCode>0.00%</c:formatCode>
                <c:ptCount val="2"/>
                <c:pt idx="0">
                  <c:v>0.97929999999999995</c:v>
                </c:pt>
                <c:pt idx="1">
                  <c:v>0.9667</c:v>
                </c:pt>
              </c:numCache>
            </c:numRef>
          </c:val>
          <c:extLst>
            <c:ext xmlns:c16="http://schemas.microsoft.com/office/drawing/2014/chart" uri="{C3380CC4-5D6E-409C-BE32-E72D297353CC}">
              <c16:uniqueId val="{00000002-DE12-495D-99E7-6C747887F74F}"/>
            </c:ext>
          </c:extLst>
        </c:ser>
        <c:dLbls>
          <c:showLegendKey val="0"/>
          <c:showVal val="0"/>
          <c:showCatName val="0"/>
          <c:showSerName val="0"/>
          <c:showPercent val="0"/>
          <c:showBubbleSize val="0"/>
        </c:dLbls>
        <c:gapWidth val="150"/>
        <c:shape val="box"/>
        <c:axId val="338433576"/>
        <c:axId val="338437840"/>
        <c:axId val="0"/>
      </c:bar3DChart>
      <c:catAx>
        <c:axId val="33843357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8437840"/>
        <c:crosses val="autoZero"/>
        <c:auto val="1"/>
        <c:lblAlgn val="ctr"/>
        <c:lblOffset val="100"/>
        <c:noMultiLvlLbl val="0"/>
      </c:catAx>
      <c:valAx>
        <c:axId val="338437840"/>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84335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F33542-0BD7-43F3-8DB7-00BF3D5FEE63}"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n-US"/>
        </a:p>
      </dgm:t>
    </dgm:pt>
    <dgm:pt modelId="{20E84D80-5B64-4EA9-A79C-99AB65BE5DE9}">
      <dgm:prSet phldrT="[Text]" phldr="1"/>
      <dgm:spPr/>
      <dgm:t>
        <a:bodyPr/>
        <a:lstStyle/>
        <a:p>
          <a:endParaRPr lang="en-US"/>
        </a:p>
      </dgm:t>
    </dgm:pt>
    <dgm:pt modelId="{F3053880-8BD5-4661-9674-5D3FA8C3124C}" type="parTrans" cxnId="{99E62F5A-7CBB-404B-AFBA-262FA474A363}">
      <dgm:prSet/>
      <dgm:spPr/>
      <dgm:t>
        <a:bodyPr/>
        <a:lstStyle/>
        <a:p>
          <a:endParaRPr lang="en-US"/>
        </a:p>
      </dgm:t>
    </dgm:pt>
    <dgm:pt modelId="{C691BA97-D73D-4BF0-9479-6136CEF5DEE2}" type="sibTrans" cxnId="{99E62F5A-7CBB-404B-AFBA-262FA474A363}">
      <dgm:prSet/>
      <dgm:spPr/>
      <dgm:t>
        <a:bodyPr/>
        <a:lstStyle/>
        <a:p>
          <a:endParaRPr lang="en-US"/>
        </a:p>
      </dgm:t>
    </dgm:pt>
    <dgm:pt modelId="{60B0BBF8-D07B-4620-AC73-C55D1CC9D06C}">
      <dgm:prSet phldrT="[Text]" phldr="1"/>
      <dgm:spPr/>
      <dgm:t>
        <a:bodyPr/>
        <a:lstStyle/>
        <a:p>
          <a:endParaRPr lang="en-US"/>
        </a:p>
      </dgm:t>
    </dgm:pt>
    <dgm:pt modelId="{6A964279-A7B1-4B51-9C09-689A33929796}" type="parTrans" cxnId="{B57E0E3C-D6A3-46B7-AD81-07426FDFFAEC}">
      <dgm:prSet/>
      <dgm:spPr/>
      <dgm:t>
        <a:bodyPr/>
        <a:lstStyle/>
        <a:p>
          <a:endParaRPr lang="en-US"/>
        </a:p>
      </dgm:t>
    </dgm:pt>
    <dgm:pt modelId="{9323B724-C141-496E-A9DA-7CE386865E7B}" type="sibTrans" cxnId="{B57E0E3C-D6A3-46B7-AD81-07426FDFFAEC}">
      <dgm:prSet/>
      <dgm:spPr/>
      <dgm:t>
        <a:bodyPr/>
        <a:lstStyle/>
        <a:p>
          <a:endParaRPr lang="en-US"/>
        </a:p>
      </dgm:t>
    </dgm:pt>
    <dgm:pt modelId="{74B6844C-5EEA-4D00-BAA3-B901FD5E1A3B}">
      <dgm:prSet phldrT="[Text]" phldr="1"/>
      <dgm:spPr/>
      <dgm:t>
        <a:bodyPr/>
        <a:lstStyle/>
        <a:p>
          <a:endParaRPr lang="en-US"/>
        </a:p>
      </dgm:t>
    </dgm:pt>
    <dgm:pt modelId="{207F6720-C8ED-4661-AE96-B954EF773E2A}" type="parTrans" cxnId="{6D4255A9-82C4-437B-8521-4B58A6D20DA8}">
      <dgm:prSet/>
      <dgm:spPr/>
      <dgm:t>
        <a:bodyPr/>
        <a:lstStyle/>
        <a:p>
          <a:endParaRPr lang="en-US"/>
        </a:p>
      </dgm:t>
    </dgm:pt>
    <dgm:pt modelId="{1205896D-0C60-42F5-85F3-DB74CC89834B}" type="sibTrans" cxnId="{6D4255A9-82C4-437B-8521-4B58A6D20DA8}">
      <dgm:prSet/>
      <dgm:spPr/>
      <dgm:t>
        <a:bodyPr/>
        <a:lstStyle/>
        <a:p>
          <a:endParaRPr lang="en-US"/>
        </a:p>
      </dgm:t>
    </dgm:pt>
    <dgm:pt modelId="{5422B54F-B8BB-4451-9E08-01697C68C4C9}">
      <dgm:prSet phldrT="[Text]" phldr="1"/>
      <dgm:spPr/>
      <dgm:t>
        <a:bodyPr/>
        <a:lstStyle/>
        <a:p>
          <a:endParaRPr lang="en-US"/>
        </a:p>
      </dgm:t>
    </dgm:pt>
    <dgm:pt modelId="{E0D68A1A-9DE3-4E57-8ABB-884E26F0D1AF}" type="parTrans" cxnId="{999A8708-1313-424C-956B-C5B4D3962EDA}">
      <dgm:prSet/>
      <dgm:spPr/>
      <dgm:t>
        <a:bodyPr/>
        <a:lstStyle/>
        <a:p>
          <a:endParaRPr lang="en-US"/>
        </a:p>
      </dgm:t>
    </dgm:pt>
    <dgm:pt modelId="{2C24E569-67F6-4028-A283-9B093BE3E017}" type="sibTrans" cxnId="{999A8708-1313-424C-956B-C5B4D3962EDA}">
      <dgm:prSet/>
      <dgm:spPr/>
      <dgm:t>
        <a:bodyPr/>
        <a:lstStyle/>
        <a:p>
          <a:endParaRPr lang="en-US"/>
        </a:p>
      </dgm:t>
    </dgm:pt>
    <dgm:pt modelId="{BA34C72C-A8A6-4173-8067-48622DB0CE33}">
      <dgm:prSet phldrT="[Text]" phldr="1"/>
      <dgm:spPr/>
      <dgm:t>
        <a:bodyPr/>
        <a:lstStyle/>
        <a:p>
          <a:endParaRPr lang="en-US"/>
        </a:p>
      </dgm:t>
    </dgm:pt>
    <dgm:pt modelId="{B11819D1-E297-43C6-982C-58F9BBB6B70D}" type="parTrans" cxnId="{02542FDD-2E60-47C4-9408-6514294D37E9}">
      <dgm:prSet/>
      <dgm:spPr/>
      <dgm:t>
        <a:bodyPr/>
        <a:lstStyle/>
        <a:p>
          <a:endParaRPr lang="en-US"/>
        </a:p>
      </dgm:t>
    </dgm:pt>
    <dgm:pt modelId="{71CCD654-7E59-49C4-8AC0-5DBF189E1C43}" type="sibTrans" cxnId="{02542FDD-2E60-47C4-9408-6514294D37E9}">
      <dgm:prSet/>
      <dgm:spPr/>
      <dgm:t>
        <a:bodyPr/>
        <a:lstStyle/>
        <a:p>
          <a:endParaRPr lang="en-US"/>
        </a:p>
      </dgm:t>
    </dgm:pt>
    <dgm:pt modelId="{CBC2F015-718F-4173-BECD-3D6418F5CEED}">
      <dgm:prSet phldrT="[Text]" phldr="1" custLinFactNeighborX="-856" custLinFactNeighborY="-1277"/>
      <dgm:spPr/>
      <dgm:t>
        <a:bodyPr/>
        <a:lstStyle/>
        <a:p>
          <a:endParaRPr lang="en-US"/>
        </a:p>
      </dgm:t>
    </dgm:pt>
    <dgm:pt modelId="{D1E7F8EE-F1E1-49E7-A9CE-1FCA2A64076A}" type="parTrans" cxnId="{1B6B348A-005F-4D4A-8B23-FB81E51527C9}">
      <dgm:prSet/>
      <dgm:spPr/>
      <dgm:t>
        <a:bodyPr/>
        <a:lstStyle/>
        <a:p>
          <a:endParaRPr lang="en-US"/>
        </a:p>
      </dgm:t>
    </dgm:pt>
    <dgm:pt modelId="{CB91968C-CE5B-43FF-BBBD-60E4ABB0CE42}" type="sibTrans" cxnId="{1B6B348A-005F-4D4A-8B23-FB81E51527C9}">
      <dgm:prSet/>
      <dgm:spPr/>
      <dgm:t>
        <a:bodyPr/>
        <a:lstStyle/>
        <a:p>
          <a:endParaRPr lang="en-US"/>
        </a:p>
      </dgm:t>
    </dgm:pt>
    <dgm:pt modelId="{115BD97C-3E8A-4B3B-8E5A-7E7E2375A1FA}" type="pres">
      <dgm:prSet presAssocID="{1AF33542-0BD7-43F3-8DB7-00BF3D5FEE63}" presName="Name0" presStyleCnt="0">
        <dgm:presLayoutVars>
          <dgm:chMax val="1"/>
          <dgm:dir/>
          <dgm:animLvl val="ctr"/>
          <dgm:resizeHandles val="exact"/>
        </dgm:presLayoutVars>
      </dgm:prSet>
      <dgm:spPr/>
    </dgm:pt>
    <dgm:pt modelId="{BE8D20E7-A5E5-4AC1-AB27-14202FBB3FAB}" type="pres">
      <dgm:prSet presAssocID="{20E84D80-5B64-4EA9-A79C-99AB65BE5DE9}" presName="centerShape" presStyleLbl="node0" presStyleIdx="0" presStyleCnt="1" custLinFactNeighborX="-856" custLinFactNeighborY="-1277"/>
      <dgm:spPr/>
    </dgm:pt>
    <dgm:pt modelId="{EFEBEF83-4A5C-42AB-8254-30DC14759CF4}" type="pres">
      <dgm:prSet presAssocID="{6A964279-A7B1-4B51-9C09-689A33929796}" presName="parTrans" presStyleLbl="sibTrans2D1" presStyleIdx="0" presStyleCnt="4"/>
      <dgm:spPr/>
    </dgm:pt>
    <dgm:pt modelId="{29C61C9F-BD8A-4E74-AA73-CD0E7A63BE60}" type="pres">
      <dgm:prSet presAssocID="{6A964279-A7B1-4B51-9C09-689A33929796}" presName="connectorText" presStyleLbl="sibTrans2D1" presStyleIdx="0" presStyleCnt="4"/>
      <dgm:spPr/>
    </dgm:pt>
    <dgm:pt modelId="{C161FA4E-E4E4-46F3-AF79-1CD7CBC1F7E1}" type="pres">
      <dgm:prSet presAssocID="{60B0BBF8-D07B-4620-AC73-C55D1CC9D06C}" presName="node" presStyleLbl="node1" presStyleIdx="0" presStyleCnt="4">
        <dgm:presLayoutVars>
          <dgm:bulletEnabled val="1"/>
        </dgm:presLayoutVars>
      </dgm:prSet>
      <dgm:spPr/>
    </dgm:pt>
    <dgm:pt modelId="{F283B5C8-B968-4459-B8AA-37486E300118}" type="pres">
      <dgm:prSet presAssocID="{207F6720-C8ED-4661-AE96-B954EF773E2A}" presName="parTrans" presStyleLbl="sibTrans2D1" presStyleIdx="1" presStyleCnt="4"/>
      <dgm:spPr/>
    </dgm:pt>
    <dgm:pt modelId="{9B42CD10-585E-42E2-8662-C1953937379E}" type="pres">
      <dgm:prSet presAssocID="{207F6720-C8ED-4661-AE96-B954EF773E2A}" presName="connectorText" presStyleLbl="sibTrans2D1" presStyleIdx="1" presStyleCnt="4"/>
      <dgm:spPr/>
    </dgm:pt>
    <dgm:pt modelId="{D60B867D-2A33-4A4E-BA4B-24A9A17E35C1}" type="pres">
      <dgm:prSet presAssocID="{74B6844C-5EEA-4D00-BAA3-B901FD5E1A3B}" presName="node" presStyleLbl="node1" presStyleIdx="1" presStyleCnt="4">
        <dgm:presLayoutVars>
          <dgm:bulletEnabled val="1"/>
        </dgm:presLayoutVars>
      </dgm:prSet>
      <dgm:spPr/>
    </dgm:pt>
    <dgm:pt modelId="{07179EF3-E80A-47B4-A253-E3A91FB7B91D}" type="pres">
      <dgm:prSet presAssocID="{E0D68A1A-9DE3-4E57-8ABB-884E26F0D1AF}" presName="parTrans" presStyleLbl="sibTrans2D1" presStyleIdx="2" presStyleCnt="4"/>
      <dgm:spPr/>
    </dgm:pt>
    <dgm:pt modelId="{1C78A1F3-BD89-4744-90E1-E4EFC8284BA8}" type="pres">
      <dgm:prSet presAssocID="{E0D68A1A-9DE3-4E57-8ABB-884E26F0D1AF}" presName="connectorText" presStyleLbl="sibTrans2D1" presStyleIdx="2" presStyleCnt="4"/>
      <dgm:spPr/>
    </dgm:pt>
    <dgm:pt modelId="{D04B7432-EC96-42D9-A9B2-3D6F9C47AAFE}" type="pres">
      <dgm:prSet presAssocID="{5422B54F-B8BB-4451-9E08-01697C68C4C9}" presName="node" presStyleLbl="node1" presStyleIdx="2" presStyleCnt="4">
        <dgm:presLayoutVars>
          <dgm:bulletEnabled val="1"/>
        </dgm:presLayoutVars>
      </dgm:prSet>
      <dgm:spPr/>
    </dgm:pt>
    <dgm:pt modelId="{D3374807-1C43-4605-A811-86FA521552A2}" type="pres">
      <dgm:prSet presAssocID="{B11819D1-E297-43C6-982C-58F9BBB6B70D}" presName="parTrans" presStyleLbl="sibTrans2D1" presStyleIdx="3" presStyleCnt="4"/>
      <dgm:spPr/>
    </dgm:pt>
    <dgm:pt modelId="{0AF3FC1A-6101-42F2-ACE3-1B184FDAB2FB}" type="pres">
      <dgm:prSet presAssocID="{B11819D1-E297-43C6-982C-58F9BBB6B70D}" presName="connectorText" presStyleLbl="sibTrans2D1" presStyleIdx="3" presStyleCnt="4"/>
      <dgm:spPr/>
    </dgm:pt>
    <dgm:pt modelId="{1B2CA4BD-3316-48FE-9A52-2D0647B12147}" type="pres">
      <dgm:prSet presAssocID="{BA34C72C-A8A6-4173-8067-48622DB0CE33}" presName="node" presStyleLbl="node1" presStyleIdx="3" presStyleCnt="4">
        <dgm:presLayoutVars>
          <dgm:bulletEnabled val="1"/>
        </dgm:presLayoutVars>
      </dgm:prSet>
      <dgm:spPr/>
    </dgm:pt>
  </dgm:ptLst>
  <dgm:cxnLst>
    <dgm:cxn modelId="{82C82604-D757-428B-A7D7-5BCE9818A412}" type="presOf" srcId="{1AF33542-0BD7-43F3-8DB7-00BF3D5FEE63}" destId="{115BD97C-3E8A-4B3B-8E5A-7E7E2375A1FA}" srcOrd="0" destOrd="0" presId="urn:microsoft.com/office/officeart/2005/8/layout/radial5"/>
    <dgm:cxn modelId="{999A8708-1313-424C-956B-C5B4D3962EDA}" srcId="{20E84D80-5B64-4EA9-A79C-99AB65BE5DE9}" destId="{5422B54F-B8BB-4451-9E08-01697C68C4C9}" srcOrd="2" destOrd="0" parTransId="{E0D68A1A-9DE3-4E57-8ABB-884E26F0D1AF}" sibTransId="{2C24E569-67F6-4028-A283-9B093BE3E017}"/>
    <dgm:cxn modelId="{02866C11-B013-4B59-89AE-B5FF31192577}" type="presOf" srcId="{74B6844C-5EEA-4D00-BAA3-B901FD5E1A3B}" destId="{D60B867D-2A33-4A4E-BA4B-24A9A17E35C1}" srcOrd="0" destOrd="0" presId="urn:microsoft.com/office/officeart/2005/8/layout/radial5"/>
    <dgm:cxn modelId="{BC0FE61B-90D7-4FAF-9696-FE7B9CF4D031}" type="presOf" srcId="{207F6720-C8ED-4661-AE96-B954EF773E2A}" destId="{F283B5C8-B968-4459-B8AA-37486E300118}" srcOrd="0" destOrd="0" presId="urn:microsoft.com/office/officeart/2005/8/layout/radial5"/>
    <dgm:cxn modelId="{DB7F0224-8027-4294-8E02-721DE6633447}" type="presOf" srcId="{20E84D80-5B64-4EA9-A79C-99AB65BE5DE9}" destId="{BE8D20E7-A5E5-4AC1-AB27-14202FBB3FAB}" srcOrd="0" destOrd="0" presId="urn:microsoft.com/office/officeart/2005/8/layout/radial5"/>
    <dgm:cxn modelId="{3E2BCB31-20E5-4002-A661-7D857961C3C7}" type="presOf" srcId="{BA34C72C-A8A6-4173-8067-48622DB0CE33}" destId="{1B2CA4BD-3316-48FE-9A52-2D0647B12147}" srcOrd="0" destOrd="0" presId="urn:microsoft.com/office/officeart/2005/8/layout/radial5"/>
    <dgm:cxn modelId="{B57E0E3C-D6A3-46B7-AD81-07426FDFFAEC}" srcId="{20E84D80-5B64-4EA9-A79C-99AB65BE5DE9}" destId="{60B0BBF8-D07B-4620-AC73-C55D1CC9D06C}" srcOrd="0" destOrd="0" parTransId="{6A964279-A7B1-4B51-9C09-689A33929796}" sibTransId="{9323B724-C141-496E-A9DA-7CE386865E7B}"/>
    <dgm:cxn modelId="{7CFFE864-628E-406E-A1B9-8C0C06F43094}" type="presOf" srcId="{B11819D1-E297-43C6-982C-58F9BBB6B70D}" destId="{0AF3FC1A-6101-42F2-ACE3-1B184FDAB2FB}" srcOrd="1" destOrd="0" presId="urn:microsoft.com/office/officeart/2005/8/layout/radial5"/>
    <dgm:cxn modelId="{884BF944-B3BC-4372-A769-F79917B2601B}" type="presOf" srcId="{6A964279-A7B1-4B51-9C09-689A33929796}" destId="{EFEBEF83-4A5C-42AB-8254-30DC14759CF4}" srcOrd="0" destOrd="0" presId="urn:microsoft.com/office/officeart/2005/8/layout/radial5"/>
    <dgm:cxn modelId="{2148766D-563F-4E65-882E-DC7689508C79}" type="presOf" srcId="{60B0BBF8-D07B-4620-AC73-C55D1CC9D06C}" destId="{C161FA4E-E4E4-46F3-AF79-1CD7CBC1F7E1}" srcOrd="0" destOrd="0" presId="urn:microsoft.com/office/officeart/2005/8/layout/radial5"/>
    <dgm:cxn modelId="{6B62C973-60E0-4168-990A-DEF4720D58F8}" type="presOf" srcId="{E0D68A1A-9DE3-4E57-8ABB-884E26F0D1AF}" destId="{1C78A1F3-BD89-4744-90E1-E4EFC8284BA8}" srcOrd="1" destOrd="0" presId="urn:microsoft.com/office/officeart/2005/8/layout/radial5"/>
    <dgm:cxn modelId="{99E62F5A-7CBB-404B-AFBA-262FA474A363}" srcId="{1AF33542-0BD7-43F3-8DB7-00BF3D5FEE63}" destId="{20E84D80-5B64-4EA9-A79C-99AB65BE5DE9}" srcOrd="0" destOrd="0" parTransId="{F3053880-8BD5-4661-9674-5D3FA8C3124C}" sibTransId="{C691BA97-D73D-4BF0-9479-6136CEF5DEE2}"/>
    <dgm:cxn modelId="{1B6B348A-005F-4D4A-8B23-FB81E51527C9}" srcId="{1AF33542-0BD7-43F3-8DB7-00BF3D5FEE63}" destId="{CBC2F015-718F-4173-BECD-3D6418F5CEED}" srcOrd="1" destOrd="0" parTransId="{D1E7F8EE-F1E1-49E7-A9CE-1FCA2A64076A}" sibTransId="{CB91968C-CE5B-43FF-BBBD-60E4ABB0CE42}"/>
    <dgm:cxn modelId="{6917448F-6544-4E0F-B546-23DBC2D1D240}" type="presOf" srcId="{5422B54F-B8BB-4451-9E08-01697C68C4C9}" destId="{D04B7432-EC96-42D9-A9B2-3D6F9C47AAFE}" srcOrd="0" destOrd="0" presId="urn:microsoft.com/office/officeart/2005/8/layout/radial5"/>
    <dgm:cxn modelId="{6D4255A9-82C4-437B-8521-4B58A6D20DA8}" srcId="{20E84D80-5B64-4EA9-A79C-99AB65BE5DE9}" destId="{74B6844C-5EEA-4D00-BAA3-B901FD5E1A3B}" srcOrd="1" destOrd="0" parTransId="{207F6720-C8ED-4661-AE96-B954EF773E2A}" sibTransId="{1205896D-0C60-42F5-85F3-DB74CC89834B}"/>
    <dgm:cxn modelId="{39FD45AE-9061-4110-8151-4339CB083B13}" type="presOf" srcId="{207F6720-C8ED-4661-AE96-B954EF773E2A}" destId="{9B42CD10-585E-42E2-8662-C1953937379E}" srcOrd="1" destOrd="0" presId="urn:microsoft.com/office/officeart/2005/8/layout/radial5"/>
    <dgm:cxn modelId="{EFA4AAAE-151B-4179-982F-D55FC891DA26}" type="presOf" srcId="{6A964279-A7B1-4B51-9C09-689A33929796}" destId="{29C61C9F-BD8A-4E74-AA73-CD0E7A63BE60}" srcOrd="1" destOrd="0" presId="urn:microsoft.com/office/officeart/2005/8/layout/radial5"/>
    <dgm:cxn modelId="{BA229DB0-2826-48E0-B9D5-125C3B09BB3F}" type="presOf" srcId="{E0D68A1A-9DE3-4E57-8ABB-884E26F0D1AF}" destId="{07179EF3-E80A-47B4-A253-E3A91FB7B91D}" srcOrd="0" destOrd="0" presId="urn:microsoft.com/office/officeart/2005/8/layout/radial5"/>
    <dgm:cxn modelId="{02542FDD-2E60-47C4-9408-6514294D37E9}" srcId="{20E84D80-5B64-4EA9-A79C-99AB65BE5DE9}" destId="{BA34C72C-A8A6-4173-8067-48622DB0CE33}" srcOrd="3" destOrd="0" parTransId="{B11819D1-E297-43C6-982C-58F9BBB6B70D}" sibTransId="{71CCD654-7E59-49C4-8AC0-5DBF189E1C43}"/>
    <dgm:cxn modelId="{030CCAE7-0D5E-434A-9BB5-A45A32366630}" type="presOf" srcId="{B11819D1-E297-43C6-982C-58F9BBB6B70D}" destId="{D3374807-1C43-4605-A811-86FA521552A2}" srcOrd="0" destOrd="0" presId="urn:microsoft.com/office/officeart/2005/8/layout/radial5"/>
    <dgm:cxn modelId="{CDBFE325-01D3-4444-855C-E5A2193CEA08}" type="presParOf" srcId="{115BD97C-3E8A-4B3B-8E5A-7E7E2375A1FA}" destId="{BE8D20E7-A5E5-4AC1-AB27-14202FBB3FAB}" srcOrd="0" destOrd="0" presId="urn:microsoft.com/office/officeart/2005/8/layout/radial5"/>
    <dgm:cxn modelId="{C449FEC1-4132-40F2-BC6C-2859703DC44C}" type="presParOf" srcId="{115BD97C-3E8A-4B3B-8E5A-7E7E2375A1FA}" destId="{EFEBEF83-4A5C-42AB-8254-30DC14759CF4}" srcOrd="1" destOrd="0" presId="urn:microsoft.com/office/officeart/2005/8/layout/radial5"/>
    <dgm:cxn modelId="{ADB8CA82-D849-4EEB-A57F-3B6B20E7A726}" type="presParOf" srcId="{EFEBEF83-4A5C-42AB-8254-30DC14759CF4}" destId="{29C61C9F-BD8A-4E74-AA73-CD0E7A63BE60}" srcOrd="0" destOrd="0" presId="urn:microsoft.com/office/officeart/2005/8/layout/radial5"/>
    <dgm:cxn modelId="{88DEF63A-39C1-4A25-82A0-2ABD0B14F519}" type="presParOf" srcId="{115BD97C-3E8A-4B3B-8E5A-7E7E2375A1FA}" destId="{C161FA4E-E4E4-46F3-AF79-1CD7CBC1F7E1}" srcOrd="2" destOrd="0" presId="urn:microsoft.com/office/officeart/2005/8/layout/radial5"/>
    <dgm:cxn modelId="{26C0F2AF-F5E1-407D-9C57-3080F822895D}" type="presParOf" srcId="{115BD97C-3E8A-4B3B-8E5A-7E7E2375A1FA}" destId="{F283B5C8-B968-4459-B8AA-37486E300118}" srcOrd="3" destOrd="0" presId="urn:microsoft.com/office/officeart/2005/8/layout/radial5"/>
    <dgm:cxn modelId="{A4855655-7B38-4EA4-9662-28D6D782AAAA}" type="presParOf" srcId="{F283B5C8-B968-4459-B8AA-37486E300118}" destId="{9B42CD10-585E-42E2-8662-C1953937379E}" srcOrd="0" destOrd="0" presId="urn:microsoft.com/office/officeart/2005/8/layout/radial5"/>
    <dgm:cxn modelId="{B058D192-8F11-424E-8B0E-DD9035F8CFEE}" type="presParOf" srcId="{115BD97C-3E8A-4B3B-8E5A-7E7E2375A1FA}" destId="{D60B867D-2A33-4A4E-BA4B-24A9A17E35C1}" srcOrd="4" destOrd="0" presId="urn:microsoft.com/office/officeart/2005/8/layout/radial5"/>
    <dgm:cxn modelId="{62C32C4E-6DC3-447D-9973-0B4C807D0471}" type="presParOf" srcId="{115BD97C-3E8A-4B3B-8E5A-7E7E2375A1FA}" destId="{07179EF3-E80A-47B4-A253-E3A91FB7B91D}" srcOrd="5" destOrd="0" presId="urn:microsoft.com/office/officeart/2005/8/layout/radial5"/>
    <dgm:cxn modelId="{8F7D8A13-13FC-4728-89B0-8135B86ADB0D}" type="presParOf" srcId="{07179EF3-E80A-47B4-A253-E3A91FB7B91D}" destId="{1C78A1F3-BD89-4744-90E1-E4EFC8284BA8}" srcOrd="0" destOrd="0" presId="urn:microsoft.com/office/officeart/2005/8/layout/radial5"/>
    <dgm:cxn modelId="{C250B07B-04A6-438B-A3BC-CDA16B5FAD88}" type="presParOf" srcId="{115BD97C-3E8A-4B3B-8E5A-7E7E2375A1FA}" destId="{D04B7432-EC96-42D9-A9B2-3D6F9C47AAFE}" srcOrd="6" destOrd="0" presId="urn:microsoft.com/office/officeart/2005/8/layout/radial5"/>
    <dgm:cxn modelId="{4DA24386-030D-44DA-972C-FA041859C77D}" type="presParOf" srcId="{115BD97C-3E8A-4B3B-8E5A-7E7E2375A1FA}" destId="{D3374807-1C43-4605-A811-86FA521552A2}" srcOrd="7" destOrd="0" presId="urn:microsoft.com/office/officeart/2005/8/layout/radial5"/>
    <dgm:cxn modelId="{96890DC5-9CF9-42F9-B409-B46CF26A06F2}" type="presParOf" srcId="{D3374807-1C43-4605-A811-86FA521552A2}" destId="{0AF3FC1A-6101-42F2-ACE3-1B184FDAB2FB}" srcOrd="0" destOrd="0" presId="urn:microsoft.com/office/officeart/2005/8/layout/radial5"/>
    <dgm:cxn modelId="{7E6337FD-CCF0-40A9-B891-16AF1F8E1222}" type="presParOf" srcId="{115BD97C-3E8A-4B3B-8E5A-7E7E2375A1FA}" destId="{1B2CA4BD-3316-48FE-9A52-2D0647B12147}" srcOrd="8" destOrd="0" presId="urn:microsoft.com/office/officeart/2005/8/layout/radial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712577-8C03-46D8-9327-A37D7362048C}"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B888D20-4588-4FEA-A4DA-9B3C343EC206}">
      <dgm:prSet custT="1"/>
      <dgm:spPr/>
      <dgm:t>
        <a:bodyPr/>
        <a:lstStyle/>
        <a:p>
          <a:pPr>
            <a:lnSpc>
              <a:spcPct val="100000"/>
            </a:lnSpc>
            <a:defRPr cap="all"/>
          </a:pPr>
          <a:r>
            <a:rPr lang="en-US" sz="1800" dirty="0"/>
            <a:t>Data labelling on matched CHD results from current Python code for two states: CA and TX</a:t>
          </a:r>
        </a:p>
      </dgm:t>
    </dgm:pt>
    <dgm:pt modelId="{F5172AEB-3E81-425D-9204-DAAB9DD73266}" type="parTrans" cxnId="{776E6C9B-BA29-4F69-8889-5537C6CA3B95}">
      <dgm:prSet/>
      <dgm:spPr/>
      <dgm:t>
        <a:bodyPr/>
        <a:lstStyle/>
        <a:p>
          <a:endParaRPr lang="en-US"/>
        </a:p>
      </dgm:t>
    </dgm:pt>
    <dgm:pt modelId="{4DC56D71-7F66-41AF-A970-7D5C74F60642}" type="sibTrans" cxnId="{776E6C9B-BA29-4F69-8889-5537C6CA3B95}">
      <dgm:prSet/>
      <dgm:spPr/>
      <dgm:t>
        <a:bodyPr/>
        <a:lstStyle/>
        <a:p>
          <a:endParaRPr lang="en-US"/>
        </a:p>
      </dgm:t>
    </dgm:pt>
    <dgm:pt modelId="{7D250575-2762-4772-A798-1CE07ACAFB98}">
      <dgm:prSet/>
      <dgm:spPr/>
      <dgm:t>
        <a:bodyPr/>
        <a:lstStyle/>
        <a:p>
          <a:pPr>
            <a:lnSpc>
              <a:spcPct val="100000"/>
            </a:lnSpc>
            <a:defRPr cap="all"/>
          </a:pPr>
          <a:r>
            <a:rPr lang="en-US" dirty="0"/>
            <a:t>Identify origin of errors from labeled data and develop Machine Learning optimization Accordingly </a:t>
          </a:r>
        </a:p>
      </dgm:t>
    </dgm:pt>
    <dgm:pt modelId="{ACADC677-E2DB-4EFA-8320-65A8917A77F0}" type="parTrans" cxnId="{2E23093E-A99A-43B2-9C7C-08EF9C61CDAF}">
      <dgm:prSet/>
      <dgm:spPr/>
      <dgm:t>
        <a:bodyPr/>
        <a:lstStyle/>
        <a:p>
          <a:endParaRPr lang="en-US"/>
        </a:p>
      </dgm:t>
    </dgm:pt>
    <dgm:pt modelId="{4A188F9E-74F4-45BD-AE6F-17BA4B16A9DE}" type="sibTrans" cxnId="{2E23093E-A99A-43B2-9C7C-08EF9C61CDAF}">
      <dgm:prSet/>
      <dgm:spPr/>
      <dgm:t>
        <a:bodyPr/>
        <a:lstStyle/>
        <a:p>
          <a:endParaRPr lang="en-US"/>
        </a:p>
      </dgm:t>
    </dgm:pt>
    <dgm:pt modelId="{A7A124EA-5422-45E5-9AE5-94638C71D261}" type="pres">
      <dgm:prSet presAssocID="{2E712577-8C03-46D8-9327-A37D7362048C}" presName="root" presStyleCnt="0">
        <dgm:presLayoutVars>
          <dgm:dir/>
          <dgm:resizeHandles val="exact"/>
        </dgm:presLayoutVars>
      </dgm:prSet>
      <dgm:spPr/>
    </dgm:pt>
    <dgm:pt modelId="{45CEB5D5-D2AE-4E20-96EA-2063EE74D81C}" type="pres">
      <dgm:prSet presAssocID="{FB888D20-4588-4FEA-A4DA-9B3C343EC206}" presName="compNode" presStyleCnt="0"/>
      <dgm:spPr/>
    </dgm:pt>
    <dgm:pt modelId="{2D2C9308-6E7A-48E8-AF0A-C0F7823C5338}" type="pres">
      <dgm:prSet presAssocID="{FB888D20-4588-4FEA-A4DA-9B3C343EC206}" presName="iconBgRect" presStyleLbl="bgShp" presStyleIdx="0" presStyleCnt="2"/>
      <dgm:spPr/>
    </dgm:pt>
    <dgm:pt modelId="{227DB964-23E3-470E-8A34-FC122D776FB2}" type="pres">
      <dgm:prSet presAssocID="{FB888D20-4588-4FEA-A4DA-9B3C343EC20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E429647F-6D3B-421A-A0B4-D5AE09BAE2CD}" type="pres">
      <dgm:prSet presAssocID="{FB888D20-4588-4FEA-A4DA-9B3C343EC206}" presName="spaceRect" presStyleCnt="0"/>
      <dgm:spPr/>
    </dgm:pt>
    <dgm:pt modelId="{53106B77-8AE4-4ACE-A462-464B673DB3E2}" type="pres">
      <dgm:prSet presAssocID="{FB888D20-4588-4FEA-A4DA-9B3C343EC206}" presName="textRect" presStyleLbl="revTx" presStyleIdx="0" presStyleCnt="2" custLinFactNeighborX="-9954" custLinFactNeighborY="-33482">
        <dgm:presLayoutVars>
          <dgm:chMax val="1"/>
          <dgm:chPref val="1"/>
        </dgm:presLayoutVars>
      </dgm:prSet>
      <dgm:spPr/>
    </dgm:pt>
    <dgm:pt modelId="{A5457CC8-090B-48C2-831D-CEBC8053D542}" type="pres">
      <dgm:prSet presAssocID="{4DC56D71-7F66-41AF-A970-7D5C74F60642}" presName="sibTrans" presStyleCnt="0"/>
      <dgm:spPr/>
    </dgm:pt>
    <dgm:pt modelId="{9A8577FC-1918-472C-AD87-D0226CDAA098}" type="pres">
      <dgm:prSet presAssocID="{7D250575-2762-4772-A798-1CE07ACAFB98}" presName="compNode" presStyleCnt="0"/>
      <dgm:spPr/>
    </dgm:pt>
    <dgm:pt modelId="{A88F6F40-1CF5-43F7-BAC2-433AF4D76565}" type="pres">
      <dgm:prSet presAssocID="{7D250575-2762-4772-A798-1CE07ACAFB98}" presName="iconBgRect" presStyleLbl="bgShp" presStyleIdx="1" presStyleCnt="2"/>
      <dgm:spPr/>
    </dgm:pt>
    <dgm:pt modelId="{0AC84929-E6AC-4502-98A9-C3B57BA15C1D}" type="pres">
      <dgm:prSet presAssocID="{7D250575-2762-4772-A798-1CE07ACAFB9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0D994694-0FF6-45F8-A5D5-726F4009F8CE}" type="pres">
      <dgm:prSet presAssocID="{7D250575-2762-4772-A798-1CE07ACAFB98}" presName="spaceRect" presStyleCnt="0"/>
      <dgm:spPr/>
    </dgm:pt>
    <dgm:pt modelId="{36500C8B-8598-4C28-BB23-5D7C9DB5F057}" type="pres">
      <dgm:prSet presAssocID="{7D250575-2762-4772-A798-1CE07ACAFB98}" presName="textRect" presStyleLbl="revTx" presStyleIdx="1" presStyleCnt="2" custLinFactNeighborX="230" custLinFactNeighborY="-32332">
        <dgm:presLayoutVars>
          <dgm:chMax val="1"/>
          <dgm:chPref val="1"/>
        </dgm:presLayoutVars>
      </dgm:prSet>
      <dgm:spPr/>
    </dgm:pt>
  </dgm:ptLst>
  <dgm:cxnLst>
    <dgm:cxn modelId="{A4977A16-6EDC-4D1B-BADC-3AB9CB6A61DD}" type="presOf" srcId="{FB888D20-4588-4FEA-A4DA-9B3C343EC206}" destId="{53106B77-8AE4-4ACE-A462-464B673DB3E2}" srcOrd="0" destOrd="0" presId="urn:microsoft.com/office/officeart/2018/5/layout/IconCircleLabelList"/>
    <dgm:cxn modelId="{C2FD9222-53FD-4F71-B9D9-26CFCFA48B02}" type="presOf" srcId="{2E712577-8C03-46D8-9327-A37D7362048C}" destId="{A7A124EA-5422-45E5-9AE5-94638C71D261}" srcOrd="0" destOrd="0" presId="urn:microsoft.com/office/officeart/2018/5/layout/IconCircleLabelList"/>
    <dgm:cxn modelId="{2E23093E-A99A-43B2-9C7C-08EF9C61CDAF}" srcId="{2E712577-8C03-46D8-9327-A37D7362048C}" destId="{7D250575-2762-4772-A798-1CE07ACAFB98}" srcOrd="1" destOrd="0" parTransId="{ACADC677-E2DB-4EFA-8320-65A8917A77F0}" sibTransId="{4A188F9E-74F4-45BD-AE6F-17BA4B16A9DE}"/>
    <dgm:cxn modelId="{776E6C9B-BA29-4F69-8889-5537C6CA3B95}" srcId="{2E712577-8C03-46D8-9327-A37D7362048C}" destId="{FB888D20-4588-4FEA-A4DA-9B3C343EC206}" srcOrd="0" destOrd="0" parTransId="{F5172AEB-3E81-425D-9204-DAAB9DD73266}" sibTransId="{4DC56D71-7F66-41AF-A970-7D5C74F60642}"/>
    <dgm:cxn modelId="{DF501DEF-867B-4345-9A91-201902EED00D}" type="presOf" srcId="{7D250575-2762-4772-A798-1CE07ACAFB98}" destId="{36500C8B-8598-4C28-BB23-5D7C9DB5F057}" srcOrd="0" destOrd="0" presId="urn:microsoft.com/office/officeart/2018/5/layout/IconCircleLabelList"/>
    <dgm:cxn modelId="{94E0ED13-4046-4EAF-BB14-E35377C9C9FB}" type="presParOf" srcId="{A7A124EA-5422-45E5-9AE5-94638C71D261}" destId="{45CEB5D5-D2AE-4E20-96EA-2063EE74D81C}" srcOrd="0" destOrd="0" presId="urn:microsoft.com/office/officeart/2018/5/layout/IconCircleLabelList"/>
    <dgm:cxn modelId="{52C20513-53BB-47F1-84E4-042CABDB61E6}" type="presParOf" srcId="{45CEB5D5-D2AE-4E20-96EA-2063EE74D81C}" destId="{2D2C9308-6E7A-48E8-AF0A-C0F7823C5338}" srcOrd="0" destOrd="0" presId="urn:microsoft.com/office/officeart/2018/5/layout/IconCircleLabelList"/>
    <dgm:cxn modelId="{12956F19-CECB-4538-86E4-BFC3C3B5381A}" type="presParOf" srcId="{45CEB5D5-D2AE-4E20-96EA-2063EE74D81C}" destId="{227DB964-23E3-470E-8A34-FC122D776FB2}" srcOrd="1" destOrd="0" presId="urn:microsoft.com/office/officeart/2018/5/layout/IconCircleLabelList"/>
    <dgm:cxn modelId="{0C8DF379-96CE-434C-A6E1-5E6EC0278505}" type="presParOf" srcId="{45CEB5D5-D2AE-4E20-96EA-2063EE74D81C}" destId="{E429647F-6D3B-421A-A0B4-D5AE09BAE2CD}" srcOrd="2" destOrd="0" presId="urn:microsoft.com/office/officeart/2018/5/layout/IconCircleLabelList"/>
    <dgm:cxn modelId="{980E08AC-E175-46E0-892D-CD33B1988DCD}" type="presParOf" srcId="{45CEB5D5-D2AE-4E20-96EA-2063EE74D81C}" destId="{53106B77-8AE4-4ACE-A462-464B673DB3E2}" srcOrd="3" destOrd="0" presId="urn:microsoft.com/office/officeart/2018/5/layout/IconCircleLabelList"/>
    <dgm:cxn modelId="{B22736D6-BF24-4C7F-BFD9-71E7650DBE37}" type="presParOf" srcId="{A7A124EA-5422-45E5-9AE5-94638C71D261}" destId="{A5457CC8-090B-48C2-831D-CEBC8053D542}" srcOrd="1" destOrd="0" presId="urn:microsoft.com/office/officeart/2018/5/layout/IconCircleLabelList"/>
    <dgm:cxn modelId="{0A79D7D9-3328-4CB8-821B-EAD64F850D88}" type="presParOf" srcId="{A7A124EA-5422-45E5-9AE5-94638C71D261}" destId="{9A8577FC-1918-472C-AD87-D0226CDAA098}" srcOrd="2" destOrd="0" presId="urn:microsoft.com/office/officeart/2018/5/layout/IconCircleLabelList"/>
    <dgm:cxn modelId="{334C3A3F-AC52-41EA-B174-4A183AFE2ADB}" type="presParOf" srcId="{9A8577FC-1918-472C-AD87-D0226CDAA098}" destId="{A88F6F40-1CF5-43F7-BAC2-433AF4D76565}" srcOrd="0" destOrd="0" presId="urn:microsoft.com/office/officeart/2018/5/layout/IconCircleLabelList"/>
    <dgm:cxn modelId="{42F9F3EB-C2D8-41A9-8258-20B0577B10C3}" type="presParOf" srcId="{9A8577FC-1918-472C-AD87-D0226CDAA098}" destId="{0AC84929-E6AC-4502-98A9-C3B57BA15C1D}" srcOrd="1" destOrd="0" presId="urn:microsoft.com/office/officeart/2018/5/layout/IconCircleLabelList"/>
    <dgm:cxn modelId="{F5B1E8D8-F657-4CDC-B7A8-D4C419B7D1BC}" type="presParOf" srcId="{9A8577FC-1918-472C-AD87-D0226CDAA098}" destId="{0D994694-0FF6-45F8-A5D5-726F4009F8CE}" srcOrd="2" destOrd="0" presId="urn:microsoft.com/office/officeart/2018/5/layout/IconCircleLabelList"/>
    <dgm:cxn modelId="{E001AEDE-A565-422C-9773-4754FA2A6A05}" type="presParOf" srcId="{9A8577FC-1918-472C-AD87-D0226CDAA098}" destId="{36500C8B-8598-4C28-BB23-5D7C9DB5F05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4FCA32-1D2F-4343-BFAF-F33D006C8A51}"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A3526C92-6806-4D91-A85E-10CD34E1DCD2}">
      <dgm:prSet/>
      <dgm:spPr/>
      <dgm:t>
        <a:bodyPr/>
        <a:lstStyle/>
        <a:p>
          <a:r>
            <a:rPr lang="en-US" b="1"/>
            <a:t>Extensive Feature Engineering: Use Advanced Data Cleansing on Address, e.g. create a detailed address number for customers within Plaza</a:t>
          </a:r>
          <a:endParaRPr lang="en-US"/>
        </a:p>
      </dgm:t>
    </dgm:pt>
    <dgm:pt modelId="{94CBDA63-0B61-4F84-BE44-2F368786ABFE}" type="parTrans" cxnId="{64A16F3B-AC9B-4DB7-955B-07DB016942EC}">
      <dgm:prSet/>
      <dgm:spPr/>
      <dgm:t>
        <a:bodyPr/>
        <a:lstStyle/>
        <a:p>
          <a:endParaRPr lang="en-US"/>
        </a:p>
      </dgm:t>
    </dgm:pt>
    <dgm:pt modelId="{2685FB0E-548F-4481-B197-B43CE1228789}" type="sibTrans" cxnId="{64A16F3B-AC9B-4DB7-955B-07DB016942EC}">
      <dgm:prSet/>
      <dgm:spPr/>
      <dgm:t>
        <a:bodyPr/>
        <a:lstStyle/>
        <a:p>
          <a:endParaRPr lang="en-US"/>
        </a:p>
      </dgm:t>
    </dgm:pt>
    <dgm:pt modelId="{F575F992-3A8A-441F-8473-E0918D9FB00E}">
      <dgm:prSet/>
      <dgm:spPr/>
      <dgm:t>
        <a:bodyPr/>
        <a:lstStyle/>
        <a:p>
          <a:r>
            <a:rPr lang="en-US" b="1"/>
            <a:t>Compare “Bill to” name similarities for multiple restaurant within a large hotel, resort and casinos. (We plan to use “Bill to” information to help “Ship to”, and we do not require any “Bill to” deduplication process. Remember this is just one extra feature we engineered)</a:t>
          </a:r>
          <a:endParaRPr lang="en-US"/>
        </a:p>
      </dgm:t>
    </dgm:pt>
    <dgm:pt modelId="{AA5429ED-0A4F-4D52-ACEB-F6A26EB8BB4A}" type="parTrans" cxnId="{CDB54A9E-7AC3-4FF7-BA03-5E126DB973DC}">
      <dgm:prSet/>
      <dgm:spPr/>
      <dgm:t>
        <a:bodyPr/>
        <a:lstStyle/>
        <a:p>
          <a:endParaRPr lang="en-US"/>
        </a:p>
      </dgm:t>
    </dgm:pt>
    <dgm:pt modelId="{174D5A4F-4825-4206-B4F4-BF5DA528FD51}" type="sibTrans" cxnId="{CDB54A9E-7AC3-4FF7-BA03-5E126DB973DC}">
      <dgm:prSet/>
      <dgm:spPr/>
      <dgm:t>
        <a:bodyPr/>
        <a:lstStyle/>
        <a:p>
          <a:endParaRPr lang="en-US"/>
        </a:p>
      </dgm:t>
    </dgm:pt>
    <dgm:pt modelId="{F03EA1BD-81C6-4225-8753-38FAA502D1CC}">
      <dgm:prSet/>
      <dgm:spPr/>
      <dgm:t>
        <a:bodyPr/>
        <a:lstStyle/>
        <a:p>
          <a:r>
            <a:rPr lang="en-US" b="1" dirty="0"/>
            <a:t>Create advanced filter for data-cleansing: e.g. remove ”ship to” records with customer name containing “Bill to Only”</a:t>
          </a:r>
          <a:endParaRPr lang="en-US" dirty="0"/>
        </a:p>
      </dgm:t>
    </dgm:pt>
    <dgm:pt modelId="{5136ECB2-FD12-482F-8E06-C47AED6DBCF9}" type="parTrans" cxnId="{923C2B30-E499-4651-8EDB-A311D7C23308}">
      <dgm:prSet/>
      <dgm:spPr/>
      <dgm:t>
        <a:bodyPr/>
        <a:lstStyle/>
        <a:p>
          <a:endParaRPr lang="en-US"/>
        </a:p>
      </dgm:t>
    </dgm:pt>
    <dgm:pt modelId="{D7CAAD97-009A-499E-B0DF-DE0EB29663B6}" type="sibTrans" cxnId="{923C2B30-E499-4651-8EDB-A311D7C23308}">
      <dgm:prSet/>
      <dgm:spPr/>
      <dgm:t>
        <a:bodyPr/>
        <a:lstStyle/>
        <a:p>
          <a:endParaRPr lang="en-US"/>
        </a:p>
      </dgm:t>
    </dgm:pt>
    <dgm:pt modelId="{BB897BC2-C8B5-4F61-AD43-B09793901A58}">
      <dgm:prSet/>
      <dgm:spPr/>
      <dgm:t>
        <a:bodyPr/>
        <a:lstStyle/>
        <a:p>
          <a:r>
            <a:rPr lang="en-US" b="1"/>
            <a:t>Use CHD  “cuisine types” and “market segment type” for machine learning</a:t>
          </a:r>
          <a:endParaRPr lang="en-US"/>
        </a:p>
      </dgm:t>
    </dgm:pt>
    <dgm:pt modelId="{0FE1AB0D-5618-4075-B2A4-82DD6746061D}" type="parTrans" cxnId="{EEEE5509-4DAC-45F1-8617-9B667D39C4CE}">
      <dgm:prSet/>
      <dgm:spPr/>
      <dgm:t>
        <a:bodyPr/>
        <a:lstStyle/>
        <a:p>
          <a:endParaRPr lang="en-US"/>
        </a:p>
      </dgm:t>
    </dgm:pt>
    <dgm:pt modelId="{B8A57F45-6795-478C-989A-B548A059EF65}" type="sibTrans" cxnId="{EEEE5509-4DAC-45F1-8617-9B667D39C4CE}">
      <dgm:prSet/>
      <dgm:spPr/>
      <dgm:t>
        <a:bodyPr/>
        <a:lstStyle/>
        <a:p>
          <a:endParaRPr lang="en-US"/>
        </a:p>
      </dgm:t>
    </dgm:pt>
    <dgm:pt modelId="{EE94B59C-E99E-4F37-9603-BC9A0D1F76D2}" type="pres">
      <dgm:prSet presAssocID="{EA4FCA32-1D2F-4343-BFAF-F33D006C8A51}" presName="linear" presStyleCnt="0">
        <dgm:presLayoutVars>
          <dgm:animLvl val="lvl"/>
          <dgm:resizeHandles val="exact"/>
        </dgm:presLayoutVars>
      </dgm:prSet>
      <dgm:spPr/>
    </dgm:pt>
    <dgm:pt modelId="{17DD5BED-8CB7-426E-A3A0-AD12DF904244}" type="pres">
      <dgm:prSet presAssocID="{A3526C92-6806-4D91-A85E-10CD34E1DCD2}" presName="parentText" presStyleLbl="node1" presStyleIdx="0" presStyleCnt="4">
        <dgm:presLayoutVars>
          <dgm:chMax val="0"/>
          <dgm:bulletEnabled val="1"/>
        </dgm:presLayoutVars>
      </dgm:prSet>
      <dgm:spPr/>
    </dgm:pt>
    <dgm:pt modelId="{D67FEC84-0C24-40F7-B49A-D55DF2BE0A89}" type="pres">
      <dgm:prSet presAssocID="{2685FB0E-548F-4481-B197-B43CE1228789}" presName="spacer" presStyleCnt="0"/>
      <dgm:spPr/>
    </dgm:pt>
    <dgm:pt modelId="{97F0D512-8777-4297-87D8-6B0E93D21B0F}" type="pres">
      <dgm:prSet presAssocID="{F575F992-3A8A-441F-8473-E0918D9FB00E}" presName="parentText" presStyleLbl="node1" presStyleIdx="1" presStyleCnt="4">
        <dgm:presLayoutVars>
          <dgm:chMax val="0"/>
          <dgm:bulletEnabled val="1"/>
        </dgm:presLayoutVars>
      </dgm:prSet>
      <dgm:spPr/>
    </dgm:pt>
    <dgm:pt modelId="{E6F071D7-A90B-4A47-9DFC-1ABE53E66186}" type="pres">
      <dgm:prSet presAssocID="{174D5A4F-4825-4206-B4F4-BF5DA528FD51}" presName="spacer" presStyleCnt="0"/>
      <dgm:spPr/>
    </dgm:pt>
    <dgm:pt modelId="{B4537692-02B5-4682-BB77-61EDF0B5B7AB}" type="pres">
      <dgm:prSet presAssocID="{F03EA1BD-81C6-4225-8753-38FAA502D1CC}" presName="parentText" presStyleLbl="node1" presStyleIdx="2" presStyleCnt="4">
        <dgm:presLayoutVars>
          <dgm:chMax val="0"/>
          <dgm:bulletEnabled val="1"/>
        </dgm:presLayoutVars>
      </dgm:prSet>
      <dgm:spPr/>
    </dgm:pt>
    <dgm:pt modelId="{2181B991-BD57-4B14-9B3C-DBDA8277F8B2}" type="pres">
      <dgm:prSet presAssocID="{D7CAAD97-009A-499E-B0DF-DE0EB29663B6}" presName="spacer" presStyleCnt="0"/>
      <dgm:spPr/>
    </dgm:pt>
    <dgm:pt modelId="{BC649B0D-72AE-4F21-B484-D211ADE4136C}" type="pres">
      <dgm:prSet presAssocID="{BB897BC2-C8B5-4F61-AD43-B09793901A58}" presName="parentText" presStyleLbl="node1" presStyleIdx="3" presStyleCnt="4">
        <dgm:presLayoutVars>
          <dgm:chMax val="0"/>
          <dgm:bulletEnabled val="1"/>
        </dgm:presLayoutVars>
      </dgm:prSet>
      <dgm:spPr/>
    </dgm:pt>
  </dgm:ptLst>
  <dgm:cxnLst>
    <dgm:cxn modelId="{EEEE5509-4DAC-45F1-8617-9B667D39C4CE}" srcId="{EA4FCA32-1D2F-4343-BFAF-F33D006C8A51}" destId="{BB897BC2-C8B5-4F61-AD43-B09793901A58}" srcOrd="3" destOrd="0" parTransId="{0FE1AB0D-5618-4075-B2A4-82DD6746061D}" sibTransId="{B8A57F45-6795-478C-989A-B548A059EF65}"/>
    <dgm:cxn modelId="{923C2B30-E499-4651-8EDB-A311D7C23308}" srcId="{EA4FCA32-1D2F-4343-BFAF-F33D006C8A51}" destId="{F03EA1BD-81C6-4225-8753-38FAA502D1CC}" srcOrd="2" destOrd="0" parTransId="{5136ECB2-FD12-482F-8E06-C47AED6DBCF9}" sibTransId="{D7CAAD97-009A-499E-B0DF-DE0EB29663B6}"/>
    <dgm:cxn modelId="{462E7A39-456D-43EE-BABB-7DC3AADC8A72}" type="presOf" srcId="{F03EA1BD-81C6-4225-8753-38FAA502D1CC}" destId="{B4537692-02B5-4682-BB77-61EDF0B5B7AB}" srcOrd="0" destOrd="0" presId="urn:microsoft.com/office/officeart/2005/8/layout/vList2"/>
    <dgm:cxn modelId="{64A16F3B-AC9B-4DB7-955B-07DB016942EC}" srcId="{EA4FCA32-1D2F-4343-BFAF-F33D006C8A51}" destId="{A3526C92-6806-4D91-A85E-10CD34E1DCD2}" srcOrd="0" destOrd="0" parTransId="{94CBDA63-0B61-4F84-BE44-2F368786ABFE}" sibTransId="{2685FB0E-548F-4481-B197-B43CE1228789}"/>
    <dgm:cxn modelId="{20039E68-09EF-40C4-84B5-9CC5A5C963F2}" type="presOf" srcId="{F575F992-3A8A-441F-8473-E0918D9FB00E}" destId="{97F0D512-8777-4297-87D8-6B0E93D21B0F}" srcOrd="0" destOrd="0" presId="urn:microsoft.com/office/officeart/2005/8/layout/vList2"/>
    <dgm:cxn modelId="{D2BA0358-72C3-4122-B16A-D04148999215}" type="presOf" srcId="{BB897BC2-C8B5-4F61-AD43-B09793901A58}" destId="{BC649B0D-72AE-4F21-B484-D211ADE4136C}" srcOrd="0" destOrd="0" presId="urn:microsoft.com/office/officeart/2005/8/layout/vList2"/>
    <dgm:cxn modelId="{CD26CF94-424E-41B2-BA19-8C17780CE2FE}" type="presOf" srcId="{A3526C92-6806-4D91-A85E-10CD34E1DCD2}" destId="{17DD5BED-8CB7-426E-A3A0-AD12DF904244}" srcOrd="0" destOrd="0" presId="urn:microsoft.com/office/officeart/2005/8/layout/vList2"/>
    <dgm:cxn modelId="{CDB54A9E-7AC3-4FF7-BA03-5E126DB973DC}" srcId="{EA4FCA32-1D2F-4343-BFAF-F33D006C8A51}" destId="{F575F992-3A8A-441F-8473-E0918D9FB00E}" srcOrd="1" destOrd="0" parTransId="{AA5429ED-0A4F-4D52-ACEB-F6A26EB8BB4A}" sibTransId="{174D5A4F-4825-4206-B4F4-BF5DA528FD51}"/>
    <dgm:cxn modelId="{8FBC36CF-C17A-497A-BC1D-E76D93431943}" type="presOf" srcId="{EA4FCA32-1D2F-4343-BFAF-F33D006C8A51}" destId="{EE94B59C-E99E-4F37-9603-BC9A0D1F76D2}" srcOrd="0" destOrd="0" presId="urn:microsoft.com/office/officeart/2005/8/layout/vList2"/>
    <dgm:cxn modelId="{ACA24AED-6C64-4CDE-B898-9ECCF0060D0A}" type="presParOf" srcId="{EE94B59C-E99E-4F37-9603-BC9A0D1F76D2}" destId="{17DD5BED-8CB7-426E-A3A0-AD12DF904244}" srcOrd="0" destOrd="0" presId="urn:microsoft.com/office/officeart/2005/8/layout/vList2"/>
    <dgm:cxn modelId="{155EDF48-4DCD-4F47-B516-B82254CE710D}" type="presParOf" srcId="{EE94B59C-E99E-4F37-9603-BC9A0D1F76D2}" destId="{D67FEC84-0C24-40F7-B49A-D55DF2BE0A89}" srcOrd="1" destOrd="0" presId="urn:microsoft.com/office/officeart/2005/8/layout/vList2"/>
    <dgm:cxn modelId="{988FBF8C-7127-425A-8224-F74440C4C2D5}" type="presParOf" srcId="{EE94B59C-E99E-4F37-9603-BC9A0D1F76D2}" destId="{97F0D512-8777-4297-87D8-6B0E93D21B0F}" srcOrd="2" destOrd="0" presId="urn:microsoft.com/office/officeart/2005/8/layout/vList2"/>
    <dgm:cxn modelId="{166DF5BE-53DE-4C53-B0C3-DEEDB649EC62}" type="presParOf" srcId="{EE94B59C-E99E-4F37-9603-BC9A0D1F76D2}" destId="{E6F071D7-A90B-4A47-9DFC-1ABE53E66186}" srcOrd="3" destOrd="0" presId="urn:microsoft.com/office/officeart/2005/8/layout/vList2"/>
    <dgm:cxn modelId="{6BC80DD3-41C0-4B60-83BF-BA297A2728CF}" type="presParOf" srcId="{EE94B59C-E99E-4F37-9603-BC9A0D1F76D2}" destId="{B4537692-02B5-4682-BB77-61EDF0B5B7AB}" srcOrd="4" destOrd="0" presId="urn:microsoft.com/office/officeart/2005/8/layout/vList2"/>
    <dgm:cxn modelId="{34A00C71-344C-4D80-B853-6E6345A35925}" type="presParOf" srcId="{EE94B59C-E99E-4F37-9603-BC9A0D1F76D2}" destId="{2181B991-BD57-4B14-9B3C-DBDA8277F8B2}" srcOrd="5" destOrd="0" presId="urn:microsoft.com/office/officeart/2005/8/layout/vList2"/>
    <dgm:cxn modelId="{08458C92-AAEE-4938-A5AE-74AA44EF1E86}" type="presParOf" srcId="{EE94B59C-E99E-4F37-9603-BC9A0D1F76D2}" destId="{BC649B0D-72AE-4F21-B484-D211ADE4136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65D84D-A52A-4F34-883A-1D7CFE9899F8}"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1C8DBBF7-A054-4139-B8F3-B5902FDB97B1}">
      <dgm:prSet custT="1"/>
      <dgm:spPr/>
      <dgm:t>
        <a:bodyPr/>
        <a:lstStyle/>
        <a:p>
          <a:r>
            <a:rPr lang="en-US" sz="2000" b="1" dirty="0"/>
            <a:t>1. Python Solution: </a:t>
          </a:r>
        </a:p>
      </dgm:t>
    </dgm:pt>
    <dgm:pt modelId="{5B447058-62FD-4C94-B5AE-8C165DDA66B4}" type="parTrans" cxnId="{5E4369E5-CA9F-47B6-B4A2-5DEF8B3D6227}">
      <dgm:prSet/>
      <dgm:spPr/>
      <dgm:t>
        <a:bodyPr/>
        <a:lstStyle/>
        <a:p>
          <a:endParaRPr lang="en-US"/>
        </a:p>
      </dgm:t>
    </dgm:pt>
    <dgm:pt modelId="{C779D74F-CC85-4D75-B16F-0FB1593F634D}" type="sibTrans" cxnId="{5E4369E5-CA9F-47B6-B4A2-5DEF8B3D6227}">
      <dgm:prSet/>
      <dgm:spPr/>
      <dgm:t>
        <a:bodyPr/>
        <a:lstStyle/>
        <a:p>
          <a:endParaRPr lang="en-US"/>
        </a:p>
      </dgm:t>
    </dgm:pt>
    <dgm:pt modelId="{960C91AD-8AEA-4B83-A305-9EDEB2B4124F}">
      <dgm:prSet custT="1"/>
      <dgm:spPr/>
      <dgm:t>
        <a:bodyPr/>
        <a:lstStyle/>
        <a:p>
          <a:r>
            <a:rPr lang="en-US" sz="1800" dirty="0"/>
            <a:t>(1) Further Software Engineering</a:t>
          </a:r>
        </a:p>
      </dgm:t>
    </dgm:pt>
    <dgm:pt modelId="{C8880990-C493-4F4C-A35D-55DC3788A04D}" type="parTrans" cxnId="{0A62A6B0-3DC0-4A02-8600-851CBA15044D}">
      <dgm:prSet/>
      <dgm:spPr/>
      <dgm:t>
        <a:bodyPr/>
        <a:lstStyle/>
        <a:p>
          <a:endParaRPr lang="en-US"/>
        </a:p>
      </dgm:t>
    </dgm:pt>
    <dgm:pt modelId="{5A21266D-EF7D-4E4A-9F86-BD3A6584B8A8}" type="sibTrans" cxnId="{0A62A6B0-3DC0-4A02-8600-851CBA15044D}">
      <dgm:prSet/>
      <dgm:spPr/>
      <dgm:t>
        <a:bodyPr/>
        <a:lstStyle/>
        <a:p>
          <a:endParaRPr lang="en-US"/>
        </a:p>
      </dgm:t>
    </dgm:pt>
    <dgm:pt modelId="{C1591FDF-2793-4797-9877-2812CD33A4A3}">
      <dgm:prSet custT="1"/>
      <dgm:spPr/>
      <dgm:t>
        <a:bodyPr/>
        <a:lstStyle/>
        <a:p>
          <a:r>
            <a:rPr lang="en-US" sz="1800" dirty="0"/>
            <a:t>(2) </a:t>
          </a:r>
          <a:r>
            <a:rPr lang="en-US" sz="1800" dirty="0" err="1"/>
            <a:t>Cloudwatch</a:t>
          </a:r>
          <a:r>
            <a:rPr lang="en-US" sz="1800" dirty="0"/>
            <a:t> +EC2</a:t>
          </a:r>
        </a:p>
      </dgm:t>
    </dgm:pt>
    <dgm:pt modelId="{53015CA5-3303-4445-8414-52420CD61F9E}" type="parTrans" cxnId="{8B1CFC87-C65E-4FED-B095-A5027B547BD6}">
      <dgm:prSet/>
      <dgm:spPr/>
      <dgm:t>
        <a:bodyPr/>
        <a:lstStyle/>
        <a:p>
          <a:endParaRPr lang="en-US"/>
        </a:p>
      </dgm:t>
    </dgm:pt>
    <dgm:pt modelId="{C41E6CA5-D6B1-4CA0-8A20-C0D81A93A5ED}" type="sibTrans" cxnId="{8B1CFC87-C65E-4FED-B095-A5027B547BD6}">
      <dgm:prSet/>
      <dgm:spPr/>
      <dgm:t>
        <a:bodyPr/>
        <a:lstStyle/>
        <a:p>
          <a:endParaRPr lang="en-US"/>
        </a:p>
      </dgm:t>
    </dgm:pt>
    <dgm:pt modelId="{81B33A2E-82E6-442A-B0B6-A4F6D7B620D0}">
      <dgm:prSet custT="1"/>
      <dgm:spPr/>
      <dgm:t>
        <a:bodyPr/>
        <a:lstStyle/>
        <a:p>
          <a:r>
            <a:rPr lang="en-US" sz="1800" dirty="0"/>
            <a:t>(1)</a:t>
          </a:r>
          <a:r>
            <a:rPr lang="en-US" sz="1800" dirty="0" err="1"/>
            <a:t>PythonConda</a:t>
          </a:r>
          <a:r>
            <a:rPr lang="en-US" sz="1800" dirty="0"/>
            <a:t> on </a:t>
          </a:r>
          <a:r>
            <a:rPr lang="en-US" sz="1800" dirty="0" err="1"/>
            <a:t>Zeppeline</a:t>
          </a:r>
          <a:endParaRPr lang="en-US" sz="1800" dirty="0"/>
        </a:p>
      </dgm:t>
    </dgm:pt>
    <dgm:pt modelId="{3A6F42F3-3AA5-4BB8-9028-DE3114092517}" type="parTrans" cxnId="{870C2D37-8926-45B8-9B47-CE29F4AEF52D}">
      <dgm:prSet/>
      <dgm:spPr/>
      <dgm:t>
        <a:bodyPr/>
        <a:lstStyle/>
        <a:p>
          <a:endParaRPr lang="en-US"/>
        </a:p>
      </dgm:t>
    </dgm:pt>
    <dgm:pt modelId="{CA8FA8F5-4165-402A-9CEC-58D1F8AD8A96}" type="sibTrans" cxnId="{870C2D37-8926-45B8-9B47-CE29F4AEF52D}">
      <dgm:prSet/>
      <dgm:spPr/>
      <dgm:t>
        <a:bodyPr/>
        <a:lstStyle/>
        <a:p>
          <a:endParaRPr lang="en-US"/>
        </a:p>
      </dgm:t>
    </dgm:pt>
    <dgm:pt modelId="{ADC6BA27-EA00-418F-AEE2-45CF551A4401}">
      <dgm:prSet custT="1"/>
      <dgm:spPr/>
      <dgm:t>
        <a:bodyPr/>
        <a:lstStyle/>
        <a:p>
          <a:r>
            <a:rPr lang="en-US" sz="1800" dirty="0"/>
            <a:t>(2)Infrastructure (no. clusters Vs cost)</a:t>
          </a:r>
        </a:p>
      </dgm:t>
    </dgm:pt>
    <dgm:pt modelId="{0B28AEDE-EA49-4A8E-97EE-EB24EE7F8690}" type="parTrans" cxnId="{FB724C5A-3574-4B20-BB5C-CAFCBE0C1546}">
      <dgm:prSet/>
      <dgm:spPr/>
      <dgm:t>
        <a:bodyPr/>
        <a:lstStyle/>
        <a:p>
          <a:endParaRPr lang="en-US"/>
        </a:p>
      </dgm:t>
    </dgm:pt>
    <dgm:pt modelId="{2AE7A551-F0A6-49E4-AAFF-6ACB58BC281A}" type="sibTrans" cxnId="{FB724C5A-3574-4B20-BB5C-CAFCBE0C1546}">
      <dgm:prSet/>
      <dgm:spPr/>
      <dgm:t>
        <a:bodyPr/>
        <a:lstStyle/>
        <a:p>
          <a:endParaRPr lang="en-US"/>
        </a:p>
      </dgm:t>
    </dgm:pt>
    <dgm:pt modelId="{EDED1BB3-85C4-4621-A802-F66B273391D7}">
      <dgm:prSet custT="1"/>
      <dgm:spPr/>
      <dgm:t>
        <a:bodyPr/>
        <a:lstStyle/>
        <a:p>
          <a:r>
            <a:rPr lang="en-US" sz="1800" dirty="0"/>
            <a:t>(3) Software Engineering </a:t>
          </a:r>
        </a:p>
      </dgm:t>
    </dgm:pt>
    <dgm:pt modelId="{822DCCEA-EA3E-4145-8958-FC04F3EAB214}" type="parTrans" cxnId="{889F5559-E60A-4662-B0FD-3C1D3063CE55}">
      <dgm:prSet/>
      <dgm:spPr/>
      <dgm:t>
        <a:bodyPr/>
        <a:lstStyle/>
        <a:p>
          <a:endParaRPr lang="en-US"/>
        </a:p>
      </dgm:t>
    </dgm:pt>
    <dgm:pt modelId="{7FBC083D-FAA6-465F-A0CE-772CDBF4EF81}" type="sibTrans" cxnId="{889F5559-E60A-4662-B0FD-3C1D3063CE55}">
      <dgm:prSet/>
      <dgm:spPr/>
      <dgm:t>
        <a:bodyPr/>
        <a:lstStyle/>
        <a:p>
          <a:endParaRPr lang="en-US"/>
        </a:p>
      </dgm:t>
    </dgm:pt>
    <dgm:pt modelId="{32359C60-B0CD-4C18-A23B-B64C5586D7CA}">
      <dgm:prSet custT="1"/>
      <dgm:spPr/>
      <dgm:t>
        <a:bodyPr/>
        <a:lstStyle/>
        <a:p>
          <a:r>
            <a:rPr lang="en-US" sz="2000" b="1" dirty="0"/>
            <a:t>2. </a:t>
          </a:r>
          <a:r>
            <a:rPr lang="en-US" sz="2000" b="1" dirty="0" err="1"/>
            <a:t>PySpark</a:t>
          </a:r>
          <a:r>
            <a:rPr lang="en-US" sz="2000" b="1" dirty="0"/>
            <a:t> Solution: </a:t>
          </a:r>
        </a:p>
      </dgm:t>
    </dgm:pt>
    <dgm:pt modelId="{913CDFB9-16C3-401F-AC1E-6BFBABC7E706}" type="parTrans" cxnId="{07E6F144-55E6-4490-AC20-548F04C473A6}">
      <dgm:prSet/>
      <dgm:spPr/>
      <dgm:t>
        <a:bodyPr/>
        <a:lstStyle/>
        <a:p>
          <a:endParaRPr lang="en-US"/>
        </a:p>
      </dgm:t>
    </dgm:pt>
    <dgm:pt modelId="{B27BFF76-5A9E-4632-ABA6-E666B4FE92F8}" type="sibTrans" cxnId="{07E6F144-55E6-4490-AC20-548F04C473A6}">
      <dgm:prSet/>
      <dgm:spPr/>
      <dgm:t>
        <a:bodyPr/>
        <a:lstStyle/>
        <a:p>
          <a:endParaRPr lang="en-US"/>
        </a:p>
      </dgm:t>
    </dgm:pt>
    <dgm:pt modelId="{2085ACD5-5192-4572-976D-CED1C7E2636D}" type="pres">
      <dgm:prSet presAssocID="{9365D84D-A52A-4F34-883A-1D7CFE9899F8}" presName="hierChild1" presStyleCnt="0">
        <dgm:presLayoutVars>
          <dgm:chPref val="1"/>
          <dgm:dir/>
          <dgm:animOne val="branch"/>
          <dgm:animLvl val="lvl"/>
          <dgm:resizeHandles/>
        </dgm:presLayoutVars>
      </dgm:prSet>
      <dgm:spPr/>
    </dgm:pt>
    <dgm:pt modelId="{02E1788F-A746-4922-AA96-6F8D227DBD8A}" type="pres">
      <dgm:prSet presAssocID="{1C8DBBF7-A054-4139-B8F3-B5902FDB97B1}" presName="hierRoot1" presStyleCnt="0"/>
      <dgm:spPr/>
    </dgm:pt>
    <dgm:pt modelId="{F4DE43F0-178F-4DD6-8CF3-3634DDC27665}" type="pres">
      <dgm:prSet presAssocID="{1C8DBBF7-A054-4139-B8F3-B5902FDB97B1}" presName="composite" presStyleCnt="0"/>
      <dgm:spPr/>
    </dgm:pt>
    <dgm:pt modelId="{A94ECF15-5CA4-4A5A-BBA6-84C5BC969C68}" type="pres">
      <dgm:prSet presAssocID="{1C8DBBF7-A054-4139-B8F3-B5902FDB97B1}" presName="background" presStyleLbl="node0" presStyleIdx="0" presStyleCnt="6"/>
      <dgm:spPr/>
    </dgm:pt>
    <dgm:pt modelId="{C28A9325-995A-4AF5-BCDD-54982817A1B1}" type="pres">
      <dgm:prSet presAssocID="{1C8DBBF7-A054-4139-B8F3-B5902FDB97B1}" presName="text" presStyleLbl="fgAcc0" presStyleIdx="0" presStyleCnt="6" custScaleX="207429" custScaleY="154185" custLinFactX="210671" custLinFactY="-100751" custLinFactNeighborX="300000" custLinFactNeighborY="-200000">
        <dgm:presLayoutVars>
          <dgm:chPref val="3"/>
        </dgm:presLayoutVars>
      </dgm:prSet>
      <dgm:spPr/>
    </dgm:pt>
    <dgm:pt modelId="{A2CB6B21-6BDA-4890-BAAC-691D60B92C13}" type="pres">
      <dgm:prSet presAssocID="{1C8DBBF7-A054-4139-B8F3-B5902FDB97B1}" presName="hierChild2" presStyleCnt="0"/>
      <dgm:spPr/>
    </dgm:pt>
    <dgm:pt modelId="{D6B81C6E-0CB3-4416-9E06-91776EC980AC}" type="pres">
      <dgm:prSet presAssocID="{C8880990-C493-4F4C-A35D-55DC3788A04D}" presName="Name10" presStyleLbl="parChTrans1D2" presStyleIdx="0" presStyleCnt="1"/>
      <dgm:spPr/>
    </dgm:pt>
    <dgm:pt modelId="{1AB18C7A-DC0B-4905-BB0A-D76128886F08}" type="pres">
      <dgm:prSet presAssocID="{960C91AD-8AEA-4B83-A305-9EDEB2B4124F}" presName="hierRoot2" presStyleCnt="0"/>
      <dgm:spPr/>
    </dgm:pt>
    <dgm:pt modelId="{90BB7A3E-C7CD-4BC9-AE10-94312AB27840}" type="pres">
      <dgm:prSet presAssocID="{960C91AD-8AEA-4B83-A305-9EDEB2B4124F}" presName="composite2" presStyleCnt="0"/>
      <dgm:spPr/>
    </dgm:pt>
    <dgm:pt modelId="{3C166D9B-F7BC-48EE-BE11-F48B15F781DA}" type="pres">
      <dgm:prSet presAssocID="{960C91AD-8AEA-4B83-A305-9EDEB2B4124F}" presName="background2" presStyleLbl="node2" presStyleIdx="0" presStyleCnt="1"/>
      <dgm:spPr/>
    </dgm:pt>
    <dgm:pt modelId="{29597EEB-D289-4DC5-8CBB-2AEB8722E7B9}" type="pres">
      <dgm:prSet presAssocID="{960C91AD-8AEA-4B83-A305-9EDEB2B4124F}" presName="text2" presStyleLbl="fgAcc2" presStyleIdx="0" presStyleCnt="1" custScaleX="145400" custScaleY="148064" custLinFactY="-100000" custLinFactNeighborX="54455" custLinFactNeighborY="-165875">
        <dgm:presLayoutVars>
          <dgm:chPref val="3"/>
        </dgm:presLayoutVars>
      </dgm:prSet>
      <dgm:spPr/>
    </dgm:pt>
    <dgm:pt modelId="{09781E7D-F5A3-4371-BD0D-233BF617196C}" type="pres">
      <dgm:prSet presAssocID="{960C91AD-8AEA-4B83-A305-9EDEB2B4124F}" presName="hierChild3" presStyleCnt="0"/>
      <dgm:spPr/>
    </dgm:pt>
    <dgm:pt modelId="{E9BEF474-7C39-4ABC-9BCA-B50132C68D16}" type="pres">
      <dgm:prSet presAssocID="{32359C60-B0CD-4C18-A23B-B64C5586D7CA}" presName="hierRoot1" presStyleCnt="0"/>
      <dgm:spPr/>
    </dgm:pt>
    <dgm:pt modelId="{EA4D8710-593F-465D-BF1B-FF899C5AD009}" type="pres">
      <dgm:prSet presAssocID="{32359C60-B0CD-4C18-A23B-B64C5586D7CA}" presName="composite" presStyleCnt="0"/>
      <dgm:spPr/>
    </dgm:pt>
    <dgm:pt modelId="{58DA87AD-1C16-41D7-B4D0-75A2E2CB015F}" type="pres">
      <dgm:prSet presAssocID="{32359C60-B0CD-4C18-A23B-B64C5586D7CA}" presName="background" presStyleLbl="node0" presStyleIdx="1" presStyleCnt="6"/>
      <dgm:spPr>
        <a:solidFill>
          <a:schemeClr val="accent2"/>
        </a:solidFill>
      </dgm:spPr>
    </dgm:pt>
    <dgm:pt modelId="{C0229779-445E-4879-A2C3-68C38E614CA7}" type="pres">
      <dgm:prSet presAssocID="{32359C60-B0CD-4C18-A23B-B64C5586D7CA}" presName="text" presStyleLbl="fgAcc0" presStyleIdx="1" presStyleCnt="6" custScaleX="208426" custScaleY="168611" custLinFactX="100000" custLinFactY="35575" custLinFactNeighborX="166435" custLinFactNeighborY="100000">
        <dgm:presLayoutVars>
          <dgm:chPref val="3"/>
        </dgm:presLayoutVars>
      </dgm:prSet>
      <dgm:spPr/>
    </dgm:pt>
    <dgm:pt modelId="{C2A521E8-F096-430E-A514-5CE34EC74377}" type="pres">
      <dgm:prSet presAssocID="{32359C60-B0CD-4C18-A23B-B64C5586D7CA}" presName="hierChild2" presStyleCnt="0"/>
      <dgm:spPr/>
    </dgm:pt>
    <dgm:pt modelId="{5A617651-8B4C-43F9-850D-5006A77730D8}" type="pres">
      <dgm:prSet presAssocID="{C1591FDF-2793-4797-9877-2812CD33A4A3}" presName="hierRoot1" presStyleCnt="0"/>
      <dgm:spPr/>
    </dgm:pt>
    <dgm:pt modelId="{49E161AE-47FF-4AD2-A18D-D49106773E84}" type="pres">
      <dgm:prSet presAssocID="{C1591FDF-2793-4797-9877-2812CD33A4A3}" presName="composite" presStyleCnt="0"/>
      <dgm:spPr/>
    </dgm:pt>
    <dgm:pt modelId="{3B4E9012-857F-4C04-8260-F3E240844FEE}" type="pres">
      <dgm:prSet presAssocID="{C1591FDF-2793-4797-9877-2812CD33A4A3}" presName="background" presStyleLbl="node0" presStyleIdx="2" presStyleCnt="6"/>
      <dgm:spPr/>
    </dgm:pt>
    <dgm:pt modelId="{E23AED80-C6BB-4610-90CC-E0C15B2613E0}" type="pres">
      <dgm:prSet presAssocID="{C1591FDF-2793-4797-9877-2812CD33A4A3}" presName="text" presStyleLbl="fgAcc0" presStyleIdx="2" presStyleCnt="6" custScaleX="145866" custScaleY="151930" custLinFactX="200000" custLinFactNeighborX="243489" custLinFactNeighborY="-53133">
        <dgm:presLayoutVars>
          <dgm:chPref val="3"/>
        </dgm:presLayoutVars>
      </dgm:prSet>
      <dgm:spPr/>
    </dgm:pt>
    <dgm:pt modelId="{F69494FC-D39B-433D-93DF-705D6DDB367C}" type="pres">
      <dgm:prSet presAssocID="{C1591FDF-2793-4797-9877-2812CD33A4A3}" presName="hierChild2" presStyleCnt="0"/>
      <dgm:spPr/>
    </dgm:pt>
    <dgm:pt modelId="{80FCE2EE-1FE1-4901-96D2-66AB52978515}" type="pres">
      <dgm:prSet presAssocID="{81B33A2E-82E6-442A-B0B6-A4F6D7B620D0}" presName="hierRoot1" presStyleCnt="0"/>
      <dgm:spPr/>
    </dgm:pt>
    <dgm:pt modelId="{40561178-86C7-45DD-AE39-E23EC7D84CF0}" type="pres">
      <dgm:prSet presAssocID="{81B33A2E-82E6-442A-B0B6-A4F6D7B620D0}" presName="composite" presStyleCnt="0"/>
      <dgm:spPr/>
    </dgm:pt>
    <dgm:pt modelId="{8ADB095F-520A-49AC-B744-57369BC171E4}" type="pres">
      <dgm:prSet presAssocID="{81B33A2E-82E6-442A-B0B6-A4F6D7B620D0}" presName="background" presStyleLbl="node0" presStyleIdx="3" presStyleCnt="6"/>
      <dgm:spPr>
        <a:solidFill>
          <a:schemeClr val="accent2"/>
        </a:solidFill>
      </dgm:spPr>
    </dgm:pt>
    <dgm:pt modelId="{C303D4A7-1321-4049-9322-C58B17D4C3C4}" type="pres">
      <dgm:prSet presAssocID="{81B33A2E-82E6-442A-B0B6-A4F6D7B620D0}" presName="text" presStyleLbl="fgAcc0" presStyleIdx="3" presStyleCnt="6" custScaleX="140741" custScaleY="130272" custLinFactX="-270466" custLinFactY="200000" custLinFactNeighborX="-300000" custLinFactNeighborY="238339">
        <dgm:presLayoutVars>
          <dgm:chPref val="3"/>
        </dgm:presLayoutVars>
      </dgm:prSet>
      <dgm:spPr/>
    </dgm:pt>
    <dgm:pt modelId="{2E1D98DB-7B83-4152-9ED0-EABAA1AADC31}" type="pres">
      <dgm:prSet presAssocID="{81B33A2E-82E6-442A-B0B6-A4F6D7B620D0}" presName="hierChild2" presStyleCnt="0"/>
      <dgm:spPr/>
    </dgm:pt>
    <dgm:pt modelId="{9680C7B5-92F1-4B6F-915E-71EC818B2B8B}" type="pres">
      <dgm:prSet presAssocID="{ADC6BA27-EA00-418F-AEE2-45CF551A4401}" presName="hierRoot1" presStyleCnt="0"/>
      <dgm:spPr/>
    </dgm:pt>
    <dgm:pt modelId="{1691D752-2ED3-46DA-847B-C50CBD2F85E2}" type="pres">
      <dgm:prSet presAssocID="{ADC6BA27-EA00-418F-AEE2-45CF551A4401}" presName="composite" presStyleCnt="0"/>
      <dgm:spPr/>
    </dgm:pt>
    <dgm:pt modelId="{F4FC533D-D5AA-47F9-AC3B-3AD06FFC967B}" type="pres">
      <dgm:prSet presAssocID="{ADC6BA27-EA00-418F-AEE2-45CF551A4401}" presName="background" presStyleLbl="node0" presStyleIdx="4" presStyleCnt="6"/>
      <dgm:spPr>
        <a:solidFill>
          <a:schemeClr val="accent2"/>
        </a:solidFill>
      </dgm:spPr>
    </dgm:pt>
    <dgm:pt modelId="{A30E438B-B5EC-45FF-9B1A-765FCE06B498}" type="pres">
      <dgm:prSet presAssocID="{ADC6BA27-EA00-418F-AEE2-45CF551A4401}" presName="text" presStyleLbl="fgAcc0" presStyleIdx="4" presStyleCnt="6" custScaleX="172504" custScaleY="118754" custLinFactX="-117564" custLinFactY="200000" custLinFactNeighborX="-200000" custLinFactNeighborY="238516">
        <dgm:presLayoutVars>
          <dgm:chPref val="3"/>
        </dgm:presLayoutVars>
      </dgm:prSet>
      <dgm:spPr/>
    </dgm:pt>
    <dgm:pt modelId="{0FBB8E5F-5490-401C-BF8D-EB1E0CAD5252}" type="pres">
      <dgm:prSet presAssocID="{ADC6BA27-EA00-418F-AEE2-45CF551A4401}" presName="hierChild2" presStyleCnt="0"/>
      <dgm:spPr/>
    </dgm:pt>
    <dgm:pt modelId="{29AB0D07-F9D9-400F-B073-7C32A28CCED0}" type="pres">
      <dgm:prSet presAssocID="{EDED1BB3-85C4-4621-A802-F66B273391D7}" presName="hierRoot1" presStyleCnt="0"/>
      <dgm:spPr/>
    </dgm:pt>
    <dgm:pt modelId="{49DDA7EC-EC00-42D9-9582-3E23E57B31FD}" type="pres">
      <dgm:prSet presAssocID="{EDED1BB3-85C4-4621-A802-F66B273391D7}" presName="composite" presStyleCnt="0"/>
      <dgm:spPr/>
    </dgm:pt>
    <dgm:pt modelId="{1137E9CA-30DE-4974-B9C8-A87C99637D1E}" type="pres">
      <dgm:prSet presAssocID="{EDED1BB3-85C4-4621-A802-F66B273391D7}" presName="background" presStyleLbl="node0" presStyleIdx="5" presStyleCnt="6"/>
      <dgm:spPr>
        <a:solidFill>
          <a:schemeClr val="accent2"/>
        </a:solidFill>
      </dgm:spPr>
    </dgm:pt>
    <dgm:pt modelId="{1485E51C-A812-477D-9038-3A68CD4D9587}" type="pres">
      <dgm:prSet presAssocID="{EDED1BB3-85C4-4621-A802-F66B273391D7}" presName="text" presStyleLbl="fgAcc0" presStyleIdx="5" presStyleCnt="6" custScaleX="168243" custScaleY="103021" custLinFactX="-29621" custLinFactY="200000" custLinFactNeighborX="-100000" custLinFactNeighborY="253065">
        <dgm:presLayoutVars>
          <dgm:chPref val="3"/>
        </dgm:presLayoutVars>
      </dgm:prSet>
      <dgm:spPr/>
    </dgm:pt>
    <dgm:pt modelId="{4D64CDA7-4640-4900-BBF2-6FD6515548CD}" type="pres">
      <dgm:prSet presAssocID="{EDED1BB3-85C4-4621-A802-F66B273391D7}" presName="hierChild2" presStyleCnt="0"/>
      <dgm:spPr/>
    </dgm:pt>
  </dgm:ptLst>
  <dgm:cxnLst>
    <dgm:cxn modelId="{D8947D26-4AE7-4816-8F18-70F009C30EA0}" type="presOf" srcId="{C8880990-C493-4F4C-A35D-55DC3788A04D}" destId="{D6B81C6E-0CB3-4416-9E06-91776EC980AC}" srcOrd="0" destOrd="0" presId="urn:microsoft.com/office/officeart/2005/8/layout/hierarchy1"/>
    <dgm:cxn modelId="{870C2D37-8926-45B8-9B47-CE29F4AEF52D}" srcId="{9365D84D-A52A-4F34-883A-1D7CFE9899F8}" destId="{81B33A2E-82E6-442A-B0B6-A4F6D7B620D0}" srcOrd="3" destOrd="0" parTransId="{3A6F42F3-3AA5-4BB8-9028-DE3114092517}" sibTransId="{CA8FA8F5-4165-402A-9CEC-58D1F8AD8A96}"/>
    <dgm:cxn modelId="{257F743B-3C5A-4CED-9B81-2F8D41DB5BB2}" type="presOf" srcId="{ADC6BA27-EA00-418F-AEE2-45CF551A4401}" destId="{A30E438B-B5EC-45FF-9B1A-765FCE06B498}" srcOrd="0" destOrd="0" presId="urn:microsoft.com/office/officeart/2005/8/layout/hierarchy1"/>
    <dgm:cxn modelId="{07E6F144-55E6-4490-AC20-548F04C473A6}" srcId="{9365D84D-A52A-4F34-883A-1D7CFE9899F8}" destId="{32359C60-B0CD-4C18-A23B-B64C5586D7CA}" srcOrd="1" destOrd="0" parTransId="{913CDFB9-16C3-401F-AC1E-6BFBABC7E706}" sibTransId="{B27BFF76-5A9E-4632-ABA6-E666B4FE92F8}"/>
    <dgm:cxn modelId="{1865A769-8BEC-41FE-8281-058AC00538CB}" type="presOf" srcId="{1C8DBBF7-A054-4139-B8F3-B5902FDB97B1}" destId="{C28A9325-995A-4AF5-BCDD-54982817A1B1}" srcOrd="0" destOrd="0" presId="urn:microsoft.com/office/officeart/2005/8/layout/hierarchy1"/>
    <dgm:cxn modelId="{5522EA69-FCEA-4D65-ACF9-7E3361FBF55F}" type="presOf" srcId="{81B33A2E-82E6-442A-B0B6-A4F6D7B620D0}" destId="{C303D4A7-1321-4049-9322-C58B17D4C3C4}" srcOrd="0" destOrd="0" presId="urn:microsoft.com/office/officeart/2005/8/layout/hierarchy1"/>
    <dgm:cxn modelId="{ADF26E4D-1DCF-4949-9E34-C08EE7CCE179}" type="presOf" srcId="{C1591FDF-2793-4797-9877-2812CD33A4A3}" destId="{E23AED80-C6BB-4610-90CC-E0C15B2613E0}" srcOrd="0" destOrd="0" presId="urn:microsoft.com/office/officeart/2005/8/layout/hierarchy1"/>
    <dgm:cxn modelId="{88D72F57-9F63-409B-BE83-5A6D98AAB7DB}" type="presOf" srcId="{32359C60-B0CD-4C18-A23B-B64C5586D7CA}" destId="{C0229779-445E-4879-A2C3-68C38E614CA7}" srcOrd="0" destOrd="0" presId="urn:microsoft.com/office/officeart/2005/8/layout/hierarchy1"/>
    <dgm:cxn modelId="{889F5559-E60A-4662-B0FD-3C1D3063CE55}" srcId="{9365D84D-A52A-4F34-883A-1D7CFE9899F8}" destId="{EDED1BB3-85C4-4621-A802-F66B273391D7}" srcOrd="5" destOrd="0" parTransId="{822DCCEA-EA3E-4145-8958-FC04F3EAB214}" sibTransId="{7FBC083D-FAA6-465F-A0CE-772CDBF4EF81}"/>
    <dgm:cxn modelId="{FB724C5A-3574-4B20-BB5C-CAFCBE0C1546}" srcId="{9365D84D-A52A-4F34-883A-1D7CFE9899F8}" destId="{ADC6BA27-EA00-418F-AEE2-45CF551A4401}" srcOrd="4" destOrd="0" parTransId="{0B28AEDE-EA49-4A8E-97EE-EB24EE7F8690}" sibTransId="{2AE7A551-F0A6-49E4-AAFF-6ACB58BC281A}"/>
    <dgm:cxn modelId="{1FDFA280-CAAB-4B1B-BB96-9D45141D7EC3}" type="presOf" srcId="{EDED1BB3-85C4-4621-A802-F66B273391D7}" destId="{1485E51C-A812-477D-9038-3A68CD4D9587}" srcOrd="0" destOrd="0" presId="urn:microsoft.com/office/officeart/2005/8/layout/hierarchy1"/>
    <dgm:cxn modelId="{8B1CFC87-C65E-4FED-B095-A5027B547BD6}" srcId="{9365D84D-A52A-4F34-883A-1D7CFE9899F8}" destId="{C1591FDF-2793-4797-9877-2812CD33A4A3}" srcOrd="2" destOrd="0" parTransId="{53015CA5-3303-4445-8414-52420CD61F9E}" sibTransId="{C41E6CA5-D6B1-4CA0-8A20-C0D81A93A5ED}"/>
    <dgm:cxn modelId="{0A62A6B0-3DC0-4A02-8600-851CBA15044D}" srcId="{1C8DBBF7-A054-4139-B8F3-B5902FDB97B1}" destId="{960C91AD-8AEA-4B83-A305-9EDEB2B4124F}" srcOrd="0" destOrd="0" parTransId="{C8880990-C493-4F4C-A35D-55DC3788A04D}" sibTransId="{5A21266D-EF7D-4E4A-9F86-BD3A6584B8A8}"/>
    <dgm:cxn modelId="{351FF1C7-3F61-429C-8337-90EED46D1295}" type="presOf" srcId="{960C91AD-8AEA-4B83-A305-9EDEB2B4124F}" destId="{29597EEB-D289-4DC5-8CBB-2AEB8722E7B9}" srcOrd="0" destOrd="0" presId="urn:microsoft.com/office/officeart/2005/8/layout/hierarchy1"/>
    <dgm:cxn modelId="{5E4369E5-CA9F-47B6-B4A2-5DEF8B3D6227}" srcId="{9365D84D-A52A-4F34-883A-1D7CFE9899F8}" destId="{1C8DBBF7-A054-4139-B8F3-B5902FDB97B1}" srcOrd="0" destOrd="0" parTransId="{5B447058-62FD-4C94-B5AE-8C165DDA66B4}" sibTransId="{C779D74F-CC85-4D75-B16F-0FB1593F634D}"/>
    <dgm:cxn modelId="{85746CED-4543-4828-8B41-9D30CDB4C2A6}" type="presOf" srcId="{9365D84D-A52A-4F34-883A-1D7CFE9899F8}" destId="{2085ACD5-5192-4572-976D-CED1C7E2636D}" srcOrd="0" destOrd="0" presId="urn:microsoft.com/office/officeart/2005/8/layout/hierarchy1"/>
    <dgm:cxn modelId="{47A89045-AAB8-4791-BF31-F2F8F4F5B441}" type="presParOf" srcId="{2085ACD5-5192-4572-976D-CED1C7E2636D}" destId="{02E1788F-A746-4922-AA96-6F8D227DBD8A}" srcOrd="0" destOrd="0" presId="urn:microsoft.com/office/officeart/2005/8/layout/hierarchy1"/>
    <dgm:cxn modelId="{BE2F1246-C7E0-4621-8855-3D4C0F7D7012}" type="presParOf" srcId="{02E1788F-A746-4922-AA96-6F8D227DBD8A}" destId="{F4DE43F0-178F-4DD6-8CF3-3634DDC27665}" srcOrd="0" destOrd="0" presId="urn:microsoft.com/office/officeart/2005/8/layout/hierarchy1"/>
    <dgm:cxn modelId="{B9D1053A-66BF-4BBC-A705-79FD55C7C856}" type="presParOf" srcId="{F4DE43F0-178F-4DD6-8CF3-3634DDC27665}" destId="{A94ECF15-5CA4-4A5A-BBA6-84C5BC969C68}" srcOrd="0" destOrd="0" presId="urn:microsoft.com/office/officeart/2005/8/layout/hierarchy1"/>
    <dgm:cxn modelId="{36DBBE42-9256-4983-8953-A6EB101E939A}" type="presParOf" srcId="{F4DE43F0-178F-4DD6-8CF3-3634DDC27665}" destId="{C28A9325-995A-4AF5-BCDD-54982817A1B1}" srcOrd="1" destOrd="0" presId="urn:microsoft.com/office/officeart/2005/8/layout/hierarchy1"/>
    <dgm:cxn modelId="{F44B937E-8DEF-4244-A5E8-5F3B94A5DDC6}" type="presParOf" srcId="{02E1788F-A746-4922-AA96-6F8D227DBD8A}" destId="{A2CB6B21-6BDA-4890-BAAC-691D60B92C13}" srcOrd="1" destOrd="0" presId="urn:microsoft.com/office/officeart/2005/8/layout/hierarchy1"/>
    <dgm:cxn modelId="{F3AC7494-0D5D-4C68-9907-B6C6AFAEC41A}" type="presParOf" srcId="{A2CB6B21-6BDA-4890-BAAC-691D60B92C13}" destId="{D6B81C6E-0CB3-4416-9E06-91776EC980AC}" srcOrd="0" destOrd="0" presId="urn:microsoft.com/office/officeart/2005/8/layout/hierarchy1"/>
    <dgm:cxn modelId="{5F45E045-0F64-4DAE-8445-320CB64355FC}" type="presParOf" srcId="{A2CB6B21-6BDA-4890-BAAC-691D60B92C13}" destId="{1AB18C7A-DC0B-4905-BB0A-D76128886F08}" srcOrd="1" destOrd="0" presId="urn:microsoft.com/office/officeart/2005/8/layout/hierarchy1"/>
    <dgm:cxn modelId="{AE46E404-9982-4A94-8B8F-CEF8E0C0BA2F}" type="presParOf" srcId="{1AB18C7A-DC0B-4905-BB0A-D76128886F08}" destId="{90BB7A3E-C7CD-4BC9-AE10-94312AB27840}" srcOrd="0" destOrd="0" presId="urn:microsoft.com/office/officeart/2005/8/layout/hierarchy1"/>
    <dgm:cxn modelId="{6DC5667A-8E37-495D-AA79-11E97301612E}" type="presParOf" srcId="{90BB7A3E-C7CD-4BC9-AE10-94312AB27840}" destId="{3C166D9B-F7BC-48EE-BE11-F48B15F781DA}" srcOrd="0" destOrd="0" presId="urn:microsoft.com/office/officeart/2005/8/layout/hierarchy1"/>
    <dgm:cxn modelId="{8093484F-75EE-4C98-96CC-E9B3CDDD1AF1}" type="presParOf" srcId="{90BB7A3E-C7CD-4BC9-AE10-94312AB27840}" destId="{29597EEB-D289-4DC5-8CBB-2AEB8722E7B9}" srcOrd="1" destOrd="0" presId="urn:microsoft.com/office/officeart/2005/8/layout/hierarchy1"/>
    <dgm:cxn modelId="{7D527773-3738-4D04-A16A-287016BCE6ED}" type="presParOf" srcId="{1AB18C7A-DC0B-4905-BB0A-D76128886F08}" destId="{09781E7D-F5A3-4371-BD0D-233BF617196C}" srcOrd="1" destOrd="0" presId="urn:microsoft.com/office/officeart/2005/8/layout/hierarchy1"/>
    <dgm:cxn modelId="{3E3DB2C9-0706-474F-A4F8-1B9660C924B7}" type="presParOf" srcId="{2085ACD5-5192-4572-976D-CED1C7E2636D}" destId="{E9BEF474-7C39-4ABC-9BCA-B50132C68D16}" srcOrd="1" destOrd="0" presId="urn:microsoft.com/office/officeart/2005/8/layout/hierarchy1"/>
    <dgm:cxn modelId="{32EA65D2-0EAB-43B9-86B0-C8C6B12FB516}" type="presParOf" srcId="{E9BEF474-7C39-4ABC-9BCA-B50132C68D16}" destId="{EA4D8710-593F-465D-BF1B-FF899C5AD009}" srcOrd="0" destOrd="0" presId="urn:microsoft.com/office/officeart/2005/8/layout/hierarchy1"/>
    <dgm:cxn modelId="{21C37E82-236A-431E-9790-44DBAD105415}" type="presParOf" srcId="{EA4D8710-593F-465D-BF1B-FF899C5AD009}" destId="{58DA87AD-1C16-41D7-B4D0-75A2E2CB015F}" srcOrd="0" destOrd="0" presId="urn:microsoft.com/office/officeart/2005/8/layout/hierarchy1"/>
    <dgm:cxn modelId="{56794FDE-7EEA-4732-A267-7F57DA71E794}" type="presParOf" srcId="{EA4D8710-593F-465D-BF1B-FF899C5AD009}" destId="{C0229779-445E-4879-A2C3-68C38E614CA7}" srcOrd="1" destOrd="0" presId="urn:microsoft.com/office/officeart/2005/8/layout/hierarchy1"/>
    <dgm:cxn modelId="{EC693D9C-F994-4C00-B91A-2774CD8A6EB8}" type="presParOf" srcId="{E9BEF474-7C39-4ABC-9BCA-B50132C68D16}" destId="{C2A521E8-F096-430E-A514-5CE34EC74377}" srcOrd="1" destOrd="0" presId="urn:microsoft.com/office/officeart/2005/8/layout/hierarchy1"/>
    <dgm:cxn modelId="{F990ACF7-AFBD-4A88-ACF1-328FF3CF9666}" type="presParOf" srcId="{2085ACD5-5192-4572-976D-CED1C7E2636D}" destId="{5A617651-8B4C-43F9-850D-5006A77730D8}" srcOrd="2" destOrd="0" presId="urn:microsoft.com/office/officeart/2005/8/layout/hierarchy1"/>
    <dgm:cxn modelId="{89CE9B45-1EFE-4466-B91F-FD42CA808D7B}" type="presParOf" srcId="{5A617651-8B4C-43F9-850D-5006A77730D8}" destId="{49E161AE-47FF-4AD2-A18D-D49106773E84}" srcOrd="0" destOrd="0" presId="urn:microsoft.com/office/officeart/2005/8/layout/hierarchy1"/>
    <dgm:cxn modelId="{0943E364-F121-4607-AB64-9E3C2C60CD20}" type="presParOf" srcId="{49E161AE-47FF-4AD2-A18D-D49106773E84}" destId="{3B4E9012-857F-4C04-8260-F3E240844FEE}" srcOrd="0" destOrd="0" presId="urn:microsoft.com/office/officeart/2005/8/layout/hierarchy1"/>
    <dgm:cxn modelId="{DA5348D8-8772-45A1-9BF1-5D5BC7876CDD}" type="presParOf" srcId="{49E161AE-47FF-4AD2-A18D-D49106773E84}" destId="{E23AED80-C6BB-4610-90CC-E0C15B2613E0}" srcOrd="1" destOrd="0" presId="urn:microsoft.com/office/officeart/2005/8/layout/hierarchy1"/>
    <dgm:cxn modelId="{A93D9E50-48AE-4742-AF99-BAB53229548B}" type="presParOf" srcId="{5A617651-8B4C-43F9-850D-5006A77730D8}" destId="{F69494FC-D39B-433D-93DF-705D6DDB367C}" srcOrd="1" destOrd="0" presId="urn:microsoft.com/office/officeart/2005/8/layout/hierarchy1"/>
    <dgm:cxn modelId="{BC67E9AD-8558-4DAA-AE83-9CFC11D7884E}" type="presParOf" srcId="{2085ACD5-5192-4572-976D-CED1C7E2636D}" destId="{80FCE2EE-1FE1-4901-96D2-66AB52978515}" srcOrd="3" destOrd="0" presId="urn:microsoft.com/office/officeart/2005/8/layout/hierarchy1"/>
    <dgm:cxn modelId="{13D83243-9D34-4833-B072-3AC9EE28ED46}" type="presParOf" srcId="{80FCE2EE-1FE1-4901-96D2-66AB52978515}" destId="{40561178-86C7-45DD-AE39-E23EC7D84CF0}" srcOrd="0" destOrd="0" presId="urn:microsoft.com/office/officeart/2005/8/layout/hierarchy1"/>
    <dgm:cxn modelId="{956B32D6-C770-4499-8422-A9182C96FB0A}" type="presParOf" srcId="{40561178-86C7-45DD-AE39-E23EC7D84CF0}" destId="{8ADB095F-520A-49AC-B744-57369BC171E4}" srcOrd="0" destOrd="0" presId="urn:microsoft.com/office/officeart/2005/8/layout/hierarchy1"/>
    <dgm:cxn modelId="{7A7418D8-8DB2-4C2E-83D0-52EDB9ECCD97}" type="presParOf" srcId="{40561178-86C7-45DD-AE39-E23EC7D84CF0}" destId="{C303D4A7-1321-4049-9322-C58B17D4C3C4}" srcOrd="1" destOrd="0" presId="urn:microsoft.com/office/officeart/2005/8/layout/hierarchy1"/>
    <dgm:cxn modelId="{8CB791EC-F703-40C1-A6E6-D8B0D6BC350C}" type="presParOf" srcId="{80FCE2EE-1FE1-4901-96D2-66AB52978515}" destId="{2E1D98DB-7B83-4152-9ED0-EABAA1AADC31}" srcOrd="1" destOrd="0" presId="urn:microsoft.com/office/officeart/2005/8/layout/hierarchy1"/>
    <dgm:cxn modelId="{5DBD0F10-8ABE-4E14-A4C0-606805435FF3}" type="presParOf" srcId="{2085ACD5-5192-4572-976D-CED1C7E2636D}" destId="{9680C7B5-92F1-4B6F-915E-71EC818B2B8B}" srcOrd="4" destOrd="0" presId="urn:microsoft.com/office/officeart/2005/8/layout/hierarchy1"/>
    <dgm:cxn modelId="{3826B20A-6CCD-463F-A96D-A9619C3B168D}" type="presParOf" srcId="{9680C7B5-92F1-4B6F-915E-71EC818B2B8B}" destId="{1691D752-2ED3-46DA-847B-C50CBD2F85E2}" srcOrd="0" destOrd="0" presId="urn:microsoft.com/office/officeart/2005/8/layout/hierarchy1"/>
    <dgm:cxn modelId="{8628482E-BC19-4736-8D7B-181B752C0168}" type="presParOf" srcId="{1691D752-2ED3-46DA-847B-C50CBD2F85E2}" destId="{F4FC533D-D5AA-47F9-AC3B-3AD06FFC967B}" srcOrd="0" destOrd="0" presId="urn:microsoft.com/office/officeart/2005/8/layout/hierarchy1"/>
    <dgm:cxn modelId="{7BC20AA7-D5C0-4144-A3FC-1D567A44E30B}" type="presParOf" srcId="{1691D752-2ED3-46DA-847B-C50CBD2F85E2}" destId="{A30E438B-B5EC-45FF-9B1A-765FCE06B498}" srcOrd="1" destOrd="0" presId="urn:microsoft.com/office/officeart/2005/8/layout/hierarchy1"/>
    <dgm:cxn modelId="{36E4694F-B8AD-4004-9AE1-5E6E9D128137}" type="presParOf" srcId="{9680C7B5-92F1-4B6F-915E-71EC818B2B8B}" destId="{0FBB8E5F-5490-401C-BF8D-EB1E0CAD5252}" srcOrd="1" destOrd="0" presId="urn:microsoft.com/office/officeart/2005/8/layout/hierarchy1"/>
    <dgm:cxn modelId="{4DB6C77E-D9CD-4911-BCAF-77406BD522DF}" type="presParOf" srcId="{2085ACD5-5192-4572-976D-CED1C7E2636D}" destId="{29AB0D07-F9D9-400F-B073-7C32A28CCED0}" srcOrd="5" destOrd="0" presId="urn:microsoft.com/office/officeart/2005/8/layout/hierarchy1"/>
    <dgm:cxn modelId="{DEC4E45F-BBDF-4F12-8094-EEA0DFF2738D}" type="presParOf" srcId="{29AB0D07-F9D9-400F-B073-7C32A28CCED0}" destId="{49DDA7EC-EC00-42D9-9582-3E23E57B31FD}" srcOrd="0" destOrd="0" presId="urn:microsoft.com/office/officeart/2005/8/layout/hierarchy1"/>
    <dgm:cxn modelId="{A2D70E52-C492-4EB9-84E7-7C066652F72C}" type="presParOf" srcId="{49DDA7EC-EC00-42D9-9582-3E23E57B31FD}" destId="{1137E9CA-30DE-4974-B9C8-A87C99637D1E}" srcOrd="0" destOrd="0" presId="urn:microsoft.com/office/officeart/2005/8/layout/hierarchy1"/>
    <dgm:cxn modelId="{D2B43072-F081-498F-AC10-790764E2A22A}" type="presParOf" srcId="{49DDA7EC-EC00-42D9-9582-3E23E57B31FD}" destId="{1485E51C-A812-477D-9038-3A68CD4D9587}" srcOrd="1" destOrd="0" presId="urn:microsoft.com/office/officeart/2005/8/layout/hierarchy1"/>
    <dgm:cxn modelId="{F4B16CC3-58AC-4FC4-BDF7-33F7A5766BBF}" type="presParOf" srcId="{29AB0D07-F9D9-400F-B073-7C32A28CCED0}" destId="{4D64CDA7-4640-4900-BBF2-6FD6515548C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8D20E7-A5E5-4AC1-AB27-14202FBB3FAB}">
      <dsp:nvSpPr>
        <dsp:cNvPr id="0" name=""/>
        <dsp:cNvSpPr/>
      </dsp:nvSpPr>
      <dsp:spPr>
        <a:xfrm>
          <a:off x="1503905" y="1070672"/>
          <a:ext cx="783304" cy="78330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1618617" y="1185384"/>
        <a:ext cx="553880" cy="553880"/>
      </dsp:txXfrm>
    </dsp:sp>
    <dsp:sp modelId="{EFEBEF83-4A5C-42AB-8254-30DC14759CF4}">
      <dsp:nvSpPr>
        <dsp:cNvPr id="0" name=""/>
        <dsp:cNvSpPr/>
      </dsp:nvSpPr>
      <dsp:spPr>
        <a:xfrm rot="16260391">
          <a:off x="1829265" y="799224"/>
          <a:ext cx="151205" cy="2663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851547" y="875166"/>
        <a:ext cx="105844" cy="159793"/>
      </dsp:txXfrm>
    </dsp:sp>
    <dsp:sp modelId="{C161FA4E-E4E4-46F3-AF79-1CD7CBC1F7E1}">
      <dsp:nvSpPr>
        <dsp:cNvPr id="0" name=""/>
        <dsp:cNvSpPr/>
      </dsp:nvSpPr>
      <dsp:spPr>
        <a:xfrm>
          <a:off x="1522676" y="2238"/>
          <a:ext cx="783304" cy="78330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1637388" y="116950"/>
        <a:ext cx="553880" cy="553880"/>
      </dsp:txXfrm>
    </dsp:sp>
    <dsp:sp modelId="{F283B5C8-B968-4459-B8AA-37486E300118}">
      <dsp:nvSpPr>
        <dsp:cNvPr id="0" name=""/>
        <dsp:cNvSpPr/>
      </dsp:nvSpPr>
      <dsp:spPr>
        <a:xfrm rot="86304">
          <a:off x="2360132" y="1343039"/>
          <a:ext cx="176094" cy="2663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360140" y="1395641"/>
        <a:ext cx="123266" cy="159793"/>
      </dsp:txXfrm>
    </dsp:sp>
    <dsp:sp modelId="{D60B867D-2A33-4A4E-BA4B-24A9A17E35C1}">
      <dsp:nvSpPr>
        <dsp:cNvPr id="0" name=""/>
        <dsp:cNvSpPr/>
      </dsp:nvSpPr>
      <dsp:spPr>
        <a:xfrm>
          <a:off x="2619113" y="1098675"/>
          <a:ext cx="783304" cy="78330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2733825" y="1213387"/>
        <a:ext cx="553880" cy="553880"/>
      </dsp:txXfrm>
    </dsp:sp>
    <dsp:sp modelId="{07179EF3-E80A-47B4-A253-E3A91FB7B91D}">
      <dsp:nvSpPr>
        <dsp:cNvPr id="0" name=""/>
        <dsp:cNvSpPr/>
      </dsp:nvSpPr>
      <dsp:spPr>
        <a:xfrm rot="5342617">
          <a:off x="1814415" y="1886263"/>
          <a:ext cx="180884" cy="2663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841095" y="1912399"/>
        <a:ext cx="126619" cy="159793"/>
      </dsp:txXfrm>
    </dsp:sp>
    <dsp:sp modelId="{D04B7432-EC96-42D9-A9B2-3D6F9C47AAFE}">
      <dsp:nvSpPr>
        <dsp:cNvPr id="0" name=""/>
        <dsp:cNvSpPr/>
      </dsp:nvSpPr>
      <dsp:spPr>
        <a:xfrm>
          <a:off x="1522676" y="2195111"/>
          <a:ext cx="783304" cy="78330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1637388" y="2309823"/>
        <a:ext cx="553880" cy="553880"/>
      </dsp:txXfrm>
    </dsp:sp>
    <dsp:sp modelId="{D3374807-1C43-4605-A811-86FA521552A2}">
      <dsp:nvSpPr>
        <dsp:cNvPr id="0" name=""/>
        <dsp:cNvSpPr/>
      </dsp:nvSpPr>
      <dsp:spPr>
        <a:xfrm rot="10710691">
          <a:off x="1283042" y="1343049"/>
          <a:ext cx="156204" cy="2663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1329895" y="1395705"/>
        <a:ext cx="109343" cy="159793"/>
      </dsp:txXfrm>
    </dsp:sp>
    <dsp:sp modelId="{1B2CA4BD-3316-48FE-9A52-2D0647B12147}">
      <dsp:nvSpPr>
        <dsp:cNvPr id="0" name=""/>
        <dsp:cNvSpPr/>
      </dsp:nvSpPr>
      <dsp:spPr>
        <a:xfrm>
          <a:off x="426240" y="1098675"/>
          <a:ext cx="783304" cy="78330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540952" y="1213387"/>
        <a:ext cx="553880" cy="5538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2C9308-6E7A-48E8-AF0A-C0F7823C5338}">
      <dsp:nvSpPr>
        <dsp:cNvPr id="0" name=""/>
        <dsp:cNvSpPr/>
      </dsp:nvSpPr>
      <dsp:spPr>
        <a:xfrm>
          <a:off x="2044800" y="308168"/>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7DB964-23E3-470E-8A34-FC122D776FB2}">
      <dsp:nvSpPr>
        <dsp:cNvPr id="0" name=""/>
        <dsp:cNvSpPr/>
      </dsp:nvSpPr>
      <dsp:spPr>
        <a:xfrm>
          <a:off x="2512800" y="77616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106B77-8AE4-4ACE-A462-464B673DB3E2}">
      <dsp:nvSpPr>
        <dsp:cNvPr id="0" name=""/>
        <dsp:cNvSpPr/>
      </dsp:nvSpPr>
      <dsp:spPr>
        <a:xfrm>
          <a:off x="984456" y="2901897"/>
          <a:ext cx="36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t>Data labelling on matched CHD results from current Python code for two states: CA and TX</a:t>
          </a:r>
        </a:p>
      </dsp:txBody>
      <dsp:txXfrm>
        <a:off x="984456" y="2901897"/>
        <a:ext cx="3600000" cy="855000"/>
      </dsp:txXfrm>
    </dsp:sp>
    <dsp:sp modelId="{A88F6F40-1CF5-43F7-BAC2-433AF4D76565}">
      <dsp:nvSpPr>
        <dsp:cNvPr id="0" name=""/>
        <dsp:cNvSpPr/>
      </dsp:nvSpPr>
      <dsp:spPr>
        <a:xfrm>
          <a:off x="6274800" y="308168"/>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C84929-E6AC-4502-98A9-C3B57BA15C1D}">
      <dsp:nvSpPr>
        <dsp:cNvPr id="0" name=""/>
        <dsp:cNvSpPr/>
      </dsp:nvSpPr>
      <dsp:spPr>
        <a:xfrm>
          <a:off x="6742800" y="77616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500C8B-8598-4C28-BB23-5D7C9DB5F057}">
      <dsp:nvSpPr>
        <dsp:cNvPr id="0" name=""/>
        <dsp:cNvSpPr/>
      </dsp:nvSpPr>
      <dsp:spPr>
        <a:xfrm>
          <a:off x="5581080" y="2911730"/>
          <a:ext cx="36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dirty="0"/>
            <a:t>Identify origin of errors from labeled data and develop Machine Learning optimization Accordingly </a:t>
          </a:r>
        </a:p>
      </dsp:txBody>
      <dsp:txXfrm>
        <a:off x="5581080" y="2911730"/>
        <a:ext cx="3600000" cy="855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DD5BED-8CB7-426E-A3A0-AD12DF904244}">
      <dsp:nvSpPr>
        <dsp:cNvPr id="0" name=""/>
        <dsp:cNvSpPr/>
      </dsp:nvSpPr>
      <dsp:spPr>
        <a:xfrm>
          <a:off x="0" y="462352"/>
          <a:ext cx="6089650" cy="11272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t>Extensive Feature Engineering: Use Advanced Data Cleansing on Address, e.g. create a detailed address number for customers within Plaza</a:t>
          </a:r>
          <a:endParaRPr lang="en-US" sz="1600" kern="1200"/>
        </a:p>
      </dsp:txBody>
      <dsp:txXfrm>
        <a:off x="55030" y="517382"/>
        <a:ext cx="5979590" cy="1017235"/>
      </dsp:txXfrm>
    </dsp:sp>
    <dsp:sp modelId="{97F0D512-8777-4297-87D8-6B0E93D21B0F}">
      <dsp:nvSpPr>
        <dsp:cNvPr id="0" name=""/>
        <dsp:cNvSpPr/>
      </dsp:nvSpPr>
      <dsp:spPr>
        <a:xfrm>
          <a:off x="0" y="1635727"/>
          <a:ext cx="6089650" cy="112729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t>Compare “Bill to” name similarities for multiple restaurant within a large hotel, resort and casinos. (We plan to use “Bill to” information to help “Ship to”, and we do not require any “Bill to” deduplication process. Remember this is just one extra feature we engineered)</a:t>
          </a:r>
          <a:endParaRPr lang="en-US" sz="1600" kern="1200"/>
        </a:p>
      </dsp:txBody>
      <dsp:txXfrm>
        <a:off x="55030" y="1690757"/>
        <a:ext cx="5979590" cy="1017235"/>
      </dsp:txXfrm>
    </dsp:sp>
    <dsp:sp modelId="{B4537692-02B5-4682-BB77-61EDF0B5B7AB}">
      <dsp:nvSpPr>
        <dsp:cNvPr id="0" name=""/>
        <dsp:cNvSpPr/>
      </dsp:nvSpPr>
      <dsp:spPr>
        <a:xfrm>
          <a:off x="0" y="2809102"/>
          <a:ext cx="6089650" cy="112729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Create advanced filter for data-cleansing: e.g. remove ”ship to” records with customer name containing “Bill to Only”</a:t>
          </a:r>
          <a:endParaRPr lang="en-US" sz="1600" kern="1200" dirty="0"/>
        </a:p>
      </dsp:txBody>
      <dsp:txXfrm>
        <a:off x="55030" y="2864132"/>
        <a:ext cx="5979590" cy="1017235"/>
      </dsp:txXfrm>
    </dsp:sp>
    <dsp:sp modelId="{BC649B0D-72AE-4F21-B484-D211ADE4136C}">
      <dsp:nvSpPr>
        <dsp:cNvPr id="0" name=""/>
        <dsp:cNvSpPr/>
      </dsp:nvSpPr>
      <dsp:spPr>
        <a:xfrm>
          <a:off x="0" y="3982477"/>
          <a:ext cx="6089650" cy="112729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t>Use CHD  “cuisine types” and “market segment type” for machine learning</a:t>
          </a:r>
          <a:endParaRPr lang="en-US" sz="1600" kern="1200"/>
        </a:p>
      </dsp:txBody>
      <dsp:txXfrm>
        <a:off x="55030" y="4037507"/>
        <a:ext cx="5979590" cy="10172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B81C6E-0CB3-4416-9E06-91776EC980AC}">
      <dsp:nvSpPr>
        <dsp:cNvPr id="0" name=""/>
        <dsp:cNvSpPr/>
      </dsp:nvSpPr>
      <dsp:spPr>
        <a:xfrm>
          <a:off x="1427237" y="1065946"/>
          <a:ext cx="4116310" cy="462230"/>
        </a:xfrm>
        <a:custGeom>
          <a:avLst/>
          <a:gdLst/>
          <a:ahLst/>
          <a:cxnLst/>
          <a:rect l="0" t="0" r="0" b="0"/>
          <a:pathLst>
            <a:path>
              <a:moveTo>
                <a:pt x="4116310" y="0"/>
              </a:moveTo>
              <a:lnTo>
                <a:pt x="4116310" y="378644"/>
              </a:lnTo>
              <a:lnTo>
                <a:pt x="0" y="378644"/>
              </a:lnTo>
              <a:lnTo>
                <a:pt x="0" y="46223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4ECF15-5CA4-4A5A-BBA6-84C5BC969C68}">
      <dsp:nvSpPr>
        <dsp:cNvPr id="0" name=""/>
        <dsp:cNvSpPr/>
      </dsp:nvSpPr>
      <dsp:spPr>
        <a:xfrm>
          <a:off x="4607761" y="182554"/>
          <a:ext cx="1871574" cy="883392"/>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8A9325-995A-4AF5-BCDD-54982817A1B1}">
      <dsp:nvSpPr>
        <dsp:cNvPr id="0" name=""/>
        <dsp:cNvSpPr/>
      </dsp:nvSpPr>
      <dsp:spPr>
        <a:xfrm>
          <a:off x="4708013" y="277794"/>
          <a:ext cx="1871574" cy="88339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1. Python Solution: </a:t>
          </a:r>
        </a:p>
      </dsp:txBody>
      <dsp:txXfrm>
        <a:off x="4733887" y="303668"/>
        <a:ext cx="1819826" cy="831644"/>
      </dsp:txXfrm>
    </dsp:sp>
    <dsp:sp modelId="{3C166D9B-F7BC-48EE-BE11-F48B15F781DA}">
      <dsp:nvSpPr>
        <dsp:cNvPr id="0" name=""/>
        <dsp:cNvSpPr/>
      </dsp:nvSpPr>
      <dsp:spPr>
        <a:xfrm>
          <a:off x="771285" y="1528176"/>
          <a:ext cx="1311904" cy="848322"/>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597EEB-D289-4DC5-8CBB-2AEB8722E7B9}">
      <dsp:nvSpPr>
        <dsp:cNvPr id="0" name=""/>
        <dsp:cNvSpPr/>
      </dsp:nvSpPr>
      <dsp:spPr>
        <a:xfrm>
          <a:off x="871538" y="1623416"/>
          <a:ext cx="1311904" cy="84832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(1) Further Software Engineering</a:t>
          </a:r>
        </a:p>
      </dsp:txBody>
      <dsp:txXfrm>
        <a:off x="896385" y="1648263"/>
        <a:ext cx="1262210" cy="798628"/>
      </dsp:txXfrm>
    </dsp:sp>
    <dsp:sp modelId="{58DA87AD-1C16-41D7-B4D0-75A2E2CB015F}">
      <dsp:nvSpPr>
        <dsp:cNvPr id="0" name=""/>
        <dsp:cNvSpPr/>
      </dsp:nvSpPr>
      <dsp:spPr>
        <a:xfrm>
          <a:off x="4476166" y="2682453"/>
          <a:ext cx="1880570" cy="966044"/>
        </a:xfrm>
        <a:prstGeom prst="roundRect">
          <a:avLst>
            <a:gd name="adj" fmla="val 10000"/>
          </a:avLst>
        </a:prstGeom>
        <a:solidFill>
          <a:schemeClr val="accent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229779-445E-4879-A2C3-68C38E614CA7}">
      <dsp:nvSpPr>
        <dsp:cNvPr id="0" name=""/>
        <dsp:cNvSpPr/>
      </dsp:nvSpPr>
      <dsp:spPr>
        <a:xfrm>
          <a:off x="4576419" y="2777693"/>
          <a:ext cx="1880570" cy="96604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2. </a:t>
          </a:r>
          <a:r>
            <a:rPr lang="en-US" sz="2000" b="1" kern="1200" dirty="0" err="1"/>
            <a:t>PySpark</a:t>
          </a:r>
          <a:r>
            <a:rPr lang="en-US" sz="2000" b="1" kern="1200" dirty="0"/>
            <a:t> Solution: </a:t>
          </a:r>
        </a:p>
      </dsp:txBody>
      <dsp:txXfrm>
        <a:off x="4604713" y="2805987"/>
        <a:ext cx="1823982" cy="909456"/>
      </dsp:txXfrm>
    </dsp:sp>
    <dsp:sp modelId="{3B4E9012-857F-4C04-8260-F3E240844FEE}">
      <dsp:nvSpPr>
        <dsp:cNvPr id="0" name=""/>
        <dsp:cNvSpPr/>
      </dsp:nvSpPr>
      <dsp:spPr>
        <a:xfrm>
          <a:off x="8154751" y="1601264"/>
          <a:ext cx="1316108" cy="870472"/>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3AED80-C6BB-4610-90CC-E0C15B2613E0}">
      <dsp:nvSpPr>
        <dsp:cNvPr id="0" name=""/>
        <dsp:cNvSpPr/>
      </dsp:nvSpPr>
      <dsp:spPr>
        <a:xfrm>
          <a:off x="8255003" y="1696504"/>
          <a:ext cx="1316108" cy="87047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(2) </a:t>
          </a:r>
          <a:r>
            <a:rPr lang="en-US" sz="1800" kern="1200" dirty="0" err="1"/>
            <a:t>Cloudwatch</a:t>
          </a:r>
          <a:r>
            <a:rPr lang="en-US" sz="1800" kern="1200" dirty="0"/>
            <a:t> +EC2</a:t>
          </a:r>
        </a:p>
      </dsp:txBody>
      <dsp:txXfrm>
        <a:off x="8280498" y="1721999"/>
        <a:ext cx="1265118" cy="819482"/>
      </dsp:txXfrm>
    </dsp:sp>
    <dsp:sp modelId="{8ADB095F-520A-49AC-B744-57369BC171E4}">
      <dsp:nvSpPr>
        <dsp:cNvPr id="0" name=""/>
        <dsp:cNvSpPr/>
      </dsp:nvSpPr>
      <dsp:spPr>
        <a:xfrm>
          <a:off x="522729" y="4417118"/>
          <a:ext cx="1269867" cy="746384"/>
        </a:xfrm>
        <a:prstGeom prst="roundRect">
          <a:avLst>
            <a:gd name="adj" fmla="val 10000"/>
          </a:avLst>
        </a:prstGeom>
        <a:solidFill>
          <a:schemeClr val="accent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03D4A7-1321-4049-9322-C58B17D4C3C4}">
      <dsp:nvSpPr>
        <dsp:cNvPr id="0" name=""/>
        <dsp:cNvSpPr/>
      </dsp:nvSpPr>
      <dsp:spPr>
        <a:xfrm>
          <a:off x="622981" y="4512358"/>
          <a:ext cx="1269867" cy="74638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(1)</a:t>
          </a:r>
          <a:r>
            <a:rPr lang="en-US" sz="1800" kern="1200" dirty="0" err="1"/>
            <a:t>PythonConda</a:t>
          </a:r>
          <a:r>
            <a:rPr lang="en-US" sz="1800" kern="1200" dirty="0"/>
            <a:t> on </a:t>
          </a:r>
          <a:r>
            <a:rPr lang="en-US" sz="1800" kern="1200" dirty="0" err="1"/>
            <a:t>Zeppeline</a:t>
          </a:r>
          <a:endParaRPr lang="en-US" sz="1800" kern="1200" dirty="0"/>
        </a:p>
      </dsp:txBody>
      <dsp:txXfrm>
        <a:off x="644842" y="4534219"/>
        <a:ext cx="1226145" cy="702662"/>
      </dsp:txXfrm>
    </dsp:sp>
    <dsp:sp modelId="{F4FC533D-D5AA-47F9-AC3B-3AD06FFC967B}">
      <dsp:nvSpPr>
        <dsp:cNvPr id="0" name=""/>
        <dsp:cNvSpPr/>
      </dsp:nvSpPr>
      <dsp:spPr>
        <a:xfrm>
          <a:off x="4274966" y="4418132"/>
          <a:ext cx="1556455" cy="680392"/>
        </a:xfrm>
        <a:prstGeom prst="roundRect">
          <a:avLst>
            <a:gd name="adj" fmla="val 10000"/>
          </a:avLst>
        </a:prstGeom>
        <a:solidFill>
          <a:schemeClr val="accent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0E438B-B5EC-45FF-9B1A-765FCE06B498}">
      <dsp:nvSpPr>
        <dsp:cNvPr id="0" name=""/>
        <dsp:cNvSpPr/>
      </dsp:nvSpPr>
      <dsp:spPr>
        <a:xfrm>
          <a:off x="4375218" y="4513372"/>
          <a:ext cx="1556455" cy="68039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(2)Infrastructure (no. clusters Vs cost)</a:t>
          </a:r>
        </a:p>
      </dsp:txBody>
      <dsp:txXfrm>
        <a:off x="4395146" y="4533300"/>
        <a:ext cx="1516599" cy="640536"/>
      </dsp:txXfrm>
    </dsp:sp>
    <dsp:sp modelId="{1137E9CA-30DE-4974-B9C8-A87C99637D1E}">
      <dsp:nvSpPr>
        <dsp:cNvPr id="0" name=""/>
        <dsp:cNvSpPr/>
      </dsp:nvSpPr>
      <dsp:spPr>
        <a:xfrm>
          <a:off x="7727684" y="4501489"/>
          <a:ext cx="1518010" cy="590251"/>
        </a:xfrm>
        <a:prstGeom prst="roundRect">
          <a:avLst>
            <a:gd name="adj" fmla="val 10000"/>
          </a:avLst>
        </a:prstGeom>
        <a:solidFill>
          <a:schemeClr val="accent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85E51C-A812-477D-9038-3A68CD4D9587}">
      <dsp:nvSpPr>
        <dsp:cNvPr id="0" name=""/>
        <dsp:cNvSpPr/>
      </dsp:nvSpPr>
      <dsp:spPr>
        <a:xfrm>
          <a:off x="7827937" y="4596729"/>
          <a:ext cx="1518010" cy="590251"/>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(3) Software Engineering </a:t>
          </a:r>
        </a:p>
      </dsp:txBody>
      <dsp:txXfrm>
        <a:off x="7845225" y="4614017"/>
        <a:ext cx="1483434" cy="555675"/>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9EF9E-9B35-492C-AE6D-3D5ED2E36005}" type="datetimeFigureOut">
              <a:rPr lang="en-US" smtClean="0"/>
              <a:t>6/14/2020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6ECCC0-113E-461B-9786-8D6AD381F57E}" type="slidenum">
              <a:rPr lang="en-US" smtClean="0"/>
              <a:t>‹#›</a:t>
            </a:fld>
            <a:endParaRPr lang="en-US"/>
          </a:p>
        </p:txBody>
      </p:sp>
    </p:spTree>
    <p:extLst>
      <p:ext uri="{BB962C8B-B14F-4D97-AF65-F5344CB8AC3E}">
        <p14:creationId xmlns:p14="http://schemas.microsoft.com/office/powerpoint/2010/main" val="1144305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0" dirty="0"/>
              <a:t>1. Main algorithm is running on a EC2 instance, instead of using a Windows server. This EC2 can be spin up and shut down with demand.</a:t>
            </a:r>
          </a:p>
          <a:p>
            <a:endParaRPr lang="en-US" dirty="0"/>
          </a:p>
        </p:txBody>
      </p:sp>
      <p:sp>
        <p:nvSpPr>
          <p:cNvPr id="4" name="Slide Number Placeholder 3"/>
          <p:cNvSpPr>
            <a:spLocks noGrp="1"/>
          </p:cNvSpPr>
          <p:nvPr>
            <p:ph type="sldNum" sz="quarter" idx="5"/>
          </p:nvPr>
        </p:nvSpPr>
        <p:spPr/>
        <p:txBody>
          <a:bodyPr/>
          <a:lstStyle/>
          <a:p>
            <a:fld id="{4DF1E713-536A-467D-A67E-D9F42770B7A6}" type="slidenum">
              <a:rPr lang="en-US" smtClean="0"/>
              <a:t>4</a:t>
            </a:fld>
            <a:endParaRPr lang="en-US"/>
          </a:p>
        </p:txBody>
      </p:sp>
    </p:spTree>
    <p:extLst>
      <p:ext uri="{BB962C8B-B14F-4D97-AF65-F5344CB8AC3E}">
        <p14:creationId xmlns:p14="http://schemas.microsoft.com/office/powerpoint/2010/main" val="734415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CHD data needs to be matched after each LAMBDA process</a:t>
            </a:r>
          </a:p>
        </p:txBody>
      </p:sp>
      <p:sp>
        <p:nvSpPr>
          <p:cNvPr id="4" name="Slide Number Placeholder 3"/>
          <p:cNvSpPr>
            <a:spLocks noGrp="1"/>
          </p:cNvSpPr>
          <p:nvPr>
            <p:ph type="sldNum" sz="quarter" idx="5"/>
          </p:nvPr>
        </p:nvSpPr>
        <p:spPr/>
        <p:txBody>
          <a:bodyPr/>
          <a:lstStyle/>
          <a:p>
            <a:fld id="{4DF1E713-536A-467D-A67E-D9F42770B7A6}" type="slidenum">
              <a:rPr lang="en-US" smtClean="0"/>
              <a:t>8</a:t>
            </a:fld>
            <a:endParaRPr lang="en-US"/>
          </a:p>
        </p:txBody>
      </p:sp>
    </p:spTree>
    <p:extLst>
      <p:ext uri="{BB962C8B-B14F-4D97-AF65-F5344CB8AC3E}">
        <p14:creationId xmlns:p14="http://schemas.microsoft.com/office/powerpoint/2010/main" val="1314255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threshold to generate possible matches were a lot lower than algorithm we used for delivery. This is to purposefully generate many more False Negative, so the machine can learn from many different cases, and find the correct patterns from these examples. </a:t>
            </a:r>
          </a:p>
          <a:p>
            <a:endParaRPr lang="en-US" dirty="0"/>
          </a:p>
        </p:txBody>
      </p:sp>
      <p:sp>
        <p:nvSpPr>
          <p:cNvPr id="4" name="Slide Number Placeholder 3"/>
          <p:cNvSpPr>
            <a:spLocks noGrp="1"/>
          </p:cNvSpPr>
          <p:nvPr>
            <p:ph type="sldNum" sz="quarter" idx="5"/>
          </p:nvPr>
        </p:nvSpPr>
        <p:spPr/>
        <p:txBody>
          <a:bodyPr/>
          <a:lstStyle/>
          <a:p>
            <a:fld id="{DB72D0BF-2031-4A62-9A9E-DFEA44F943CC}" type="slidenum">
              <a:rPr lang="en-US" smtClean="0"/>
              <a:t>17</a:t>
            </a:fld>
            <a:endParaRPr lang="en-US"/>
          </a:p>
        </p:txBody>
      </p:sp>
    </p:spTree>
    <p:extLst>
      <p:ext uri="{BB962C8B-B14F-4D97-AF65-F5344CB8AC3E}">
        <p14:creationId xmlns:p14="http://schemas.microsoft.com/office/powerpoint/2010/main" val="2850926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threshold to generate possible matches were a lot lower than algorithm we used for delivery. This is to purposefully generate many more False Negative, so the machine can learn from many different cases, and find the correct patterns from these examples. </a:t>
            </a:r>
          </a:p>
          <a:p>
            <a:endParaRPr lang="en-US" dirty="0"/>
          </a:p>
        </p:txBody>
      </p:sp>
      <p:sp>
        <p:nvSpPr>
          <p:cNvPr id="4" name="Slide Number Placeholder 3"/>
          <p:cNvSpPr>
            <a:spLocks noGrp="1"/>
          </p:cNvSpPr>
          <p:nvPr>
            <p:ph type="sldNum" sz="quarter" idx="5"/>
          </p:nvPr>
        </p:nvSpPr>
        <p:spPr/>
        <p:txBody>
          <a:bodyPr/>
          <a:lstStyle/>
          <a:p>
            <a:fld id="{DB72D0BF-2031-4A62-9A9E-DFEA44F943CC}" type="slidenum">
              <a:rPr lang="en-US" smtClean="0"/>
              <a:t>18</a:t>
            </a:fld>
            <a:endParaRPr lang="en-US"/>
          </a:p>
        </p:txBody>
      </p:sp>
    </p:spTree>
    <p:extLst>
      <p:ext uri="{BB962C8B-B14F-4D97-AF65-F5344CB8AC3E}">
        <p14:creationId xmlns:p14="http://schemas.microsoft.com/office/powerpoint/2010/main" val="2817242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Due to the very limited features being adopted at the moment, error type coded data labeling technique is adopted in this study to pin down if there are consistent or repetitive errors being made. If there are, further feature engineering will be adopted. </a:t>
            </a:r>
          </a:p>
        </p:txBody>
      </p:sp>
      <p:sp>
        <p:nvSpPr>
          <p:cNvPr id="4" name="Slide Number Placeholder 3"/>
          <p:cNvSpPr>
            <a:spLocks noGrp="1"/>
          </p:cNvSpPr>
          <p:nvPr>
            <p:ph type="sldNum" sz="quarter" idx="5"/>
          </p:nvPr>
        </p:nvSpPr>
        <p:spPr/>
        <p:txBody>
          <a:bodyPr/>
          <a:lstStyle/>
          <a:p>
            <a:fld id="{4DF1E713-536A-467D-A67E-D9F42770B7A6}" type="slidenum">
              <a:rPr lang="en-US" smtClean="0"/>
              <a:t>20</a:t>
            </a:fld>
            <a:endParaRPr lang="en-US"/>
          </a:p>
        </p:txBody>
      </p:sp>
    </p:spTree>
    <p:extLst>
      <p:ext uri="{BB962C8B-B14F-4D97-AF65-F5344CB8AC3E}">
        <p14:creationId xmlns:p14="http://schemas.microsoft.com/office/powerpoint/2010/main" val="3531960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a lot more expensive than a EC2 instance: By default, AWS Glue allocates 5 DPUs to each development endpoint. You are billed </a:t>
            </a:r>
            <a:r>
              <a:rPr lang="en-US" b="1" dirty="0"/>
              <a:t>$0.44</a:t>
            </a:r>
            <a:r>
              <a:rPr lang="en-US" dirty="0"/>
              <a:t> per DPU-Hour in increments of 1 second, rounded up to the nearest second, with a 10-minute minimum duration for each provisioned development endpoint.</a:t>
            </a:r>
          </a:p>
          <a:p>
            <a:endParaRPr lang="en-US" dirty="0"/>
          </a:p>
        </p:txBody>
      </p:sp>
      <p:sp>
        <p:nvSpPr>
          <p:cNvPr id="4" name="Slide Number Placeholder 3"/>
          <p:cNvSpPr>
            <a:spLocks noGrp="1"/>
          </p:cNvSpPr>
          <p:nvPr>
            <p:ph type="sldNum" sz="quarter" idx="5"/>
          </p:nvPr>
        </p:nvSpPr>
        <p:spPr/>
        <p:txBody>
          <a:bodyPr/>
          <a:lstStyle/>
          <a:p>
            <a:fld id="{DB72D0BF-2031-4A62-9A9E-DFEA44F943CC}" type="slidenum">
              <a:rPr lang="en-US" smtClean="0"/>
              <a:t>23</a:t>
            </a:fld>
            <a:endParaRPr lang="en-US"/>
          </a:p>
        </p:txBody>
      </p:sp>
    </p:spTree>
    <p:extLst>
      <p:ext uri="{BB962C8B-B14F-4D97-AF65-F5344CB8AC3E}">
        <p14:creationId xmlns:p14="http://schemas.microsoft.com/office/powerpoint/2010/main" val="1064620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F1E713-536A-467D-A67E-D9F42770B7A6}" type="slidenum">
              <a:rPr lang="en-US" smtClean="0"/>
              <a:t>37</a:t>
            </a:fld>
            <a:endParaRPr lang="en-US"/>
          </a:p>
        </p:txBody>
      </p:sp>
    </p:spTree>
    <p:extLst>
      <p:ext uri="{BB962C8B-B14F-4D97-AF65-F5344CB8AC3E}">
        <p14:creationId xmlns:p14="http://schemas.microsoft.com/office/powerpoint/2010/main" val="617037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Reasons for using AWS Glue: Populates the AWS Glue Data Catalog with table definitions from scheduled crawler programs. Crawlers call classifier logic to infer the schema, format, and data types of your data. This metadata is stored as tables in the AWS Glue Data Catalog and used in the authoring process of your ETL jobs. Detects schema changes and adapts based on your preferences.</a:t>
            </a:r>
          </a:p>
          <a:p>
            <a:endParaRPr lang="en-US" dirty="0"/>
          </a:p>
        </p:txBody>
      </p:sp>
      <p:sp>
        <p:nvSpPr>
          <p:cNvPr id="4" name="Slide Number Placeholder 3"/>
          <p:cNvSpPr>
            <a:spLocks noGrp="1"/>
          </p:cNvSpPr>
          <p:nvPr>
            <p:ph type="sldNum" sz="quarter" idx="5"/>
          </p:nvPr>
        </p:nvSpPr>
        <p:spPr/>
        <p:txBody>
          <a:bodyPr/>
          <a:lstStyle/>
          <a:p>
            <a:fld id="{DB72D0BF-2031-4A62-9A9E-DFEA44F943CC}" type="slidenum">
              <a:rPr lang="en-US" smtClean="0"/>
              <a:t>39</a:t>
            </a:fld>
            <a:endParaRPr lang="en-US"/>
          </a:p>
        </p:txBody>
      </p:sp>
    </p:spTree>
    <p:extLst>
      <p:ext uri="{BB962C8B-B14F-4D97-AF65-F5344CB8AC3E}">
        <p14:creationId xmlns:p14="http://schemas.microsoft.com/office/powerpoint/2010/main" val="791595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a lot more expensive than a EC2 instance: By default, AWS Glue allocates 5 DPUs to each development endpoint. You are billed </a:t>
            </a:r>
            <a:r>
              <a:rPr lang="en-US" b="1" dirty="0"/>
              <a:t>$0.44</a:t>
            </a:r>
            <a:r>
              <a:rPr lang="en-US" dirty="0"/>
              <a:t> per DPU-Hour in increments of 1 second, rounded up to the nearest second, with a 10-minute minimum duration for each provisioned development endpoint.</a:t>
            </a:r>
          </a:p>
          <a:p>
            <a:endParaRPr lang="en-US" dirty="0"/>
          </a:p>
        </p:txBody>
      </p:sp>
      <p:sp>
        <p:nvSpPr>
          <p:cNvPr id="4" name="Slide Number Placeholder 3"/>
          <p:cNvSpPr>
            <a:spLocks noGrp="1"/>
          </p:cNvSpPr>
          <p:nvPr>
            <p:ph type="sldNum" sz="quarter" idx="5"/>
          </p:nvPr>
        </p:nvSpPr>
        <p:spPr/>
        <p:txBody>
          <a:bodyPr/>
          <a:lstStyle/>
          <a:p>
            <a:fld id="{DB72D0BF-2031-4A62-9A9E-DFEA44F943CC}" type="slidenum">
              <a:rPr lang="en-US" smtClean="0"/>
              <a:t>40</a:t>
            </a:fld>
            <a:endParaRPr lang="en-US"/>
          </a:p>
        </p:txBody>
      </p:sp>
    </p:spTree>
    <p:extLst>
      <p:ext uri="{BB962C8B-B14F-4D97-AF65-F5344CB8AC3E}">
        <p14:creationId xmlns:p14="http://schemas.microsoft.com/office/powerpoint/2010/main" val="1064620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0AD55-590A-4CBB-9515-41D12A59A9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864CFC-68A7-43A5-8CB7-5F894F599B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AC7C8E-0860-4F43-ADE8-45BC74B16BD0}"/>
              </a:ext>
            </a:extLst>
          </p:cNvPr>
          <p:cNvSpPr>
            <a:spLocks noGrp="1"/>
          </p:cNvSpPr>
          <p:nvPr>
            <p:ph type="dt" sz="half" idx="10"/>
          </p:nvPr>
        </p:nvSpPr>
        <p:spPr/>
        <p:txBody>
          <a:bodyPr/>
          <a:lstStyle/>
          <a:p>
            <a:fld id="{EFB72D16-541C-4665-B642-8854FCF2FC01}" type="datetimeFigureOut">
              <a:rPr lang="en-US" smtClean="0"/>
              <a:t>6/14/2020</a:t>
            </a:fld>
            <a:endParaRPr lang="en-US"/>
          </a:p>
        </p:txBody>
      </p:sp>
      <p:sp>
        <p:nvSpPr>
          <p:cNvPr id="5" name="Footer Placeholder 4">
            <a:extLst>
              <a:ext uri="{FF2B5EF4-FFF2-40B4-BE49-F238E27FC236}">
                <a16:creationId xmlns:a16="http://schemas.microsoft.com/office/drawing/2014/main" id="{94BD71FD-D431-43C8-9B75-D2B3B0D3EE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C832B6-BB1A-4D75-AD73-B3DA274E8051}"/>
              </a:ext>
            </a:extLst>
          </p:cNvPr>
          <p:cNvSpPr>
            <a:spLocks noGrp="1"/>
          </p:cNvSpPr>
          <p:nvPr>
            <p:ph type="sldNum" sz="quarter" idx="12"/>
          </p:nvPr>
        </p:nvSpPr>
        <p:spPr/>
        <p:txBody>
          <a:bodyPr/>
          <a:lstStyle/>
          <a:p>
            <a:fld id="{C168422E-1251-4864-A96B-1DCCB5372247}" type="slidenum">
              <a:rPr lang="en-US" smtClean="0"/>
              <a:t>‹#›</a:t>
            </a:fld>
            <a:endParaRPr lang="en-US"/>
          </a:p>
        </p:txBody>
      </p:sp>
    </p:spTree>
    <p:extLst>
      <p:ext uri="{BB962C8B-B14F-4D97-AF65-F5344CB8AC3E}">
        <p14:creationId xmlns:p14="http://schemas.microsoft.com/office/powerpoint/2010/main" val="2366962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C6F0A-0520-4882-9936-42BDA1E7AF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1BEE7F-37D1-4934-B91E-F2D5264B38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518D2A-9880-423F-A6CD-BCFCC04A7F64}"/>
              </a:ext>
            </a:extLst>
          </p:cNvPr>
          <p:cNvSpPr>
            <a:spLocks noGrp="1"/>
          </p:cNvSpPr>
          <p:nvPr>
            <p:ph type="dt" sz="half" idx="10"/>
          </p:nvPr>
        </p:nvSpPr>
        <p:spPr/>
        <p:txBody>
          <a:bodyPr/>
          <a:lstStyle/>
          <a:p>
            <a:fld id="{EFB72D16-541C-4665-B642-8854FCF2FC01}" type="datetimeFigureOut">
              <a:rPr lang="en-US" smtClean="0"/>
              <a:t>6/14/2020</a:t>
            </a:fld>
            <a:endParaRPr lang="en-US"/>
          </a:p>
        </p:txBody>
      </p:sp>
      <p:sp>
        <p:nvSpPr>
          <p:cNvPr id="5" name="Footer Placeholder 4">
            <a:extLst>
              <a:ext uri="{FF2B5EF4-FFF2-40B4-BE49-F238E27FC236}">
                <a16:creationId xmlns:a16="http://schemas.microsoft.com/office/drawing/2014/main" id="{EB62F900-793C-49AA-990C-1C7608DD2F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4B85A-21A5-4ECB-82DA-941DD86F8555}"/>
              </a:ext>
            </a:extLst>
          </p:cNvPr>
          <p:cNvSpPr>
            <a:spLocks noGrp="1"/>
          </p:cNvSpPr>
          <p:nvPr>
            <p:ph type="sldNum" sz="quarter" idx="12"/>
          </p:nvPr>
        </p:nvSpPr>
        <p:spPr/>
        <p:txBody>
          <a:bodyPr/>
          <a:lstStyle/>
          <a:p>
            <a:fld id="{C168422E-1251-4864-A96B-1DCCB5372247}" type="slidenum">
              <a:rPr lang="en-US" smtClean="0"/>
              <a:t>‹#›</a:t>
            </a:fld>
            <a:endParaRPr lang="en-US"/>
          </a:p>
        </p:txBody>
      </p:sp>
    </p:spTree>
    <p:extLst>
      <p:ext uri="{BB962C8B-B14F-4D97-AF65-F5344CB8AC3E}">
        <p14:creationId xmlns:p14="http://schemas.microsoft.com/office/powerpoint/2010/main" val="402388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E1FBAD-91A6-48DC-9F4E-3C660D5919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B1BEE3-D06F-4354-8459-72C9212E8F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B52AF0-4F3A-4C6E-879F-40F0D77D9AE7}"/>
              </a:ext>
            </a:extLst>
          </p:cNvPr>
          <p:cNvSpPr>
            <a:spLocks noGrp="1"/>
          </p:cNvSpPr>
          <p:nvPr>
            <p:ph type="dt" sz="half" idx="10"/>
          </p:nvPr>
        </p:nvSpPr>
        <p:spPr/>
        <p:txBody>
          <a:bodyPr/>
          <a:lstStyle/>
          <a:p>
            <a:fld id="{EFB72D16-541C-4665-B642-8854FCF2FC01}" type="datetimeFigureOut">
              <a:rPr lang="en-US" smtClean="0"/>
              <a:t>6/14/2020</a:t>
            </a:fld>
            <a:endParaRPr lang="en-US"/>
          </a:p>
        </p:txBody>
      </p:sp>
      <p:sp>
        <p:nvSpPr>
          <p:cNvPr id="5" name="Footer Placeholder 4">
            <a:extLst>
              <a:ext uri="{FF2B5EF4-FFF2-40B4-BE49-F238E27FC236}">
                <a16:creationId xmlns:a16="http://schemas.microsoft.com/office/drawing/2014/main" id="{860AD994-4F40-4396-A7F0-A529B1F85D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736707-2D31-413D-B925-8A84399CDF3F}"/>
              </a:ext>
            </a:extLst>
          </p:cNvPr>
          <p:cNvSpPr>
            <a:spLocks noGrp="1"/>
          </p:cNvSpPr>
          <p:nvPr>
            <p:ph type="sldNum" sz="quarter" idx="12"/>
          </p:nvPr>
        </p:nvSpPr>
        <p:spPr/>
        <p:txBody>
          <a:bodyPr/>
          <a:lstStyle/>
          <a:p>
            <a:fld id="{C168422E-1251-4864-A96B-1DCCB5372247}" type="slidenum">
              <a:rPr lang="en-US" smtClean="0"/>
              <a:t>‹#›</a:t>
            </a:fld>
            <a:endParaRPr lang="en-US"/>
          </a:p>
        </p:txBody>
      </p:sp>
    </p:spTree>
    <p:extLst>
      <p:ext uri="{BB962C8B-B14F-4D97-AF65-F5344CB8AC3E}">
        <p14:creationId xmlns:p14="http://schemas.microsoft.com/office/powerpoint/2010/main" val="1320580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cxnSp>
        <p:nvCxnSpPr>
          <p:cNvPr id="6" name="Straight Connector 5">
            <a:extLst>
              <a:ext uri="{FF2B5EF4-FFF2-40B4-BE49-F238E27FC236}">
                <a16:creationId xmlns:a16="http://schemas.microsoft.com/office/drawing/2014/main" id="{F41098F9-0187-4E20-88D7-344D0CE5CF32}"/>
              </a:ext>
            </a:extLst>
          </p:cNvPr>
          <p:cNvCxnSpPr/>
          <p:nvPr userDrawn="1"/>
        </p:nvCxnSpPr>
        <p:spPr>
          <a:xfrm flipV="1">
            <a:off x="433136" y="765709"/>
            <a:ext cx="1107252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53162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B0E66-6FFB-48BB-9141-4613825138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F89669-6F64-4E0B-B223-8DC0C777A2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5B60F2-2131-45F6-B214-6F7191FF000F}"/>
              </a:ext>
            </a:extLst>
          </p:cNvPr>
          <p:cNvSpPr>
            <a:spLocks noGrp="1"/>
          </p:cNvSpPr>
          <p:nvPr>
            <p:ph type="dt" sz="half" idx="10"/>
          </p:nvPr>
        </p:nvSpPr>
        <p:spPr/>
        <p:txBody>
          <a:bodyPr/>
          <a:lstStyle/>
          <a:p>
            <a:fld id="{EFB72D16-541C-4665-B642-8854FCF2FC01}" type="datetimeFigureOut">
              <a:rPr lang="en-US" smtClean="0"/>
              <a:t>6/14/2020</a:t>
            </a:fld>
            <a:endParaRPr lang="en-US"/>
          </a:p>
        </p:txBody>
      </p:sp>
      <p:sp>
        <p:nvSpPr>
          <p:cNvPr id="5" name="Footer Placeholder 4">
            <a:extLst>
              <a:ext uri="{FF2B5EF4-FFF2-40B4-BE49-F238E27FC236}">
                <a16:creationId xmlns:a16="http://schemas.microsoft.com/office/drawing/2014/main" id="{CD8C6B3F-35DA-4AE2-AE14-881D4F93AD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181930-9AAA-4E03-BD4B-8063EC41D1D4}"/>
              </a:ext>
            </a:extLst>
          </p:cNvPr>
          <p:cNvSpPr>
            <a:spLocks noGrp="1"/>
          </p:cNvSpPr>
          <p:nvPr>
            <p:ph type="sldNum" sz="quarter" idx="12"/>
          </p:nvPr>
        </p:nvSpPr>
        <p:spPr/>
        <p:txBody>
          <a:bodyPr/>
          <a:lstStyle/>
          <a:p>
            <a:fld id="{C168422E-1251-4864-A96B-1DCCB5372247}" type="slidenum">
              <a:rPr lang="en-US" smtClean="0"/>
              <a:t>‹#›</a:t>
            </a:fld>
            <a:endParaRPr lang="en-US"/>
          </a:p>
        </p:txBody>
      </p:sp>
    </p:spTree>
    <p:extLst>
      <p:ext uri="{BB962C8B-B14F-4D97-AF65-F5344CB8AC3E}">
        <p14:creationId xmlns:p14="http://schemas.microsoft.com/office/powerpoint/2010/main" val="2455237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0D9BB-370B-4BB8-A466-2675007951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6F21CC-3B55-42FB-9413-4638D4B135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E34CB1-A40D-406F-A942-ECA83FB78772}"/>
              </a:ext>
            </a:extLst>
          </p:cNvPr>
          <p:cNvSpPr>
            <a:spLocks noGrp="1"/>
          </p:cNvSpPr>
          <p:nvPr>
            <p:ph type="dt" sz="half" idx="10"/>
          </p:nvPr>
        </p:nvSpPr>
        <p:spPr/>
        <p:txBody>
          <a:bodyPr/>
          <a:lstStyle/>
          <a:p>
            <a:fld id="{EFB72D16-541C-4665-B642-8854FCF2FC01}" type="datetimeFigureOut">
              <a:rPr lang="en-US" smtClean="0"/>
              <a:t>6/14/2020</a:t>
            </a:fld>
            <a:endParaRPr lang="en-US"/>
          </a:p>
        </p:txBody>
      </p:sp>
      <p:sp>
        <p:nvSpPr>
          <p:cNvPr id="5" name="Footer Placeholder 4">
            <a:extLst>
              <a:ext uri="{FF2B5EF4-FFF2-40B4-BE49-F238E27FC236}">
                <a16:creationId xmlns:a16="http://schemas.microsoft.com/office/drawing/2014/main" id="{8194A03F-6555-4192-A35C-ABB762196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3E3B62-2013-4547-9A34-8D5B6C75666F}"/>
              </a:ext>
            </a:extLst>
          </p:cNvPr>
          <p:cNvSpPr>
            <a:spLocks noGrp="1"/>
          </p:cNvSpPr>
          <p:nvPr>
            <p:ph type="sldNum" sz="quarter" idx="12"/>
          </p:nvPr>
        </p:nvSpPr>
        <p:spPr/>
        <p:txBody>
          <a:bodyPr/>
          <a:lstStyle/>
          <a:p>
            <a:fld id="{C168422E-1251-4864-A96B-1DCCB5372247}" type="slidenum">
              <a:rPr lang="en-US" smtClean="0"/>
              <a:t>‹#›</a:t>
            </a:fld>
            <a:endParaRPr lang="en-US"/>
          </a:p>
        </p:txBody>
      </p:sp>
    </p:spTree>
    <p:extLst>
      <p:ext uri="{BB962C8B-B14F-4D97-AF65-F5344CB8AC3E}">
        <p14:creationId xmlns:p14="http://schemas.microsoft.com/office/powerpoint/2010/main" val="1877866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F4300-CAF4-4482-97A0-BFFBBEEA69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580913-1661-480C-8267-883D277BF8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20E698-80CA-4BFD-BAA4-F8D0024308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F065BB-64B1-4E6A-A172-6171EDEFDF10}"/>
              </a:ext>
            </a:extLst>
          </p:cNvPr>
          <p:cNvSpPr>
            <a:spLocks noGrp="1"/>
          </p:cNvSpPr>
          <p:nvPr>
            <p:ph type="dt" sz="half" idx="10"/>
          </p:nvPr>
        </p:nvSpPr>
        <p:spPr/>
        <p:txBody>
          <a:bodyPr/>
          <a:lstStyle/>
          <a:p>
            <a:fld id="{EFB72D16-541C-4665-B642-8854FCF2FC01}" type="datetimeFigureOut">
              <a:rPr lang="en-US" smtClean="0"/>
              <a:t>6/14/2020</a:t>
            </a:fld>
            <a:endParaRPr lang="en-US"/>
          </a:p>
        </p:txBody>
      </p:sp>
      <p:sp>
        <p:nvSpPr>
          <p:cNvPr id="6" name="Footer Placeholder 5">
            <a:extLst>
              <a:ext uri="{FF2B5EF4-FFF2-40B4-BE49-F238E27FC236}">
                <a16:creationId xmlns:a16="http://schemas.microsoft.com/office/drawing/2014/main" id="{12D9243D-8D92-4D10-96D0-FE9EBE9895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00145F-089C-45B9-8343-4F7D5C0CA7B1}"/>
              </a:ext>
            </a:extLst>
          </p:cNvPr>
          <p:cNvSpPr>
            <a:spLocks noGrp="1"/>
          </p:cNvSpPr>
          <p:nvPr>
            <p:ph type="sldNum" sz="quarter" idx="12"/>
          </p:nvPr>
        </p:nvSpPr>
        <p:spPr/>
        <p:txBody>
          <a:bodyPr/>
          <a:lstStyle/>
          <a:p>
            <a:fld id="{C168422E-1251-4864-A96B-1DCCB5372247}" type="slidenum">
              <a:rPr lang="en-US" smtClean="0"/>
              <a:t>‹#›</a:t>
            </a:fld>
            <a:endParaRPr lang="en-US"/>
          </a:p>
        </p:txBody>
      </p:sp>
    </p:spTree>
    <p:extLst>
      <p:ext uri="{BB962C8B-B14F-4D97-AF65-F5344CB8AC3E}">
        <p14:creationId xmlns:p14="http://schemas.microsoft.com/office/powerpoint/2010/main" val="3274508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3C94C-83E9-4D62-ADB7-6B8A346BD9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47F578-F14B-45D8-872C-A259EE463F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EA4E52-C06C-4EA8-9D26-1C5D42406F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6FDC9B-8D9C-4EF7-AAD8-DDA1600F51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41C4B8-2B5D-4C4D-8C0E-904D051FAA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4CE772-4F5F-47B2-875C-D503DA214573}"/>
              </a:ext>
            </a:extLst>
          </p:cNvPr>
          <p:cNvSpPr>
            <a:spLocks noGrp="1"/>
          </p:cNvSpPr>
          <p:nvPr>
            <p:ph type="dt" sz="half" idx="10"/>
          </p:nvPr>
        </p:nvSpPr>
        <p:spPr/>
        <p:txBody>
          <a:bodyPr/>
          <a:lstStyle/>
          <a:p>
            <a:fld id="{EFB72D16-541C-4665-B642-8854FCF2FC01}" type="datetimeFigureOut">
              <a:rPr lang="en-US" smtClean="0"/>
              <a:t>6/14/2020</a:t>
            </a:fld>
            <a:endParaRPr lang="en-US"/>
          </a:p>
        </p:txBody>
      </p:sp>
      <p:sp>
        <p:nvSpPr>
          <p:cNvPr id="8" name="Footer Placeholder 7">
            <a:extLst>
              <a:ext uri="{FF2B5EF4-FFF2-40B4-BE49-F238E27FC236}">
                <a16:creationId xmlns:a16="http://schemas.microsoft.com/office/drawing/2014/main" id="{E762557A-3BEE-480E-8B8B-ADB0F5C401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8F246B-AC32-4115-B763-BED7B4EC343B}"/>
              </a:ext>
            </a:extLst>
          </p:cNvPr>
          <p:cNvSpPr>
            <a:spLocks noGrp="1"/>
          </p:cNvSpPr>
          <p:nvPr>
            <p:ph type="sldNum" sz="quarter" idx="12"/>
          </p:nvPr>
        </p:nvSpPr>
        <p:spPr/>
        <p:txBody>
          <a:bodyPr/>
          <a:lstStyle/>
          <a:p>
            <a:fld id="{C168422E-1251-4864-A96B-1DCCB5372247}" type="slidenum">
              <a:rPr lang="en-US" smtClean="0"/>
              <a:t>‹#›</a:t>
            </a:fld>
            <a:endParaRPr lang="en-US"/>
          </a:p>
        </p:txBody>
      </p:sp>
    </p:spTree>
    <p:extLst>
      <p:ext uri="{BB962C8B-B14F-4D97-AF65-F5344CB8AC3E}">
        <p14:creationId xmlns:p14="http://schemas.microsoft.com/office/powerpoint/2010/main" val="560005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2BCC4-9FE6-4756-B8B2-271E92EE15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07C8DF-C425-4CBC-AD5E-B8DA4E75B948}"/>
              </a:ext>
            </a:extLst>
          </p:cNvPr>
          <p:cNvSpPr>
            <a:spLocks noGrp="1"/>
          </p:cNvSpPr>
          <p:nvPr>
            <p:ph type="dt" sz="half" idx="10"/>
          </p:nvPr>
        </p:nvSpPr>
        <p:spPr/>
        <p:txBody>
          <a:bodyPr/>
          <a:lstStyle/>
          <a:p>
            <a:fld id="{EFB72D16-541C-4665-B642-8854FCF2FC01}" type="datetimeFigureOut">
              <a:rPr lang="en-US" smtClean="0"/>
              <a:t>6/14/2020</a:t>
            </a:fld>
            <a:endParaRPr lang="en-US"/>
          </a:p>
        </p:txBody>
      </p:sp>
      <p:sp>
        <p:nvSpPr>
          <p:cNvPr id="4" name="Footer Placeholder 3">
            <a:extLst>
              <a:ext uri="{FF2B5EF4-FFF2-40B4-BE49-F238E27FC236}">
                <a16:creationId xmlns:a16="http://schemas.microsoft.com/office/drawing/2014/main" id="{68B0F25F-3B5E-4E5B-BBEF-6941DC2991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FE7778-0B97-4665-89D3-6DF3C350E34F}"/>
              </a:ext>
            </a:extLst>
          </p:cNvPr>
          <p:cNvSpPr>
            <a:spLocks noGrp="1"/>
          </p:cNvSpPr>
          <p:nvPr>
            <p:ph type="sldNum" sz="quarter" idx="12"/>
          </p:nvPr>
        </p:nvSpPr>
        <p:spPr/>
        <p:txBody>
          <a:bodyPr/>
          <a:lstStyle/>
          <a:p>
            <a:fld id="{C168422E-1251-4864-A96B-1DCCB5372247}" type="slidenum">
              <a:rPr lang="en-US" smtClean="0"/>
              <a:t>‹#›</a:t>
            </a:fld>
            <a:endParaRPr lang="en-US"/>
          </a:p>
        </p:txBody>
      </p:sp>
    </p:spTree>
    <p:extLst>
      <p:ext uri="{BB962C8B-B14F-4D97-AF65-F5344CB8AC3E}">
        <p14:creationId xmlns:p14="http://schemas.microsoft.com/office/powerpoint/2010/main" val="3584234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B78857-CF30-4E96-BD9D-46ED2D6FC2F9}"/>
              </a:ext>
            </a:extLst>
          </p:cNvPr>
          <p:cNvSpPr>
            <a:spLocks noGrp="1"/>
          </p:cNvSpPr>
          <p:nvPr>
            <p:ph type="dt" sz="half" idx="10"/>
          </p:nvPr>
        </p:nvSpPr>
        <p:spPr/>
        <p:txBody>
          <a:bodyPr/>
          <a:lstStyle/>
          <a:p>
            <a:fld id="{EFB72D16-541C-4665-B642-8854FCF2FC01}" type="datetimeFigureOut">
              <a:rPr lang="en-US" smtClean="0"/>
              <a:t>6/14/2020</a:t>
            </a:fld>
            <a:endParaRPr lang="en-US"/>
          </a:p>
        </p:txBody>
      </p:sp>
      <p:sp>
        <p:nvSpPr>
          <p:cNvPr id="3" name="Footer Placeholder 2">
            <a:extLst>
              <a:ext uri="{FF2B5EF4-FFF2-40B4-BE49-F238E27FC236}">
                <a16:creationId xmlns:a16="http://schemas.microsoft.com/office/drawing/2014/main" id="{A77F7F15-2882-48D9-8D8E-6832E2BA00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DF2673-4A0E-45CC-8FF9-F891785B1655}"/>
              </a:ext>
            </a:extLst>
          </p:cNvPr>
          <p:cNvSpPr>
            <a:spLocks noGrp="1"/>
          </p:cNvSpPr>
          <p:nvPr>
            <p:ph type="sldNum" sz="quarter" idx="12"/>
          </p:nvPr>
        </p:nvSpPr>
        <p:spPr/>
        <p:txBody>
          <a:bodyPr/>
          <a:lstStyle/>
          <a:p>
            <a:fld id="{C168422E-1251-4864-A96B-1DCCB5372247}" type="slidenum">
              <a:rPr lang="en-US" smtClean="0"/>
              <a:t>‹#›</a:t>
            </a:fld>
            <a:endParaRPr lang="en-US"/>
          </a:p>
        </p:txBody>
      </p:sp>
    </p:spTree>
    <p:extLst>
      <p:ext uri="{BB962C8B-B14F-4D97-AF65-F5344CB8AC3E}">
        <p14:creationId xmlns:p14="http://schemas.microsoft.com/office/powerpoint/2010/main" val="4241686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F73F-A1E7-467C-B83A-A51B7EC6BE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DF33C5-6F59-4D7E-8B78-B76A4E5D04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ACEC0-452F-46FA-BCFE-66A67E6E38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925D7-CE5F-4B73-B90B-AB685C122424}"/>
              </a:ext>
            </a:extLst>
          </p:cNvPr>
          <p:cNvSpPr>
            <a:spLocks noGrp="1"/>
          </p:cNvSpPr>
          <p:nvPr>
            <p:ph type="dt" sz="half" idx="10"/>
          </p:nvPr>
        </p:nvSpPr>
        <p:spPr/>
        <p:txBody>
          <a:bodyPr/>
          <a:lstStyle/>
          <a:p>
            <a:fld id="{EFB72D16-541C-4665-B642-8854FCF2FC01}" type="datetimeFigureOut">
              <a:rPr lang="en-US" smtClean="0"/>
              <a:t>6/14/2020</a:t>
            </a:fld>
            <a:endParaRPr lang="en-US"/>
          </a:p>
        </p:txBody>
      </p:sp>
      <p:sp>
        <p:nvSpPr>
          <p:cNvPr id="6" name="Footer Placeholder 5">
            <a:extLst>
              <a:ext uri="{FF2B5EF4-FFF2-40B4-BE49-F238E27FC236}">
                <a16:creationId xmlns:a16="http://schemas.microsoft.com/office/drawing/2014/main" id="{DD85DAEC-A39F-4175-915D-F3A600DDF1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655D16-FECA-4BA9-909B-1DAEF62DDAF1}"/>
              </a:ext>
            </a:extLst>
          </p:cNvPr>
          <p:cNvSpPr>
            <a:spLocks noGrp="1"/>
          </p:cNvSpPr>
          <p:nvPr>
            <p:ph type="sldNum" sz="quarter" idx="12"/>
          </p:nvPr>
        </p:nvSpPr>
        <p:spPr/>
        <p:txBody>
          <a:bodyPr/>
          <a:lstStyle/>
          <a:p>
            <a:fld id="{C168422E-1251-4864-A96B-1DCCB5372247}" type="slidenum">
              <a:rPr lang="en-US" smtClean="0"/>
              <a:t>‹#›</a:t>
            </a:fld>
            <a:endParaRPr lang="en-US"/>
          </a:p>
        </p:txBody>
      </p:sp>
    </p:spTree>
    <p:extLst>
      <p:ext uri="{BB962C8B-B14F-4D97-AF65-F5344CB8AC3E}">
        <p14:creationId xmlns:p14="http://schemas.microsoft.com/office/powerpoint/2010/main" val="1067375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C8EFB-C672-4D91-BA9F-6C3D6B9EEE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8D5E0F-D332-47B2-BC62-79B669B942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8FE085-DF49-422E-A315-48D4D6D0F4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F204DE-C5C6-4542-878A-F5F743842661}"/>
              </a:ext>
            </a:extLst>
          </p:cNvPr>
          <p:cNvSpPr>
            <a:spLocks noGrp="1"/>
          </p:cNvSpPr>
          <p:nvPr>
            <p:ph type="dt" sz="half" idx="10"/>
          </p:nvPr>
        </p:nvSpPr>
        <p:spPr/>
        <p:txBody>
          <a:bodyPr/>
          <a:lstStyle/>
          <a:p>
            <a:fld id="{EFB72D16-541C-4665-B642-8854FCF2FC01}" type="datetimeFigureOut">
              <a:rPr lang="en-US" smtClean="0"/>
              <a:t>6/14/2020</a:t>
            </a:fld>
            <a:endParaRPr lang="en-US"/>
          </a:p>
        </p:txBody>
      </p:sp>
      <p:sp>
        <p:nvSpPr>
          <p:cNvPr id="6" name="Footer Placeholder 5">
            <a:extLst>
              <a:ext uri="{FF2B5EF4-FFF2-40B4-BE49-F238E27FC236}">
                <a16:creationId xmlns:a16="http://schemas.microsoft.com/office/drawing/2014/main" id="{7537124C-FDDC-4516-9DD9-96CC982BE2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AFEB34-74BA-4325-ABE7-7C9254FFD1DA}"/>
              </a:ext>
            </a:extLst>
          </p:cNvPr>
          <p:cNvSpPr>
            <a:spLocks noGrp="1"/>
          </p:cNvSpPr>
          <p:nvPr>
            <p:ph type="sldNum" sz="quarter" idx="12"/>
          </p:nvPr>
        </p:nvSpPr>
        <p:spPr/>
        <p:txBody>
          <a:bodyPr/>
          <a:lstStyle/>
          <a:p>
            <a:fld id="{C168422E-1251-4864-A96B-1DCCB5372247}" type="slidenum">
              <a:rPr lang="en-US" smtClean="0"/>
              <a:t>‹#›</a:t>
            </a:fld>
            <a:endParaRPr lang="en-US"/>
          </a:p>
        </p:txBody>
      </p:sp>
    </p:spTree>
    <p:extLst>
      <p:ext uri="{BB962C8B-B14F-4D97-AF65-F5344CB8AC3E}">
        <p14:creationId xmlns:p14="http://schemas.microsoft.com/office/powerpoint/2010/main" val="2419057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8460BD-F885-4067-A624-549F98E222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1317CD-D34E-43C5-B076-2CD6FD6D23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DFEDC5-B826-4529-BC42-D6E68E262C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B72D16-541C-4665-B642-8854FCF2FC01}" type="datetimeFigureOut">
              <a:rPr lang="en-US" smtClean="0"/>
              <a:t>6/14/2020</a:t>
            </a:fld>
            <a:endParaRPr lang="en-US"/>
          </a:p>
        </p:txBody>
      </p:sp>
      <p:sp>
        <p:nvSpPr>
          <p:cNvPr id="5" name="Footer Placeholder 4">
            <a:extLst>
              <a:ext uri="{FF2B5EF4-FFF2-40B4-BE49-F238E27FC236}">
                <a16:creationId xmlns:a16="http://schemas.microsoft.com/office/drawing/2014/main" id="{9BE0756C-BD5E-4916-8E71-E3811A6CBB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36E71C-68A8-4B91-971D-4E4F6EB7D1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68422E-1251-4864-A96B-1DCCB5372247}" type="slidenum">
              <a:rPr lang="en-US" smtClean="0"/>
              <a:t>‹#›</a:t>
            </a:fld>
            <a:endParaRPr lang="en-US"/>
          </a:p>
        </p:txBody>
      </p:sp>
    </p:spTree>
    <p:extLst>
      <p:ext uri="{BB962C8B-B14F-4D97-AF65-F5344CB8AC3E}">
        <p14:creationId xmlns:p14="http://schemas.microsoft.com/office/powerpoint/2010/main" val="3507480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11.png"/><Relationship Id="rId7" Type="http://schemas.openxmlformats.org/officeDocument/2006/relationships/diagramData" Target="../diagrams/data1.xml"/><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11" Type="http://schemas.microsoft.com/office/2007/relationships/diagramDrawing" Target="../diagrams/drawing1.xml"/><Relationship Id="rId5" Type="http://schemas.openxmlformats.org/officeDocument/2006/relationships/image" Target="../media/image13.png"/><Relationship Id="rId10" Type="http://schemas.openxmlformats.org/officeDocument/2006/relationships/diagramColors" Target="../diagrams/colors1.xml"/><Relationship Id="rId4" Type="http://schemas.openxmlformats.org/officeDocument/2006/relationships/image" Target="../media/image12.png"/><Relationship Id="rId9"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7.sv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4C15E-B6B9-4930-855E-E77A5A565E8F}"/>
              </a:ext>
            </a:extLst>
          </p:cNvPr>
          <p:cNvSpPr>
            <a:spLocks noGrp="1"/>
          </p:cNvSpPr>
          <p:nvPr>
            <p:ph type="ctrTitle"/>
          </p:nvPr>
        </p:nvSpPr>
        <p:spPr>
          <a:xfrm>
            <a:off x="1524000" y="1041400"/>
            <a:ext cx="9144000" cy="2387600"/>
          </a:xfrm>
        </p:spPr>
        <p:txBody>
          <a:bodyPr>
            <a:normAutofit fontScale="90000"/>
          </a:bodyPr>
          <a:lstStyle/>
          <a:p>
            <a:r>
              <a:rPr lang="en-US" dirty="0"/>
              <a:t>Capstone Project 2</a:t>
            </a:r>
            <a:br>
              <a:rPr lang="en-US" dirty="0"/>
            </a:br>
            <a:r>
              <a:rPr lang="en-US" dirty="0"/>
              <a:t>An ML model for Third Party Data Enrichment</a:t>
            </a:r>
          </a:p>
        </p:txBody>
      </p:sp>
      <p:sp>
        <p:nvSpPr>
          <p:cNvPr id="3" name="Subtitle 2">
            <a:extLst>
              <a:ext uri="{FF2B5EF4-FFF2-40B4-BE49-F238E27FC236}">
                <a16:creationId xmlns:a16="http://schemas.microsoft.com/office/drawing/2014/main" id="{16AEE9AB-C7B0-4972-A236-18B9A0B043E3}"/>
              </a:ext>
            </a:extLst>
          </p:cNvPr>
          <p:cNvSpPr>
            <a:spLocks noGrp="1"/>
          </p:cNvSpPr>
          <p:nvPr>
            <p:ph type="subTitle" idx="1"/>
          </p:nvPr>
        </p:nvSpPr>
        <p:spPr>
          <a:xfrm>
            <a:off x="1452880" y="4394518"/>
            <a:ext cx="9144000" cy="1655762"/>
          </a:xfrm>
        </p:spPr>
        <p:txBody>
          <a:bodyPr>
            <a:normAutofit/>
          </a:bodyPr>
          <a:lstStyle/>
          <a:p>
            <a:r>
              <a:rPr lang="en-US" sz="3200" dirty="0"/>
              <a:t>Julia Hu</a:t>
            </a:r>
          </a:p>
        </p:txBody>
      </p:sp>
    </p:spTree>
    <p:extLst>
      <p:ext uri="{BB962C8B-B14F-4D97-AF65-F5344CB8AC3E}">
        <p14:creationId xmlns:p14="http://schemas.microsoft.com/office/powerpoint/2010/main" val="2502333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1E542F-4F3A-4692-B36E-EBF12B320323}"/>
              </a:ext>
            </a:extLst>
          </p:cNvPr>
          <p:cNvSpPr>
            <a:spLocks noGrp="1"/>
          </p:cNvSpPr>
          <p:nvPr>
            <p:ph type="ctrTitle"/>
          </p:nvPr>
        </p:nvSpPr>
        <p:spPr/>
        <p:txBody>
          <a:bodyPr/>
          <a:lstStyle/>
          <a:p>
            <a:r>
              <a:rPr lang="en-US" dirty="0"/>
              <a:t>Challenge 1 in this Third Party data match model</a:t>
            </a:r>
          </a:p>
        </p:txBody>
      </p:sp>
      <p:sp>
        <p:nvSpPr>
          <p:cNvPr id="7" name="Subtitle 6">
            <a:extLst>
              <a:ext uri="{FF2B5EF4-FFF2-40B4-BE49-F238E27FC236}">
                <a16:creationId xmlns:a16="http://schemas.microsoft.com/office/drawing/2014/main" id="{778DB4DA-D415-4399-8650-ED9748030D0D}"/>
              </a:ext>
            </a:extLst>
          </p:cNvPr>
          <p:cNvSpPr>
            <a:spLocks noGrp="1"/>
          </p:cNvSpPr>
          <p:nvPr>
            <p:ph type="subTitle" idx="1"/>
          </p:nvPr>
        </p:nvSpPr>
        <p:spPr/>
        <p:txBody>
          <a:bodyPr/>
          <a:lstStyle/>
          <a:p>
            <a:r>
              <a:rPr lang="en-US" dirty="0"/>
              <a:t>Record Linkage Library ML model is unsupervised. It is important to transform the unsupervised DS model into Supervised DS model for higher accuracy</a:t>
            </a:r>
          </a:p>
        </p:txBody>
      </p:sp>
    </p:spTree>
    <p:extLst>
      <p:ext uri="{BB962C8B-B14F-4D97-AF65-F5344CB8AC3E}">
        <p14:creationId xmlns:p14="http://schemas.microsoft.com/office/powerpoint/2010/main" val="928966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8E49D-63D2-4BC5-A2FA-A5B9880063B2}"/>
              </a:ext>
            </a:extLst>
          </p:cNvPr>
          <p:cNvSpPr>
            <a:spLocks noGrp="1"/>
          </p:cNvSpPr>
          <p:nvPr>
            <p:ph type="title"/>
          </p:nvPr>
        </p:nvSpPr>
        <p:spPr>
          <a:xfrm>
            <a:off x="465873" y="-10362"/>
            <a:ext cx="12141991" cy="1325563"/>
          </a:xfrm>
        </p:spPr>
        <p:txBody>
          <a:bodyPr/>
          <a:lstStyle/>
          <a:p>
            <a:r>
              <a:rPr lang="en-US" dirty="0"/>
              <a:t> </a:t>
            </a:r>
            <a:r>
              <a:rPr lang="en-US" sz="4000" b="1" dirty="0"/>
              <a:t>Summary of the Current Unsupervised Algorithm</a:t>
            </a:r>
          </a:p>
        </p:txBody>
      </p:sp>
      <p:sp>
        <p:nvSpPr>
          <p:cNvPr id="9" name="TextBox 8">
            <a:extLst>
              <a:ext uri="{FF2B5EF4-FFF2-40B4-BE49-F238E27FC236}">
                <a16:creationId xmlns:a16="http://schemas.microsoft.com/office/drawing/2014/main" id="{62F6264F-F585-4539-A9FD-412E6F093C73}"/>
              </a:ext>
            </a:extLst>
          </p:cNvPr>
          <p:cNvSpPr txBox="1"/>
          <p:nvPr/>
        </p:nvSpPr>
        <p:spPr>
          <a:xfrm>
            <a:off x="534590" y="1716507"/>
            <a:ext cx="2300287" cy="369332"/>
          </a:xfrm>
          <a:prstGeom prst="rect">
            <a:avLst/>
          </a:prstGeom>
          <a:noFill/>
        </p:spPr>
        <p:txBody>
          <a:bodyPr wrap="square" rtlCol="0">
            <a:spAutoFit/>
          </a:bodyPr>
          <a:lstStyle/>
          <a:p>
            <a:r>
              <a:rPr lang="en-US" dirty="0">
                <a:solidFill>
                  <a:schemeClr val="bg1"/>
                </a:solidFill>
              </a:rPr>
              <a:t>Redshift</a:t>
            </a:r>
          </a:p>
        </p:txBody>
      </p:sp>
      <p:sp>
        <p:nvSpPr>
          <p:cNvPr id="10" name="TextBox 9">
            <a:extLst>
              <a:ext uri="{FF2B5EF4-FFF2-40B4-BE49-F238E27FC236}">
                <a16:creationId xmlns:a16="http://schemas.microsoft.com/office/drawing/2014/main" id="{10A0E2F6-46AD-43EC-8E61-5B43BE7DDFEF}"/>
              </a:ext>
            </a:extLst>
          </p:cNvPr>
          <p:cNvSpPr txBox="1"/>
          <p:nvPr/>
        </p:nvSpPr>
        <p:spPr>
          <a:xfrm>
            <a:off x="357188" y="5017329"/>
            <a:ext cx="2300287" cy="369332"/>
          </a:xfrm>
          <a:prstGeom prst="rect">
            <a:avLst/>
          </a:prstGeom>
          <a:noFill/>
        </p:spPr>
        <p:txBody>
          <a:bodyPr wrap="square" rtlCol="0">
            <a:spAutoFit/>
          </a:bodyPr>
          <a:lstStyle/>
          <a:p>
            <a:r>
              <a:rPr lang="en-US" dirty="0">
                <a:solidFill>
                  <a:schemeClr val="bg1"/>
                </a:solidFill>
              </a:rPr>
              <a:t>SQL server</a:t>
            </a:r>
          </a:p>
        </p:txBody>
      </p:sp>
      <p:sp>
        <p:nvSpPr>
          <p:cNvPr id="3" name="TextBox 2">
            <a:extLst>
              <a:ext uri="{FF2B5EF4-FFF2-40B4-BE49-F238E27FC236}">
                <a16:creationId xmlns:a16="http://schemas.microsoft.com/office/drawing/2014/main" id="{54807236-942E-4231-A73A-60C927FB2912}"/>
              </a:ext>
            </a:extLst>
          </p:cNvPr>
          <p:cNvSpPr txBox="1"/>
          <p:nvPr/>
        </p:nvSpPr>
        <p:spPr>
          <a:xfrm>
            <a:off x="785011" y="1840671"/>
            <a:ext cx="11298803" cy="3816429"/>
          </a:xfrm>
          <a:prstGeom prst="rect">
            <a:avLst/>
          </a:prstGeom>
          <a:noFill/>
        </p:spPr>
        <p:txBody>
          <a:bodyPr wrap="square" rtlCol="0">
            <a:spAutoFit/>
          </a:bodyPr>
          <a:lstStyle/>
          <a:p>
            <a:pPr marL="342900" indent="-342900">
              <a:buFont typeface="Arial" panose="020B0604020202020204" pitchFamily="34" charset="0"/>
              <a:buChar char="•"/>
            </a:pPr>
            <a:r>
              <a:rPr lang="en-US" sz="2000" dirty="0"/>
              <a:t>Current Unsupervised Algorithm is good for providing fast initial result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However, there is a major pitfall for this method: Lack of Rigoristic Measurement for Accuracy.</a:t>
            </a:r>
          </a:p>
          <a:p>
            <a:endParaRPr lang="en-US" dirty="0"/>
          </a:p>
          <a:p>
            <a:endParaRPr lang="en-US" dirty="0"/>
          </a:p>
          <a:p>
            <a:r>
              <a:rPr lang="en-US" sz="2400" b="1" u="sng" dirty="0"/>
              <a:t>Because Unsupervised learning does not have labeled targets</a:t>
            </a:r>
          </a:p>
          <a:p>
            <a:endParaRPr lang="en-US" sz="2400" b="1" u="sng" dirty="0"/>
          </a:p>
          <a:p>
            <a:pPr marL="342900" indent="-342900">
              <a:buFont typeface="Arial" panose="020B0604020202020204" pitchFamily="34" charset="0"/>
              <a:buChar char="•"/>
            </a:pPr>
            <a:r>
              <a:rPr lang="en-US" sz="2000" dirty="0"/>
              <a:t>This create obstacles for further algorithm optimization (No way to compare effectiveness of algorithms)</a:t>
            </a:r>
          </a:p>
          <a:p>
            <a:pPr marL="342900" indent="-342900">
              <a:buFont typeface="Arial" panose="020B0604020202020204" pitchFamily="34" charset="0"/>
              <a:buChar char="•"/>
            </a:pPr>
            <a:r>
              <a:rPr lang="en-US" sz="2000" dirty="0"/>
              <a:t>Initial study showed that machine learning is not one size for all: optimum thresholds are different for different states (e.g. NY and LV need higher thresholds, because many shops sharing same address in one plaza) </a:t>
            </a:r>
          </a:p>
          <a:p>
            <a:endParaRPr lang="en-US" dirty="0"/>
          </a:p>
        </p:txBody>
      </p:sp>
    </p:spTree>
    <p:extLst>
      <p:ext uri="{BB962C8B-B14F-4D97-AF65-F5344CB8AC3E}">
        <p14:creationId xmlns:p14="http://schemas.microsoft.com/office/powerpoint/2010/main" val="1289168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2DAE1-9420-426B-BFED-E5968EB52336}"/>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3200" b="1" dirty="0"/>
              <a:t>Proposed Machine Learning Optimization for SVOC and CHD</a:t>
            </a:r>
          </a:p>
        </p:txBody>
      </p:sp>
      <p:graphicFrame>
        <p:nvGraphicFramePr>
          <p:cNvPr id="11" name="TextBox 6">
            <a:extLst>
              <a:ext uri="{FF2B5EF4-FFF2-40B4-BE49-F238E27FC236}">
                <a16:creationId xmlns:a16="http://schemas.microsoft.com/office/drawing/2014/main" id="{8F55CD85-1577-47F2-A454-11EECFD8C89C}"/>
              </a:ext>
            </a:extLst>
          </p:cNvPr>
          <p:cNvGraphicFramePr/>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3304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E0C31-0E38-4016-8004-8E02D89E564A}"/>
              </a:ext>
            </a:extLst>
          </p:cNvPr>
          <p:cNvSpPr>
            <a:spLocks noGrp="1"/>
          </p:cNvSpPr>
          <p:nvPr>
            <p:ph type="ctrTitle"/>
          </p:nvPr>
        </p:nvSpPr>
        <p:spPr>
          <a:xfrm>
            <a:off x="838200" y="811161"/>
            <a:ext cx="3335594" cy="5403370"/>
          </a:xfrm>
        </p:spPr>
        <p:txBody>
          <a:bodyPr vert="horz" lIns="91440" tIns="45720" rIns="91440" bIns="45720" rtlCol="0" anchor="ctr">
            <a:normAutofit/>
          </a:bodyPr>
          <a:lstStyle/>
          <a:p>
            <a:pPr algn="l"/>
            <a:r>
              <a:rPr lang="en-US" sz="4400" b="1" kern="1200" dirty="0">
                <a:latin typeface="+mj-lt"/>
                <a:ea typeface="+mj-ea"/>
                <a:cs typeface="+mj-cs"/>
              </a:rPr>
              <a:t>Initial Ideas for Machine Learning Optimization</a:t>
            </a:r>
          </a:p>
        </p:txBody>
      </p:sp>
      <p:graphicFrame>
        <p:nvGraphicFramePr>
          <p:cNvPr id="137" name="TextBox 2">
            <a:extLst>
              <a:ext uri="{FF2B5EF4-FFF2-40B4-BE49-F238E27FC236}">
                <a16:creationId xmlns:a16="http://schemas.microsoft.com/office/drawing/2014/main" id="{8F45FB8D-0616-4FAF-A514-D677BC53EEC0}"/>
              </a:ext>
            </a:extLst>
          </p:cNvPr>
          <p:cNvGraphicFramePr/>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7449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56BA4-93A4-4B6B-B3D1-3F51E12F8DE1}"/>
              </a:ext>
            </a:extLst>
          </p:cNvPr>
          <p:cNvSpPr>
            <a:spLocks noGrp="1"/>
          </p:cNvSpPr>
          <p:nvPr>
            <p:ph type="title"/>
          </p:nvPr>
        </p:nvSpPr>
        <p:spPr>
          <a:xfrm>
            <a:off x="838200" y="963877"/>
            <a:ext cx="3494362" cy="4930246"/>
          </a:xfrm>
        </p:spPr>
        <p:txBody>
          <a:bodyPr>
            <a:normAutofit/>
          </a:bodyPr>
          <a:lstStyle/>
          <a:p>
            <a:pPr algn="r"/>
            <a:r>
              <a:rPr lang="en-US" dirty="0"/>
              <a:t>How to measure CHD and SVOC Machine Learning?</a:t>
            </a:r>
          </a:p>
        </p:txBody>
      </p:sp>
      <p:sp>
        <p:nvSpPr>
          <p:cNvPr id="3" name="Content Placeholder 2">
            <a:extLst>
              <a:ext uri="{FF2B5EF4-FFF2-40B4-BE49-F238E27FC236}">
                <a16:creationId xmlns:a16="http://schemas.microsoft.com/office/drawing/2014/main" id="{22F6BC32-5562-4B4E-AD09-C4AA725048F4}"/>
              </a:ext>
            </a:extLst>
          </p:cNvPr>
          <p:cNvSpPr>
            <a:spLocks noGrp="1"/>
          </p:cNvSpPr>
          <p:nvPr>
            <p:ph idx="1"/>
          </p:nvPr>
        </p:nvSpPr>
        <p:spPr>
          <a:xfrm>
            <a:off x="4976031" y="963877"/>
            <a:ext cx="6894396" cy="4930246"/>
          </a:xfrm>
        </p:spPr>
        <p:txBody>
          <a:bodyPr anchor="ctr">
            <a:normAutofit/>
          </a:bodyPr>
          <a:lstStyle/>
          <a:p>
            <a:r>
              <a:rPr lang="en-US" sz="3200" dirty="0"/>
              <a:t>ROC </a:t>
            </a:r>
          </a:p>
          <a:p>
            <a:r>
              <a:rPr lang="en-US" sz="3200" dirty="0"/>
              <a:t>Accuracy Of labeled data</a:t>
            </a:r>
          </a:p>
          <a:p>
            <a:pPr marL="0" indent="0">
              <a:buNone/>
            </a:pPr>
            <a:r>
              <a:rPr lang="en-US" sz="3200" dirty="0"/>
              <a:t>This is why Data Labeling is important at this stage: </a:t>
            </a:r>
            <a:r>
              <a:rPr lang="en-US" sz="3200" b="1" dirty="0">
                <a:solidFill>
                  <a:srgbClr val="C00000"/>
                </a:solidFill>
              </a:rPr>
              <a:t>An objective measure for Machine Learning</a:t>
            </a:r>
          </a:p>
        </p:txBody>
      </p:sp>
    </p:spTree>
    <p:extLst>
      <p:ext uri="{BB962C8B-B14F-4D97-AF65-F5344CB8AC3E}">
        <p14:creationId xmlns:p14="http://schemas.microsoft.com/office/powerpoint/2010/main" val="1064593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B8860F-C999-4A1A-A4E5-9C9FFB7C454D}"/>
              </a:ext>
            </a:extLst>
          </p:cNvPr>
          <p:cNvSpPr>
            <a:spLocks noGrp="1"/>
          </p:cNvSpPr>
          <p:nvPr>
            <p:ph type="title"/>
          </p:nvPr>
        </p:nvSpPr>
        <p:spPr>
          <a:xfrm>
            <a:off x="595618" y="640082"/>
            <a:ext cx="11705920" cy="1499112"/>
          </a:xfrm>
        </p:spPr>
        <p:txBody>
          <a:bodyPr vert="horz" lIns="91440" tIns="45720" rIns="91440" bIns="45720" rtlCol="0" anchor="ctr">
            <a:normAutofit/>
          </a:bodyPr>
          <a:lstStyle/>
          <a:p>
            <a:pPr algn="ctr"/>
            <a:r>
              <a:rPr lang="en-US" sz="3200" kern="1200" dirty="0">
                <a:solidFill>
                  <a:schemeClr val="tx1"/>
                </a:solidFill>
                <a:latin typeface="+mj-lt"/>
                <a:ea typeface="+mj-ea"/>
                <a:cs typeface="+mj-cs"/>
              </a:rPr>
              <a:t>Several Examples for Unsupervised Learning Pitfall </a:t>
            </a:r>
          </a:p>
        </p:txBody>
      </p:sp>
      <p:pic>
        <p:nvPicPr>
          <p:cNvPr id="2" name="Picture 1">
            <a:extLst>
              <a:ext uri="{FF2B5EF4-FFF2-40B4-BE49-F238E27FC236}">
                <a16:creationId xmlns:a16="http://schemas.microsoft.com/office/drawing/2014/main" id="{FB7E2006-FC53-40A1-AB28-7780E59898B7}"/>
              </a:ext>
            </a:extLst>
          </p:cNvPr>
          <p:cNvPicPr>
            <a:picLocks noChangeAspect="1"/>
          </p:cNvPicPr>
          <p:nvPr/>
        </p:nvPicPr>
        <p:blipFill>
          <a:blip r:embed="rId2"/>
          <a:stretch>
            <a:fillRect/>
          </a:stretch>
        </p:blipFill>
        <p:spPr>
          <a:xfrm>
            <a:off x="0" y="2974803"/>
            <a:ext cx="12192000" cy="908394"/>
          </a:xfrm>
          <a:prstGeom prst="rect">
            <a:avLst/>
          </a:prstGeom>
        </p:spPr>
      </p:pic>
      <p:sp>
        <p:nvSpPr>
          <p:cNvPr id="6" name="Title 1">
            <a:extLst>
              <a:ext uri="{FF2B5EF4-FFF2-40B4-BE49-F238E27FC236}">
                <a16:creationId xmlns:a16="http://schemas.microsoft.com/office/drawing/2014/main" id="{6B662780-1612-4DF5-BA3C-54946C8294A1}"/>
              </a:ext>
            </a:extLst>
          </p:cNvPr>
          <p:cNvSpPr txBox="1">
            <a:spLocks/>
          </p:cNvSpPr>
          <p:nvPr/>
        </p:nvSpPr>
        <p:spPr>
          <a:xfrm>
            <a:off x="-971725" y="1595043"/>
            <a:ext cx="11705920" cy="1499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t>Multiple customers within one hotel/casino: same address.                                                                                                                                                                                                                                                                                                                                              </a:t>
            </a:r>
          </a:p>
        </p:txBody>
      </p:sp>
      <p:sp>
        <p:nvSpPr>
          <p:cNvPr id="8" name="Oval 7">
            <a:extLst>
              <a:ext uri="{FF2B5EF4-FFF2-40B4-BE49-F238E27FC236}">
                <a16:creationId xmlns:a16="http://schemas.microsoft.com/office/drawing/2014/main" id="{D5D9E07C-E03C-45C9-9723-8D12C72FC37C}"/>
              </a:ext>
            </a:extLst>
          </p:cNvPr>
          <p:cNvSpPr/>
          <p:nvPr/>
        </p:nvSpPr>
        <p:spPr>
          <a:xfrm>
            <a:off x="7102919" y="2384027"/>
            <a:ext cx="2906786" cy="206369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198431D-9610-4D4D-A870-E83D030AA0F0}"/>
              </a:ext>
            </a:extLst>
          </p:cNvPr>
          <p:cNvSpPr txBox="1"/>
          <p:nvPr/>
        </p:nvSpPr>
        <p:spPr>
          <a:xfrm>
            <a:off x="1651000" y="4447718"/>
            <a:ext cx="8559800" cy="369332"/>
          </a:xfrm>
          <a:prstGeom prst="rect">
            <a:avLst/>
          </a:prstGeom>
          <a:noFill/>
        </p:spPr>
        <p:txBody>
          <a:bodyPr wrap="square" rtlCol="0">
            <a:spAutoFit/>
          </a:bodyPr>
          <a:lstStyle/>
          <a:p>
            <a:r>
              <a:rPr lang="en-US" u="sng" dirty="0"/>
              <a:t>Although they are within one hotel, but they may have different owners. </a:t>
            </a:r>
          </a:p>
        </p:txBody>
      </p:sp>
    </p:spTree>
    <p:extLst>
      <p:ext uri="{BB962C8B-B14F-4D97-AF65-F5344CB8AC3E}">
        <p14:creationId xmlns:p14="http://schemas.microsoft.com/office/powerpoint/2010/main" val="1150298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B8860F-C999-4A1A-A4E5-9C9FFB7C454D}"/>
              </a:ext>
            </a:extLst>
          </p:cNvPr>
          <p:cNvSpPr>
            <a:spLocks noGrp="1"/>
          </p:cNvSpPr>
          <p:nvPr>
            <p:ph type="title"/>
          </p:nvPr>
        </p:nvSpPr>
        <p:spPr>
          <a:xfrm>
            <a:off x="595618" y="640082"/>
            <a:ext cx="11705920" cy="1499112"/>
          </a:xfrm>
        </p:spPr>
        <p:txBody>
          <a:bodyPr vert="horz" lIns="91440" tIns="45720" rIns="91440" bIns="45720" rtlCol="0" anchor="ctr">
            <a:normAutofit/>
          </a:bodyPr>
          <a:lstStyle/>
          <a:p>
            <a:pPr algn="ctr"/>
            <a:r>
              <a:rPr lang="en-US" sz="3200" kern="1200" dirty="0">
                <a:solidFill>
                  <a:schemeClr val="tx1"/>
                </a:solidFill>
                <a:latin typeface="+mj-lt"/>
                <a:ea typeface="+mj-ea"/>
                <a:cs typeface="+mj-cs"/>
              </a:rPr>
              <a:t>Several Examples for Unsupervised Learning Pitfall </a:t>
            </a:r>
          </a:p>
        </p:txBody>
      </p:sp>
      <p:sp>
        <p:nvSpPr>
          <p:cNvPr id="6" name="Title 1">
            <a:extLst>
              <a:ext uri="{FF2B5EF4-FFF2-40B4-BE49-F238E27FC236}">
                <a16:creationId xmlns:a16="http://schemas.microsoft.com/office/drawing/2014/main" id="{6B662780-1612-4DF5-BA3C-54946C8294A1}"/>
              </a:ext>
            </a:extLst>
          </p:cNvPr>
          <p:cNvSpPr txBox="1">
            <a:spLocks/>
          </p:cNvSpPr>
          <p:nvPr/>
        </p:nvSpPr>
        <p:spPr>
          <a:xfrm>
            <a:off x="243040" y="1475691"/>
            <a:ext cx="11705920" cy="1499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t>Multiple customers at one location with similar customer names:</a:t>
            </a:r>
          </a:p>
        </p:txBody>
      </p:sp>
      <p:pic>
        <p:nvPicPr>
          <p:cNvPr id="5" name="Picture 4">
            <a:extLst>
              <a:ext uri="{FF2B5EF4-FFF2-40B4-BE49-F238E27FC236}">
                <a16:creationId xmlns:a16="http://schemas.microsoft.com/office/drawing/2014/main" id="{D34AEFA5-4FB0-4762-8433-DEA1F9FDF216}"/>
              </a:ext>
            </a:extLst>
          </p:cNvPr>
          <p:cNvPicPr>
            <a:picLocks noChangeAspect="1"/>
          </p:cNvPicPr>
          <p:nvPr/>
        </p:nvPicPr>
        <p:blipFill>
          <a:blip r:embed="rId2"/>
          <a:stretch>
            <a:fillRect/>
          </a:stretch>
        </p:blipFill>
        <p:spPr>
          <a:xfrm>
            <a:off x="0" y="3196806"/>
            <a:ext cx="12192000" cy="968794"/>
          </a:xfrm>
          <a:prstGeom prst="rect">
            <a:avLst/>
          </a:prstGeom>
        </p:spPr>
      </p:pic>
      <p:sp>
        <p:nvSpPr>
          <p:cNvPr id="8" name="Oval 7">
            <a:extLst>
              <a:ext uri="{FF2B5EF4-FFF2-40B4-BE49-F238E27FC236}">
                <a16:creationId xmlns:a16="http://schemas.microsoft.com/office/drawing/2014/main" id="{D5D9E07C-E03C-45C9-9723-8D12C72FC37C}"/>
              </a:ext>
            </a:extLst>
          </p:cNvPr>
          <p:cNvSpPr/>
          <p:nvPr/>
        </p:nvSpPr>
        <p:spPr>
          <a:xfrm>
            <a:off x="8254999" y="3478924"/>
            <a:ext cx="1181101" cy="9687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E3149F0-DF18-4987-B058-01F179758BD8}"/>
              </a:ext>
            </a:extLst>
          </p:cNvPr>
          <p:cNvSpPr/>
          <p:nvPr/>
        </p:nvSpPr>
        <p:spPr>
          <a:xfrm>
            <a:off x="10337799" y="3196806"/>
            <a:ext cx="1181101" cy="2821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A651539-F86B-4AC6-9C88-DCD00CD18389}"/>
              </a:ext>
            </a:extLst>
          </p:cNvPr>
          <p:cNvSpPr/>
          <p:nvPr/>
        </p:nvSpPr>
        <p:spPr>
          <a:xfrm>
            <a:off x="10363199" y="3822262"/>
            <a:ext cx="1181101" cy="2821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8DED48F-6AF2-4787-88B9-80EDC2231B9F}"/>
              </a:ext>
            </a:extLst>
          </p:cNvPr>
          <p:cNvSpPr/>
          <p:nvPr/>
        </p:nvSpPr>
        <p:spPr>
          <a:xfrm>
            <a:off x="3937002" y="3220409"/>
            <a:ext cx="1181101" cy="2821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BFEE1D3-7D75-464D-8C48-43A4321138CA}"/>
              </a:ext>
            </a:extLst>
          </p:cNvPr>
          <p:cNvSpPr/>
          <p:nvPr/>
        </p:nvSpPr>
        <p:spPr>
          <a:xfrm>
            <a:off x="3937002" y="3822262"/>
            <a:ext cx="1181101" cy="2821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160DD20-EEA7-4CCD-8499-56F73E2AE050}"/>
              </a:ext>
            </a:extLst>
          </p:cNvPr>
          <p:cNvSpPr txBox="1"/>
          <p:nvPr/>
        </p:nvSpPr>
        <p:spPr>
          <a:xfrm>
            <a:off x="1079500" y="4889500"/>
            <a:ext cx="9131300" cy="923330"/>
          </a:xfrm>
          <a:prstGeom prst="rect">
            <a:avLst/>
          </a:prstGeom>
          <a:noFill/>
        </p:spPr>
        <p:txBody>
          <a:bodyPr wrap="square" rtlCol="0">
            <a:spAutoFit/>
          </a:bodyPr>
          <a:lstStyle/>
          <a:p>
            <a:r>
              <a:rPr lang="en-US" dirty="0"/>
              <a:t>Very Interesting examples, CHD records at the same address have three different restaurant name. Both Shogun and Jiro are Japanese restaurants. </a:t>
            </a:r>
            <a:r>
              <a:rPr lang="en-US" u="sng" dirty="0"/>
              <a:t>The extra features (cuisine types and market segments) from CHD data can improve differentiating such records.</a:t>
            </a:r>
          </a:p>
        </p:txBody>
      </p:sp>
    </p:spTree>
    <p:extLst>
      <p:ext uri="{BB962C8B-B14F-4D97-AF65-F5344CB8AC3E}">
        <p14:creationId xmlns:p14="http://schemas.microsoft.com/office/powerpoint/2010/main" val="3436646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7AA18-6256-48D0-8364-8C2D895A750D}"/>
              </a:ext>
            </a:extLst>
          </p:cNvPr>
          <p:cNvSpPr>
            <a:spLocks noGrp="1"/>
          </p:cNvSpPr>
          <p:nvPr>
            <p:ph type="title"/>
          </p:nvPr>
        </p:nvSpPr>
        <p:spPr>
          <a:xfrm>
            <a:off x="-2978427" y="98906"/>
            <a:ext cx="15521610" cy="932688"/>
          </a:xfrm>
        </p:spPr>
        <p:txBody>
          <a:bodyPr vert="horz" lIns="91440" tIns="45720" rIns="91440" bIns="45720" rtlCol="0" anchor="b">
            <a:normAutofit/>
          </a:bodyPr>
          <a:lstStyle/>
          <a:p>
            <a:r>
              <a:rPr lang="en-US" sz="5400" kern="1200" dirty="0">
                <a:solidFill>
                  <a:schemeClr val="tx1"/>
                </a:solidFill>
                <a:latin typeface="+mj-lt"/>
                <a:ea typeface="+mj-ea"/>
                <a:cs typeface="+mj-cs"/>
              </a:rPr>
              <a:t>                    How to Break-Down Record-Linkage for ML</a:t>
            </a:r>
          </a:p>
        </p:txBody>
      </p:sp>
      <p:sp>
        <p:nvSpPr>
          <p:cNvPr id="5" name="TextBox 4">
            <a:extLst>
              <a:ext uri="{FF2B5EF4-FFF2-40B4-BE49-F238E27FC236}">
                <a16:creationId xmlns:a16="http://schemas.microsoft.com/office/drawing/2014/main" id="{992E842B-9717-44EF-A591-4D65F883918D}"/>
              </a:ext>
            </a:extLst>
          </p:cNvPr>
          <p:cNvSpPr txBox="1"/>
          <p:nvPr/>
        </p:nvSpPr>
        <p:spPr>
          <a:xfrm>
            <a:off x="745434" y="1426651"/>
            <a:ext cx="9700591" cy="1200329"/>
          </a:xfrm>
          <a:prstGeom prst="rect">
            <a:avLst/>
          </a:prstGeom>
          <a:noFill/>
        </p:spPr>
        <p:txBody>
          <a:bodyPr wrap="square" rtlCol="0">
            <a:spAutoFit/>
          </a:bodyPr>
          <a:lstStyle/>
          <a:p>
            <a:r>
              <a:rPr lang="en-US" dirty="0"/>
              <a:t>(1) Use Record Linkage to generate index-pairs between </a:t>
            </a:r>
            <a:r>
              <a:rPr lang="en-US" dirty="0" err="1"/>
              <a:t>Safegraph</a:t>
            </a:r>
            <a:r>
              <a:rPr lang="en-US" dirty="0"/>
              <a:t> and Sysco (This is a very efficient way for finding possible matches):</a:t>
            </a:r>
          </a:p>
          <a:p>
            <a:endParaRPr lang="en-US" dirty="0"/>
          </a:p>
          <a:p>
            <a:endParaRPr lang="en-US" dirty="0"/>
          </a:p>
        </p:txBody>
      </p:sp>
      <p:pic>
        <p:nvPicPr>
          <p:cNvPr id="3" name="Picture 2">
            <a:extLst>
              <a:ext uri="{FF2B5EF4-FFF2-40B4-BE49-F238E27FC236}">
                <a16:creationId xmlns:a16="http://schemas.microsoft.com/office/drawing/2014/main" id="{AB27BD8E-855B-4D32-809B-D6F6819A0A7D}"/>
              </a:ext>
            </a:extLst>
          </p:cNvPr>
          <p:cNvPicPr>
            <a:picLocks noChangeAspect="1"/>
          </p:cNvPicPr>
          <p:nvPr/>
        </p:nvPicPr>
        <p:blipFill>
          <a:blip r:embed="rId3"/>
          <a:stretch>
            <a:fillRect/>
          </a:stretch>
        </p:blipFill>
        <p:spPr>
          <a:xfrm>
            <a:off x="2123866" y="2035508"/>
            <a:ext cx="6943725" cy="4391025"/>
          </a:xfrm>
          <a:prstGeom prst="rect">
            <a:avLst/>
          </a:prstGeom>
        </p:spPr>
      </p:pic>
    </p:spTree>
    <p:extLst>
      <p:ext uri="{BB962C8B-B14F-4D97-AF65-F5344CB8AC3E}">
        <p14:creationId xmlns:p14="http://schemas.microsoft.com/office/powerpoint/2010/main" val="623766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7AA18-6256-48D0-8364-8C2D895A750D}"/>
              </a:ext>
            </a:extLst>
          </p:cNvPr>
          <p:cNvSpPr>
            <a:spLocks noGrp="1"/>
          </p:cNvSpPr>
          <p:nvPr>
            <p:ph type="title"/>
          </p:nvPr>
        </p:nvSpPr>
        <p:spPr>
          <a:xfrm>
            <a:off x="-2978427" y="98906"/>
            <a:ext cx="15521610" cy="932688"/>
          </a:xfrm>
        </p:spPr>
        <p:txBody>
          <a:bodyPr vert="horz" lIns="91440" tIns="45720" rIns="91440" bIns="45720" rtlCol="0" anchor="b">
            <a:normAutofit/>
          </a:bodyPr>
          <a:lstStyle/>
          <a:p>
            <a:r>
              <a:rPr lang="en-US" sz="5400" kern="1200" dirty="0">
                <a:solidFill>
                  <a:schemeClr val="tx1"/>
                </a:solidFill>
                <a:latin typeface="+mj-lt"/>
                <a:ea typeface="+mj-ea"/>
                <a:cs typeface="+mj-cs"/>
              </a:rPr>
              <a:t>                    How to Break-Down Record-Linkage for ML</a:t>
            </a:r>
          </a:p>
        </p:txBody>
      </p:sp>
      <p:sp>
        <p:nvSpPr>
          <p:cNvPr id="5" name="TextBox 4">
            <a:extLst>
              <a:ext uri="{FF2B5EF4-FFF2-40B4-BE49-F238E27FC236}">
                <a16:creationId xmlns:a16="http://schemas.microsoft.com/office/drawing/2014/main" id="{992E842B-9717-44EF-A591-4D65F883918D}"/>
              </a:ext>
            </a:extLst>
          </p:cNvPr>
          <p:cNvSpPr txBox="1"/>
          <p:nvPr/>
        </p:nvSpPr>
        <p:spPr>
          <a:xfrm>
            <a:off x="745434" y="1426651"/>
            <a:ext cx="9700591" cy="1200329"/>
          </a:xfrm>
          <a:prstGeom prst="rect">
            <a:avLst/>
          </a:prstGeom>
          <a:noFill/>
        </p:spPr>
        <p:txBody>
          <a:bodyPr wrap="square" rtlCol="0">
            <a:spAutoFit/>
          </a:bodyPr>
          <a:lstStyle/>
          <a:p>
            <a:r>
              <a:rPr lang="en-US" dirty="0"/>
              <a:t>(2) Use Record Linkage to calculate String/Numeric Similarity scores within blocked indices between two databases:</a:t>
            </a:r>
          </a:p>
          <a:p>
            <a:endParaRPr lang="en-US" dirty="0"/>
          </a:p>
          <a:p>
            <a:endParaRPr lang="en-US" dirty="0"/>
          </a:p>
        </p:txBody>
      </p:sp>
      <p:pic>
        <p:nvPicPr>
          <p:cNvPr id="6" name="Picture 5">
            <a:extLst>
              <a:ext uri="{FF2B5EF4-FFF2-40B4-BE49-F238E27FC236}">
                <a16:creationId xmlns:a16="http://schemas.microsoft.com/office/drawing/2014/main" id="{FAC875B7-C2E1-4B86-86D4-69EAB69F40EA}"/>
              </a:ext>
            </a:extLst>
          </p:cNvPr>
          <p:cNvPicPr>
            <a:picLocks noChangeAspect="1"/>
          </p:cNvPicPr>
          <p:nvPr/>
        </p:nvPicPr>
        <p:blipFill>
          <a:blip r:embed="rId3"/>
          <a:stretch>
            <a:fillRect/>
          </a:stretch>
        </p:blipFill>
        <p:spPr>
          <a:xfrm>
            <a:off x="1961941" y="2829242"/>
            <a:ext cx="7995780" cy="3510598"/>
          </a:xfrm>
          <a:prstGeom prst="rect">
            <a:avLst/>
          </a:prstGeom>
        </p:spPr>
      </p:pic>
    </p:spTree>
    <p:extLst>
      <p:ext uri="{BB962C8B-B14F-4D97-AF65-F5344CB8AC3E}">
        <p14:creationId xmlns:p14="http://schemas.microsoft.com/office/powerpoint/2010/main" val="2604420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523D8E-6592-4F55-AA27-5104960EF1DC}"/>
              </a:ext>
            </a:extLst>
          </p:cNvPr>
          <p:cNvSpPr>
            <a:spLocks noGrp="1"/>
          </p:cNvSpPr>
          <p:nvPr>
            <p:ph idx="1"/>
          </p:nvPr>
        </p:nvSpPr>
        <p:spPr>
          <a:xfrm>
            <a:off x="914400" y="4114800"/>
            <a:ext cx="9220200" cy="2215991"/>
          </a:xfrm>
        </p:spPr>
        <p:txBody>
          <a:bodyPr>
            <a:normAutofit fontScale="62500" lnSpcReduction="20000"/>
          </a:bodyPr>
          <a:lstStyle/>
          <a:p>
            <a:pPr marL="285750" indent="-285750">
              <a:buFont typeface="Wingdings" panose="05000000000000000000" pitchFamily="2" charset="2"/>
              <a:buChar char="q"/>
            </a:pPr>
            <a:r>
              <a:rPr lang="en-US" dirty="0">
                <a:solidFill>
                  <a:srgbClr val="0087E2"/>
                </a:solidFill>
              </a:rPr>
              <a:t>Total number of index pairs needs to be calculated from all 51 states: 53,541,044, and top 10 states are counted for 60% of the index pairs: 29,561,880</a:t>
            </a:r>
          </a:p>
          <a:p>
            <a:endParaRPr lang="en-US" dirty="0">
              <a:solidFill>
                <a:srgbClr val="0087E2"/>
              </a:solidFill>
            </a:endParaRPr>
          </a:p>
          <a:p>
            <a:pPr marL="285750" indent="-285750">
              <a:buFont typeface="Wingdings" panose="05000000000000000000" pitchFamily="2" charset="2"/>
              <a:buChar char="q"/>
            </a:pPr>
            <a:r>
              <a:rPr lang="en-US" dirty="0">
                <a:solidFill>
                  <a:srgbClr val="0087E2"/>
                </a:solidFill>
              </a:rPr>
              <a:t>To reduce the amount of computation, we confine the comparison for records with the same State and City.</a:t>
            </a:r>
          </a:p>
          <a:p>
            <a:pPr marL="285750" indent="-285750">
              <a:buFont typeface="Wingdings" panose="05000000000000000000" pitchFamily="2" charset="2"/>
              <a:buChar char="q"/>
            </a:pPr>
            <a:endParaRPr lang="en-US" dirty="0">
              <a:solidFill>
                <a:srgbClr val="0087E2"/>
              </a:solidFill>
            </a:endParaRPr>
          </a:p>
          <a:p>
            <a:pPr marL="285750" indent="-285750">
              <a:buFont typeface="Wingdings" panose="05000000000000000000" pitchFamily="2" charset="2"/>
              <a:buChar char="q"/>
            </a:pPr>
            <a:r>
              <a:rPr lang="en-US" dirty="0">
                <a:solidFill>
                  <a:srgbClr val="0087E2"/>
                </a:solidFill>
              </a:rPr>
              <a:t>After String similarities are calculated, unsupervised classification is performed to cluster results accordingly.</a:t>
            </a:r>
          </a:p>
          <a:p>
            <a:endParaRPr lang="en-US" dirty="0"/>
          </a:p>
        </p:txBody>
      </p:sp>
      <p:sp>
        <p:nvSpPr>
          <p:cNvPr id="3" name="Title 2">
            <a:extLst>
              <a:ext uri="{FF2B5EF4-FFF2-40B4-BE49-F238E27FC236}">
                <a16:creationId xmlns:a16="http://schemas.microsoft.com/office/drawing/2014/main" id="{4B10C8FD-B926-4419-AF4C-91CE44985DD8}"/>
              </a:ext>
            </a:extLst>
          </p:cNvPr>
          <p:cNvSpPr>
            <a:spLocks noGrp="1"/>
          </p:cNvSpPr>
          <p:nvPr>
            <p:ph type="title"/>
          </p:nvPr>
        </p:nvSpPr>
        <p:spPr>
          <a:xfrm>
            <a:off x="609600" y="304800"/>
            <a:ext cx="11725484" cy="298327"/>
          </a:xfrm>
        </p:spPr>
        <p:txBody>
          <a:bodyPr>
            <a:normAutofit fontScale="90000"/>
          </a:bodyPr>
          <a:lstStyle/>
          <a:p>
            <a:r>
              <a:rPr lang="en-US" dirty="0"/>
              <a:t>Functionality of Record Linkage Library</a:t>
            </a:r>
          </a:p>
        </p:txBody>
      </p:sp>
      <p:graphicFrame>
        <p:nvGraphicFramePr>
          <p:cNvPr id="4" name="Table 3">
            <a:extLst>
              <a:ext uri="{FF2B5EF4-FFF2-40B4-BE49-F238E27FC236}">
                <a16:creationId xmlns:a16="http://schemas.microsoft.com/office/drawing/2014/main" id="{D22B1FDF-915F-4452-8603-881C17EE9BDA}"/>
              </a:ext>
            </a:extLst>
          </p:cNvPr>
          <p:cNvGraphicFramePr>
            <a:graphicFrameLocks noGrp="1"/>
          </p:cNvGraphicFramePr>
          <p:nvPr/>
        </p:nvGraphicFramePr>
        <p:xfrm>
          <a:off x="914400" y="1524000"/>
          <a:ext cx="9893304" cy="1630680"/>
        </p:xfrm>
        <a:graphic>
          <a:graphicData uri="http://schemas.openxmlformats.org/drawingml/2006/table">
            <a:tbl>
              <a:tblPr firstRow="1" bandRow="1">
                <a:tableStyleId>{F5AB1C69-6EDB-4FF4-983F-18BD219EF322}</a:tableStyleId>
              </a:tblPr>
              <a:tblGrid>
                <a:gridCol w="1648884">
                  <a:extLst>
                    <a:ext uri="{9D8B030D-6E8A-4147-A177-3AD203B41FA5}">
                      <a16:colId xmlns:a16="http://schemas.microsoft.com/office/drawing/2014/main" val="1892644536"/>
                    </a:ext>
                  </a:extLst>
                </a:gridCol>
                <a:gridCol w="1005418">
                  <a:extLst>
                    <a:ext uri="{9D8B030D-6E8A-4147-A177-3AD203B41FA5}">
                      <a16:colId xmlns:a16="http://schemas.microsoft.com/office/drawing/2014/main" val="1516255976"/>
                    </a:ext>
                  </a:extLst>
                </a:gridCol>
                <a:gridCol w="1143000">
                  <a:extLst>
                    <a:ext uri="{9D8B030D-6E8A-4147-A177-3AD203B41FA5}">
                      <a16:colId xmlns:a16="http://schemas.microsoft.com/office/drawing/2014/main" val="1106989107"/>
                    </a:ext>
                  </a:extLst>
                </a:gridCol>
                <a:gridCol w="1219200">
                  <a:extLst>
                    <a:ext uri="{9D8B030D-6E8A-4147-A177-3AD203B41FA5}">
                      <a16:colId xmlns:a16="http://schemas.microsoft.com/office/drawing/2014/main" val="2472154195"/>
                    </a:ext>
                  </a:extLst>
                </a:gridCol>
                <a:gridCol w="1981200">
                  <a:extLst>
                    <a:ext uri="{9D8B030D-6E8A-4147-A177-3AD203B41FA5}">
                      <a16:colId xmlns:a16="http://schemas.microsoft.com/office/drawing/2014/main" val="3035519721"/>
                    </a:ext>
                  </a:extLst>
                </a:gridCol>
                <a:gridCol w="2895602">
                  <a:extLst>
                    <a:ext uri="{9D8B030D-6E8A-4147-A177-3AD203B41FA5}">
                      <a16:colId xmlns:a16="http://schemas.microsoft.com/office/drawing/2014/main" val="639029671"/>
                    </a:ext>
                  </a:extLst>
                </a:gridCol>
              </a:tblGrid>
              <a:tr h="370840">
                <a:tc>
                  <a:txBody>
                    <a:bodyPr/>
                    <a:lstStyle/>
                    <a:p>
                      <a:r>
                        <a:rPr lang="en-US" sz="1400" dirty="0"/>
                        <a:t>Index Pairs</a:t>
                      </a:r>
                    </a:p>
                  </a:txBody>
                  <a:tcPr/>
                </a:tc>
                <a:tc>
                  <a:txBody>
                    <a:bodyPr/>
                    <a:lstStyle/>
                    <a:p>
                      <a:r>
                        <a:rPr lang="en-US" sz="1400" dirty="0"/>
                        <a:t>State</a:t>
                      </a:r>
                    </a:p>
                  </a:txBody>
                  <a:tcPr/>
                </a:tc>
                <a:tc>
                  <a:txBody>
                    <a:bodyPr/>
                    <a:lstStyle/>
                    <a:p>
                      <a:r>
                        <a:rPr lang="en-US" sz="1400" dirty="0"/>
                        <a:t>City</a:t>
                      </a:r>
                    </a:p>
                  </a:txBody>
                  <a:tcPr/>
                </a:tc>
                <a:tc>
                  <a:txBody>
                    <a:bodyPr/>
                    <a:lstStyle/>
                    <a:p>
                      <a:r>
                        <a:rPr lang="en-US" sz="1400" dirty="0"/>
                        <a:t>Zip</a:t>
                      </a:r>
                    </a:p>
                  </a:txBody>
                  <a:tcPr/>
                </a:tc>
                <a:tc>
                  <a:txBody>
                    <a:bodyPr/>
                    <a:lstStyle/>
                    <a:p>
                      <a:r>
                        <a:rPr lang="en-US" sz="1400" dirty="0"/>
                        <a:t>Address Name</a:t>
                      </a:r>
                    </a:p>
                  </a:txBody>
                  <a:tcPr/>
                </a:tc>
                <a:tc>
                  <a:txBody>
                    <a:bodyPr/>
                    <a:lstStyle/>
                    <a:p>
                      <a:r>
                        <a:rPr lang="en-US" sz="1400" dirty="0"/>
                        <a:t>Address Number</a:t>
                      </a:r>
                    </a:p>
                  </a:txBody>
                  <a:tcPr/>
                </a:tc>
                <a:extLst>
                  <a:ext uri="{0D108BD9-81ED-4DB2-BD59-A6C34878D82A}">
                    <a16:rowId xmlns:a16="http://schemas.microsoft.com/office/drawing/2014/main" val="2885103289"/>
                  </a:ext>
                </a:extLst>
              </a:tr>
              <a:tr h="370840">
                <a:tc>
                  <a:txBody>
                    <a:bodyPr/>
                    <a:lstStyle/>
                    <a:p>
                      <a:r>
                        <a:rPr lang="en-US" sz="1400" dirty="0"/>
                        <a:t>(Record 1, Record 2)</a:t>
                      </a:r>
                    </a:p>
                  </a:txBody>
                  <a:tcPr/>
                </a:tc>
                <a:tc>
                  <a:txBody>
                    <a:bodyPr/>
                    <a:lstStyle/>
                    <a:p>
                      <a:r>
                        <a:rPr lang="en-US" sz="1400" dirty="0"/>
                        <a:t>1</a:t>
                      </a:r>
                    </a:p>
                  </a:txBody>
                  <a:tcPr/>
                </a:tc>
                <a:tc>
                  <a:txBody>
                    <a:bodyPr/>
                    <a:lstStyle/>
                    <a:p>
                      <a:r>
                        <a:rPr lang="en-US" sz="1400" dirty="0"/>
                        <a:t>1</a:t>
                      </a:r>
                    </a:p>
                  </a:txBody>
                  <a:tcPr/>
                </a:tc>
                <a:tc>
                  <a:txBody>
                    <a:bodyPr/>
                    <a:lstStyle/>
                    <a:p>
                      <a:r>
                        <a:rPr lang="en-US" sz="1400" dirty="0"/>
                        <a:t>1</a:t>
                      </a:r>
                    </a:p>
                  </a:txBody>
                  <a:tcPr/>
                </a:tc>
                <a:tc>
                  <a:txBody>
                    <a:bodyPr/>
                    <a:lstStyle/>
                    <a:p>
                      <a:r>
                        <a:rPr lang="en-US" sz="1400" dirty="0"/>
                        <a:t>0.9</a:t>
                      </a:r>
                    </a:p>
                  </a:txBody>
                  <a:tcPr/>
                </a:tc>
                <a:tc>
                  <a:txBody>
                    <a:bodyPr/>
                    <a:lstStyle/>
                    <a:p>
                      <a:r>
                        <a:rPr lang="en-US" sz="1400" dirty="0"/>
                        <a:t>1</a:t>
                      </a:r>
                    </a:p>
                  </a:txBody>
                  <a:tcPr/>
                </a:tc>
                <a:extLst>
                  <a:ext uri="{0D108BD9-81ED-4DB2-BD59-A6C34878D82A}">
                    <a16:rowId xmlns:a16="http://schemas.microsoft.com/office/drawing/2014/main" val="1793074857"/>
                  </a:ext>
                </a:extLst>
              </a:tr>
              <a:tr h="370840">
                <a:tc>
                  <a:txBody>
                    <a:bodyPr/>
                    <a:lstStyle/>
                    <a:p>
                      <a:r>
                        <a:rPr lang="en-US" sz="1400" dirty="0"/>
                        <a:t>(Record 1, Record 3)</a:t>
                      </a:r>
                    </a:p>
                  </a:txBody>
                  <a:tcPr/>
                </a:tc>
                <a:tc>
                  <a:txBody>
                    <a:bodyPr/>
                    <a:lstStyle/>
                    <a:p>
                      <a:r>
                        <a:rPr lang="en-US" sz="1400" dirty="0"/>
                        <a:t>1</a:t>
                      </a:r>
                    </a:p>
                  </a:txBody>
                  <a:tcPr/>
                </a:tc>
                <a:tc>
                  <a:txBody>
                    <a:bodyPr/>
                    <a:lstStyle/>
                    <a:p>
                      <a:r>
                        <a:rPr lang="en-US" sz="1400" dirty="0"/>
                        <a:t>1</a:t>
                      </a:r>
                    </a:p>
                  </a:txBody>
                  <a:tcPr/>
                </a:tc>
                <a:tc>
                  <a:txBody>
                    <a:bodyPr/>
                    <a:lstStyle/>
                    <a:p>
                      <a:r>
                        <a:rPr lang="en-US" sz="1400" dirty="0"/>
                        <a:t>1</a:t>
                      </a:r>
                    </a:p>
                  </a:txBody>
                  <a:tcPr/>
                </a:tc>
                <a:tc>
                  <a:txBody>
                    <a:bodyPr/>
                    <a:lstStyle/>
                    <a:p>
                      <a:r>
                        <a:rPr lang="en-US" sz="1400" dirty="0"/>
                        <a:t>0.8</a:t>
                      </a:r>
                    </a:p>
                  </a:txBody>
                  <a:tcPr/>
                </a:tc>
                <a:tc>
                  <a:txBody>
                    <a:bodyPr/>
                    <a:lstStyle/>
                    <a:p>
                      <a:r>
                        <a:rPr lang="en-US" sz="1400" dirty="0"/>
                        <a:t>0.4</a:t>
                      </a:r>
                    </a:p>
                  </a:txBody>
                  <a:tcPr/>
                </a:tc>
                <a:extLst>
                  <a:ext uri="{0D108BD9-81ED-4DB2-BD59-A6C34878D82A}">
                    <a16:rowId xmlns:a16="http://schemas.microsoft.com/office/drawing/2014/main" val="2321187845"/>
                  </a:ext>
                </a:extLst>
              </a:tr>
              <a:tr h="370840">
                <a:tc>
                  <a:txBody>
                    <a:bodyPr/>
                    <a:lstStyle/>
                    <a:p>
                      <a:r>
                        <a:rPr lang="en-US" sz="1400" dirty="0"/>
                        <a:t>(Record 2,</a:t>
                      </a:r>
                    </a:p>
                    <a:p>
                      <a:r>
                        <a:rPr lang="en-US" sz="1400" dirty="0"/>
                        <a:t>Record 3)</a:t>
                      </a:r>
                    </a:p>
                  </a:txBody>
                  <a:tcPr/>
                </a:tc>
                <a:tc>
                  <a:txBody>
                    <a:bodyPr/>
                    <a:lstStyle/>
                    <a:p>
                      <a:r>
                        <a:rPr lang="en-US" sz="1400" dirty="0"/>
                        <a:t>1</a:t>
                      </a:r>
                    </a:p>
                  </a:txBody>
                  <a:tcPr/>
                </a:tc>
                <a:tc>
                  <a:txBody>
                    <a:bodyPr/>
                    <a:lstStyle/>
                    <a:p>
                      <a:r>
                        <a:rPr lang="en-US" sz="1400" dirty="0"/>
                        <a:t>1</a:t>
                      </a:r>
                    </a:p>
                  </a:txBody>
                  <a:tcPr/>
                </a:tc>
                <a:tc>
                  <a:txBody>
                    <a:bodyPr/>
                    <a:lstStyle/>
                    <a:p>
                      <a:r>
                        <a:rPr lang="en-US" sz="1400" dirty="0"/>
                        <a:t>1</a:t>
                      </a:r>
                    </a:p>
                  </a:txBody>
                  <a:tcPr/>
                </a:tc>
                <a:tc>
                  <a:txBody>
                    <a:bodyPr/>
                    <a:lstStyle/>
                    <a:p>
                      <a:r>
                        <a:rPr lang="en-US" sz="1400" dirty="0"/>
                        <a:t>0.85</a:t>
                      </a:r>
                    </a:p>
                  </a:txBody>
                  <a:tcPr/>
                </a:tc>
                <a:tc>
                  <a:txBody>
                    <a:bodyPr/>
                    <a:lstStyle/>
                    <a:p>
                      <a:r>
                        <a:rPr lang="en-US" sz="1400" dirty="0"/>
                        <a:t>0.4</a:t>
                      </a:r>
                    </a:p>
                  </a:txBody>
                  <a:tcPr/>
                </a:tc>
                <a:extLst>
                  <a:ext uri="{0D108BD9-81ED-4DB2-BD59-A6C34878D82A}">
                    <a16:rowId xmlns:a16="http://schemas.microsoft.com/office/drawing/2014/main" val="2756550756"/>
                  </a:ext>
                </a:extLst>
              </a:tr>
            </a:tbl>
          </a:graphicData>
        </a:graphic>
      </p:graphicFrame>
    </p:spTree>
    <p:extLst>
      <p:ext uri="{BB962C8B-B14F-4D97-AF65-F5344CB8AC3E}">
        <p14:creationId xmlns:p14="http://schemas.microsoft.com/office/powerpoint/2010/main" val="155648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CAD3E-8A71-426D-B9DB-28C92A9047C1}"/>
              </a:ext>
            </a:extLst>
          </p:cNvPr>
          <p:cNvSpPr>
            <a:spLocks noGrp="1"/>
          </p:cNvSpPr>
          <p:nvPr>
            <p:ph type="title"/>
          </p:nvPr>
        </p:nvSpPr>
        <p:spPr>
          <a:xfrm>
            <a:off x="1830790" y="242984"/>
            <a:ext cx="8794113" cy="307777"/>
          </a:xfrm>
        </p:spPr>
        <p:txBody>
          <a:bodyPr>
            <a:normAutofit fontScale="90000"/>
          </a:bodyPr>
          <a:lstStyle/>
          <a:p>
            <a:r>
              <a:rPr lang="en-US" sz="2000" dirty="0"/>
              <a:t>Understanding the Customer</a:t>
            </a:r>
          </a:p>
        </p:txBody>
      </p:sp>
      <p:sp>
        <p:nvSpPr>
          <p:cNvPr id="8" name="L-Shape 7">
            <a:extLst>
              <a:ext uri="{FF2B5EF4-FFF2-40B4-BE49-F238E27FC236}">
                <a16:creationId xmlns:a16="http://schemas.microsoft.com/office/drawing/2014/main" id="{C96039A7-5AB9-429E-9CCC-5B86EAB78514}"/>
              </a:ext>
            </a:extLst>
          </p:cNvPr>
          <p:cNvSpPr/>
          <p:nvPr/>
        </p:nvSpPr>
        <p:spPr>
          <a:xfrm>
            <a:off x="2684253" y="1351377"/>
            <a:ext cx="6612146" cy="4496221"/>
          </a:xfrm>
          <a:prstGeom prst="corner">
            <a:avLst>
              <a:gd name="adj1" fmla="val 6836"/>
              <a:gd name="adj2" fmla="val 7083"/>
            </a:avLst>
          </a:prstGeom>
          <a:solidFill>
            <a:schemeClr val="tx1">
              <a:lumMod val="50000"/>
              <a:lumOff val="5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1" name="Isosceles Triangle 10">
            <a:extLst>
              <a:ext uri="{FF2B5EF4-FFF2-40B4-BE49-F238E27FC236}">
                <a16:creationId xmlns:a16="http://schemas.microsoft.com/office/drawing/2014/main" id="{3E10484B-04B4-4145-84DD-38E8FA9874F7}"/>
              </a:ext>
            </a:extLst>
          </p:cNvPr>
          <p:cNvSpPr/>
          <p:nvPr/>
        </p:nvSpPr>
        <p:spPr>
          <a:xfrm>
            <a:off x="2587754" y="838200"/>
            <a:ext cx="536447" cy="533400"/>
          </a:xfrm>
          <a:prstGeom prst="triangle">
            <a:avLst/>
          </a:prstGeom>
          <a:solidFill>
            <a:schemeClr val="tx1">
              <a:lumMod val="50000"/>
              <a:lumOff val="5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4" name="TextBox 13">
            <a:extLst>
              <a:ext uri="{FF2B5EF4-FFF2-40B4-BE49-F238E27FC236}">
                <a16:creationId xmlns:a16="http://schemas.microsoft.com/office/drawing/2014/main" id="{72817FBC-B5F6-43B8-90DF-550950BB2B8C}"/>
              </a:ext>
            </a:extLst>
          </p:cNvPr>
          <p:cNvSpPr txBox="1"/>
          <p:nvPr/>
        </p:nvSpPr>
        <p:spPr>
          <a:xfrm>
            <a:off x="1814779" y="1593402"/>
            <a:ext cx="914400" cy="246221"/>
          </a:xfrm>
          <a:prstGeom prst="rect">
            <a:avLst/>
          </a:prstGeom>
          <a:noFill/>
        </p:spPr>
        <p:txBody>
          <a:bodyPr wrap="square" rtlCol="0">
            <a:spAutoFit/>
          </a:bodyPr>
          <a:lstStyle/>
          <a:p>
            <a:r>
              <a:rPr lang="en-US" sz="1000" dirty="0"/>
              <a:t>Fast Data</a:t>
            </a:r>
          </a:p>
        </p:txBody>
      </p:sp>
      <p:sp>
        <p:nvSpPr>
          <p:cNvPr id="15" name="TextBox 14">
            <a:extLst>
              <a:ext uri="{FF2B5EF4-FFF2-40B4-BE49-F238E27FC236}">
                <a16:creationId xmlns:a16="http://schemas.microsoft.com/office/drawing/2014/main" id="{A7A1F05B-B0F8-48E8-A0A0-6EE0D5395CC3}"/>
              </a:ext>
            </a:extLst>
          </p:cNvPr>
          <p:cNvSpPr txBox="1"/>
          <p:nvPr/>
        </p:nvSpPr>
        <p:spPr>
          <a:xfrm>
            <a:off x="1655203" y="2957840"/>
            <a:ext cx="1021505" cy="400110"/>
          </a:xfrm>
          <a:prstGeom prst="rect">
            <a:avLst/>
          </a:prstGeom>
          <a:noFill/>
        </p:spPr>
        <p:txBody>
          <a:bodyPr wrap="square" rtlCol="0">
            <a:spAutoFit/>
          </a:bodyPr>
          <a:lstStyle/>
          <a:p>
            <a:pPr algn="ctr"/>
            <a:r>
              <a:rPr lang="en-US" sz="1000" dirty="0"/>
              <a:t>Data-as-a- Service</a:t>
            </a:r>
          </a:p>
        </p:txBody>
      </p:sp>
      <p:sp>
        <p:nvSpPr>
          <p:cNvPr id="16" name="TextBox 15">
            <a:extLst>
              <a:ext uri="{FF2B5EF4-FFF2-40B4-BE49-F238E27FC236}">
                <a16:creationId xmlns:a16="http://schemas.microsoft.com/office/drawing/2014/main" id="{0E59BE63-F782-4541-8101-2291E2D6B1C8}"/>
              </a:ext>
            </a:extLst>
          </p:cNvPr>
          <p:cNvSpPr txBox="1"/>
          <p:nvPr/>
        </p:nvSpPr>
        <p:spPr>
          <a:xfrm>
            <a:off x="1752601" y="4660557"/>
            <a:ext cx="931653" cy="246221"/>
          </a:xfrm>
          <a:prstGeom prst="rect">
            <a:avLst/>
          </a:prstGeom>
          <a:noFill/>
        </p:spPr>
        <p:txBody>
          <a:bodyPr wrap="square" rtlCol="0">
            <a:spAutoFit/>
          </a:bodyPr>
          <a:lstStyle/>
          <a:p>
            <a:pPr algn="ctr"/>
            <a:r>
              <a:rPr lang="en-US" sz="1000" dirty="0"/>
              <a:t>Data at Rest</a:t>
            </a:r>
          </a:p>
        </p:txBody>
      </p:sp>
      <p:sp>
        <p:nvSpPr>
          <p:cNvPr id="21" name="TextBox 20">
            <a:extLst>
              <a:ext uri="{FF2B5EF4-FFF2-40B4-BE49-F238E27FC236}">
                <a16:creationId xmlns:a16="http://schemas.microsoft.com/office/drawing/2014/main" id="{993A4483-783E-4690-8D74-96919921ABE1}"/>
              </a:ext>
            </a:extLst>
          </p:cNvPr>
          <p:cNvSpPr txBox="1"/>
          <p:nvPr/>
        </p:nvSpPr>
        <p:spPr>
          <a:xfrm>
            <a:off x="2670488" y="1839622"/>
            <a:ext cx="369332" cy="2667000"/>
          </a:xfrm>
          <a:prstGeom prst="rect">
            <a:avLst/>
          </a:prstGeom>
          <a:noFill/>
        </p:spPr>
        <p:txBody>
          <a:bodyPr vert="vert270" wrap="square" rtlCol="0" anchor="ctr">
            <a:spAutoFit/>
          </a:bodyPr>
          <a:lstStyle/>
          <a:p>
            <a:r>
              <a:rPr lang="en-US" sz="1200" dirty="0">
                <a:solidFill>
                  <a:schemeClr val="bg1"/>
                </a:solidFill>
              </a:rPr>
              <a:t>How Technology is Consumed</a:t>
            </a:r>
          </a:p>
        </p:txBody>
      </p:sp>
      <p:sp>
        <p:nvSpPr>
          <p:cNvPr id="28" name="TextBox 27">
            <a:extLst>
              <a:ext uri="{FF2B5EF4-FFF2-40B4-BE49-F238E27FC236}">
                <a16:creationId xmlns:a16="http://schemas.microsoft.com/office/drawing/2014/main" id="{AA45115F-176D-407F-8A45-FF2C7EA35DA0}"/>
              </a:ext>
            </a:extLst>
          </p:cNvPr>
          <p:cNvSpPr txBox="1"/>
          <p:nvPr/>
        </p:nvSpPr>
        <p:spPr>
          <a:xfrm>
            <a:off x="4648200" y="5545082"/>
            <a:ext cx="2895600" cy="276999"/>
          </a:xfrm>
          <a:prstGeom prst="rect">
            <a:avLst/>
          </a:prstGeom>
          <a:noFill/>
        </p:spPr>
        <p:txBody>
          <a:bodyPr wrap="square" rtlCol="0">
            <a:spAutoFit/>
          </a:bodyPr>
          <a:lstStyle/>
          <a:p>
            <a:r>
              <a:rPr lang="en-US" sz="1200" dirty="0">
                <a:solidFill>
                  <a:schemeClr val="bg1"/>
                </a:solidFill>
              </a:rPr>
              <a:t>Evolution of Industry Technologies</a:t>
            </a:r>
          </a:p>
        </p:txBody>
      </p:sp>
      <p:sp>
        <p:nvSpPr>
          <p:cNvPr id="31" name="TextBox 30">
            <a:extLst>
              <a:ext uri="{FF2B5EF4-FFF2-40B4-BE49-F238E27FC236}">
                <a16:creationId xmlns:a16="http://schemas.microsoft.com/office/drawing/2014/main" id="{8FF0C5C4-CCF6-4AB0-9078-85779FA1B4B9}"/>
              </a:ext>
            </a:extLst>
          </p:cNvPr>
          <p:cNvSpPr txBox="1"/>
          <p:nvPr/>
        </p:nvSpPr>
        <p:spPr>
          <a:xfrm>
            <a:off x="2895600" y="5947845"/>
            <a:ext cx="914400" cy="246221"/>
          </a:xfrm>
          <a:prstGeom prst="rect">
            <a:avLst/>
          </a:prstGeom>
          <a:noFill/>
        </p:spPr>
        <p:txBody>
          <a:bodyPr wrap="square" rtlCol="0">
            <a:spAutoFit/>
          </a:bodyPr>
          <a:lstStyle/>
          <a:p>
            <a:r>
              <a:rPr lang="en-US" sz="1000" dirty="0"/>
              <a:t>Physical</a:t>
            </a:r>
          </a:p>
        </p:txBody>
      </p:sp>
      <p:sp>
        <p:nvSpPr>
          <p:cNvPr id="32" name="TextBox 31">
            <a:extLst>
              <a:ext uri="{FF2B5EF4-FFF2-40B4-BE49-F238E27FC236}">
                <a16:creationId xmlns:a16="http://schemas.microsoft.com/office/drawing/2014/main" id="{CB25B6A9-51B4-419F-A933-26C55363D741}"/>
              </a:ext>
            </a:extLst>
          </p:cNvPr>
          <p:cNvSpPr txBox="1"/>
          <p:nvPr/>
        </p:nvSpPr>
        <p:spPr>
          <a:xfrm>
            <a:off x="4325463" y="5862935"/>
            <a:ext cx="914400" cy="246221"/>
          </a:xfrm>
          <a:prstGeom prst="rect">
            <a:avLst/>
          </a:prstGeom>
          <a:noFill/>
        </p:spPr>
        <p:txBody>
          <a:bodyPr wrap="square" rtlCol="0">
            <a:spAutoFit/>
          </a:bodyPr>
          <a:lstStyle/>
          <a:p>
            <a:r>
              <a:rPr lang="en-US" sz="1000" dirty="0"/>
              <a:t>Digital (Web)</a:t>
            </a:r>
          </a:p>
        </p:txBody>
      </p:sp>
      <p:sp>
        <p:nvSpPr>
          <p:cNvPr id="33" name="TextBox 32">
            <a:extLst>
              <a:ext uri="{FF2B5EF4-FFF2-40B4-BE49-F238E27FC236}">
                <a16:creationId xmlns:a16="http://schemas.microsoft.com/office/drawing/2014/main" id="{FF353966-7A59-402D-B078-D950C2A358A6}"/>
              </a:ext>
            </a:extLst>
          </p:cNvPr>
          <p:cNvSpPr txBox="1"/>
          <p:nvPr/>
        </p:nvSpPr>
        <p:spPr>
          <a:xfrm>
            <a:off x="5697467" y="5862934"/>
            <a:ext cx="914400" cy="400110"/>
          </a:xfrm>
          <a:prstGeom prst="rect">
            <a:avLst/>
          </a:prstGeom>
          <a:noFill/>
        </p:spPr>
        <p:txBody>
          <a:bodyPr wrap="square" rtlCol="0">
            <a:spAutoFit/>
          </a:bodyPr>
          <a:lstStyle/>
          <a:p>
            <a:r>
              <a:rPr lang="en-US" sz="1000" dirty="0"/>
              <a:t>Digital (Mobile)</a:t>
            </a:r>
          </a:p>
        </p:txBody>
      </p:sp>
      <p:sp>
        <p:nvSpPr>
          <p:cNvPr id="34" name="TextBox 33">
            <a:extLst>
              <a:ext uri="{FF2B5EF4-FFF2-40B4-BE49-F238E27FC236}">
                <a16:creationId xmlns:a16="http://schemas.microsoft.com/office/drawing/2014/main" id="{1A0CAD12-4064-42C8-93F2-87977FFFDDEC}"/>
              </a:ext>
            </a:extLst>
          </p:cNvPr>
          <p:cNvSpPr txBox="1"/>
          <p:nvPr/>
        </p:nvSpPr>
        <p:spPr>
          <a:xfrm>
            <a:off x="7067227" y="5895944"/>
            <a:ext cx="2730877" cy="400110"/>
          </a:xfrm>
          <a:prstGeom prst="rect">
            <a:avLst/>
          </a:prstGeom>
          <a:noFill/>
        </p:spPr>
        <p:txBody>
          <a:bodyPr wrap="square" rtlCol="0" anchor="ctr">
            <a:spAutoFit/>
          </a:bodyPr>
          <a:lstStyle/>
          <a:p>
            <a:r>
              <a:rPr lang="en-US" sz="1000" dirty="0"/>
              <a:t>Broader Digitization </a:t>
            </a:r>
          </a:p>
          <a:p>
            <a:r>
              <a:rPr lang="en-US" sz="1000" dirty="0"/>
              <a:t>(People, Machines, Things, Logistics)</a:t>
            </a:r>
          </a:p>
        </p:txBody>
      </p:sp>
      <p:pic>
        <p:nvPicPr>
          <p:cNvPr id="40" name="Graphic 39" descr="Line arrow Straight">
            <a:extLst>
              <a:ext uri="{FF2B5EF4-FFF2-40B4-BE49-F238E27FC236}">
                <a16:creationId xmlns:a16="http://schemas.microsoft.com/office/drawing/2014/main" id="{E0D8EFFF-A80D-4A56-A442-0601829EA1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989826" y="3974464"/>
            <a:ext cx="457200" cy="457200"/>
          </a:xfrm>
          <a:prstGeom prst="rect">
            <a:avLst/>
          </a:prstGeom>
        </p:spPr>
      </p:pic>
      <p:pic>
        <p:nvPicPr>
          <p:cNvPr id="41" name="Graphic 40" descr="Line arrow Straight">
            <a:extLst>
              <a:ext uri="{FF2B5EF4-FFF2-40B4-BE49-F238E27FC236}">
                <a16:creationId xmlns:a16="http://schemas.microsoft.com/office/drawing/2014/main" id="{FA7031A7-E764-4DFF-8AF6-871B1B6DD7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989826" y="2124365"/>
            <a:ext cx="457200" cy="457200"/>
          </a:xfrm>
          <a:prstGeom prst="rect">
            <a:avLst/>
          </a:prstGeom>
        </p:spPr>
      </p:pic>
      <p:pic>
        <p:nvPicPr>
          <p:cNvPr id="42" name="Graphic 41" descr="Line arrow Straight">
            <a:extLst>
              <a:ext uri="{FF2B5EF4-FFF2-40B4-BE49-F238E27FC236}">
                <a16:creationId xmlns:a16="http://schemas.microsoft.com/office/drawing/2014/main" id="{ABB107A8-9C22-427D-8DD5-0799E514D5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3759335" y="5857744"/>
            <a:ext cx="457200" cy="457200"/>
          </a:xfrm>
          <a:prstGeom prst="rect">
            <a:avLst/>
          </a:prstGeom>
        </p:spPr>
      </p:pic>
      <p:pic>
        <p:nvPicPr>
          <p:cNvPr id="43" name="Graphic 42" descr="Line arrow Straight">
            <a:extLst>
              <a:ext uri="{FF2B5EF4-FFF2-40B4-BE49-F238E27FC236}">
                <a16:creationId xmlns:a16="http://schemas.microsoft.com/office/drawing/2014/main" id="{BD377519-5693-418C-AF41-7A7268017E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5029200" y="5867399"/>
            <a:ext cx="457200" cy="457200"/>
          </a:xfrm>
          <a:prstGeom prst="rect">
            <a:avLst/>
          </a:prstGeom>
        </p:spPr>
      </p:pic>
      <p:pic>
        <p:nvPicPr>
          <p:cNvPr id="44" name="Graphic 43" descr="Line arrow Straight">
            <a:extLst>
              <a:ext uri="{FF2B5EF4-FFF2-40B4-BE49-F238E27FC236}">
                <a16:creationId xmlns:a16="http://schemas.microsoft.com/office/drawing/2014/main" id="{82CD3A5D-9676-4E23-A579-A0097CC0BA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6513557" y="5883413"/>
            <a:ext cx="457200" cy="457200"/>
          </a:xfrm>
          <a:prstGeom prst="rect">
            <a:avLst/>
          </a:prstGeom>
        </p:spPr>
      </p:pic>
      <p:sp>
        <p:nvSpPr>
          <p:cNvPr id="45" name="TextBox 44">
            <a:extLst>
              <a:ext uri="{FF2B5EF4-FFF2-40B4-BE49-F238E27FC236}">
                <a16:creationId xmlns:a16="http://schemas.microsoft.com/office/drawing/2014/main" id="{49548635-8C5A-4C49-9A9C-6CBF0C46A20D}"/>
              </a:ext>
            </a:extLst>
          </p:cNvPr>
          <p:cNvSpPr txBox="1"/>
          <p:nvPr/>
        </p:nvSpPr>
        <p:spPr>
          <a:xfrm>
            <a:off x="3048001" y="4292504"/>
            <a:ext cx="1752601" cy="830997"/>
          </a:xfrm>
          <a:prstGeom prst="rect">
            <a:avLst/>
          </a:prstGeom>
          <a:noFill/>
        </p:spPr>
        <p:txBody>
          <a:bodyPr wrap="square" rtlCol="0">
            <a:spAutoFit/>
          </a:bodyPr>
          <a:lstStyle/>
          <a:p>
            <a:r>
              <a:rPr lang="en-US" sz="800" dirty="0"/>
              <a:t>List Processing</a:t>
            </a:r>
          </a:p>
          <a:p>
            <a:pPr marL="112713" indent="-112713">
              <a:buFont typeface="Arial" panose="020B0604020202020204" pitchFamily="34" charset="0"/>
              <a:buChar char="•"/>
            </a:pPr>
            <a:r>
              <a:rPr lang="en-US" sz="800" dirty="0"/>
              <a:t>Postal Compliance</a:t>
            </a:r>
          </a:p>
          <a:p>
            <a:pPr marL="112713" indent="-112713">
              <a:buFont typeface="Arial" panose="020B0604020202020204" pitchFamily="34" charset="0"/>
              <a:buChar char="•"/>
            </a:pPr>
            <a:r>
              <a:rPr lang="en-US" sz="800" dirty="0"/>
              <a:t>Listing Processing (De-dupe, Name Stand.)</a:t>
            </a:r>
          </a:p>
          <a:p>
            <a:pPr marL="112713" indent="-112713">
              <a:buFont typeface="Arial" panose="020B0604020202020204" pitchFamily="34" charset="0"/>
              <a:buChar char="•"/>
            </a:pPr>
            <a:r>
              <a:rPr lang="en-US" sz="800" dirty="0"/>
              <a:t>Global Addressing</a:t>
            </a:r>
          </a:p>
          <a:p>
            <a:pPr marL="112713" indent="-112713">
              <a:buFont typeface="Arial" panose="020B0604020202020204" pitchFamily="34" charset="0"/>
              <a:buChar char="•"/>
            </a:pPr>
            <a:r>
              <a:rPr lang="en-US" sz="800" dirty="0"/>
              <a:t>Batch, Output</a:t>
            </a:r>
          </a:p>
        </p:txBody>
      </p:sp>
      <p:sp>
        <p:nvSpPr>
          <p:cNvPr id="47" name="TextBox 46">
            <a:extLst>
              <a:ext uri="{FF2B5EF4-FFF2-40B4-BE49-F238E27FC236}">
                <a16:creationId xmlns:a16="http://schemas.microsoft.com/office/drawing/2014/main" id="{4E9BE053-8F24-4297-AB06-78200F8A4680}"/>
              </a:ext>
            </a:extLst>
          </p:cNvPr>
          <p:cNvSpPr txBox="1"/>
          <p:nvPr/>
        </p:nvSpPr>
        <p:spPr>
          <a:xfrm>
            <a:off x="4451949" y="3531425"/>
            <a:ext cx="1752600" cy="830997"/>
          </a:xfrm>
          <a:prstGeom prst="rect">
            <a:avLst/>
          </a:prstGeom>
          <a:noFill/>
        </p:spPr>
        <p:txBody>
          <a:bodyPr wrap="square" rtlCol="0">
            <a:spAutoFit/>
          </a:bodyPr>
          <a:lstStyle/>
          <a:p>
            <a:r>
              <a:rPr lang="en-US" sz="800" dirty="0"/>
              <a:t>Customer Data Quality</a:t>
            </a:r>
          </a:p>
          <a:p>
            <a:pPr marL="112713" indent="-112713">
              <a:buFont typeface="Arial" panose="020B0604020202020204" pitchFamily="34" charset="0"/>
              <a:buChar char="•"/>
            </a:pPr>
            <a:r>
              <a:rPr lang="en-US" sz="800" dirty="0"/>
              <a:t>Cleansing/Matching</a:t>
            </a:r>
          </a:p>
          <a:p>
            <a:pPr marL="112713" indent="-112713">
              <a:buFont typeface="Arial" panose="020B0604020202020204" pitchFamily="34" charset="0"/>
              <a:buChar char="•"/>
            </a:pPr>
            <a:r>
              <a:rPr lang="en-US" sz="800" dirty="0"/>
              <a:t>Profiling &amp; Segmentation</a:t>
            </a:r>
          </a:p>
          <a:p>
            <a:pPr marL="112713" indent="-112713">
              <a:buFont typeface="Arial" panose="020B0604020202020204" pitchFamily="34" charset="0"/>
              <a:buChar char="•"/>
            </a:pPr>
            <a:r>
              <a:rPr lang="en-US" sz="800" dirty="0"/>
              <a:t>Extract Transform Load (ETL)</a:t>
            </a:r>
          </a:p>
          <a:p>
            <a:pPr marL="112713" indent="-112713">
              <a:buFont typeface="Arial" panose="020B0604020202020204" pitchFamily="34" charset="0"/>
              <a:buChar char="•"/>
            </a:pPr>
            <a:r>
              <a:rPr lang="en-US" sz="800" dirty="0"/>
              <a:t>Data Mining</a:t>
            </a:r>
          </a:p>
          <a:p>
            <a:pPr marL="112713" indent="-112713">
              <a:buFont typeface="Arial" panose="020B0604020202020204" pitchFamily="34" charset="0"/>
              <a:buChar char="•"/>
            </a:pPr>
            <a:r>
              <a:rPr lang="en-US" sz="800" dirty="0"/>
              <a:t>Batch, Consolidated, Analytical</a:t>
            </a:r>
          </a:p>
        </p:txBody>
      </p:sp>
      <p:sp>
        <p:nvSpPr>
          <p:cNvPr id="48" name="TextBox 47">
            <a:extLst>
              <a:ext uri="{FF2B5EF4-FFF2-40B4-BE49-F238E27FC236}">
                <a16:creationId xmlns:a16="http://schemas.microsoft.com/office/drawing/2014/main" id="{AACBC0E5-2031-4BE8-9E18-52F9E7EA5566}"/>
              </a:ext>
            </a:extLst>
          </p:cNvPr>
          <p:cNvSpPr txBox="1"/>
          <p:nvPr/>
        </p:nvSpPr>
        <p:spPr>
          <a:xfrm>
            <a:off x="5827757" y="2594985"/>
            <a:ext cx="2286000" cy="1077218"/>
          </a:xfrm>
          <a:prstGeom prst="rect">
            <a:avLst/>
          </a:prstGeom>
          <a:noFill/>
        </p:spPr>
        <p:txBody>
          <a:bodyPr wrap="square" rtlCol="0">
            <a:spAutoFit/>
          </a:bodyPr>
          <a:lstStyle/>
          <a:p>
            <a:r>
              <a:rPr lang="en-US" sz="800" dirty="0"/>
              <a:t>Customer Information Management</a:t>
            </a:r>
          </a:p>
          <a:p>
            <a:pPr marL="112713" indent="-112713">
              <a:buFont typeface="Arial" panose="020B0604020202020204" pitchFamily="34" charset="0"/>
              <a:buChar char="•"/>
            </a:pPr>
            <a:r>
              <a:rPr lang="en-US" sz="800" dirty="0"/>
              <a:t>Governance</a:t>
            </a:r>
          </a:p>
          <a:p>
            <a:pPr marL="112713" indent="-112713">
              <a:buFont typeface="Arial" panose="020B0604020202020204" pitchFamily="34" charset="0"/>
              <a:buChar char="•"/>
            </a:pPr>
            <a:r>
              <a:rPr lang="en-US" sz="800" dirty="0"/>
              <a:t>Knowledge Graphs</a:t>
            </a:r>
          </a:p>
          <a:p>
            <a:pPr marL="112713" indent="-112713">
              <a:buFont typeface="Arial" panose="020B0604020202020204" pitchFamily="34" charset="0"/>
              <a:buChar char="•"/>
            </a:pPr>
            <a:r>
              <a:rPr lang="en-US" sz="800" dirty="0"/>
              <a:t>Self-service</a:t>
            </a:r>
          </a:p>
          <a:p>
            <a:pPr marL="112713" indent="-112713">
              <a:buFont typeface="Arial" panose="020B0604020202020204" pitchFamily="34" charset="0"/>
              <a:buChar char="•"/>
            </a:pPr>
            <a:r>
              <a:rPr lang="en-US" sz="800" dirty="0"/>
              <a:t>Embedded Predictions</a:t>
            </a:r>
          </a:p>
          <a:p>
            <a:pPr marL="112713" indent="-112713">
              <a:buFont typeface="Arial" panose="020B0604020202020204" pitchFamily="34" charset="0"/>
              <a:buChar char="•"/>
            </a:pPr>
            <a:r>
              <a:rPr lang="en-US" sz="800" dirty="0"/>
              <a:t>Natural Language Processing</a:t>
            </a:r>
          </a:p>
          <a:p>
            <a:pPr marL="112713" indent="-112713">
              <a:buFont typeface="Arial" panose="020B0604020202020204" pitchFamily="34" charset="0"/>
              <a:buChar char="•"/>
            </a:pPr>
            <a:r>
              <a:rPr lang="en-US" sz="800" dirty="0"/>
              <a:t>Data Federation</a:t>
            </a:r>
          </a:p>
          <a:p>
            <a:pPr marL="112713" indent="-112713">
              <a:buFont typeface="Arial" panose="020B0604020202020204" pitchFamily="34" charset="0"/>
              <a:buChar char="•"/>
            </a:pPr>
            <a:r>
              <a:rPr lang="en-US" sz="800" dirty="0"/>
              <a:t>Real-Time, Operational</a:t>
            </a:r>
          </a:p>
        </p:txBody>
      </p:sp>
      <p:sp>
        <p:nvSpPr>
          <p:cNvPr id="49" name="TextBox 48">
            <a:extLst>
              <a:ext uri="{FF2B5EF4-FFF2-40B4-BE49-F238E27FC236}">
                <a16:creationId xmlns:a16="http://schemas.microsoft.com/office/drawing/2014/main" id="{8244E1C3-F37E-4B5C-98C8-381DEB6989EC}"/>
              </a:ext>
            </a:extLst>
          </p:cNvPr>
          <p:cNvSpPr txBox="1"/>
          <p:nvPr/>
        </p:nvSpPr>
        <p:spPr>
          <a:xfrm>
            <a:off x="7848600" y="1839623"/>
            <a:ext cx="2133600" cy="954107"/>
          </a:xfrm>
          <a:prstGeom prst="rect">
            <a:avLst/>
          </a:prstGeom>
          <a:noFill/>
        </p:spPr>
        <p:txBody>
          <a:bodyPr wrap="square" rtlCol="0">
            <a:spAutoFit/>
          </a:bodyPr>
          <a:lstStyle/>
          <a:p>
            <a:r>
              <a:rPr lang="en-US" sz="800" dirty="0"/>
              <a:t>Customer Context Management</a:t>
            </a:r>
          </a:p>
          <a:p>
            <a:pPr marL="112713" indent="-112713">
              <a:buFont typeface="Arial" panose="020B0604020202020204" pitchFamily="34" charset="0"/>
              <a:buChar char="•"/>
            </a:pPr>
            <a:r>
              <a:rPr lang="en-US" sz="800" dirty="0"/>
              <a:t>Digital Customer Profile</a:t>
            </a:r>
          </a:p>
          <a:p>
            <a:pPr marL="112713" indent="-112713">
              <a:buFont typeface="Arial" panose="020B0604020202020204" pitchFamily="34" charset="0"/>
              <a:buChar char="•"/>
            </a:pPr>
            <a:r>
              <a:rPr lang="en-US" sz="800" dirty="0"/>
              <a:t>Complex Event Processing</a:t>
            </a:r>
          </a:p>
          <a:p>
            <a:pPr marL="112713" indent="-112713">
              <a:buFont typeface="Arial" panose="020B0604020202020204" pitchFamily="34" charset="0"/>
              <a:buChar char="•"/>
            </a:pPr>
            <a:r>
              <a:rPr lang="en-US" sz="800" dirty="0"/>
              <a:t>Cognitive Reasoning/ Prescriptive Analytics</a:t>
            </a:r>
          </a:p>
          <a:p>
            <a:pPr marL="112713" indent="-112713">
              <a:buFont typeface="Arial" panose="020B0604020202020204" pitchFamily="34" charset="0"/>
              <a:buChar char="•"/>
            </a:pPr>
            <a:r>
              <a:rPr lang="en-US" sz="800" dirty="0"/>
              <a:t>Stream Integration</a:t>
            </a:r>
          </a:p>
          <a:p>
            <a:pPr marL="112713" indent="-112713">
              <a:buFont typeface="Arial" panose="020B0604020202020204" pitchFamily="34" charset="0"/>
              <a:buChar char="•"/>
            </a:pPr>
            <a:r>
              <a:rPr lang="en-US" sz="800" dirty="0"/>
              <a:t>Big Data Quality</a:t>
            </a:r>
          </a:p>
          <a:p>
            <a:pPr marL="112713" indent="-112713">
              <a:buFont typeface="Arial" panose="020B0604020202020204" pitchFamily="34" charset="0"/>
              <a:buChar char="•"/>
            </a:pPr>
            <a:r>
              <a:rPr lang="en-US" sz="800" dirty="0"/>
              <a:t>Information of Everything</a:t>
            </a:r>
          </a:p>
        </p:txBody>
      </p:sp>
      <p:sp>
        <p:nvSpPr>
          <p:cNvPr id="50" name="Isosceles Triangle 49">
            <a:extLst>
              <a:ext uri="{FF2B5EF4-FFF2-40B4-BE49-F238E27FC236}">
                <a16:creationId xmlns:a16="http://schemas.microsoft.com/office/drawing/2014/main" id="{4D799016-C11A-405D-A073-5B86D1AA3E9B}"/>
              </a:ext>
            </a:extLst>
          </p:cNvPr>
          <p:cNvSpPr/>
          <p:nvPr/>
        </p:nvSpPr>
        <p:spPr>
          <a:xfrm rot="5400000">
            <a:off x="9294878" y="5409298"/>
            <a:ext cx="536447" cy="533400"/>
          </a:xfrm>
          <a:prstGeom prst="triangle">
            <a:avLst/>
          </a:prstGeom>
          <a:solidFill>
            <a:schemeClr val="tx1">
              <a:lumMod val="50000"/>
              <a:lumOff val="5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pic>
        <p:nvPicPr>
          <p:cNvPr id="52" name="Graphic 51" descr="Gears">
            <a:extLst>
              <a:ext uri="{FF2B5EF4-FFF2-40B4-BE49-F238E27FC236}">
                <a16:creationId xmlns:a16="http://schemas.microsoft.com/office/drawing/2014/main" id="{B7B505F9-E2E6-4CA1-822E-23A09E0A31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16875" y="3533818"/>
            <a:ext cx="759209" cy="759209"/>
          </a:xfrm>
          <a:prstGeom prst="rect">
            <a:avLst/>
          </a:prstGeom>
        </p:spPr>
      </p:pic>
      <p:pic>
        <p:nvPicPr>
          <p:cNvPr id="54" name="Graphic 53" descr="Database">
            <a:extLst>
              <a:ext uri="{FF2B5EF4-FFF2-40B4-BE49-F238E27FC236}">
                <a16:creationId xmlns:a16="http://schemas.microsoft.com/office/drawing/2014/main" id="{61046A1C-DEF2-4648-8B77-89EDF2371B4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25158" y="2864040"/>
            <a:ext cx="667863" cy="667863"/>
          </a:xfrm>
          <a:prstGeom prst="rect">
            <a:avLst/>
          </a:prstGeom>
        </p:spPr>
      </p:pic>
      <p:pic>
        <p:nvPicPr>
          <p:cNvPr id="55" name="Picture 54">
            <a:extLst>
              <a:ext uri="{FF2B5EF4-FFF2-40B4-BE49-F238E27FC236}">
                <a16:creationId xmlns:a16="http://schemas.microsoft.com/office/drawing/2014/main" id="{33AA8427-6A58-4F30-B03A-9828F1898A3E}"/>
              </a:ext>
            </a:extLst>
          </p:cNvPr>
          <p:cNvPicPr>
            <a:picLocks noChangeAspect="1"/>
          </p:cNvPicPr>
          <p:nvPr/>
        </p:nvPicPr>
        <p:blipFill>
          <a:blip r:embed="rId8" cstate="print">
            <a:duotone>
              <a:srgbClr val="0082C8">
                <a:shade val="45000"/>
                <a:satMod val="135000"/>
              </a:srgbClr>
              <a:prstClr val="white"/>
            </a:duotone>
            <a:extLst>
              <a:ext uri="{28A0092B-C50C-407E-A947-70E740481C1C}">
                <a14:useLocalDpi xmlns:a14="http://schemas.microsoft.com/office/drawing/2010/main" val="0"/>
              </a:ext>
            </a:extLst>
          </a:blip>
          <a:stretch>
            <a:fillRect/>
          </a:stretch>
        </p:blipFill>
        <p:spPr>
          <a:xfrm>
            <a:off x="6312562" y="1948028"/>
            <a:ext cx="598611" cy="598611"/>
          </a:xfrm>
          <a:prstGeom prst="rect">
            <a:avLst/>
          </a:prstGeom>
        </p:spPr>
      </p:pic>
      <p:pic>
        <p:nvPicPr>
          <p:cNvPr id="56" name="Picture 55">
            <a:extLst>
              <a:ext uri="{FF2B5EF4-FFF2-40B4-BE49-F238E27FC236}">
                <a16:creationId xmlns:a16="http://schemas.microsoft.com/office/drawing/2014/main" id="{06124D0B-42F2-4623-B18B-9C908E436854}"/>
              </a:ext>
            </a:extLst>
          </p:cNvPr>
          <p:cNvPicPr>
            <a:picLocks noChangeAspect="1"/>
          </p:cNvPicPr>
          <p:nvPr/>
        </p:nvPicPr>
        <p:blipFill>
          <a:blip r:embed="rId9"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8416002" y="1169320"/>
            <a:ext cx="815532" cy="815532"/>
          </a:xfrm>
          <a:prstGeom prst="rect">
            <a:avLst/>
          </a:prstGeom>
          <a:noFill/>
        </p:spPr>
      </p:pic>
      <p:pic>
        <p:nvPicPr>
          <p:cNvPr id="59" name="Picture 58">
            <a:extLst>
              <a:ext uri="{FF2B5EF4-FFF2-40B4-BE49-F238E27FC236}">
                <a16:creationId xmlns:a16="http://schemas.microsoft.com/office/drawing/2014/main" id="{3C45042B-9D3F-4780-978D-3D80809F3EA0}"/>
              </a:ext>
            </a:extLst>
          </p:cNvPr>
          <p:cNvPicPr>
            <a:picLocks noChangeAspect="1"/>
          </p:cNvPicPr>
          <p:nvPr/>
        </p:nvPicPr>
        <p:blipFill>
          <a:blip r:embed="rId10"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055106" y="2488561"/>
            <a:ext cx="484494" cy="484494"/>
          </a:xfrm>
          <a:prstGeom prst="rect">
            <a:avLst/>
          </a:prstGeom>
        </p:spPr>
      </p:pic>
      <p:sp>
        <p:nvSpPr>
          <p:cNvPr id="60" name="TextBox 59">
            <a:extLst>
              <a:ext uri="{FF2B5EF4-FFF2-40B4-BE49-F238E27FC236}">
                <a16:creationId xmlns:a16="http://schemas.microsoft.com/office/drawing/2014/main" id="{84C721B5-7BBF-4926-84DA-BB735E4D9D2B}"/>
              </a:ext>
            </a:extLst>
          </p:cNvPr>
          <p:cNvSpPr txBox="1"/>
          <p:nvPr/>
        </p:nvSpPr>
        <p:spPr>
          <a:xfrm>
            <a:off x="3690531" y="2124366"/>
            <a:ext cx="1269865" cy="276999"/>
          </a:xfrm>
          <a:prstGeom prst="rect">
            <a:avLst/>
          </a:prstGeom>
          <a:noFill/>
        </p:spPr>
        <p:txBody>
          <a:bodyPr wrap="square" rtlCol="0">
            <a:spAutoFit/>
          </a:bodyPr>
          <a:lstStyle/>
          <a:p>
            <a:r>
              <a:rPr lang="en-US" sz="1200" b="1" dirty="0"/>
              <a:t>We are here</a:t>
            </a:r>
          </a:p>
        </p:txBody>
      </p:sp>
    </p:spTree>
    <p:extLst>
      <p:ext uri="{BB962C8B-B14F-4D97-AF65-F5344CB8AC3E}">
        <p14:creationId xmlns:p14="http://schemas.microsoft.com/office/powerpoint/2010/main" val="23177704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4CB27-0E3F-4AA1-A398-A1E23BCE08AB}"/>
              </a:ext>
            </a:extLst>
          </p:cNvPr>
          <p:cNvSpPr>
            <a:spLocks noGrp="1"/>
          </p:cNvSpPr>
          <p:nvPr>
            <p:ph type="title"/>
          </p:nvPr>
        </p:nvSpPr>
        <p:spPr>
          <a:xfrm>
            <a:off x="594566" y="307855"/>
            <a:ext cx="11725484" cy="298327"/>
          </a:xfrm>
        </p:spPr>
        <p:txBody>
          <a:bodyPr>
            <a:normAutofit fontScale="90000"/>
          </a:bodyPr>
          <a:lstStyle/>
          <a:p>
            <a:r>
              <a:rPr lang="en-US" sz="2000" dirty="0"/>
              <a:t>Initial Quality Check for CHD Data Matching</a:t>
            </a:r>
          </a:p>
        </p:txBody>
      </p:sp>
      <p:sp>
        <p:nvSpPr>
          <p:cNvPr id="7" name="TextBox 6">
            <a:extLst>
              <a:ext uri="{FF2B5EF4-FFF2-40B4-BE49-F238E27FC236}">
                <a16:creationId xmlns:a16="http://schemas.microsoft.com/office/drawing/2014/main" id="{7EBFA03A-F002-47E3-BF79-C565505DF9B8}"/>
              </a:ext>
            </a:extLst>
          </p:cNvPr>
          <p:cNvSpPr txBox="1"/>
          <p:nvPr/>
        </p:nvSpPr>
        <p:spPr>
          <a:xfrm>
            <a:off x="2313087" y="3505341"/>
            <a:ext cx="1438835" cy="430887"/>
          </a:xfrm>
          <a:prstGeom prst="rect">
            <a:avLst/>
          </a:prstGeom>
          <a:noFill/>
        </p:spPr>
        <p:txBody>
          <a:bodyPr wrap="square" rtlCol="0">
            <a:spAutoFit/>
          </a:bodyPr>
          <a:lstStyle/>
          <a:p>
            <a:r>
              <a:rPr lang="en-US" sz="1100" dirty="0">
                <a:solidFill>
                  <a:schemeClr val="bg1"/>
                </a:solidFill>
              </a:rPr>
              <a:t>Single View of Customer</a:t>
            </a:r>
          </a:p>
        </p:txBody>
      </p:sp>
      <p:cxnSp>
        <p:nvCxnSpPr>
          <p:cNvPr id="9" name="Straight Connector 8">
            <a:extLst>
              <a:ext uri="{FF2B5EF4-FFF2-40B4-BE49-F238E27FC236}">
                <a16:creationId xmlns:a16="http://schemas.microsoft.com/office/drawing/2014/main" id="{8AEFA8C7-538C-4DCF-A9A6-7BC5CC787328}"/>
              </a:ext>
            </a:extLst>
          </p:cNvPr>
          <p:cNvCxnSpPr>
            <a:cxnSpLocks/>
          </p:cNvCxnSpPr>
          <p:nvPr/>
        </p:nvCxnSpPr>
        <p:spPr>
          <a:xfrm>
            <a:off x="3468377" y="2877211"/>
            <a:ext cx="0" cy="2000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D7E1F85-3D1F-48D0-B8A8-A28016A018DB}"/>
              </a:ext>
            </a:extLst>
          </p:cNvPr>
          <p:cNvSpPr txBox="1"/>
          <p:nvPr/>
        </p:nvSpPr>
        <p:spPr>
          <a:xfrm>
            <a:off x="3436659" y="3153485"/>
            <a:ext cx="1838511" cy="1862048"/>
          </a:xfrm>
          <a:prstGeom prst="rect">
            <a:avLst/>
          </a:prstGeom>
          <a:noFill/>
        </p:spPr>
        <p:txBody>
          <a:bodyPr wrap="square" rtlCol="0">
            <a:spAutoFit/>
          </a:bodyPr>
          <a:lstStyle/>
          <a:p>
            <a:pPr>
              <a:spcAft>
                <a:spcPts val="600"/>
              </a:spcAft>
            </a:pPr>
            <a:r>
              <a:rPr lang="en-US" sz="1000" dirty="0">
                <a:solidFill>
                  <a:schemeClr val="bg1"/>
                </a:solidFill>
              </a:rPr>
              <a:t>Date Integration</a:t>
            </a:r>
          </a:p>
          <a:p>
            <a:pPr>
              <a:spcAft>
                <a:spcPts val="600"/>
              </a:spcAft>
            </a:pPr>
            <a:r>
              <a:rPr lang="en-US" sz="1000" dirty="0">
                <a:solidFill>
                  <a:schemeClr val="bg1"/>
                </a:solidFill>
              </a:rPr>
              <a:t>Data Cleansing</a:t>
            </a:r>
            <a:br>
              <a:rPr lang="en-US" sz="1000" dirty="0">
                <a:solidFill>
                  <a:schemeClr val="bg1"/>
                </a:solidFill>
              </a:rPr>
            </a:br>
            <a:r>
              <a:rPr lang="en-US" sz="1000" dirty="0">
                <a:solidFill>
                  <a:schemeClr val="bg1"/>
                </a:solidFill>
              </a:rPr>
              <a:t>(Data Quality)</a:t>
            </a:r>
          </a:p>
          <a:p>
            <a:pPr>
              <a:spcAft>
                <a:spcPts val="600"/>
              </a:spcAft>
            </a:pPr>
            <a:r>
              <a:rPr lang="en-US" sz="1000" dirty="0">
                <a:solidFill>
                  <a:schemeClr val="bg1"/>
                </a:solidFill>
              </a:rPr>
              <a:t>Data Supplementation</a:t>
            </a:r>
            <a:br>
              <a:rPr lang="en-US" sz="1000" dirty="0">
                <a:solidFill>
                  <a:schemeClr val="bg1"/>
                </a:solidFill>
              </a:rPr>
            </a:br>
            <a:r>
              <a:rPr lang="en-US" sz="1000" dirty="0">
                <a:solidFill>
                  <a:schemeClr val="bg1"/>
                </a:solidFill>
              </a:rPr>
              <a:t>(Reference Data)</a:t>
            </a:r>
          </a:p>
          <a:p>
            <a:pPr>
              <a:spcAft>
                <a:spcPts val="600"/>
              </a:spcAft>
            </a:pPr>
            <a:r>
              <a:rPr lang="en-US" sz="1000" dirty="0">
                <a:solidFill>
                  <a:schemeClr val="bg1"/>
                </a:solidFill>
              </a:rPr>
              <a:t>Data Enrichment</a:t>
            </a:r>
          </a:p>
          <a:p>
            <a:pPr>
              <a:spcAft>
                <a:spcPts val="600"/>
              </a:spcAft>
            </a:pPr>
            <a:r>
              <a:rPr lang="en-US" sz="1000" dirty="0">
                <a:solidFill>
                  <a:schemeClr val="bg1"/>
                </a:solidFill>
              </a:rPr>
              <a:t>(Geocoding)</a:t>
            </a:r>
          </a:p>
          <a:p>
            <a:endParaRPr lang="en-US" sz="1000" dirty="0">
              <a:solidFill>
                <a:schemeClr val="bg1"/>
              </a:solidFill>
            </a:endParaRPr>
          </a:p>
          <a:p>
            <a:endParaRPr lang="en-US" sz="1000" dirty="0">
              <a:solidFill>
                <a:schemeClr val="bg1"/>
              </a:solidFill>
            </a:endParaRPr>
          </a:p>
        </p:txBody>
      </p:sp>
      <p:cxnSp>
        <p:nvCxnSpPr>
          <p:cNvPr id="15" name="Straight Connector 14">
            <a:extLst>
              <a:ext uri="{FF2B5EF4-FFF2-40B4-BE49-F238E27FC236}">
                <a16:creationId xmlns:a16="http://schemas.microsoft.com/office/drawing/2014/main" id="{4373FA8E-A936-461A-BFD9-57548C06F20D}"/>
              </a:ext>
            </a:extLst>
          </p:cNvPr>
          <p:cNvCxnSpPr>
            <a:cxnSpLocks/>
          </p:cNvCxnSpPr>
          <p:nvPr/>
        </p:nvCxnSpPr>
        <p:spPr>
          <a:xfrm>
            <a:off x="4505187" y="1943795"/>
            <a:ext cx="0" cy="65772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980E812-43F0-44F8-9E49-80F91A42BF0F}"/>
              </a:ext>
            </a:extLst>
          </p:cNvPr>
          <p:cNvSpPr txBox="1"/>
          <p:nvPr/>
        </p:nvSpPr>
        <p:spPr>
          <a:xfrm>
            <a:off x="4468749" y="2287622"/>
            <a:ext cx="1447800" cy="400110"/>
          </a:xfrm>
          <a:prstGeom prst="rect">
            <a:avLst/>
          </a:prstGeom>
          <a:noFill/>
        </p:spPr>
        <p:txBody>
          <a:bodyPr wrap="square" rtlCol="0">
            <a:spAutoFit/>
          </a:bodyPr>
          <a:lstStyle/>
          <a:p>
            <a:pPr algn="ctr"/>
            <a:r>
              <a:rPr lang="en-US" sz="1000" dirty="0">
                <a:solidFill>
                  <a:schemeClr val="bg1"/>
                </a:solidFill>
              </a:rPr>
              <a:t>Products &amp; Services Purchased</a:t>
            </a:r>
          </a:p>
        </p:txBody>
      </p:sp>
      <p:sp>
        <p:nvSpPr>
          <p:cNvPr id="19" name="TextBox 18">
            <a:extLst>
              <a:ext uri="{FF2B5EF4-FFF2-40B4-BE49-F238E27FC236}">
                <a16:creationId xmlns:a16="http://schemas.microsoft.com/office/drawing/2014/main" id="{E7B86691-D0BB-4DA5-9BA6-31FA6355FD44}"/>
              </a:ext>
            </a:extLst>
          </p:cNvPr>
          <p:cNvSpPr txBox="1"/>
          <p:nvPr/>
        </p:nvSpPr>
        <p:spPr>
          <a:xfrm>
            <a:off x="5012676" y="3164289"/>
            <a:ext cx="1747359" cy="246221"/>
          </a:xfrm>
          <a:prstGeom prst="rect">
            <a:avLst/>
          </a:prstGeom>
          <a:noFill/>
        </p:spPr>
        <p:txBody>
          <a:bodyPr wrap="square" rtlCol="0">
            <a:spAutoFit/>
          </a:bodyPr>
          <a:lstStyle/>
          <a:p>
            <a:pPr algn="ctr"/>
            <a:r>
              <a:rPr lang="en-US" sz="1000" dirty="0">
                <a:solidFill>
                  <a:schemeClr val="bg1"/>
                </a:solidFill>
              </a:rPr>
              <a:t>Ownership </a:t>
            </a:r>
          </a:p>
        </p:txBody>
      </p:sp>
      <p:sp>
        <p:nvSpPr>
          <p:cNvPr id="20" name="TextBox 19">
            <a:extLst>
              <a:ext uri="{FF2B5EF4-FFF2-40B4-BE49-F238E27FC236}">
                <a16:creationId xmlns:a16="http://schemas.microsoft.com/office/drawing/2014/main" id="{82E31664-4F53-4A93-B512-EFFB668FFEBC}"/>
              </a:ext>
            </a:extLst>
          </p:cNvPr>
          <p:cNvSpPr txBox="1"/>
          <p:nvPr/>
        </p:nvSpPr>
        <p:spPr>
          <a:xfrm>
            <a:off x="5287306" y="3862766"/>
            <a:ext cx="1178016" cy="400110"/>
          </a:xfrm>
          <a:prstGeom prst="rect">
            <a:avLst/>
          </a:prstGeom>
          <a:noFill/>
        </p:spPr>
        <p:txBody>
          <a:bodyPr wrap="square" rtlCol="0">
            <a:spAutoFit/>
          </a:bodyPr>
          <a:lstStyle/>
          <a:p>
            <a:pPr algn="ctr"/>
            <a:r>
              <a:rPr lang="en-US" sz="1000" dirty="0">
                <a:solidFill>
                  <a:schemeClr val="bg1"/>
                </a:solidFill>
              </a:rPr>
              <a:t>Organizational Relationships</a:t>
            </a:r>
          </a:p>
        </p:txBody>
      </p:sp>
      <p:sp>
        <p:nvSpPr>
          <p:cNvPr id="25" name="TextBox 24">
            <a:extLst>
              <a:ext uri="{FF2B5EF4-FFF2-40B4-BE49-F238E27FC236}">
                <a16:creationId xmlns:a16="http://schemas.microsoft.com/office/drawing/2014/main" id="{B97F8E29-1DB8-48FB-8BB8-68CE2EA5B401}"/>
              </a:ext>
            </a:extLst>
          </p:cNvPr>
          <p:cNvSpPr txBox="1"/>
          <p:nvPr/>
        </p:nvSpPr>
        <p:spPr>
          <a:xfrm>
            <a:off x="5279292" y="4852917"/>
            <a:ext cx="1178016" cy="246221"/>
          </a:xfrm>
          <a:prstGeom prst="rect">
            <a:avLst/>
          </a:prstGeom>
          <a:noFill/>
        </p:spPr>
        <p:txBody>
          <a:bodyPr wrap="square" rtlCol="0">
            <a:spAutoFit/>
          </a:bodyPr>
          <a:lstStyle/>
          <a:p>
            <a:pPr algn="ctr"/>
            <a:r>
              <a:rPr lang="en-US" sz="1000" dirty="0">
                <a:solidFill>
                  <a:schemeClr val="bg1"/>
                </a:solidFill>
              </a:rPr>
              <a:t>Social Network</a:t>
            </a:r>
          </a:p>
        </p:txBody>
      </p:sp>
      <p:sp>
        <p:nvSpPr>
          <p:cNvPr id="26" name="TextBox 25">
            <a:extLst>
              <a:ext uri="{FF2B5EF4-FFF2-40B4-BE49-F238E27FC236}">
                <a16:creationId xmlns:a16="http://schemas.microsoft.com/office/drawing/2014/main" id="{16CEB89D-C26D-49DA-9294-5F7B01ECA479}"/>
              </a:ext>
            </a:extLst>
          </p:cNvPr>
          <p:cNvSpPr txBox="1"/>
          <p:nvPr/>
        </p:nvSpPr>
        <p:spPr>
          <a:xfrm>
            <a:off x="3965973" y="5424186"/>
            <a:ext cx="1711040" cy="246221"/>
          </a:xfrm>
          <a:prstGeom prst="rect">
            <a:avLst/>
          </a:prstGeom>
          <a:noFill/>
        </p:spPr>
        <p:txBody>
          <a:bodyPr wrap="square" rtlCol="0">
            <a:spAutoFit/>
          </a:bodyPr>
          <a:lstStyle/>
          <a:p>
            <a:pPr algn="ctr"/>
            <a:r>
              <a:rPr lang="en-US" sz="1000" dirty="0">
                <a:solidFill>
                  <a:schemeClr val="bg1"/>
                </a:solidFill>
              </a:rPr>
              <a:t>Location Relationships</a:t>
            </a:r>
          </a:p>
        </p:txBody>
      </p:sp>
      <p:cxnSp>
        <p:nvCxnSpPr>
          <p:cNvPr id="45" name="Straight Connector 44">
            <a:extLst>
              <a:ext uri="{FF2B5EF4-FFF2-40B4-BE49-F238E27FC236}">
                <a16:creationId xmlns:a16="http://schemas.microsoft.com/office/drawing/2014/main" id="{9AD95E5A-80B4-4C22-93B9-E148B9174C83}"/>
              </a:ext>
            </a:extLst>
          </p:cNvPr>
          <p:cNvCxnSpPr>
            <a:cxnSpLocks/>
          </p:cNvCxnSpPr>
          <p:nvPr/>
        </p:nvCxnSpPr>
        <p:spPr>
          <a:xfrm>
            <a:off x="5963175" y="1256451"/>
            <a:ext cx="0" cy="7669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CF9F0779-5F66-4335-B1C9-9B76DD209FDA}"/>
              </a:ext>
            </a:extLst>
          </p:cNvPr>
          <p:cNvSpPr txBox="1"/>
          <p:nvPr/>
        </p:nvSpPr>
        <p:spPr>
          <a:xfrm>
            <a:off x="5945446" y="1310600"/>
            <a:ext cx="1310134" cy="707886"/>
          </a:xfrm>
          <a:prstGeom prst="rect">
            <a:avLst/>
          </a:prstGeom>
          <a:noFill/>
        </p:spPr>
        <p:txBody>
          <a:bodyPr wrap="square" rtlCol="0">
            <a:spAutoFit/>
          </a:bodyPr>
          <a:lstStyle/>
          <a:p>
            <a:r>
              <a:rPr lang="en-US" sz="1000" dirty="0">
                <a:solidFill>
                  <a:schemeClr val="bg1"/>
                </a:solidFill>
              </a:rPr>
              <a:t>Single View </a:t>
            </a:r>
          </a:p>
          <a:p>
            <a:r>
              <a:rPr lang="en-US" sz="1000" dirty="0">
                <a:solidFill>
                  <a:schemeClr val="bg1"/>
                </a:solidFill>
              </a:rPr>
              <a:t>of Customer</a:t>
            </a:r>
          </a:p>
          <a:p>
            <a:r>
              <a:rPr lang="en-US" sz="1000" dirty="0">
                <a:solidFill>
                  <a:schemeClr val="bg1"/>
                </a:solidFill>
              </a:rPr>
              <a:t>+ relationships</a:t>
            </a:r>
          </a:p>
          <a:p>
            <a:r>
              <a:rPr lang="en-US" sz="1000" dirty="0">
                <a:solidFill>
                  <a:schemeClr val="bg1"/>
                </a:solidFill>
              </a:rPr>
              <a:t>+ all interactions</a:t>
            </a:r>
          </a:p>
        </p:txBody>
      </p:sp>
      <p:sp>
        <p:nvSpPr>
          <p:cNvPr id="50" name="TextBox 49">
            <a:extLst>
              <a:ext uri="{FF2B5EF4-FFF2-40B4-BE49-F238E27FC236}">
                <a16:creationId xmlns:a16="http://schemas.microsoft.com/office/drawing/2014/main" id="{92DABBD1-C7D9-4A81-9C2E-E0DA13B74DF3}"/>
              </a:ext>
            </a:extLst>
          </p:cNvPr>
          <p:cNvSpPr txBox="1"/>
          <p:nvPr/>
        </p:nvSpPr>
        <p:spPr>
          <a:xfrm>
            <a:off x="6511130" y="2252410"/>
            <a:ext cx="2035299" cy="261610"/>
          </a:xfrm>
          <a:prstGeom prst="rect">
            <a:avLst/>
          </a:prstGeom>
          <a:noFill/>
        </p:spPr>
        <p:txBody>
          <a:bodyPr wrap="square" rtlCol="0">
            <a:spAutoFit/>
          </a:bodyPr>
          <a:lstStyle/>
          <a:p>
            <a:pPr algn="ctr"/>
            <a:r>
              <a:rPr lang="en-US" sz="1100" dirty="0">
                <a:solidFill>
                  <a:schemeClr val="bg1"/>
                </a:solidFill>
              </a:rPr>
              <a:t>Transactional Information</a:t>
            </a:r>
          </a:p>
        </p:txBody>
      </p:sp>
      <p:sp>
        <p:nvSpPr>
          <p:cNvPr id="51" name="TextBox 50">
            <a:extLst>
              <a:ext uri="{FF2B5EF4-FFF2-40B4-BE49-F238E27FC236}">
                <a16:creationId xmlns:a16="http://schemas.microsoft.com/office/drawing/2014/main" id="{49523E47-06AF-41B1-8D19-1B644AE0F68A}"/>
              </a:ext>
            </a:extLst>
          </p:cNvPr>
          <p:cNvSpPr txBox="1"/>
          <p:nvPr/>
        </p:nvSpPr>
        <p:spPr>
          <a:xfrm>
            <a:off x="6728840" y="2979107"/>
            <a:ext cx="2139664" cy="400110"/>
          </a:xfrm>
          <a:prstGeom prst="rect">
            <a:avLst/>
          </a:prstGeom>
          <a:noFill/>
        </p:spPr>
        <p:txBody>
          <a:bodyPr wrap="square" rtlCol="0">
            <a:spAutoFit/>
          </a:bodyPr>
          <a:lstStyle/>
          <a:p>
            <a:pPr algn="ctr"/>
            <a:r>
              <a:rPr lang="en-US" sz="1000" dirty="0">
                <a:solidFill>
                  <a:schemeClr val="bg1"/>
                </a:solidFill>
              </a:rPr>
              <a:t>Sales, Billing, Customer Center, Support, etc.</a:t>
            </a:r>
          </a:p>
        </p:txBody>
      </p:sp>
      <p:sp>
        <p:nvSpPr>
          <p:cNvPr id="52" name="TextBox 51">
            <a:extLst>
              <a:ext uri="{FF2B5EF4-FFF2-40B4-BE49-F238E27FC236}">
                <a16:creationId xmlns:a16="http://schemas.microsoft.com/office/drawing/2014/main" id="{26E4CF4E-7C29-44F9-966E-CDF1549A57E8}"/>
              </a:ext>
            </a:extLst>
          </p:cNvPr>
          <p:cNvSpPr txBox="1"/>
          <p:nvPr/>
        </p:nvSpPr>
        <p:spPr>
          <a:xfrm>
            <a:off x="6838656" y="4183733"/>
            <a:ext cx="2035299" cy="430887"/>
          </a:xfrm>
          <a:prstGeom prst="rect">
            <a:avLst/>
          </a:prstGeom>
          <a:noFill/>
        </p:spPr>
        <p:txBody>
          <a:bodyPr wrap="square" rtlCol="0">
            <a:spAutoFit/>
          </a:bodyPr>
          <a:lstStyle/>
          <a:p>
            <a:pPr algn="ctr"/>
            <a:r>
              <a:rPr lang="en-US" sz="1100" dirty="0">
                <a:solidFill>
                  <a:schemeClr val="bg1"/>
                </a:solidFill>
              </a:rPr>
              <a:t>Interactions Information from Social Media</a:t>
            </a:r>
          </a:p>
        </p:txBody>
      </p:sp>
      <p:sp>
        <p:nvSpPr>
          <p:cNvPr id="53" name="TextBox 52">
            <a:extLst>
              <a:ext uri="{FF2B5EF4-FFF2-40B4-BE49-F238E27FC236}">
                <a16:creationId xmlns:a16="http://schemas.microsoft.com/office/drawing/2014/main" id="{6053A25B-2EE9-4B83-95DA-89364BDB7133}"/>
              </a:ext>
            </a:extLst>
          </p:cNvPr>
          <p:cNvSpPr txBox="1"/>
          <p:nvPr/>
        </p:nvSpPr>
        <p:spPr>
          <a:xfrm>
            <a:off x="6092171" y="5316174"/>
            <a:ext cx="2035299" cy="430887"/>
          </a:xfrm>
          <a:prstGeom prst="rect">
            <a:avLst/>
          </a:prstGeom>
          <a:noFill/>
        </p:spPr>
        <p:txBody>
          <a:bodyPr wrap="square" rtlCol="0">
            <a:spAutoFit/>
          </a:bodyPr>
          <a:lstStyle/>
          <a:p>
            <a:pPr algn="ctr"/>
            <a:r>
              <a:rPr lang="en-US" sz="1100" dirty="0">
                <a:solidFill>
                  <a:schemeClr val="bg1"/>
                </a:solidFill>
              </a:rPr>
              <a:t>Anonymous Web &amp; Mobile Interactions</a:t>
            </a:r>
          </a:p>
        </p:txBody>
      </p:sp>
      <p:sp>
        <p:nvSpPr>
          <p:cNvPr id="66" name="TextBox 65">
            <a:extLst>
              <a:ext uri="{FF2B5EF4-FFF2-40B4-BE49-F238E27FC236}">
                <a16:creationId xmlns:a16="http://schemas.microsoft.com/office/drawing/2014/main" id="{FF41D488-5D6F-4BBC-97E6-9730F047C8F6}"/>
              </a:ext>
            </a:extLst>
          </p:cNvPr>
          <p:cNvSpPr txBox="1"/>
          <p:nvPr/>
        </p:nvSpPr>
        <p:spPr>
          <a:xfrm>
            <a:off x="7970816" y="1671013"/>
            <a:ext cx="1349280" cy="430887"/>
          </a:xfrm>
          <a:prstGeom prst="rect">
            <a:avLst/>
          </a:prstGeom>
          <a:noFill/>
        </p:spPr>
        <p:txBody>
          <a:bodyPr wrap="square" rtlCol="0">
            <a:spAutoFit/>
          </a:bodyPr>
          <a:lstStyle/>
          <a:p>
            <a:pPr algn="r"/>
            <a:r>
              <a:rPr lang="en-US" sz="1100" dirty="0">
                <a:solidFill>
                  <a:schemeClr val="bg1"/>
                </a:solidFill>
              </a:rPr>
              <a:t>Customer-Centric Insights</a:t>
            </a:r>
          </a:p>
        </p:txBody>
      </p:sp>
      <p:cxnSp>
        <p:nvCxnSpPr>
          <p:cNvPr id="67" name="Straight Connector 66">
            <a:extLst>
              <a:ext uri="{FF2B5EF4-FFF2-40B4-BE49-F238E27FC236}">
                <a16:creationId xmlns:a16="http://schemas.microsoft.com/office/drawing/2014/main" id="{BB887829-29A6-4D0C-A181-B42BCE574DD3}"/>
              </a:ext>
            </a:extLst>
          </p:cNvPr>
          <p:cNvCxnSpPr>
            <a:cxnSpLocks/>
          </p:cNvCxnSpPr>
          <p:nvPr/>
        </p:nvCxnSpPr>
        <p:spPr>
          <a:xfrm>
            <a:off x="9241634" y="1804334"/>
            <a:ext cx="0" cy="4312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6433B4B9-973B-4787-BD92-CA595152D9D2}"/>
              </a:ext>
            </a:extLst>
          </p:cNvPr>
          <p:cNvSpPr txBox="1"/>
          <p:nvPr/>
        </p:nvSpPr>
        <p:spPr>
          <a:xfrm>
            <a:off x="8596609" y="2460447"/>
            <a:ext cx="1747359" cy="553998"/>
          </a:xfrm>
          <a:prstGeom prst="rect">
            <a:avLst/>
          </a:prstGeom>
          <a:noFill/>
        </p:spPr>
        <p:txBody>
          <a:bodyPr wrap="square" rtlCol="0">
            <a:spAutoFit/>
          </a:bodyPr>
          <a:lstStyle/>
          <a:p>
            <a:pPr algn="ctr"/>
            <a:r>
              <a:rPr lang="en-US" sz="1000" dirty="0">
                <a:solidFill>
                  <a:schemeClr val="bg1"/>
                </a:solidFill>
              </a:rPr>
              <a:t>Applying analytical capability to provide insight</a:t>
            </a:r>
          </a:p>
        </p:txBody>
      </p:sp>
      <p:sp>
        <p:nvSpPr>
          <p:cNvPr id="71" name="TextBox 70">
            <a:extLst>
              <a:ext uri="{FF2B5EF4-FFF2-40B4-BE49-F238E27FC236}">
                <a16:creationId xmlns:a16="http://schemas.microsoft.com/office/drawing/2014/main" id="{FD11A711-8F3A-48AE-A620-2CF575F8A82B}"/>
              </a:ext>
            </a:extLst>
          </p:cNvPr>
          <p:cNvSpPr txBox="1"/>
          <p:nvPr/>
        </p:nvSpPr>
        <p:spPr>
          <a:xfrm>
            <a:off x="8645457" y="4543498"/>
            <a:ext cx="1747359" cy="246221"/>
          </a:xfrm>
          <a:prstGeom prst="rect">
            <a:avLst/>
          </a:prstGeom>
          <a:noFill/>
        </p:spPr>
        <p:txBody>
          <a:bodyPr wrap="square" rtlCol="0">
            <a:spAutoFit/>
          </a:bodyPr>
          <a:lstStyle/>
          <a:p>
            <a:pPr algn="ctr"/>
            <a:r>
              <a:rPr lang="en-US" sz="1000" dirty="0">
                <a:solidFill>
                  <a:schemeClr val="bg1"/>
                </a:solidFill>
              </a:rPr>
              <a:t>Predict</a:t>
            </a:r>
          </a:p>
        </p:txBody>
      </p:sp>
      <p:sp>
        <p:nvSpPr>
          <p:cNvPr id="27" name="Text Placeholder 6">
            <a:extLst>
              <a:ext uri="{FF2B5EF4-FFF2-40B4-BE49-F238E27FC236}">
                <a16:creationId xmlns:a16="http://schemas.microsoft.com/office/drawing/2014/main" id="{10B47192-419F-46AC-8F0C-CB7FC016A76B}"/>
              </a:ext>
            </a:extLst>
          </p:cNvPr>
          <p:cNvSpPr txBox="1">
            <a:spLocks/>
          </p:cNvSpPr>
          <p:nvPr/>
        </p:nvSpPr>
        <p:spPr>
          <a:xfrm>
            <a:off x="7922568" y="2511846"/>
            <a:ext cx="4485374" cy="1463816"/>
          </a:xfrm>
          <a:prstGeom prst="rect">
            <a:avLst/>
          </a:prstGeom>
        </p:spPr>
        <p:txBody>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marL="171450" indent="-171450">
              <a:buFont typeface="Wingdings" panose="05000000000000000000" pitchFamily="2" charset="2"/>
              <a:buChar char="q"/>
            </a:pPr>
            <a:r>
              <a:rPr lang="en-US" kern="0" dirty="0">
                <a:solidFill>
                  <a:srgbClr val="0087E2"/>
                </a:solidFill>
              </a:rPr>
              <a:t>Error-type-Coded data labeling is adopted for training data.</a:t>
            </a:r>
          </a:p>
          <a:p>
            <a:endParaRPr lang="en-US" kern="0" dirty="0">
              <a:solidFill>
                <a:srgbClr val="0087E2"/>
              </a:solidFill>
            </a:endParaRPr>
          </a:p>
          <a:p>
            <a:pPr marL="171450" indent="-171450">
              <a:buFont typeface="Wingdings" panose="05000000000000000000" pitchFamily="2" charset="2"/>
              <a:buChar char="q"/>
            </a:pPr>
            <a:r>
              <a:rPr lang="en-US" kern="0" dirty="0">
                <a:solidFill>
                  <a:srgbClr val="0087E2"/>
                </a:solidFill>
              </a:rPr>
              <a:t>At the moment, data labeling is only used for accuracy validation.</a:t>
            </a:r>
          </a:p>
          <a:p>
            <a:endParaRPr lang="en-US" kern="0" dirty="0">
              <a:solidFill>
                <a:srgbClr val="0087E2"/>
              </a:solidFill>
            </a:endParaRPr>
          </a:p>
          <a:p>
            <a:pPr marL="171450" indent="-171450">
              <a:buFont typeface="Wingdings" panose="05000000000000000000" pitchFamily="2" charset="2"/>
              <a:buChar char="q"/>
            </a:pPr>
            <a:r>
              <a:rPr lang="en-US" kern="0" dirty="0">
                <a:solidFill>
                  <a:srgbClr val="0087E2"/>
                </a:solidFill>
              </a:rPr>
              <a:t>We will implement supervised learning optimization with the labelled data. </a:t>
            </a:r>
          </a:p>
        </p:txBody>
      </p:sp>
      <p:graphicFrame>
        <p:nvGraphicFramePr>
          <p:cNvPr id="4" name="Table 3">
            <a:extLst>
              <a:ext uri="{FF2B5EF4-FFF2-40B4-BE49-F238E27FC236}">
                <a16:creationId xmlns:a16="http://schemas.microsoft.com/office/drawing/2014/main" id="{B98BF377-B971-4BD4-B206-5FFCD3B8B30F}"/>
              </a:ext>
            </a:extLst>
          </p:cNvPr>
          <p:cNvGraphicFramePr>
            <a:graphicFrameLocks noGrp="1"/>
          </p:cNvGraphicFramePr>
          <p:nvPr/>
        </p:nvGraphicFramePr>
        <p:xfrm>
          <a:off x="304800" y="958976"/>
          <a:ext cx="7238973" cy="8260804"/>
        </p:xfrm>
        <a:graphic>
          <a:graphicData uri="http://schemas.openxmlformats.org/drawingml/2006/table">
            <a:tbl>
              <a:tblPr firstRow="1" firstCol="1" bandRow="1">
                <a:tableStyleId>{5C22544A-7EE6-4342-B048-85BDC9FD1C3A}</a:tableStyleId>
              </a:tblPr>
              <a:tblGrid>
                <a:gridCol w="395212">
                  <a:extLst>
                    <a:ext uri="{9D8B030D-6E8A-4147-A177-3AD203B41FA5}">
                      <a16:colId xmlns:a16="http://schemas.microsoft.com/office/drawing/2014/main" val="1192011514"/>
                    </a:ext>
                  </a:extLst>
                </a:gridCol>
                <a:gridCol w="5896389">
                  <a:extLst>
                    <a:ext uri="{9D8B030D-6E8A-4147-A177-3AD203B41FA5}">
                      <a16:colId xmlns:a16="http://schemas.microsoft.com/office/drawing/2014/main" val="171346714"/>
                    </a:ext>
                  </a:extLst>
                </a:gridCol>
                <a:gridCol w="527576">
                  <a:extLst>
                    <a:ext uri="{9D8B030D-6E8A-4147-A177-3AD203B41FA5}">
                      <a16:colId xmlns:a16="http://schemas.microsoft.com/office/drawing/2014/main" val="3260151917"/>
                    </a:ext>
                  </a:extLst>
                </a:gridCol>
                <a:gridCol w="419796">
                  <a:extLst>
                    <a:ext uri="{9D8B030D-6E8A-4147-A177-3AD203B41FA5}">
                      <a16:colId xmlns:a16="http://schemas.microsoft.com/office/drawing/2014/main" val="1997519847"/>
                    </a:ext>
                  </a:extLst>
                </a:gridCol>
              </a:tblGrid>
              <a:tr h="299330">
                <a:tc>
                  <a:txBody>
                    <a:bodyPr/>
                    <a:lstStyle/>
                    <a:p>
                      <a:pPr marL="0" marR="0" algn="ctr">
                        <a:spcBef>
                          <a:spcPts val="0"/>
                        </a:spcBef>
                        <a:spcAft>
                          <a:spcPts val="0"/>
                        </a:spcAft>
                      </a:pPr>
                      <a:r>
                        <a:rPr lang="en-US" sz="200">
                          <a:effectLst/>
                        </a:rPr>
                        <a:t>Scenario</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Descriptions</a:t>
                      </a:r>
                      <a:endParaRPr lang="en-US" sz="1000" dirty="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Match</a:t>
                      </a:r>
                      <a:endParaRPr lang="en-US" sz="1000" dirty="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Error Code</a:t>
                      </a:r>
                      <a:endParaRPr lang="en-US" sz="1000" dirty="0">
                        <a:effectLst/>
                        <a:latin typeface="Calibri" panose="020F0502020204030204" pitchFamily="34" charset="0"/>
                        <a:ea typeface="Calibri" panose="020F0502020204030204" pitchFamily="34" charset="0"/>
                      </a:endParaRPr>
                    </a:p>
                  </a:txBody>
                  <a:tcPr marL="5475" marR="5475" marT="3650" marB="3650"/>
                </a:tc>
                <a:extLst>
                  <a:ext uri="{0D108BD9-81ED-4DB2-BD59-A6C34878D82A}">
                    <a16:rowId xmlns:a16="http://schemas.microsoft.com/office/drawing/2014/main" val="2807714401"/>
                  </a:ext>
                </a:extLst>
              </a:tr>
              <a:tr h="153166">
                <a:tc>
                  <a:txBody>
                    <a:bodyPr/>
                    <a:lstStyle/>
                    <a:p>
                      <a:pPr marL="0" marR="0" algn="ctr">
                        <a:spcBef>
                          <a:spcPts val="0"/>
                        </a:spcBef>
                        <a:spcAft>
                          <a:spcPts val="0"/>
                        </a:spcAft>
                      </a:pPr>
                      <a:r>
                        <a:rPr lang="en-US" sz="200">
                          <a:effectLst/>
                        </a:rPr>
                        <a:t>1</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a:effectLst/>
                        </a:rPr>
                        <a:t>different stores within a shopping center/village</a:t>
                      </a:r>
                      <a:endParaRPr lang="en-US" sz="10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a:effectLst/>
                        </a:rPr>
                        <a:t>FALSE</a:t>
                      </a:r>
                      <a:endParaRPr lang="en-US" sz="10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1</a:t>
                      </a:r>
                      <a:endParaRPr lang="en-US" sz="1000" dirty="0">
                        <a:effectLst/>
                        <a:latin typeface="Calibri" panose="020F0502020204030204" pitchFamily="34" charset="0"/>
                        <a:ea typeface="Calibri" panose="020F0502020204030204" pitchFamily="34" charset="0"/>
                      </a:endParaRPr>
                    </a:p>
                  </a:txBody>
                  <a:tcPr marL="5475" marR="5475" marT="3650" marB="3650"/>
                </a:tc>
                <a:extLst>
                  <a:ext uri="{0D108BD9-81ED-4DB2-BD59-A6C34878D82A}">
                    <a16:rowId xmlns:a16="http://schemas.microsoft.com/office/drawing/2014/main" val="4245689799"/>
                  </a:ext>
                </a:extLst>
              </a:tr>
              <a:tr h="153166">
                <a:tc>
                  <a:txBody>
                    <a:bodyPr/>
                    <a:lstStyle/>
                    <a:p>
                      <a:pPr marL="0" marR="0" algn="ctr">
                        <a:spcBef>
                          <a:spcPts val="0"/>
                        </a:spcBef>
                        <a:spcAft>
                          <a:spcPts val="0"/>
                        </a:spcAft>
                      </a:pPr>
                      <a:r>
                        <a:rPr lang="en-US" sz="200">
                          <a:effectLst/>
                        </a:rPr>
                        <a:t>4</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Multiple stores/hospitals/supermarkets within a plaza</a:t>
                      </a:r>
                      <a:endParaRPr lang="en-US" sz="1000" dirty="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a:effectLst/>
                        </a:rPr>
                        <a:t>FALSE</a:t>
                      </a:r>
                      <a:endParaRPr lang="en-US" sz="10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a:effectLst/>
                        </a:rPr>
                        <a:t>1</a:t>
                      </a:r>
                      <a:endParaRPr lang="en-US" sz="1000">
                        <a:effectLst/>
                        <a:latin typeface="Calibri" panose="020F0502020204030204" pitchFamily="34" charset="0"/>
                        <a:ea typeface="Calibri" panose="020F0502020204030204" pitchFamily="34" charset="0"/>
                      </a:endParaRPr>
                    </a:p>
                  </a:txBody>
                  <a:tcPr marL="5475" marR="5475" marT="3650" marB="3650"/>
                </a:tc>
                <a:extLst>
                  <a:ext uri="{0D108BD9-81ED-4DB2-BD59-A6C34878D82A}">
                    <a16:rowId xmlns:a16="http://schemas.microsoft.com/office/drawing/2014/main" val="599183984"/>
                  </a:ext>
                </a:extLst>
              </a:tr>
              <a:tr h="299330">
                <a:tc>
                  <a:txBody>
                    <a:bodyPr/>
                    <a:lstStyle/>
                    <a:p>
                      <a:pPr marL="0" marR="0" algn="ctr">
                        <a:spcBef>
                          <a:spcPts val="0"/>
                        </a:spcBef>
                        <a:spcAft>
                          <a:spcPts val="0"/>
                        </a:spcAft>
                      </a:pPr>
                      <a:r>
                        <a:rPr lang="en-US" sz="200">
                          <a:effectLst/>
                        </a:rPr>
                        <a:t>6</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a:effectLst/>
                        </a:rPr>
                        <a:t>Different hotels/schools with the same address</a:t>
                      </a:r>
                      <a:endParaRPr lang="en-US" sz="10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TRUE/FALSE</a:t>
                      </a:r>
                      <a:endParaRPr lang="en-US" sz="1000" dirty="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a:effectLst/>
                        </a:rPr>
                        <a:t>1</a:t>
                      </a:r>
                      <a:endParaRPr lang="en-US" sz="1000">
                        <a:effectLst/>
                        <a:latin typeface="Calibri" panose="020F0502020204030204" pitchFamily="34" charset="0"/>
                        <a:ea typeface="Calibri" panose="020F0502020204030204" pitchFamily="34" charset="0"/>
                      </a:endParaRPr>
                    </a:p>
                  </a:txBody>
                  <a:tcPr marL="5475" marR="5475" marT="3650" marB="3650"/>
                </a:tc>
                <a:extLst>
                  <a:ext uri="{0D108BD9-81ED-4DB2-BD59-A6C34878D82A}">
                    <a16:rowId xmlns:a16="http://schemas.microsoft.com/office/drawing/2014/main" val="2073782914"/>
                  </a:ext>
                </a:extLst>
              </a:tr>
              <a:tr h="153166">
                <a:tc>
                  <a:txBody>
                    <a:bodyPr/>
                    <a:lstStyle/>
                    <a:p>
                      <a:pPr marL="0" marR="0" algn="ctr">
                        <a:spcBef>
                          <a:spcPts val="0"/>
                        </a:spcBef>
                        <a:spcAft>
                          <a:spcPts val="0"/>
                        </a:spcAft>
                      </a:pPr>
                      <a:r>
                        <a:rPr lang="en-US" sz="200">
                          <a:effectLst/>
                        </a:rPr>
                        <a:t>11</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Different stores with the same address but different suite numbers</a:t>
                      </a:r>
                      <a:endParaRPr lang="en-US" sz="1000" dirty="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a:effectLst/>
                        </a:rPr>
                        <a:t>FALSE</a:t>
                      </a:r>
                      <a:endParaRPr lang="en-US" sz="10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1</a:t>
                      </a:r>
                      <a:endParaRPr lang="en-US" sz="1000" dirty="0">
                        <a:effectLst/>
                        <a:latin typeface="Calibri" panose="020F0502020204030204" pitchFamily="34" charset="0"/>
                        <a:ea typeface="Calibri" panose="020F0502020204030204" pitchFamily="34" charset="0"/>
                      </a:endParaRPr>
                    </a:p>
                  </a:txBody>
                  <a:tcPr marL="5475" marR="5475" marT="3650" marB="3650"/>
                </a:tc>
                <a:extLst>
                  <a:ext uri="{0D108BD9-81ED-4DB2-BD59-A6C34878D82A}">
                    <a16:rowId xmlns:a16="http://schemas.microsoft.com/office/drawing/2014/main" val="887721382"/>
                  </a:ext>
                </a:extLst>
              </a:tr>
              <a:tr h="153166">
                <a:tc>
                  <a:txBody>
                    <a:bodyPr/>
                    <a:lstStyle/>
                    <a:p>
                      <a:pPr marL="0" marR="0" algn="ctr">
                        <a:spcBef>
                          <a:spcPts val="0"/>
                        </a:spcBef>
                        <a:spcAft>
                          <a:spcPts val="0"/>
                        </a:spcAft>
                      </a:pPr>
                      <a:r>
                        <a:rPr lang="en-US" sz="200">
                          <a:effectLst/>
                        </a:rPr>
                        <a:t>19</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a:effectLst/>
                        </a:rPr>
                        <a:t>Different departments within a supermarket/hotel</a:t>
                      </a:r>
                      <a:endParaRPr lang="en-US" sz="10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a:effectLst/>
                        </a:rPr>
                        <a:t>TRUE</a:t>
                      </a:r>
                      <a:endParaRPr lang="en-US" sz="10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endParaRPr>
                    </a:p>
                  </a:txBody>
                  <a:tcPr marL="5475" marR="5475" marT="3650" marB="3650"/>
                </a:tc>
                <a:extLst>
                  <a:ext uri="{0D108BD9-81ED-4DB2-BD59-A6C34878D82A}">
                    <a16:rowId xmlns:a16="http://schemas.microsoft.com/office/drawing/2014/main" val="1638178626"/>
                  </a:ext>
                </a:extLst>
              </a:tr>
              <a:tr h="153166">
                <a:tc>
                  <a:txBody>
                    <a:bodyPr/>
                    <a:lstStyle/>
                    <a:p>
                      <a:pPr marL="0" marR="0" algn="ctr">
                        <a:spcBef>
                          <a:spcPts val="0"/>
                        </a:spcBef>
                        <a:spcAft>
                          <a:spcPts val="0"/>
                        </a:spcAft>
                      </a:pPr>
                      <a:r>
                        <a:rPr lang="en-US" sz="200">
                          <a:effectLst/>
                        </a:rPr>
                        <a:t>24</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Different stores within a University</a:t>
                      </a:r>
                      <a:endParaRPr lang="en-US" sz="1000" dirty="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TRUE</a:t>
                      </a:r>
                      <a:endParaRPr lang="en-US" sz="1000" dirty="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endParaRPr>
                    </a:p>
                  </a:txBody>
                  <a:tcPr marL="5475" marR="5475" marT="3650" marB="3650"/>
                </a:tc>
                <a:extLst>
                  <a:ext uri="{0D108BD9-81ED-4DB2-BD59-A6C34878D82A}">
                    <a16:rowId xmlns:a16="http://schemas.microsoft.com/office/drawing/2014/main" val="219886758"/>
                  </a:ext>
                </a:extLst>
              </a:tr>
              <a:tr h="153166">
                <a:tc>
                  <a:txBody>
                    <a:bodyPr/>
                    <a:lstStyle/>
                    <a:p>
                      <a:pPr marL="0" marR="0" algn="ctr">
                        <a:spcBef>
                          <a:spcPts val="0"/>
                        </a:spcBef>
                        <a:spcAft>
                          <a:spcPts val="0"/>
                        </a:spcAft>
                      </a:pPr>
                      <a:r>
                        <a:rPr lang="en-US" sz="200">
                          <a:effectLst/>
                        </a:rPr>
                        <a:t>29</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Different stores within a food court</a:t>
                      </a:r>
                      <a:endParaRPr lang="en-US" sz="1000" dirty="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a:effectLst/>
                        </a:rPr>
                        <a:t>FALSE</a:t>
                      </a:r>
                      <a:endParaRPr lang="en-US" sz="10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1</a:t>
                      </a:r>
                      <a:endParaRPr lang="en-US" sz="1000" dirty="0">
                        <a:effectLst/>
                        <a:latin typeface="Calibri" panose="020F0502020204030204" pitchFamily="34" charset="0"/>
                        <a:ea typeface="Calibri" panose="020F0502020204030204" pitchFamily="34" charset="0"/>
                      </a:endParaRPr>
                    </a:p>
                  </a:txBody>
                  <a:tcPr marL="5475" marR="5475" marT="3650" marB="3650"/>
                </a:tc>
                <a:extLst>
                  <a:ext uri="{0D108BD9-81ED-4DB2-BD59-A6C34878D82A}">
                    <a16:rowId xmlns:a16="http://schemas.microsoft.com/office/drawing/2014/main" val="402838416"/>
                  </a:ext>
                </a:extLst>
              </a:tr>
              <a:tr h="153166">
                <a:tc>
                  <a:txBody>
                    <a:bodyPr/>
                    <a:lstStyle/>
                    <a:p>
                      <a:pPr marL="0" marR="0" algn="ctr">
                        <a:spcBef>
                          <a:spcPts val="0"/>
                        </a:spcBef>
                        <a:spcAft>
                          <a:spcPts val="0"/>
                        </a:spcAft>
                      </a:pPr>
                      <a:r>
                        <a:rPr lang="en-US" sz="200">
                          <a:effectLst/>
                        </a:rPr>
                        <a:t>30</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a:effectLst/>
                        </a:rPr>
                        <a:t>Different college housing under the same address</a:t>
                      </a:r>
                      <a:endParaRPr lang="en-US" sz="10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a:effectLst/>
                        </a:rPr>
                        <a:t>FALSE</a:t>
                      </a:r>
                      <a:endParaRPr lang="en-US" sz="10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1</a:t>
                      </a:r>
                      <a:endParaRPr lang="en-US" sz="1000" dirty="0">
                        <a:effectLst/>
                        <a:latin typeface="Calibri" panose="020F0502020204030204" pitchFamily="34" charset="0"/>
                        <a:ea typeface="Calibri" panose="020F0502020204030204" pitchFamily="34" charset="0"/>
                      </a:endParaRPr>
                    </a:p>
                  </a:txBody>
                  <a:tcPr marL="5475" marR="5475" marT="3650" marB="3650"/>
                </a:tc>
                <a:extLst>
                  <a:ext uri="{0D108BD9-81ED-4DB2-BD59-A6C34878D82A}">
                    <a16:rowId xmlns:a16="http://schemas.microsoft.com/office/drawing/2014/main" val="1240370175"/>
                  </a:ext>
                </a:extLst>
              </a:tr>
              <a:tr h="153166">
                <a:tc>
                  <a:txBody>
                    <a:bodyPr/>
                    <a:lstStyle/>
                    <a:p>
                      <a:pPr marL="0" marR="0" algn="ctr">
                        <a:spcBef>
                          <a:spcPts val="0"/>
                        </a:spcBef>
                        <a:spcAft>
                          <a:spcPts val="0"/>
                        </a:spcAft>
                      </a:pPr>
                      <a:r>
                        <a:rPr lang="en-US" sz="200">
                          <a:effectLst/>
                        </a:rPr>
                        <a:t>31</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Different clubs within a school</a:t>
                      </a:r>
                      <a:endParaRPr lang="en-US" sz="1000" dirty="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a:effectLst/>
                        </a:rPr>
                        <a:t>FALSE</a:t>
                      </a:r>
                      <a:endParaRPr lang="en-US" sz="10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1</a:t>
                      </a:r>
                      <a:endParaRPr lang="en-US" sz="1000" dirty="0">
                        <a:effectLst/>
                        <a:latin typeface="Calibri" panose="020F0502020204030204" pitchFamily="34" charset="0"/>
                        <a:ea typeface="Calibri" panose="020F0502020204030204" pitchFamily="34" charset="0"/>
                      </a:endParaRPr>
                    </a:p>
                  </a:txBody>
                  <a:tcPr marL="5475" marR="5475" marT="3650" marB="3650"/>
                </a:tc>
                <a:extLst>
                  <a:ext uri="{0D108BD9-81ED-4DB2-BD59-A6C34878D82A}">
                    <a16:rowId xmlns:a16="http://schemas.microsoft.com/office/drawing/2014/main" val="1336517745"/>
                  </a:ext>
                </a:extLst>
              </a:tr>
              <a:tr h="153166">
                <a:tc>
                  <a:txBody>
                    <a:bodyPr/>
                    <a:lstStyle/>
                    <a:p>
                      <a:pPr marL="0" marR="0" algn="ctr">
                        <a:spcBef>
                          <a:spcPts val="0"/>
                        </a:spcBef>
                        <a:spcAft>
                          <a:spcPts val="0"/>
                        </a:spcAft>
                      </a:pPr>
                      <a:r>
                        <a:rPr lang="en-US" sz="200">
                          <a:effectLst/>
                        </a:rPr>
                        <a:t>0</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Others</a:t>
                      </a:r>
                      <a:endParaRPr lang="en-US" sz="1000" dirty="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endParaRPr>
                    </a:p>
                  </a:txBody>
                  <a:tcPr marL="5475" marR="5475" marT="3650" marB="3650"/>
                </a:tc>
                <a:extLst>
                  <a:ext uri="{0D108BD9-81ED-4DB2-BD59-A6C34878D82A}">
                    <a16:rowId xmlns:a16="http://schemas.microsoft.com/office/drawing/2014/main" val="949505300"/>
                  </a:ext>
                </a:extLst>
              </a:tr>
              <a:tr h="153166">
                <a:tc>
                  <a:txBody>
                    <a:bodyPr/>
                    <a:lstStyle/>
                    <a:p>
                      <a:pPr marL="0" marR="0" algn="ctr">
                        <a:spcBef>
                          <a:spcPts val="0"/>
                        </a:spcBef>
                        <a:spcAft>
                          <a:spcPts val="0"/>
                        </a:spcAft>
                      </a:pPr>
                      <a:r>
                        <a:rPr lang="en-US" sz="200">
                          <a:effectLst/>
                        </a:rPr>
                        <a:t> </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endParaRPr>
                    </a:p>
                  </a:txBody>
                  <a:tcPr marL="5475" marR="5475" marT="3650" marB="3650"/>
                </a:tc>
                <a:extLst>
                  <a:ext uri="{0D108BD9-81ED-4DB2-BD59-A6C34878D82A}">
                    <a16:rowId xmlns:a16="http://schemas.microsoft.com/office/drawing/2014/main" val="4024270884"/>
                  </a:ext>
                </a:extLst>
              </a:tr>
              <a:tr h="153166">
                <a:tc>
                  <a:txBody>
                    <a:bodyPr/>
                    <a:lstStyle/>
                    <a:p>
                      <a:pPr marL="0" marR="0" algn="ctr">
                        <a:spcBef>
                          <a:spcPts val="0"/>
                        </a:spcBef>
                        <a:spcAft>
                          <a:spcPts val="0"/>
                        </a:spcAft>
                      </a:pPr>
                      <a:r>
                        <a:rPr lang="en-US" sz="200">
                          <a:effectLst/>
                        </a:rPr>
                        <a:t>15</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a:effectLst/>
                        </a:rPr>
                        <a:t>Different in addresses</a:t>
                      </a:r>
                      <a:endParaRPr lang="en-US" sz="10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a:effectLst/>
                        </a:rPr>
                        <a:t>FALSE</a:t>
                      </a:r>
                      <a:endParaRPr lang="en-US" sz="10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a:effectLst/>
                        </a:rPr>
                        <a:t>2</a:t>
                      </a:r>
                      <a:endParaRPr lang="en-US" sz="1000">
                        <a:effectLst/>
                        <a:latin typeface="Calibri" panose="020F0502020204030204" pitchFamily="34" charset="0"/>
                        <a:ea typeface="Calibri" panose="020F0502020204030204" pitchFamily="34" charset="0"/>
                      </a:endParaRPr>
                    </a:p>
                  </a:txBody>
                  <a:tcPr marL="5475" marR="5475" marT="3650" marB="3650"/>
                </a:tc>
                <a:extLst>
                  <a:ext uri="{0D108BD9-81ED-4DB2-BD59-A6C34878D82A}">
                    <a16:rowId xmlns:a16="http://schemas.microsoft.com/office/drawing/2014/main" val="1947287920"/>
                  </a:ext>
                </a:extLst>
              </a:tr>
              <a:tr h="153166">
                <a:tc>
                  <a:txBody>
                    <a:bodyPr/>
                    <a:lstStyle/>
                    <a:p>
                      <a:pPr marL="0" marR="0" algn="ctr">
                        <a:spcBef>
                          <a:spcPts val="0"/>
                        </a:spcBef>
                        <a:spcAft>
                          <a:spcPts val="0"/>
                        </a:spcAft>
                      </a:pPr>
                      <a:r>
                        <a:rPr lang="en-US" sz="200">
                          <a:effectLst/>
                        </a:rPr>
                        <a:t> </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endParaRPr>
                    </a:p>
                  </a:txBody>
                  <a:tcPr marL="5475" marR="5475" marT="3650" marB="3650"/>
                </a:tc>
                <a:extLst>
                  <a:ext uri="{0D108BD9-81ED-4DB2-BD59-A6C34878D82A}">
                    <a16:rowId xmlns:a16="http://schemas.microsoft.com/office/drawing/2014/main" val="4007508763"/>
                  </a:ext>
                </a:extLst>
              </a:tr>
              <a:tr h="299330">
                <a:tc>
                  <a:txBody>
                    <a:bodyPr/>
                    <a:lstStyle/>
                    <a:p>
                      <a:pPr marL="0" marR="0" algn="ctr">
                        <a:spcBef>
                          <a:spcPts val="0"/>
                        </a:spcBef>
                        <a:spcAft>
                          <a:spcPts val="0"/>
                        </a:spcAft>
                      </a:pPr>
                      <a:r>
                        <a:rPr lang="en-US" sz="200">
                          <a:effectLst/>
                        </a:rPr>
                        <a:t>2</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Sysco record is entire hotel/resort/casino, but CHD records is a store/conference room/dining room/bar within the hotel</a:t>
                      </a:r>
                      <a:endParaRPr lang="en-US" sz="1000" dirty="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TRUE</a:t>
                      </a:r>
                      <a:endParaRPr lang="en-US" sz="1000" dirty="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endParaRPr>
                    </a:p>
                  </a:txBody>
                  <a:tcPr marL="5475" marR="5475" marT="3650" marB="3650"/>
                </a:tc>
                <a:extLst>
                  <a:ext uri="{0D108BD9-81ED-4DB2-BD59-A6C34878D82A}">
                    <a16:rowId xmlns:a16="http://schemas.microsoft.com/office/drawing/2014/main" val="1622564444"/>
                  </a:ext>
                </a:extLst>
              </a:tr>
              <a:tr h="299330">
                <a:tc>
                  <a:txBody>
                    <a:bodyPr/>
                    <a:lstStyle/>
                    <a:p>
                      <a:pPr marL="0" marR="0" algn="ctr">
                        <a:spcBef>
                          <a:spcPts val="0"/>
                        </a:spcBef>
                        <a:spcAft>
                          <a:spcPts val="0"/>
                        </a:spcAft>
                      </a:pPr>
                      <a:r>
                        <a:rPr lang="en-US" sz="200">
                          <a:effectLst/>
                        </a:rPr>
                        <a:t>9</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a:effectLst/>
                        </a:rPr>
                        <a:t>Sysco record is the entire school/club/church/office. CHD record is a store/stadium/garden/department/café..etc.</a:t>
                      </a:r>
                      <a:endParaRPr lang="en-US" sz="10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TRUE</a:t>
                      </a:r>
                      <a:endParaRPr lang="en-US" sz="1000" dirty="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endParaRPr>
                    </a:p>
                  </a:txBody>
                  <a:tcPr marL="5475" marR="5475" marT="3650" marB="3650"/>
                </a:tc>
                <a:extLst>
                  <a:ext uri="{0D108BD9-81ED-4DB2-BD59-A6C34878D82A}">
                    <a16:rowId xmlns:a16="http://schemas.microsoft.com/office/drawing/2014/main" val="3844889093"/>
                  </a:ext>
                </a:extLst>
              </a:tr>
              <a:tr h="153166">
                <a:tc>
                  <a:txBody>
                    <a:bodyPr/>
                    <a:lstStyle/>
                    <a:p>
                      <a:pPr marL="0" marR="0" algn="ctr">
                        <a:spcBef>
                          <a:spcPts val="0"/>
                        </a:spcBef>
                        <a:spcAft>
                          <a:spcPts val="0"/>
                        </a:spcAft>
                      </a:pPr>
                      <a:r>
                        <a:rPr lang="en-US" sz="200">
                          <a:effectLst/>
                        </a:rPr>
                        <a:t>14</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Sysco record is a hospital/nursing center, but CHD’s record is a store in the hospital</a:t>
                      </a:r>
                      <a:endParaRPr lang="en-US" sz="1000" dirty="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TRUE</a:t>
                      </a:r>
                      <a:endParaRPr lang="en-US" sz="1000" dirty="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endParaRPr>
                    </a:p>
                  </a:txBody>
                  <a:tcPr marL="5475" marR="5475" marT="3650" marB="3650"/>
                </a:tc>
                <a:extLst>
                  <a:ext uri="{0D108BD9-81ED-4DB2-BD59-A6C34878D82A}">
                    <a16:rowId xmlns:a16="http://schemas.microsoft.com/office/drawing/2014/main" val="3679253844"/>
                  </a:ext>
                </a:extLst>
              </a:tr>
              <a:tr h="299330">
                <a:tc>
                  <a:txBody>
                    <a:bodyPr/>
                    <a:lstStyle/>
                    <a:p>
                      <a:pPr marL="0" marR="0" algn="ctr">
                        <a:spcBef>
                          <a:spcPts val="0"/>
                        </a:spcBef>
                        <a:spcAft>
                          <a:spcPts val="0"/>
                        </a:spcAft>
                      </a:pPr>
                      <a:r>
                        <a:rPr lang="en-US" sz="200">
                          <a:effectLst/>
                        </a:rPr>
                        <a:t>17</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Sysco record is the entire shopping center/historic district, but CHD record is a store within the shopping center</a:t>
                      </a:r>
                      <a:endParaRPr lang="en-US" sz="1000" dirty="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TRUE</a:t>
                      </a:r>
                      <a:endParaRPr lang="en-US" sz="1000" dirty="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endParaRPr>
                    </a:p>
                  </a:txBody>
                  <a:tcPr marL="5475" marR="5475" marT="3650" marB="3650"/>
                </a:tc>
                <a:extLst>
                  <a:ext uri="{0D108BD9-81ED-4DB2-BD59-A6C34878D82A}">
                    <a16:rowId xmlns:a16="http://schemas.microsoft.com/office/drawing/2014/main" val="2873786297"/>
                  </a:ext>
                </a:extLst>
              </a:tr>
              <a:tr h="153166">
                <a:tc>
                  <a:txBody>
                    <a:bodyPr/>
                    <a:lstStyle/>
                    <a:p>
                      <a:pPr marL="0" marR="0" algn="ctr">
                        <a:spcBef>
                          <a:spcPts val="0"/>
                        </a:spcBef>
                        <a:spcAft>
                          <a:spcPts val="0"/>
                        </a:spcAft>
                      </a:pPr>
                      <a:r>
                        <a:rPr lang="en-US" sz="200">
                          <a:effectLst/>
                        </a:rPr>
                        <a:t>26</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Sysco record is a supermarket, and CHD record is a department of the supermarket</a:t>
                      </a:r>
                      <a:endParaRPr lang="en-US" sz="1000" dirty="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a:effectLst/>
                        </a:rPr>
                        <a:t>TRUE</a:t>
                      </a:r>
                      <a:endParaRPr lang="en-US" sz="10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endParaRPr>
                    </a:p>
                  </a:txBody>
                  <a:tcPr marL="5475" marR="5475" marT="3650" marB="3650"/>
                </a:tc>
                <a:extLst>
                  <a:ext uri="{0D108BD9-81ED-4DB2-BD59-A6C34878D82A}">
                    <a16:rowId xmlns:a16="http://schemas.microsoft.com/office/drawing/2014/main" val="408063132"/>
                  </a:ext>
                </a:extLst>
              </a:tr>
              <a:tr h="153166">
                <a:tc>
                  <a:txBody>
                    <a:bodyPr/>
                    <a:lstStyle/>
                    <a:p>
                      <a:pPr marL="0" marR="0" algn="ctr">
                        <a:spcBef>
                          <a:spcPts val="0"/>
                        </a:spcBef>
                        <a:spcAft>
                          <a:spcPts val="0"/>
                        </a:spcAft>
                      </a:pPr>
                      <a:r>
                        <a:rPr lang="en-US" sz="200">
                          <a:effectLst/>
                        </a:rPr>
                        <a:t> </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TRUE</a:t>
                      </a:r>
                      <a:endParaRPr lang="en-US" sz="1000" dirty="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endParaRPr>
                    </a:p>
                  </a:txBody>
                  <a:tcPr marL="5475" marR="5475" marT="3650" marB="3650"/>
                </a:tc>
                <a:extLst>
                  <a:ext uri="{0D108BD9-81ED-4DB2-BD59-A6C34878D82A}">
                    <a16:rowId xmlns:a16="http://schemas.microsoft.com/office/drawing/2014/main" val="2248314854"/>
                  </a:ext>
                </a:extLst>
              </a:tr>
              <a:tr h="299330">
                <a:tc>
                  <a:txBody>
                    <a:bodyPr/>
                    <a:lstStyle/>
                    <a:p>
                      <a:pPr marL="0" marR="0" algn="ctr">
                        <a:spcBef>
                          <a:spcPts val="0"/>
                        </a:spcBef>
                        <a:spcAft>
                          <a:spcPts val="0"/>
                        </a:spcAft>
                      </a:pPr>
                      <a:r>
                        <a:rPr lang="en-US" sz="200">
                          <a:effectLst/>
                        </a:rPr>
                        <a:t>3</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a:effectLst/>
                        </a:rPr>
                        <a:t>CHD records is the entire club, but Sysco record is an event center/food department/kitchen within a club</a:t>
                      </a:r>
                      <a:endParaRPr lang="en-US" sz="10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endParaRPr>
                    </a:p>
                  </a:txBody>
                  <a:tcPr marL="5475" marR="5475" marT="3650" marB="3650"/>
                </a:tc>
                <a:extLst>
                  <a:ext uri="{0D108BD9-81ED-4DB2-BD59-A6C34878D82A}">
                    <a16:rowId xmlns:a16="http://schemas.microsoft.com/office/drawing/2014/main" val="1679092985"/>
                  </a:ext>
                </a:extLst>
              </a:tr>
              <a:tr h="299330">
                <a:tc>
                  <a:txBody>
                    <a:bodyPr/>
                    <a:lstStyle/>
                    <a:p>
                      <a:pPr marL="0" marR="0" algn="ctr">
                        <a:spcBef>
                          <a:spcPts val="0"/>
                        </a:spcBef>
                        <a:spcAft>
                          <a:spcPts val="0"/>
                        </a:spcAft>
                      </a:pPr>
                      <a:r>
                        <a:rPr lang="en-US" sz="200">
                          <a:effectLst/>
                        </a:rPr>
                        <a:t>12</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a:effectLst/>
                        </a:rPr>
                        <a:t>CHD record is the entire hotel/casino, but Sysco’s record is a store/kitchen/catering/banquet within the hotel</a:t>
                      </a:r>
                      <a:endParaRPr lang="en-US" sz="10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TRUE</a:t>
                      </a:r>
                      <a:endParaRPr lang="en-US" sz="1000" dirty="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endParaRPr>
                    </a:p>
                  </a:txBody>
                  <a:tcPr marL="5475" marR="5475" marT="3650" marB="3650"/>
                </a:tc>
                <a:extLst>
                  <a:ext uri="{0D108BD9-81ED-4DB2-BD59-A6C34878D82A}">
                    <a16:rowId xmlns:a16="http://schemas.microsoft.com/office/drawing/2014/main" val="3583419917"/>
                  </a:ext>
                </a:extLst>
              </a:tr>
              <a:tr h="445494">
                <a:tc>
                  <a:txBody>
                    <a:bodyPr/>
                    <a:lstStyle/>
                    <a:p>
                      <a:pPr marL="0" marR="0" algn="ctr">
                        <a:spcBef>
                          <a:spcPts val="0"/>
                        </a:spcBef>
                        <a:spcAft>
                          <a:spcPts val="0"/>
                        </a:spcAft>
                      </a:pPr>
                      <a:r>
                        <a:rPr lang="en-US" sz="200">
                          <a:effectLst/>
                        </a:rPr>
                        <a:t>16</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a:effectLst/>
                        </a:rPr>
                        <a:t>CHD record is the entire school/salvation army/nursing home/farm/club, but Sysco record is a store/central kitchen/department/catering/cafeteria/band within the school</a:t>
                      </a:r>
                      <a:endParaRPr lang="en-US" sz="10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TRUE</a:t>
                      </a:r>
                      <a:endParaRPr lang="en-US" sz="1000" dirty="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endParaRPr>
                    </a:p>
                  </a:txBody>
                  <a:tcPr marL="5475" marR="5475" marT="3650" marB="3650"/>
                </a:tc>
                <a:extLst>
                  <a:ext uri="{0D108BD9-81ED-4DB2-BD59-A6C34878D82A}">
                    <a16:rowId xmlns:a16="http://schemas.microsoft.com/office/drawing/2014/main" val="2980546193"/>
                  </a:ext>
                </a:extLst>
              </a:tr>
              <a:tr h="153166">
                <a:tc>
                  <a:txBody>
                    <a:bodyPr/>
                    <a:lstStyle/>
                    <a:p>
                      <a:pPr marL="0" marR="0" algn="ctr">
                        <a:spcBef>
                          <a:spcPts val="0"/>
                        </a:spcBef>
                        <a:spcAft>
                          <a:spcPts val="0"/>
                        </a:spcAft>
                      </a:pPr>
                      <a:r>
                        <a:rPr lang="en-US" sz="200">
                          <a:effectLst/>
                        </a:rPr>
                        <a:t>21</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a:effectLst/>
                        </a:rPr>
                        <a:t>CHD record is a detention center, but Sysco record is a food store</a:t>
                      </a:r>
                      <a:endParaRPr lang="en-US" sz="10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a:effectLst/>
                        </a:rPr>
                        <a:t>TRUE</a:t>
                      </a:r>
                      <a:endParaRPr lang="en-US" sz="10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endParaRPr>
                    </a:p>
                  </a:txBody>
                  <a:tcPr marL="5475" marR="5475" marT="3650" marB="3650"/>
                </a:tc>
                <a:extLst>
                  <a:ext uri="{0D108BD9-81ED-4DB2-BD59-A6C34878D82A}">
                    <a16:rowId xmlns:a16="http://schemas.microsoft.com/office/drawing/2014/main" val="1729631308"/>
                  </a:ext>
                </a:extLst>
              </a:tr>
              <a:tr h="153166">
                <a:tc>
                  <a:txBody>
                    <a:bodyPr/>
                    <a:lstStyle/>
                    <a:p>
                      <a:pPr marL="0" marR="0" algn="ctr">
                        <a:spcBef>
                          <a:spcPts val="0"/>
                        </a:spcBef>
                        <a:spcAft>
                          <a:spcPts val="0"/>
                        </a:spcAft>
                      </a:pPr>
                      <a:r>
                        <a:rPr lang="en-US" sz="200">
                          <a:effectLst/>
                        </a:rPr>
                        <a:t>22</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CHD record is a supermarket, and Sysco record is a department of the supermarket</a:t>
                      </a:r>
                      <a:endParaRPr lang="en-US" sz="1000" dirty="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TRUE</a:t>
                      </a:r>
                      <a:endParaRPr lang="en-US" sz="1000" dirty="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endParaRPr>
                    </a:p>
                  </a:txBody>
                  <a:tcPr marL="5475" marR="5475" marT="3650" marB="3650"/>
                </a:tc>
                <a:extLst>
                  <a:ext uri="{0D108BD9-81ED-4DB2-BD59-A6C34878D82A}">
                    <a16:rowId xmlns:a16="http://schemas.microsoft.com/office/drawing/2014/main" val="2619056642"/>
                  </a:ext>
                </a:extLst>
              </a:tr>
              <a:tr h="299330">
                <a:tc>
                  <a:txBody>
                    <a:bodyPr/>
                    <a:lstStyle/>
                    <a:p>
                      <a:pPr marL="0" marR="0" algn="ctr">
                        <a:spcBef>
                          <a:spcPts val="0"/>
                        </a:spcBef>
                        <a:spcAft>
                          <a:spcPts val="0"/>
                        </a:spcAft>
                      </a:pPr>
                      <a:r>
                        <a:rPr lang="en-US" sz="200">
                          <a:effectLst/>
                        </a:rPr>
                        <a:t>20</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CHD record is the entire village, but Sysco record is a store within a village/shopping center</a:t>
                      </a:r>
                      <a:endParaRPr lang="en-US" sz="1000" dirty="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TRUE</a:t>
                      </a:r>
                      <a:endParaRPr lang="en-US" sz="1000" dirty="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endParaRPr>
                    </a:p>
                  </a:txBody>
                  <a:tcPr marL="5475" marR="5475" marT="3650" marB="3650"/>
                </a:tc>
                <a:extLst>
                  <a:ext uri="{0D108BD9-81ED-4DB2-BD59-A6C34878D82A}">
                    <a16:rowId xmlns:a16="http://schemas.microsoft.com/office/drawing/2014/main" val="3723923743"/>
                  </a:ext>
                </a:extLst>
              </a:tr>
              <a:tr h="153166">
                <a:tc>
                  <a:txBody>
                    <a:bodyPr/>
                    <a:lstStyle/>
                    <a:p>
                      <a:pPr marL="0" marR="0" algn="ctr">
                        <a:spcBef>
                          <a:spcPts val="0"/>
                        </a:spcBef>
                        <a:spcAft>
                          <a:spcPts val="0"/>
                        </a:spcAft>
                      </a:pPr>
                      <a:r>
                        <a:rPr lang="en-US" sz="200">
                          <a:effectLst/>
                        </a:rPr>
                        <a:t> </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endParaRPr>
                    </a:p>
                  </a:txBody>
                  <a:tcPr marL="5475" marR="5475" marT="3650" marB="3650"/>
                </a:tc>
                <a:extLst>
                  <a:ext uri="{0D108BD9-81ED-4DB2-BD59-A6C34878D82A}">
                    <a16:rowId xmlns:a16="http://schemas.microsoft.com/office/drawing/2014/main" val="4289547878"/>
                  </a:ext>
                </a:extLst>
              </a:tr>
              <a:tr h="299330">
                <a:tc>
                  <a:txBody>
                    <a:bodyPr/>
                    <a:lstStyle/>
                    <a:p>
                      <a:pPr marL="0" marR="0" algn="ctr">
                        <a:spcBef>
                          <a:spcPts val="0"/>
                        </a:spcBef>
                        <a:spcAft>
                          <a:spcPts val="0"/>
                        </a:spcAft>
                      </a:pPr>
                      <a:r>
                        <a:rPr lang="en-US" sz="200">
                          <a:effectLst/>
                        </a:rPr>
                        <a:t>5</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a:effectLst/>
                        </a:rPr>
                        <a:t>Sysco record is a restaurant or a store, but CHD record is the company that owns the restaurant brand.</a:t>
                      </a:r>
                      <a:endParaRPr lang="en-US" sz="10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TRUE</a:t>
                      </a:r>
                      <a:endParaRPr lang="en-US" sz="1000" dirty="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endParaRPr>
                    </a:p>
                  </a:txBody>
                  <a:tcPr marL="5475" marR="5475" marT="3650" marB="3650"/>
                </a:tc>
                <a:extLst>
                  <a:ext uri="{0D108BD9-81ED-4DB2-BD59-A6C34878D82A}">
                    <a16:rowId xmlns:a16="http://schemas.microsoft.com/office/drawing/2014/main" val="3369751856"/>
                  </a:ext>
                </a:extLst>
              </a:tr>
              <a:tr h="299330">
                <a:tc>
                  <a:txBody>
                    <a:bodyPr/>
                    <a:lstStyle/>
                    <a:p>
                      <a:pPr marL="0" marR="0" algn="ctr">
                        <a:spcBef>
                          <a:spcPts val="0"/>
                        </a:spcBef>
                        <a:spcAft>
                          <a:spcPts val="0"/>
                        </a:spcAft>
                      </a:pPr>
                      <a:r>
                        <a:rPr lang="en-US" sz="200">
                          <a:effectLst/>
                        </a:rPr>
                        <a:t>25</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a:effectLst/>
                        </a:rPr>
                        <a:t>CHD record is a restaurant/healthcare center, and Sysco record is the company that owns the restaurant/healthcare center</a:t>
                      </a:r>
                      <a:endParaRPr lang="en-US" sz="10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TRUE</a:t>
                      </a:r>
                      <a:endParaRPr lang="en-US" sz="1000" dirty="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endParaRPr>
                    </a:p>
                  </a:txBody>
                  <a:tcPr marL="5475" marR="5475" marT="3650" marB="3650"/>
                </a:tc>
                <a:extLst>
                  <a:ext uri="{0D108BD9-81ED-4DB2-BD59-A6C34878D82A}">
                    <a16:rowId xmlns:a16="http://schemas.microsoft.com/office/drawing/2014/main" val="1906774905"/>
                  </a:ext>
                </a:extLst>
              </a:tr>
              <a:tr h="153166">
                <a:tc>
                  <a:txBody>
                    <a:bodyPr/>
                    <a:lstStyle/>
                    <a:p>
                      <a:pPr marL="0" marR="0" algn="ctr">
                        <a:spcBef>
                          <a:spcPts val="0"/>
                        </a:spcBef>
                        <a:spcAft>
                          <a:spcPts val="0"/>
                        </a:spcAft>
                      </a:pPr>
                      <a:r>
                        <a:rPr lang="en-US" sz="200">
                          <a:effectLst/>
                        </a:rPr>
                        <a:t>28</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CHD record is a restaurant or the company, and Sysco record is the billing account</a:t>
                      </a:r>
                      <a:endParaRPr lang="en-US" sz="1000" dirty="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TRUE</a:t>
                      </a:r>
                      <a:endParaRPr lang="en-US" sz="1000" dirty="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endParaRPr>
                    </a:p>
                  </a:txBody>
                  <a:tcPr marL="5475" marR="5475" marT="3650" marB="3650"/>
                </a:tc>
                <a:extLst>
                  <a:ext uri="{0D108BD9-81ED-4DB2-BD59-A6C34878D82A}">
                    <a16:rowId xmlns:a16="http://schemas.microsoft.com/office/drawing/2014/main" val="452536807"/>
                  </a:ext>
                </a:extLst>
              </a:tr>
              <a:tr h="153166">
                <a:tc>
                  <a:txBody>
                    <a:bodyPr/>
                    <a:lstStyle/>
                    <a:p>
                      <a:pPr marL="0" marR="0" algn="ctr">
                        <a:spcBef>
                          <a:spcPts val="0"/>
                        </a:spcBef>
                        <a:spcAft>
                          <a:spcPts val="0"/>
                        </a:spcAft>
                      </a:pPr>
                      <a:r>
                        <a:rPr lang="en-US" sz="200">
                          <a:effectLst/>
                        </a:rPr>
                        <a:t> </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200">
                          <a:effectLst/>
                        </a:rPr>
                        <a:t> </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endParaRPr>
                    </a:p>
                  </a:txBody>
                  <a:tcPr marL="5475" marR="5475" marT="3650" marB="3650"/>
                </a:tc>
                <a:extLst>
                  <a:ext uri="{0D108BD9-81ED-4DB2-BD59-A6C34878D82A}">
                    <a16:rowId xmlns:a16="http://schemas.microsoft.com/office/drawing/2014/main" val="3339253169"/>
                  </a:ext>
                </a:extLst>
              </a:tr>
              <a:tr h="153166">
                <a:tc>
                  <a:txBody>
                    <a:bodyPr/>
                    <a:lstStyle/>
                    <a:p>
                      <a:pPr marL="0" marR="0" algn="ctr">
                        <a:spcBef>
                          <a:spcPts val="0"/>
                        </a:spcBef>
                        <a:spcAft>
                          <a:spcPts val="0"/>
                        </a:spcAft>
                      </a:pPr>
                      <a:r>
                        <a:rPr lang="en-US" sz="200">
                          <a:effectLst/>
                        </a:rPr>
                        <a:t>8</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Restaurant has changed the owner, and CHD has the current owner record</a:t>
                      </a:r>
                      <a:endParaRPr lang="en-US" sz="1000" dirty="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200">
                          <a:effectLst/>
                        </a:rPr>
                        <a:t>FALSE</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a:effectLst/>
                        </a:rPr>
                        <a:t>3</a:t>
                      </a:r>
                      <a:endParaRPr lang="en-US" sz="1000">
                        <a:effectLst/>
                        <a:latin typeface="Calibri" panose="020F0502020204030204" pitchFamily="34" charset="0"/>
                        <a:ea typeface="Calibri" panose="020F0502020204030204" pitchFamily="34" charset="0"/>
                      </a:endParaRPr>
                    </a:p>
                  </a:txBody>
                  <a:tcPr marL="5475" marR="5475" marT="3650" marB="3650"/>
                </a:tc>
                <a:extLst>
                  <a:ext uri="{0D108BD9-81ED-4DB2-BD59-A6C34878D82A}">
                    <a16:rowId xmlns:a16="http://schemas.microsoft.com/office/drawing/2014/main" val="2410018771"/>
                  </a:ext>
                </a:extLst>
              </a:tr>
              <a:tr h="299330">
                <a:tc>
                  <a:txBody>
                    <a:bodyPr/>
                    <a:lstStyle/>
                    <a:p>
                      <a:pPr marL="0" marR="0" algn="ctr">
                        <a:spcBef>
                          <a:spcPts val="0"/>
                        </a:spcBef>
                        <a:spcAft>
                          <a:spcPts val="0"/>
                        </a:spcAft>
                      </a:pPr>
                      <a:r>
                        <a:rPr lang="en-US" sz="200">
                          <a:effectLst/>
                        </a:rPr>
                        <a:t>10</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Restaurant/hospital has changed the owner, and Sysco has the current owner record</a:t>
                      </a:r>
                      <a:endParaRPr lang="en-US" sz="1000" dirty="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200">
                          <a:effectLst/>
                        </a:rPr>
                        <a:t>FALSE</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a:effectLst/>
                        </a:rPr>
                        <a:t>3</a:t>
                      </a:r>
                      <a:endParaRPr lang="en-US" sz="1000">
                        <a:effectLst/>
                        <a:latin typeface="Calibri" panose="020F0502020204030204" pitchFamily="34" charset="0"/>
                        <a:ea typeface="Calibri" panose="020F0502020204030204" pitchFamily="34" charset="0"/>
                      </a:endParaRPr>
                    </a:p>
                  </a:txBody>
                  <a:tcPr marL="5475" marR="5475" marT="3650" marB="3650"/>
                </a:tc>
                <a:extLst>
                  <a:ext uri="{0D108BD9-81ED-4DB2-BD59-A6C34878D82A}">
                    <a16:rowId xmlns:a16="http://schemas.microsoft.com/office/drawing/2014/main" val="648445527"/>
                  </a:ext>
                </a:extLst>
              </a:tr>
              <a:tr h="153166">
                <a:tc>
                  <a:txBody>
                    <a:bodyPr/>
                    <a:lstStyle/>
                    <a:p>
                      <a:pPr marL="0" marR="0" algn="ctr">
                        <a:spcBef>
                          <a:spcPts val="0"/>
                        </a:spcBef>
                        <a:spcAft>
                          <a:spcPts val="0"/>
                        </a:spcAft>
                      </a:pPr>
                      <a:r>
                        <a:rPr lang="en-US" sz="200">
                          <a:effectLst/>
                        </a:rPr>
                        <a:t> </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200">
                          <a:effectLst/>
                        </a:rPr>
                        <a:t> </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endParaRPr>
                    </a:p>
                  </a:txBody>
                  <a:tcPr marL="5475" marR="5475" marT="3650" marB="3650"/>
                </a:tc>
                <a:extLst>
                  <a:ext uri="{0D108BD9-81ED-4DB2-BD59-A6C34878D82A}">
                    <a16:rowId xmlns:a16="http://schemas.microsoft.com/office/drawing/2014/main" val="545913249"/>
                  </a:ext>
                </a:extLst>
              </a:tr>
              <a:tr h="153166">
                <a:tc>
                  <a:txBody>
                    <a:bodyPr/>
                    <a:lstStyle/>
                    <a:p>
                      <a:pPr marL="0" marR="0" algn="ctr">
                        <a:spcBef>
                          <a:spcPts val="0"/>
                        </a:spcBef>
                        <a:spcAft>
                          <a:spcPts val="0"/>
                        </a:spcAft>
                      </a:pPr>
                      <a:r>
                        <a:rPr lang="en-US" sz="200">
                          <a:effectLst/>
                        </a:rPr>
                        <a:t>23</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Sysco record is district, and CHD record is the school</a:t>
                      </a:r>
                      <a:endParaRPr lang="en-US" sz="1000" dirty="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200">
                          <a:effectLst/>
                        </a:rPr>
                        <a:t>TRUE</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endParaRPr>
                    </a:p>
                  </a:txBody>
                  <a:tcPr marL="5475" marR="5475" marT="3650" marB="3650"/>
                </a:tc>
                <a:extLst>
                  <a:ext uri="{0D108BD9-81ED-4DB2-BD59-A6C34878D82A}">
                    <a16:rowId xmlns:a16="http://schemas.microsoft.com/office/drawing/2014/main" val="4093506699"/>
                  </a:ext>
                </a:extLst>
              </a:tr>
              <a:tr h="153166">
                <a:tc>
                  <a:txBody>
                    <a:bodyPr/>
                    <a:lstStyle/>
                    <a:p>
                      <a:pPr marL="0" marR="0" algn="ctr">
                        <a:spcBef>
                          <a:spcPts val="0"/>
                        </a:spcBef>
                        <a:spcAft>
                          <a:spcPts val="0"/>
                        </a:spcAft>
                      </a:pPr>
                      <a:r>
                        <a:rPr lang="en-US" sz="200">
                          <a:effectLst/>
                        </a:rPr>
                        <a:t>13</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200">
                          <a:effectLst/>
                        </a:rPr>
                        <a:t>Sysco record is a resort/club/school, but CHD’s record is a estates/district</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200">
                          <a:effectLst/>
                        </a:rPr>
                        <a:t>TRUE</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endParaRPr>
                    </a:p>
                  </a:txBody>
                  <a:tcPr marL="5475" marR="5475" marT="3650" marB="3650"/>
                </a:tc>
                <a:extLst>
                  <a:ext uri="{0D108BD9-81ED-4DB2-BD59-A6C34878D82A}">
                    <a16:rowId xmlns:a16="http://schemas.microsoft.com/office/drawing/2014/main" val="3415742425"/>
                  </a:ext>
                </a:extLst>
              </a:tr>
              <a:tr h="153166">
                <a:tc>
                  <a:txBody>
                    <a:bodyPr/>
                    <a:lstStyle/>
                    <a:p>
                      <a:pPr marL="0" marR="0" algn="ctr">
                        <a:spcBef>
                          <a:spcPts val="0"/>
                        </a:spcBef>
                        <a:spcAft>
                          <a:spcPts val="0"/>
                        </a:spcAft>
                      </a:pPr>
                      <a:r>
                        <a:rPr lang="en-US" sz="200">
                          <a:effectLst/>
                        </a:rPr>
                        <a:t>27</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200">
                          <a:effectLst/>
                        </a:rPr>
                        <a:t>CHD record is a school district, and the Sysco record is the food service department</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200">
                          <a:effectLst/>
                        </a:rPr>
                        <a:t>TRUE</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endParaRPr>
                    </a:p>
                  </a:txBody>
                  <a:tcPr marL="5475" marR="5475" marT="3650" marB="3650"/>
                </a:tc>
                <a:extLst>
                  <a:ext uri="{0D108BD9-81ED-4DB2-BD59-A6C34878D82A}">
                    <a16:rowId xmlns:a16="http://schemas.microsoft.com/office/drawing/2014/main" val="4000869786"/>
                  </a:ext>
                </a:extLst>
              </a:tr>
              <a:tr h="153166">
                <a:tc>
                  <a:txBody>
                    <a:bodyPr/>
                    <a:lstStyle/>
                    <a:p>
                      <a:pPr marL="0" marR="0" algn="ctr">
                        <a:spcBef>
                          <a:spcPts val="0"/>
                        </a:spcBef>
                        <a:spcAft>
                          <a:spcPts val="0"/>
                        </a:spcAft>
                      </a:pPr>
                      <a:r>
                        <a:rPr lang="en-US" sz="200">
                          <a:effectLst/>
                        </a:rPr>
                        <a:t> </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200">
                          <a:effectLst/>
                        </a:rPr>
                        <a:t> </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200">
                          <a:effectLst/>
                        </a:rPr>
                        <a:t> </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endParaRPr>
                    </a:p>
                  </a:txBody>
                  <a:tcPr marL="5475" marR="5475" marT="3650" marB="3650"/>
                </a:tc>
                <a:extLst>
                  <a:ext uri="{0D108BD9-81ED-4DB2-BD59-A6C34878D82A}">
                    <a16:rowId xmlns:a16="http://schemas.microsoft.com/office/drawing/2014/main" val="1349182072"/>
                  </a:ext>
                </a:extLst>
              </a:tr>
              <a:tr h="153166">
                <a:tc>
                  <a:txBody>
                    <a:bodyPr/>
                    <a:lstStyle/>
                    <a:p>
                      <a:pPr marL="0" marR="0" algn="ctr">
                        <a:spcBef>
                          <a:spcPts val="0"/>
                        </a:spcBef>
                        <a:spcAft>
                          <a:spcPts val="0"/>
                        </a:spcAft>
                      </a:pPr>
                      <a:r>
                        <a:rPr lang="en-US" sz="200">
                          <a:effectLst/>
                        </a:rPr>
                        <a:t>18</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200">
                          <a:effectLst/>
                        </a:rPr>
                        <a:t>Error on CHD record</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200">
                          <a:effectLst/>
                        </a:rPr>
                        <a:t>FALSE</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4</a:t>
                      </a:r>
                      <a:endParaRPr lang="en-US" sz="1000" dirty="0">
                        <a:effectLst/>
                        <a:latin typeface="Calibri" panose="020F0502020204030204" pitchFamily="34" charset="0"/>
                        <a:ea typeface="Calibri" panose="020F0502020204030204" pitchFamily="34" charset="0"/>
                      </a:endParaRPr>
                    </a:p>
                  </a:txBody>
                  <a:tcPr marL="5475" marR="5475" marT="3650" marB="3650"/>
                </a:tc>
                <a:extLst>
                  <a:ext uri="{0D108BD9-81ED-4DB2-BD59-A6C34878D82A}">
                    <a16:rowId xmlns:a16="http://schemas.microsoft.com/office/drawing/2014/main" val="480065326"/>
                  </a:ext>
                </a:extLst>
              </a:tr>
              <a:tr h="153166">
                <a:tc>
                  <a:txBody>
                    <a:bodyPr/>
                    <a:lstStyle/>
                    <a:p>
                      <a:pPr marL="0" marR="0" algn="ctr">
                        <a:spcBef>
                          <a:spcPts val="0"/>
                        </a:spcBef>
                        <a:spcAft>
                          <a:spcPts val="0"/>
                        </a:spcAft>
                      </a:pPr>
                      <a:r>
                        <a:rPr lang="en-US" sz="200">
                          <a:effectLst/>
                        </a:rPr>
                        <a:t>7</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200">
                          <a:effectLst/>
                        </a:rPr>
                        <a:t>CHD record’s customer name/information is probably wrong or outdated</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200">
                          <a:effectLst/>
                        </a:rPr>
                        <a:t>FALSE</a:t>
                      </a:r>
                      <a:endParaRPr lang="en-US" sz="200">
                        <a:effectLst/>
                        <a:latin typeface="Calibri" panose="020F0502020204030204" pitchFamily="34" charset="0"/>
                        <a:ea typeface="Calibri" panose="020F0502020204030204" pitchFamily="34" charset="0"/>
                      </a:endParaRPr>
                    </a:p>
                  </a:txBody>
                  <a:tcPr marL="5475" marR="5475" marT="3650" marB="3650"/>
                </a:tc>
                <a:tc>
                  <a:txBody>
                    <a:bodyPr/>
                    <a:lstStyle/>
                    <a:p>
                      <a:pPr marL="0" marR="0">
                        <a:spcBef>
                          <a:spcPts val="0"/>
                        </a:spcBef>
                        <a:spcAft>
                          <a:spcPts val="0"/>
                        </a:spcAft>
                      </a:pPr>
                      <a:r>
                        <a:rPr lang="en-US" sz="1000" dirty="0">
                          <a:effectLst/>
                        </a:rPr>
                        <a:t>4</a:t>
                      </a:r>
                      <a:endParaRPr lang="en-US" sz="1000" dirty="0">
                        <a:effectLst/>
                        <a:latin typeface="Calibri" panose="020F0502020204030204" pitchFamily="34" charset="0"/>
                        <a:ea typeface="Calibri" panose="020F0502020204030204" pitchFamily="34" charset="0"/>
                      </a:endParaRPr>
                    </a:p>
                  </a:txBody>
                  <a:tcPr marL="5475" marR="5475" marT="3650" marB="3650"/>
                </a:tc>
                <a:extLst>
                  <a:ext uri="{0D108BD9-81ED-4DB2-BD59-A6C34878D82A}">
                    <a16:rowId xmlns:a16="http://schemas.microsoft.com/office/drawing/2014/main" val="3987882234"/>
                  </a:ext>
                </a:extLst>
              </a:tr>
            </a:tbl>
          </a:graphicData>
        </a:graphic>
      </p:graphicFrame>
      <p:sp>
        <p:nvSpPr>
          <p:cNvPr id="5" name="Rectangle 1">
            <a:extLst>
              <a:ext uri="{FF2B5EF4-FFF2-40B4-BE49-F238E27FC236}">
                <a16:creationId xmlns:a16="http://schemas.microsoft.com/office/drawing/2014/main" id="{F2D8AD69-3D1A-416E-A20F-CED266D67808}"/>
              </a:ext>
            </a:extLst>
          </p:cNvPr>
          <p:cNvSpPr>
            <a:spLocks noChangeArrowheads="1"/>
          </p:cNvSpPr>
          <p:nvPr/>
        </p:nvSpPr>
        <p:spPr bwMode="auto">
          <a:xfrm>
            <a:off x="-9222512" y="1667776"/>
            <a:ext cx="52121750" cy="115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120022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09ABAB-927E-4E20-995C-E35B92E0E571}"/>
              </a:ext>
            </a:extLst>
          </p:cNvPr>
          <p:cNvSpPr>
            <a:spLocks noGrp="1"/>
          </p:cNvSpPr>
          <p:nvPr>
            <p:ph type="ctrTitle"/>
          </p:nvPr>
        </p:nvSpPr>
        <p:spPr>
          <a:xfrm>
            <a:off x="2244436" y="247314"/>
            <a:ext cx="9144000" cy="406545"/>
          </a:xfrm>
        </p:spPr>
        <p:txBody>
          <a:bodyPr>
            <a:normAutofit fontScale="90000"/>
          </a:bodyPr>
          <a:lstStyle/>
          <a:p>
            <a:pPr algn="l"/>
            <a:r>
              <a:rPr lang="en-US" sz="2400" b="1" dirty="0"/>
              <a:t>In-house Machine Learning Algorithm for Customer Data Matching</a:t>
            </a:r>
          </a:p>
        </p:txBody>
      </p:sp>
      <p:sp>
        <p:nvSpPr>
          <p:cNvPr id="8" name="TextBox 7">
            <a:extLst>
              <a:ext uri="{FF2B5EF4-FFF2-40B4-BE49-F238E27FC236}">
                <a16:creationId xmlns:a16="http://schemas.microsoft.com/office/drawing/2014/main" id="{66E53944-ED44-4745-937E-44E8D9A66455}"/>
              </a:ext>
            </a:extLst>
          </p:cNvPr>
          <p:cNvSpPr txBox="1"/>
          <p:nvPr/>
        </p:nvSpPr>
        <p:spPr>
          <a:xfrm>
            <a:off x="1985817" y="840509"/>
            <a:ext cx="7869381" cy="2308324"/>
          </a:xfrm>
          <a:prstGeom prst="rect">
            <a:avLst/>
          </a:prstGeom>
          <a:noFill/>
        </p:spPr>
        <p:txBody>
          <a:bodyPr wrap="square" rtlCol="0">
            <a:spAutoFit/>
          </a:bodyPr>
          <a:lstStyle/>
          <a:p>
            <a:pPr marL="342900" indent="-342900">
              <a:buAutoNum type="arabicParenBoth"/>
            </a:pPr>
            <a:r>
              <a:rPr lang="en-US" dirty="0"/>
              <a:t>Implemented </a:t>
            </a:r>
            <a:r>
              <a:rPr lang="en-US" dirty="0">
                <a:solidFill>
                  <a:srgbClr val="FF0000"/>
                </a:solidFill>
              </a:rPr>
              <a:t>Supervised Machine Learning Model </a:t>
            </a:r>
            <a:r>
              <a:rPr lang="en-US" dirty="0"/>
              <a:t>instead of Fuzzy Matching: Consistent measures of matching probability</a:t>
            </a:r>
          </a:p>
          <a:p>
            <a:pPr marL="342900" indent="-342900">
              <a:buAutoNum type="arabicParenBoth"/>
            </a:pPr>
            <a:r>
              <a:rPr lang="en-US" dirty="0"/>
              <a:t>Extensive Feature Engineering for </a:t>
            </a:r>
            <a:r>
              <a:rPr lang="en-US" dirty="0">
                <a:solidFill>
                  <a:srgbClr val="FF0000"/>
                </a:solidFill>
              </a:rPr>
              <a:t>Attributes-based matching</a:t>
            </a:r>
            <a:r>
              <a:rPr lang="en-US" dirty="0"/>
              <a:t>: Comprehensive consideration of various types of evidence for matching</a:t>
            </a:r>
          </a:p>
          <a:p>
            <a:pPr marL="342900" indent="-342900">
              <a:buFontTx/>
              <a:buAutoNum type="arabicParenBoth"/>
            </a:pPr>
            <a:r>
              <a:rPr lang="en-US" dirty="0"/>
              <a:t>Use Third-party python library to generate index-pairs between Internal and External data: </a:t>
            </a:r>
            <a:r>
              <a:rPr lang="en-US" dirty="0">
                <a:solidFill>
                  <a:srgbClr val="FF0000"/>
                </a:solidFill>
              </a:rPr>
              <a:t>Solved the memory and computation efforts </a:t>
            </a:r>
            <a:r>
              <a:rPr lang="en-US" dirty="0"/>
              <a:t>of Fuzzy Match</a:t>
            </a:r>
          </a:p>
          <a:p>
            <a:pPr marL="342900" indent="-342900">
              <a:buFontTx/>
              <a:buAutoNum type="arabicParenBoth"/>
            </a:pPr>
            <a:r>
              <a:rPr lang="en-US" dirty="0"/>
              <a:t>In house software that can be run </a:t>
            </a:r>
            <a:r>
              <a:rPr lang="en-US" dirty="0">
                <a:solidFill>
                  <a:srgbClr val="FF0000"/>
                </a:solidFill>
              </a:rPr>
              <a:t>economically </a:t>
            </a:r>
            <a:r>
              <a:rPr lang="en-US" dirty="0"/>
              <a:t>on a serverless virtual machine: AWS </a:t>
            </a:r>
            <a:r>
              <a:rPr lang="en-US" dirty="0" err="1"/>
              <a:t>FindMatches</a:t>
            </a:r>
            <a:r>
              <a:rPr lang="en-US" dirty="0"/>
              <a:t> is expensive and use the similar algorithm </a:t>
            </a:r>
          </a:p>
        </p:txBody>
      </p:sp>
      <p:pic>
        <p:nvPicPr>
          <p:cNvPr id="9" name="Picture 8">
            <a:extLst>
              <a:ext uri="{FF2B5EF4-FFF2-40B4-BE49-F238E27FC236}">
                <a16:creationId xmlns:a16="http://schemas.microsoft.com/office/drawing/2014/main" id="{B710F927-6919-4522-A141-878480A7605D}"/>
              </a:ext>
            </a:extLst>
          </p:cNvPr>
          <p:cNvPicPr>
            <a:picLocks noChangeAspect="1"/>
          </p:cNvPicPr>
          <p:nvPr/>
        </p:nvPicPr>
        <p:blipFill>
          <a:blip r:embed="rId2"/>
          <a:stretch>
            <a:fillRect/>
          </a:stretch>
        </p:blipFill>
        <p:spPr>
          <a:xfrm>
            <a:off x="1830594" y="3205696"/>
            <a:ext cx="2932457" cy="3100989"/>
          </a:xfrm>
          <a:prstGeom prst="rect">
            <a:avLst/>
          </a:prstGeom>
        </p:spPr>
      </p:pic>
      <p:pic>
        <p:nvPicPr>
          <p:cNvPr id="10" name="Picture 2">
            <a:extLst>
              <a:ext uri="{FF2B5EF4-FFF2-40B4-BE49-F238E27FC236}">
                <a16:creationId xmlns:a16="http://schemas.microsoft.com/office/drawing/2014/main" id="{0830D31A-B91C-418B-A6D7-EABC026A9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429000"/>
            <a:ext cx="4657725" cy="264795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5971C5C-6125-41D0-9634-746285ED81A4}"/>
              </a:ext>
            </a:extLst>
          </p:cNvPr>
          <p:cNvSpPr txBox="1"/>
          <p:nvPr/>
        </p:nvSpPr>
        <p:spPr>
          <a:xfrm>
            <a:off x="767644" y="6402186"/>
            <a:ext cx="5508978" cy="369332"/>
          </a:xfrm>
          <a:prstGeom prst="rect">
            <a:avLst/>
          </a:prstGeom>
          <a:noFill/>
        </p:spPr>
        <p:txBody>
          <a:bodyPr wrap="square" rtlCol="0">
            <a:spAutoFit/>
          </a:bodyPr>
          <a:lstStyle/>
          <a:p>
            <a:r>
              <a:rPr lang="en-US" dirty="0"/>
              <a:t>Fig. 1: Comparison of ROC scores of different ML model</a:t>
            </a:r>
          </a:p>
        </p:txBody>
      </p:sp>
      <p:sp>
        <p:nvSpPr>
          <p:cNvPr id="12" name="Oval 11">
            <a:extLst>
              <a:ext uri="{FF2B5EF4-FFF2-40B4-BE49-F238E27FC236}">
                <a16:creationId xmlns:a16="http://schemas.microsoft.com/office/drawing/2014/main" id="{A7B92DF7-385A-4EC6-A32D-7F807D8BC01D}"/>
              </a:ext>
            </a:extLst>
          </p:cNvPr>
          <p:cNvSpPr/>
          <p:nvPr/>
        </p:nvSpPr>
        <p:spPr>
          <a:xfrm>
            <a:off x="1659467" y="3522133"/>
            <a:ext cx="3273777" cy="369332"/>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861F861-2AA2-44FE-B833-012C0B89494B}"/>
              </a:ext>
            </a:extLst>
          </p:cNvPr>
          <p:cNvSpPr txBox="1"/>
          <p:nvPr/>
        </p:nvSpPr>
        <p:spPr>
          <a:xfrm>
            <a:off x="7100709" y="6367739"/>
            <a:ext cx="5508978" cy="369332"/>
          </a:xfrm>
          <a:prstGeom prst="rect">
            <a:avLst/>
          </a:prstGeom>
          <a:noFill/>
        </p:spPr>
        <p:txBody>
          <a:bodyPr wrap="square" rtlCol="0">
            <a:spAutoFit/>
          </a:bodyPr>
          <a:lstStyle/>
          <a:p>
            <a:r>
              <a:rPr lang="en-US" dirty="0"/>
              <a:t>Fig. 2: Attributes used for ML algorithm</a:t>
            </a:r>
          </a:p>
        </p:txBody>
      </p:sp>
    </p:spTree>
    <p:extLst>
      <p:ext uri="{BB962C8B-B14F-4D97-AF65-F5344CB8AC3E}">
        <p14:creationId xmlns:p14="http://schemas.microsoft.com/office/powerpoint/2010/main" val="704245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5B942FB-ED1A-4F9E-B8EB-D328C79B8EC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70" y="2297253"/>
            <a:ext cx="5294716" cy="226349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F9017D9-0A43-4E63-8887-4C01D1E17A55}"/>
              </a:ext>
            </a:extLst>
          </p:cNvPr>
          <p:cNvPicPr>
            <a:picLocks noChangeAspect="1"/>
          </p:cNvPicPr>
          <p:nvPr/>
        </p:nvPicPr>
        <p:blipFill>
          <a:blip r:embed="rId3"/>
          <a:stretch>
            <a:fillRect/>
          </a:stretch>
        </p:blipFill>
        <p:spPr>
          <a:xfrm>
            <a:off x="6253817" y="817338"/>
            <a:ext cx="5294715" cy="5223325"/>
          </a:xfrm>
          <a:prstGeom prst="rect">
            <a:avLst/>
          </a:prstGeom>
        </p:spPr>
      </p:pic>
      <p:sp>
        <p:nvSpPr>
          <p:cNvPr id="9" name="Title 1">
            <a:extLst>
              <a:ext uri="{FF2B5EF4-FFF2-40B4-BE49-F238E27FC236}">
                <a16:creationId xmlns:a16="http://schemas.microsoft.com/office/drawing/2014/main" id="{667795CB-910F-451C-B464-B681C0F5AE7C}"/>
              </a:ext>
            </a:extLst>
          </p:cNvPr>
          <p:cNvSpPr txBox="1">
            <a:spLocks/>
          </p:cNvSpPr>
          <p:nvPr/>
        </p:nvSpPr>
        <p:spPr>
          <a:xfrm>
            <a:off x="91156" y="640221"/>
            <a:ext cx="6162665"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t>Accuracy Validation for SVOC Deduplication Software</a:t>
            </a:r>
          </a:p>
        </p:txBody>
      </p:sp>
      <p:sp>
        <p:nvSpPr>
          <p:cNvPr id="12" name="Oval 11">
            <a:extLst>
              <a:ext uri="{FF2B5EF4-FFF2-40B4-BE49-F238E27FC236}">
                <a16:creationId xmlns:a16="http://schemas.microsoft.com/office/drawing/2014/main" id="{88934241-8295-4FDD-B67C-BC1D9D55286B}"/>
              </a:ext>
            </a:extLst>
          </p:cNvPr>
          <p:cNvSpPr/>
          <p:nvPr/>
        </p:nvSpPr>
        <p:spPr>
          <a:xfrm>
            <a:off x="3362960" y="4178900"/>
            <a:ext cx="487680" cy="3506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18495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32372-226D-4522-AD11-913B2A39065E}"/>
              </a:ext>
            </a:extLst>
          </p:cNvPr>
          <p:cNvSpPr>
            <a:spLocks noGrp="1"/>
          </p:cNvSpPr>
          <p:nvPr>
            <p:ph type="ctrTitle"/>
          </p:nvPr>
        </p:nvSpPr>
        <p:spPr>
          <a:xfrm>
            <a:off x="960100" y="978102"/>
            <a:ext cx="10588434" cy="1062644"/>
          </a:xfrm>
        </p:spPr>
        <p:txBody>
          <a:bodyPr vert="horz" lIns="91440" tIns="45720" rIns="91440" bIns="45720" rtlCol="0" anchor="b">
            <a:normAutofit/>
          </a:bodyPr>
          <a:lstStyle/>
          <a:p>
            <a:pPr algn="l"/>
            <a:r>
              <a:rPr lang="en-US" sz="3400" b="1" dirty="0"/>
              <a:t>Apply </a:t>
            </a:r>
            <a:r>
              <a:rPr lang="en-US" sz="3400" b="1" dirty="0" err="1"/>
              <a:t>XGBoost</a:t>
            </a:r>
            <a:r>
              <a:rPr lang="en-US" sz="3400" b="1" dirty="0"/>
              <a:t> model to Test Data Prediction</a:t>
            </a:r>
            <a:br>
              <a:rPr lang="en-US" sz="3400" b="1" kern="1200" dirty="0">
                <a:solidFill>
                  <a:schemeClr val="tx1"/>
                </a:solidFill>
                <a:latin typeface="+mj-lt"/>
                <a:ea typeface="+mj-ea"/>
                <a:cs typeface="+mj-cs"/>
              </a:rPr>
            </a:br>
            <a:endParaRPr lang="en-US" sz="3400" b="1" kern="1200" dirty="0">
              <a:solidFill>
                <a:schemeClr val="tx1"/>
              </a:solidFill>
              <a:latin typeface="+mj-lt"/>
              <a:ea typeface="+mj-ea"/>
              <a:cs typeface="+mj-cs"/>
            </a:endParaRPr>
          </a:p>
        </p:txBody>
      </p:sp>
      <p:sp>
        <p:nvSpPr>
          <p:cNvPr id="6" name="Rectangle 5">
            <a:extLst>
              <a:ext uri="{FF2B5EF4-FFF2-40B4-BE49-F238E27FC236}">
                <a16:creationId xmlns:a16="http://schemas.microsoft.com/office/drawing/2014/main" id="{E86A74B3-C15E-4423-BBC0-1A84C29728CD}"/>
              </a:ext>
            </a:extLst>
          </p:cNvPr>
          <p:cNvSpPr/>
          <p:nvPr/>
        </p:nvSpPr>
        <p:spPr>
          <a:xfrm>
            <a:off x="5521884" y="4147239"/>
            <a:ext cx="6282169" cy="321574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dirty="0"/>
              <a:t>High accuracy without overfitting problem</a:t>
            </a:r>
          </a:p>
          <a:p>
            <a:pPr>
              <a:lnSpc>
                <a:spcPct val="90000"/>
              </a:lnSpc>
              <a:spcAft>
                <a:spcPts val="600"/>
              </a:spcAft>
            </a:pPr>
            <a:endParaRPr lang="en-US" sz="2200" dirty="0"/>
          </a:p>
          <a:p>
            <a:pPr indent="-228600">
              <a:lnSpc>
                <a:spcPct val="90000"/>
              </a:lnSpc>
              <a:spcAft>
                <a:spcPts val="600"/>
              </a:spcAft>
              <a:buFont typeface="Arial" panose="020B0604020202020204" pitchFamily="34" charset="0"/>
              <a:buChar char="•"/>
            </a:pPr>
            <a:endParaRPr lang="en-US" sz="2200" dirty="0"/>
          </a:p>
        </p:txBody>
      </p:sp>
      <p:pic>
        <p:nvPicPr>
          <p:cNvPr id="2050" name="Picture 2">
            <a:extLst>
              <a:ext uri="{FF2B5EF4-FFF2-40B4-BE49-F238E27FC236}">
                <a16:creationId xmlns:a16="http://schemas.microsoft.com/office/drawing/2014/main" id="{49AEA8CC-35CD-4DAA-98CD-891C7B3CB6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624" y="2906725"/>
            <a:ext cx="4267200" cy="293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316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EC5BC-2765-4B1A-9521-44660159EC4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fontScale="90000"/>
          </a:bodyPr>
          <a:lstStyle/>
          <a:p>
            <a:pPr algn="ctr"/>
            <a:r>
              <a:rPr lang="en-US" sz="2600" kern="1200" dirty="0" err="1">
                <a:solidFill>
                  <a:srgbClr val="FFFFFF"/>
                </a:solidFill>
                <a:latin typeface="+mj-lt"/>
                <a:ea typeface="+mj-ea"/>
                <a:cs typeface="+mj-cs"/>
              </a:rPr>
              <a:t>Safegraph</a:t>
            </a:r>
            <a:r>
              <a:rPr lang="en-US" sz="2600" kern="1200" dirty="0">
                <a:solidFill>
                  <a:srgbClr val="FFFFFF"/>
                </a:solidFill>
                <a:latin typeface="+mj-lt"/>
                <a:ea typeface="+mj-ea"/>
                <a:cs typeface="+mj-cs"/>
              </a:rPr>
              <a:t> Record Number Counts Distribution in CA</a:t>
            </a:r>
          </a:p>
        </p:txBody>
      </p:sp>
      <p:pic>
        <p:nvPicPr>
          <p:cNvPr id="1026" name="Picture 2">
            <a:extLst>
              <a:ext uri="{FF2B5EF4-FFF2-40B4-BE49-F238E27FC236}">
                <a16:creationId xmlns:a16="http://schemas.microsoft.com/office/drawing/2014/main" id="{3460FE79-9D80-4EF6-978B-E69E78A74DD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51417" y="961812"/>
            <a:ext cx="6362564" cy="4930987"/>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37B7E0A4-5DF3-4CE6-8CAC-476888DA7952}"/>
              </a:ext>
            </a:extLst>
          </p:cNvPr>
          <p:cNvSpPr/>
          <p:nvPr/>
        </p:nvSpPr>
        <p:spPr>
          <a:xfrm>
            <a:off x="10047712" y="961812"/>
            <a:ext cx="866676" cy="18455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5057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EC5BC-2765-4B1A-9521-44660159EC4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fontScale="90000"/>
          </a:bodyPr>
          <a:lstStyle/>
          <a:p>
            <a:pPr algn="ctr"/>
            <a:r>
              <a:rPr lang="en-US" sz="2600" dirty="0" err="1">
                <a:solidFill>
                  <a:srgbClr val="FFFFFF"/>
                </a:solidFill>
              </a:rPr>
              <a:t>Safegraph</a:t>
            </a:r>
            <a:r>
              <a:rPr lang="en-US" sz="2600" dirty="0">
                <a:solidFill>
                  <a:srgbClr val="FFFFFF"/>
                </a:solidFill>
              </a:rPr>
              <a:t> Record Number Counts Distribution in TX</a:t>
            </a:r>
          </a:p>
        </p:txBody>
      </p:sp>
      <p:sp>
        <p:nvSpPr>
          <p:cNvPr id="8" name="Oval 7">
            <a:extLst>
              <a:ext uri="{FF2B5EF4-FFF2-40B4-BE49-F238E27FC236}">
                <a16:creationId xmlns:a16="http://schemas.microsoft.com/office/drawing/2014/main" id="{37B7E0A4-5DF3-4CE6-8CAC-476888DA7952}"/>
              </a:ext>
            </a:extLst>
          </p:cNvPr>
          <p:cNvSpPr/>
          <p:nvPr/>
        </p:nvSpPr>
        <p:spPr>
          <a:xfrm>
            <a:off x="10047712" y="961812"/>
            <a:ext cx="866676" cy="18455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5A085966-6CF0-4067-ABFA-CE8C965EB9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0668" y="743609"/>
            <a:ext cx="7398500" cy="5370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421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9D3C63-E8CC-4748-BC35-7E3E86D7AADB}"/>
              </a:ext>
            </a:extLst>
          </p:cNvPr>
          <p:cNvPicPr>
            <a:picLocks noChangeAspect="1"/>
          </p:cNvPicPr>
          <p:nvPr/>
        </p:nvPicPr>
        <p:blipFill>
          <a:blip r:embed="rId2"/>
          <a:stretch>
            <a:fillRect/>
          </a:stretch>
        </p:blipFill>
        <p:spPr>
          <a:xfrm>
            <a:off x="452673" y="1991730"/>
            <a:ext cx="3028924" cy="2429796"/>
          </a:xfrm>
          <a:prstGeom prst="rect">
            <a:avLst/>
          </a:prstGeom>
        </p:spPr>
      </p:pic>
      <p:sp>
        <p:nvSpPr>
          <p:cNvPr id="5" name="Rectangle 4">
            <a:extLst>
              <a:ext uri="{FF2B5EF4-FFF2-40B4-BE49-F238E27FC236}">
                <a16:creationId xmlns:a16="http://schemas.microsoft.com/office/drawing/2014/main" id="{AE12C86F-DF29-4534-BED8-96636F89C741}"/>
              </a:ext>
            </a:extLst>
          </p:cNvPr>
          <p:cNvSpPr/>
          <p:nvPr/>
        </p:nvSpPr>
        <p:spPr>
          <a:xfrm>
            <a:off x="2805459" y="315351"/>
            <a:ext cx="7202607" cy="1077218"/>
          </a:xfrm>
          <a:prstGeom prst="rect">
            <a:avLst/>
          </a:prstGeom>
        </p:spPr>
        <p:txBody>
          <a:bodyPr wrap="square">
            <a:spAutoFit/>
          </a:bodyPr>
          <a:lstStyle/>
          <a:p>
            <a:r>
              <a:rPr lang="en-US" sz="3200" dirty="0"/>
              <a:t>Comparison of </a:t>
            </a:r>
            <a:r>
              <a:rPr lang="en-US" sz="3200" dirty="0" err="1"/>
              <a:t>Safegraph</a:t>
            </a:r>
            <a:r>
              <a:rPr lang="en-US" sz="3200" dirty="0"/>
              <a:t> Match </a:t>
            </a:r>
            <a:r>
              <a:rPr lang="en-US" sz="3200" dirty="0" err="1"/>
              <a:t>Pct</a:t>
            </a:r>
            <a:r>
              <a:rPr lang="en-US" sz="3200" dirty="0"/>
              <a:t> for Top 10 States with Highest Count </a:t>
            </a:r>
            <a:r>
              <a:rPr lang="en-US" sz="3200" dirty="0" err="1"/>
              <a:t>Pct</a:t>
            </a:r>
            <a:endParaRPr lang="en-US" sz="3200" dirty="0"/>
          </a:p>
        </p:txBody>
      </p:sp>
      <p:sp>
        <p:nvSpPr>
          <p:cNvPr id="6" name="Oval 5">
            <a:extLst>
              <a:ext uri="{FF2B5EF4-FFF2-40B4-BE49-F238E27FC236}">
                <a16:creationId xmlns:a16="http://schemas.microsoft.com/office/drawing/2014/main" id="{905B22A4-9FB3-4052-8C43-0B4CFA4A6695}"/>
              </a:ext>
            </a:extLst>
          </p:cNvPr>
          <p:cNvSpPr/>
          <p:nvPr/>
        </p:nvSpPr>
        <p:spPr>
          <a:xfrm flipV="1">
            <a:off x="2718033" y="1577130"/>
            <a:ext cx="763564" cy="29115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03E75CDD-4B87-4759-9364-C0899E57EC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6295" y="1766177"/>
            <a:ext cx="7755405" cy="3325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5897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E12C86F-DF29-4534-BED8-96636F89C741}"/>
              </a:ext>
            </a:extLst>
          </p:cNvPr>
          <p:cNvSpPr/>
          <p:nvPr/>
        </p:nvSpPr>
        <p:spPr>
          <a:xfrm>
            <a:off x="2805459" y="315351"/>
            <a:ext cx="7957452" cy="1077218"/>
          </a:xfrm>
          <a:prstGeom prst="rect">
            <a:avLst/>
          </a:prstGeom>
        </p:spPr>
        <p:txBody>
          <a:bodyPr wrap="square">
            <a:spAutoFit/>
          </a:bodyPr>
          <a:lstStyle/>
          <a:p>
            <a:r>
              <a:rPr lang="en-US" sz="3200" dirty="0"/>
              <a:t>Comparison of </a:t>
            </a:r>
            <a:r>
              <a:rPr lang="en-US" sz="3200" dirty="0" err="1"/>
              <a:t>Safegraph</a:t>
            </a:r>
            <a:r>
              <a:rPr lang="en-US" sz="3200" dirty="0"/>
              <a:t> Match </a:t>
            </a:r>
            <a:r>
              <a:rPr lang="en-US" sz="3200" dirty="0" err="1"/>
              <a:t>Pct</a:t>
            </a:r>
            <a:r>
              <a:rPr lang="en-US" sz="3200" dirty="0"/>
              <a:t> for Bottom 10 States with Lowest Count </a:t>
            </a:r>
            <a:r>
              <a:rPr lang="en-US" sz="3200" dirty="0" err="1"/>
              <a:t>Pct</a:t>
            </a:r>
            <a:r>
              <a:rPr lang="en-US" sz="3200" dirty="0"/>
              <a:t> </a:t>
            </a:r>
          </a:p>
        </p:txBody>
      </p:sp>
      <p:pic>
        <p:nvPicPr>
          <p:cNvPr id="2" name="Picture 1">
            <a:extLst>
              <a:ext uri="{FF2B5EF4-FFF2-40B4-BE49-F238E27FC236}">
                <a16:creationId xmlns:a16="http://schemas.microsoft.com/office/drawing/2014/main" id="{4508419B-E8BF-44C0-A6D6-E04F30B72E85}"/>
              </a:ext>
            </a:extLst>
          </p:cNvPr>
          <p:cNvPicPr>
            <a:picLocks noChangeAspect="1"/>
          </p:cNvPicPr>
          <p:nvPr/>
        </p:nvPicPr>
        <p:blipFill>
          <a:blip r:embed="rId2"/>
          <a:stretch>
            <a:fillRect/>
          </a:stretch>
        </p:blipFill>
        <p:spPr>
          <a:xfrm>
            <a:off x="478198" y="1965403"/>
            <a:ext cx="3087123" cy="2458673"/>
          </a:xfrm>
          <a:prstGeom prst="rect">
            <a:avLst/>
          </a:prstGeom>
        </p:spPr>
      </p:pic>
      <p:sp>
        <p:nvSpPr>
          <p:cNvPr id="6" name="Oval 5">
            <a:extLst>
              <a:ext uri="{FF2B5EF4-FFF2-40B4-BE49-F238E27FC236}">
                <a16:creationId xmlns:a16="http://schemas.microsoft.com/office/drawing/2014/main" id="{905B22A4-9FB3-4052-8C43-0B4CFA4A6695}"/>
              </a:ext>
            </a:extLst>
          </p:cNvPr>
          <p:cNvSpPr/>
          <p:nvPr/>
        </p:nvSpPr>
        <p:spPr>
          <a:xfrm flipV="1">
            <a:off x="2718033" y="1577130"/>
            <a:ext cx="763564" cy="29115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F6B49AB-F490-4E57-9297-9884C3D263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5633" y="1780913"/>
            <a:ext cx="7686675" cy="3296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532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EC5BC-2765-4B1A-9521-44660159EC4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err="1">
                <a:solidFill>
                  <a:srgbClr val="FFFFFF"/>
                </a:solidFill>
                <a:latin typeface="+mj-lt"/>
                <a:ea typeface="+mj-ea"/>
                <a:cs typeface="+mj-cs"/>
              </a:rPr>
              <a:t>Safegraph</a:t>
            </a:r>
            <a:r>
              <a:rPr lang="en-US" sz="2600" kern="1200" dirty="0">
                <a:solidFill>
                  <a:srgbClr val="FFFFFF"/>
                </a:solidFill>
                <a:latin typeface="+mj-lt"/>
                <a:ea typeface="+mj-ea"/>
                <a:cs typeface="+mj-cs"/>
              </a:rPr>
              <a:t> Match </a:t>
            </a:r>
            <a:r>
              <a:rPr lang="en-US" sz="2600" kern="1200" dirty="0" err="1">
                <a:solidFill>
                  <a:srgbClr val="FFFFFF"/>
                </a:solidFill>
                <a:latin typeface="+mj-lt"/>
                <a:ea typeface="+mj-ea"/>
                <a:cs typeface="+mj-cs"/>
              </a:rPr>
              <a:t>Pct</a:t>
            </a:r>
            <a:r>
              <a:rPr lang="en-US" sz="2600" kern="1200" dirty="0">
                <a:solidFill>
                  <a:srgbClr val="FFFFFF"/>
                </a:solidFill>
                <a:latin typeface="+mj-lt"/>
                <a:ea typeface="+mj-ea"/>
                <a:cs typeface="+mj-cs"/>
              </a:rPr>
              <a:t> for all 51 States</a:t>
            </a:r>
          </a:p>
        </p:txBody>
      </p:sp>
      <p:pic>
        <p:nvPicPr>
          <p:cNvPr id="3" name="Picture 2">
            <a:extLst>
              <a:ext uri="{FF2B5EF4-FFF2-40B4-BE49-F238E27FC236}">
                <a16:creationId xmlns:a16="http://schemas.microsoft.com/office/drawing/2014/main" id="{7DAF1BC5-4B96-4693-93DC-9508C04928CC}"/>
              </a:ext>
            </a:extLst>
          </p:cNvPr>
          <p:cNvPicPr>
            <a:picLocks noChangeAspect="1"/>
          </p:cNvPicPr>
          <p:nvPr/>
        </p:nvPicPr>
        <p:blipFill>
          <a:blip r:embed="rId2"/>
          <a:stretch>
            <a:fillRect/>
          </a:stretch>
        </p:blipFill>
        <p:spPr>
          <a:xfrm>
            <a:off x="3916239" y="1"/>
            <a:ext cx="4824598" cy="5907255"/>
          </a:xfrm>
          <a:prstGeom prst="rect">
            <a:avLst/>
          </a:prstGeom>
        </p:spPr>
      </p:pic>
      <p:pic>
        <p:nvPicPr>
          <p:cNvPr id="6" name="Picture 5">
            <a:extLst>
              <a:ext uri="{FF2B5EF4-FFF2-40B4-BE49-F238E27FC236}">
                <a16:creationId xmlns:a16="http://schemas.microsoft.com/office/drawing/2014/main" id="{8987B056-9353-4A35-BACA-0EE26569F94F}"/>
              </a:ext>
            </a:extLst>
          </p:cNvPr>
          <p:cNvPicPr>
            <a:picLocks noChangeAspect="1"/>
          </p:cNvPicPr>
          <p:nvPr/>
        </p:nvPicPr>
        <p:blipFill>
          <a:blip r:embed="rId3"/>
          <a:stretch>
            <a:fillRect/>
          </a:stretch>
        </p:blipFill>
        <p:spPr>
          <a:xfrm>
            <a:off x="3899460" y="5907255"/>
            <a:ext cx="4903121" cy="950744"/>
          </a:xfrm>
          <a:prstGeom prst="rect">
            <a:avLst/>
          </a:prstGeom>
        </p:spPr>
      </p:pic>
    </p:spTree>
    <p:extLst>
      <p:ext uri="{BB962C8B-B14F-4D97-AF65-F5344CB8AC3E}">
        <p14:creationId xmlns:p14="http://schemas.microsoft.com/office/powerpoint/2010/main" val="1769898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E12C86F-DF29-4534-BED8-96636F89C741}"/>
              </a:ext>
            </a:extLst>
          </p:cNvPr>
          <p:cNvSpPr/>
          <p:nvPr/>
        </p:nvSpPr>
        <p:spPr>
          <a:xfrm>
            <a:off x="1891059" y="525075"/>
            <a:ext cx="7202607" cy="1569660"/>
          </a:xfrm>
          <a:prstGeom prst="rect">
            <a:avLst/>
          </a:prstGeom>
        </p:spPr>
        <p:txBody>
          <a:bodyPr wrap="square">
            <a:spAutoFit/>
          </a:bodyPr>
          <a:lstStyle/>
          <a:p>
            <a:pPr algn="ctr"/>
            <a:r>
              <a:rPr lang="en-US" sz="3200" dirty="0"/>
              <a:t>Comparison of SVOC-Third Party Data Match Count for ML and Unsupervised Algorithm</a:t>
            </a:r>
          </a:p>
        </p:txBody>
      </p:sp>
      <p:graphicFrame>
        <p:nvGraphicFramePr>
          <p:cNvPr id="3" name="Table 2">
            <a:extLst>
              <a:ext uri="{FF2B5EF4-FFF2-40B4-BE49-F238E27FC236}">
                <a16:creationId xmlns:a16="http://schemas.microsoft.com/office/drawing/2014/main" id="{DB85039C-53B1-4109-BFB2-19465B1D9470}"/>
              </a:ext>
            </a:extLst>
          </p:cNvPr>
          <p:cNvGraphicFramePr>
            <a:graphicFrameLocks noGrp="1"/>
          </p:cNvGraphicFramePr>
          <p:nvPr/>
        </p:nvGraphicFramePr>
        <p:xfrm>
          <a:off x="1820411" y="2212907"/>
          <a:ext cx="7675927" cy="1650281"/>
        </p:xfrm>
        <a:graphic>
          <a:graphicData uri="http://schemas.openxmlformats.org/drawingml/2006/table">
            <a:tbl>
              <a:tblPr firstRow="1" bandRow="1">
                <a:tableStyleId>{5C22544A-7EE6-4342-B048-85BDC9FD1C3A}</a:tableStyleId>
              </a:tblPr>
              <a:tblGrid>
                <a:gridCol w="1914088">
                  <a:extLst>
                    <a:ext uri="{9D8B030D-6E8A-4147-A177-3AD203B41FA5}">
                      <a16:colId xmlns:a16="http://schemas.microsoft.com/office/drawing/2014/main" val="846087696"/>
                    </a:ext>
                  </a:extLst>
                </a:gridCol>
                <a:gridCol w="1920613">
                  <a:extLst>
                    <a:ext uri="{9D8B030D-6E8A-4147-A177-3AD203B41FA5}">
                      <a16:colId xmlns:a16="http://schemas.microsoft.com/office/drawing/2014/main" val="1243867254"/>
                    </a:ext>
                  </a:extLst>
                </a:gridCol>
                <a:gridCol w="1920613">
                  <a:extLst>
                    <a:ext uri="{9D8B030D-6E8A-4147-A177-3AD203B41FA5}">
                      <a16:colId xmlns:a16="http://schemas.microsoft.com/office/drawing/2014/main" val="1676791322"/>
                    </a:ext>
                  </a:extLst>
                </a:gridCol>
                <a:gridCol w="1920613">
                  <a:extLst>
                    <a:ext uri="{9D8B030D-6E8A-4147-A177-3AD203B41FA5}">
                      <a16:colId xmlns:a16="http://schemas.microsoft.com/office/drawing/2014/main" val="2610204237"/>
                    </a:ext>
                  </a:extLst>
                </a:gridCol>
              </a:tblGrid>
              <a:tr h="370121">
                <a:tc>
                  <a:txBody>
                    <a:bodyPr/>
                    <a:lstStyle/>
                    <a:p>
                      <a:endParaRPr lang="en-US" dirty="0"/>
                    </a:p>
                  </a:txBody>
                  <a:tcPr/>
                </a:tc>
                <a:tc>
                  <a:txBody>
                    <a:bodyPr/>
                    <a:lstStyle/>
                    <a:p>
                      <a:r>
                        <a:rPr lang="en-US" dirty="0"/>
                        <a:t>ML Algorithm</a:t>
                      </a:r>
                    </a:p>
                  </a:txBody>
                  <a:tcPr/>
                </a:tc>
                <a:tc>
                  <a:txBody>
                    <a:bodyPr/>
                    <a:lstStyle/>
                    <a:p>
                      <a:r>
                        <a:rPr lang="en-US" dirty="0"/>
                        <a:t>Old Algorithm</a:t>
                      </a:r>
                    </a:p>
                  </a:txBody>
                  <a:tcPr/>
                </a:tc>
                <a:tc>
                  <a:txBody>
                    <a:bodyPr/>
                    <a:lstStyle/>
                    <a:p>
                      <a:r>
                        <a:rPr lang="en-US" dirty="0"/>
                        <a:t>Difference</a:t>
                      </a:r>
                    </a:p>
                  </a:txBody>
                  <a:tcPr/>
                </a:tc>
                <a:extLst>
                  <a:ext uri="{0D108BD9-81ED-4DB2-BD59-A6C34878D82A}">
                    <a16:rowId xmlns:a16="http://schemas.microsoft.com/office/drawing/2014/main" val="1216951252"/>
                  </a:ext>
                </a:extLst>
              </a:tr>
              <a:tr h="638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Total Matched Count</a:t>
                      </a:r>
                    </a:p>
                  </a:txBody>
                  <a:tcPr/>
                </a:tc>
                <a:tc>
                  <a:txBody>
                    <a:bodyPr/>
                    <a:lstStyle/>
                    <a:p>
                      <a:r>
                        <a:rPr lang="en-US" dirty="0">
                          <a:effectLst/>
                        </a:rPr>
                        <a:t>242011</a:t>
                      </a:r>
                      <a:endParaRPr lang="en-US" dirty="0"/>
                    </a:p>
                  </a:txBody>
                  <a:tcPr/>
                </a:tc>
                <a:tc>
                  <a:txBody>
                    <a:bodyPr/>
                    <a:lstStyle/>
                    <a:p>
                      <a:r>
                        <a:rPr lang="en-US" dirty="0">
                          <a:effectLst/>
                        </a:rPr>
                        <a:t>223747</a:t>
                      </a:r>
                      <a:endParaRPr lang="en-US" dirty="0"/>
                    </a:p>
                  </a:txBody>
                  <a:tcPr/>
                </a:tc>
                <a:tc>
                  <a:txBody>
                    <a:bodyPr/>
                    <a:lstStyle/>
                    <a:p>
                      <a:r>
                        <a:rPr lang="en-US" dirty="0"/>
                        <a:t>18264</a:t>
                      </a:r>
                    </a:p>
                  </a:txBody>
                  <a:tcPr/>
                </a:tc>
                <a:extLst>
                  <a:ext uri="{0D108BD9-81ED-4DB2-BD59-A6C34878D82A}">
                    <a16:rowId xmlns:a16="http://schemas.microsoft.com/office/drawing/2014/main" val="149355094"/>
                  </a:ext>
                </a:extLst>
              </a:tr>
              <a:tr h="638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Total Count </a:t>
                      </a:r>
                      <a:r>
                        <a:rPr lang="en-US" dirty="0" err="1"/>
                        <a:t>Pct</a:t>
                      </a:r>
                      <a:r>
                        <a:rPr lang="en-US" dirty="0"/>
                        <a:t> for Sysco Data</a:t>
                      </a:r>
                    </a:p>
                  </a:txBody>
                  <a:tcPr/>
                </a:tc>
                <a:tc>
                  <a:txBody>
                    <a:bodyPr/>
                    <a:lstStyle/>
                    <a:p>
                      <a:r>
                        <a:rPr lang="en-US" dirty="0"/>
                        <a:t>70%</a:t>
                      </a:r>
                    </a:p>
                  </a:txBody>
                  <a:tcPr/>
                </a:tc>
                <a:tc>
                  <a:txBody>
                    <a:bodyPr/>
                    <a:lstStyle/>
                    <a:p>
                      <a:r>
                        <a:rPr lang="en-US" dirty="0"/>
                        <a:t>64%</a:t>
                      </a:r>
                    </a:p>
                  </a:txBody>
                  <a:tcPr/>
                </a:tc>
                <a:tc>
                  <a:txBody>
                    <a:bodyPr/>
                    <a:lstStyle/>
                    <a:p>
                      <a:r>
                        <a:rPr lang="en-US" dirty="0"/>
                        <a:t>6%</a:t>
                      </a:r>
                    </a:p>
                  </a:txBody>
                  <a:tcPr/>
                </a:tc>
                <a:extLst>
                  <a:ext uri="{0D108BD9-81ED-4DB2-BD59-A6C34878D82A}">
                    <a16:rowId xmlns:a16="http://schemas.microsoft.com/office/drawing/2014/main" val="3439989210"/>
                  </a:ext>
                </a:extLst>
              </a:tr>
            </a:tbl>
          </a:graphicData>
        </a:graphic>
      </p:graphicFrame>
    </p:spTree>
    <p:extLst>
      <p:ext uri="{BB962C8B-B14F-4D97-AF65-F5344CB8AC3E}">
        <p14:creationId xmlns:p14="http://schemas.microsoft.com/office/powerpoint/2010/main" val="2536784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4CB27-0E3F-4AA1-A398-A1E23BCE08AB}"/>
              </a:ext>
            </a:extLst>
          </p:cNvPr>
          <p:cNvSpPr>
            <a:spLocks noGrp="1"/>
          </p:cNvSpPr>
          <p:nvPr>
            <p:ph type="title"/>
          </p:nvPr>
        </p:nvSpPr>
        <p:spPr>
          <a:xfrm>
            <a:off x="4112608" y="148342"/>
            <a:ext cx="8794113" cy="615553"/>
          </a:xfrm>
        </p:spPr>
        <p:txBody>
          <a:bodyPr>
            <a:normAutofit/>
          </a:bodyPr>
          <a:lstStyle/>
          <a:p>
            <a:r>
              <a:rPr lang="en-US" sz="2400" b="1" dirty="0"/>
              <a:t>Customer Data Architecture</a:t>
            </a:r>
          </a:p>
        </p:txBody>
      </p:sp>
      <p:sp>
        <p:nvSpPr>
          <p:cNvPr id="4" name="Oval 3">
            <a:extLst>
              <a:ext uri="{FF2B5EF4-FFF2-40B4-BE49-F238E27FC236}">
                <a16:creationId xmlns:a16="http://schemas.microsoft.com/office/drawing/2014/main" id="{87A298C3-DFB0-47FB-B0E7-65F5F255BF4A}"/>
              </a:ext>
            </a:extLst>
          </p:cNvPr>
          <p:cNvSpPr/>
          <p:nvPr/>
        </p:nvSpPr>
        <p:spPr>
          <a:xfrm>
            <a:off x="1607127" y="886692"/>
            <a:ext cx="8876145" cy="5432472"/>
          </a:xfrm>
          <a:prstGeom prst="ellipse">
            <a:avLst/>
          </a:prstGeom>
          <a:solidFill>
            <a:srgbClr val="0082C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5" name="Oval 4">
            <a:extLst>
              <a:ext uri="{FF2B5EF4-FFF2-40B4-BE49-F238E27FC236}">
                <a16:creationId xmlns:a16="http://schemas.microsoft.com/office/drawing/2014/main" id="{3BDB74CF-2FFF-4C5E-BDDD-A91533A6E173}"/>
              </a:ext>
            </a:extLst>
          </p:cNvPr>
          <p:cNvSpPr/>
          <p:nvPr/>
        </p:nvSpPr>
        <p:spPr>
          <a:xfrm>
            <a:off x="1933525" y="1578205"/>
            <a:ext cx="5029201" cy="4279265"/>
          </a:xfrm>
          <a:prstGeom prst="ellipse">
            <a:avLst/>
          </a:prstGeom>
          <a:solidFill>
            <a:srgbClr val="70B74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6" name="Oval 5">
            <a:extLst>
              <a:ext uri="{FF2B5EF4-FFF2-40B4-BE49-F238E27FC236}">
                <a16:creationId xmlns:a16="http://schemas.microsoft.com/office/drawing/2014/main" id="{FB1D95F2-B3A1-4FF5-BD66-7EDD265266F9}"/>
              </a:ext>
            </a:extLst>
          </p:cNvPr>
          <p:cNvSpPr/>
          <p:nvPr/>
        </p:nvSpPr>
        <p:spPr>
          <a:xfrm>
            <a:off x="2098776" y="2681367"/>
            <a:ext cx="3076576" cy="2822822"/>
          </a:xfrm>
          <a:prstGeom prst="ellipse">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TextBox 6">
            <a:extLst>
              <a:ext uri="{FF2B5EF4-FFF2-40B4-BE49-F238E27FC236}">
                <a16:creationId xmlns:a16="http://schemas.microsoft.com/office/drawing/2014/main" id="{7EBFA03A-F002-47E3-BF79-C565505DF9B8}"/>
              </a:ext>
            </a:extLst>
          </p:cNvPr>
          <p:cNvSpPr txBox="1"/>
          <p:nvPr/>
        </p:nvSpPr>
        <p:spPr>
          <a:xfrm>
            <a:off x="2313809" y="3787172"/>
            <a:ext cx="1438835" cy="430887"/>
          </a:xfrm>
          <a:prstGeom prst="rect">
            <a:avLst/>
          </a:prstGeom>
          <a:noFill/>
        </p:spPr>
        <p:txBody>
          <a:bodyPr wrap="square" rtlCol="0">
            <a:spAutoFit/>
          </a:bodyPr>
          <a:lstStyle/>
          <a:p>
            <a:r>
              <a:rPr lang="en-US" sz="1100" dirty="0"/>
              <a:t>Single View of Customer (SVOC)</a:t>
            </a:r>
          </a:p>
        </p:txBody>
      </p:sp>
      <p:cxnSp>
        <p:nvCxnSpPr>
          <p:cNvPr id="9" name="Straight Connector 8">
            <a:extLst>
              <a:ext uri="{FF2B5EF4-FFF2-40B4-BE49-F238E27FC236}">
                <a16:creationId xmlns:a16="http://schemas.microsoft.com/office/drawing/2014/main" id="{8AEFA8C7-538C-4DCF-A9A6-7BC5CC787328}"/>
              </a:ext>
            </a:extLst>
          </p:cNvPr>
          <p:cNvCxnSpPr>
            <a:cxnSpLocks/>
          </p:cNvCxnSpPr>
          <p:nvPr/>
        </p:nvCxnSpPr>
        <p:spPr>
          <a:xfrm>
            <a:off x="3468377" y="2877211"/>
            <a:ext cx="0" cy="20002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D7E1F85-3D1F-48D0-B8A8-A28016A018DB}"/>
              </a:ext>
            </a:extLst>
          </p:cNvPr>
          <p:cNvSpPr txBox="1"/>
          <p:nvPr/>
        </p:nvSpPr>
        <p:spPr>
          <a:xfrm>
            <a:off x="3610771" y="3571729"/>
            <a:ext cx="950993" cy="861774"/>
          </a:xfrm>
          <a:prstGeom prst="rect">
            <a:avLst/>
          </a:prstGeom>
          <a:noFill/>
        </p:spPr>
        <p:txBody>
          <a:bodyPr wrap="square" rtlCol="0">
            <a:spAutoFit/>
          </a:bodyPr>
          <a:lstStyle/>
          <a:p>
            <a:pPr algn="ctr"/>
            <a:r>
              <a:rPr lang="en-US" sz="1000" dirty="0"/>
              <a:t>Internal Ship-to Customer Data </a:t>
            </a:r>
            <a:r>
              <a:rPr lang="en-US" sz="1000" dirty="0" err="1"/>
              <a:t>Decuplication</a:t>
            </a:r>
            <a:endParaRPr lang="en-US" sz="1000" dirty="0"/>
          </a:p>
          <a:p>
            <a:endParaRPr lang="en-US" sz="1000" dirty="0">
              <a:solidFill>
                <a:schemeClr val="bg1"/>
              </a:solidFill>
            </a:endParaRPr>
          </a:p>
        </p:txBody>
      </p:sp>
      <p:sp>
        <p:nvSpPr>
          <p:cNvPr id="12" name="TextBox 11">
            <a:extLst>
              <a:ext uri="{FF2B5EF4-FFF2-40B4-BE49-F238E27FC236}">
                <a16:creationId xmlns:a16="http://schemas.microsoft.com/office/drawing/2014/main" id="{860E8CC7-63E1-46BF-B4F1-E40EDA300472}"/>
              </a:ext>
            </a:extLst>
          </p:cNvPr>
          <p:cNvSpPr txBox="1"/>
          <p:nvPr/>
        </p:nvSpPr>
        <p:spPr>
          <a:xfrm>
            <a:off x="2606686" y="2206957"/>
            <a:ext cx="1904999" cy="261610"/>
          </a:xfrm>
          <a:prstGeom prst="rect">
            <a:avLst/>
          </a:prstGeom>
          <a:noFill/>
        </p:spPr>
        <p:txBody>
          <a:bodyPr wrap="square" rtlCol="0">
            <a:spAutoFit/>
          </a:bodyPr>
          <a:lstStyle/>
          <a:p>
            <a:pPr algn="r"/>
            <a:r>
              <a:rPr lang="en-US" sz="1100" dirty="0">
                <a:solidFill>
                  <a:schemeClr val="bg1"/>
                </a:solidFill>
              </a:rPr>
              <a:t>Internal Customer Enrichment</a:t>
            </a:r>
          </a:p>
        </p:txBody>
      </p:sp>
      <p:cxnSp>
        <p:nvCxnSpPr>
          <p:cNvPr id="15" name="Straight Connector 14">
            <a:extLst>
              <a:ext uri="{FF2B5EF4-FFF2-40B4-BE49-F238E27FC236}">
                <a16:creationId xmlns:a16="http://schemas.microsoft.com/office/drawing/2014/main" id="{4373FA8E-A936-461A-BFD9-57548C06F20D}"/>
              </a:ext>
            </a:extLst>
          </p:cNvPr>
          <p:cNvCxnSpPr>
            <a:cxnSpLocks/>
          </p:cNvCxnSpPr>
          <p:nvPr/>
        </p:nvCxnSpPr>
        <p:spPr>
          <a:xfrm>
            <a:off x="4505187" y="1943795"/>
            <a:ext cx="0" cy="65772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980E812-43F0-44F8-9E49-80F91A42BF0F}"/>
              </a:ext>
            </a:extLst>
          </p:cNvPr>
          <p:cNvSpPr txBox="1"/>
          <p:nvPr/>
        </p:nvSpPr>
        <p:spPr>
          <a:xfrm>
            <a:off x="4321487" y="2306601"/>
            <a:ext cx="1447800" cy="246221"/>
          </a:xfrm>
          <a:prstGeom prst="rect">
            <a:avLst/>
          </a:prstGeom>
          <a:noFill/>
        </p:spPr>
        <p:txBody>
          <a:bodyPr wrap="square" rtlCol="0">
            <a:spAutoFit/>
          </a:bodyPr>
          <a:lstStyle/>
          <a:p>
            <a:pPr algn="ctr"/>
            <a:r>
              <a:rPr lang="en-US" sz="1000" dirty="0" err="1">
                <a:solidFill>
                  <a:schemeClr val="bg1"/>
                </a:solidFill>
              </a:rPr>
              <a:t>Safegraph</a:t>
            </a:r>
            <a:endParaRPr lang="en-US" sz="1000" dirty="0">
              <a:solidFill>
                <a:schemeClr val="bg1"/>
              </a:solidFill>
            </a:endParaRPr>
          </a:p>
        </p:txBody>
      </p:sp>
      <p:sp>
        <p:nvSpPr>
          <p:cNvPr id="19" name="TextBox 18">
            <a:extLst>
              <a:ext uri="{FF2B5EF4-FFF2-40B4-BE49-F238E27FC236}">
                <a16:creationId xmlns:a16="http://schemas.microsoft.com/office/drawing/2014/main" id="{E7B86691-D0BB-4DA5-9BA6-31FA6355FD44}"/>
              </a:ext>
            </a:extLst>
          </p:cNvPr>
          <p:cNvSpPr txBox="1"/>
          <p:nvPr/>
        </p:nvSpPr>
        <p:spPr>
          <a:xfrm>
            <a:off x="4964513" y="3126595"/>
            <a:ext cx="1747359" cy="246221"/>
          </a:xfrm>
          <a:prstGeom prst="rect">
            <a:avLst/>
          </a:prstGeom>
          <a:noFill/>
        </p:spPr>
        <p:txBody>
          <a:bodyPr wrap="square" rtlCol="0">
            <a:spAutoFit/>
          </a:bodyPr>
          <a:lstStyle/>
          <a:p>
            <a:pPr algn="ctr"/>
            <a:r>
              <a:rPr lang="en-US" sz="1000" dirty="0">
                <a:solidFill>
                  <a:schemeClr val="bg1"/>
                </a:solidFill>
              </a:rPr>
              <a:t>Yelp </a:t>
            </a:r>
          </a:p>
        </p:txBody>
      </p:sp>
      <p:sp>
        <p:nvSpPr>
          <p:cNvPr id="20" name="TextBox 19">
            <a:extLst>
              <a:ext uri="{FF2B5EF4-FFF2-40B4-BE49-F238E27FC236}">
                <a16:creationId xmlns:a16="http://schemas.microsoft.com/office/drawing/2014/main" id="{82E31664-4F53-4A93-B512-EFFB668FFEBC}"/>
              </a:ext>
            </a:extLst>
          </p:cNvPr>
          <p:cNvSpPr txBox="1"/>
          <p:nvPr/>
        </p:nvSpPr>
        <p:spPr>
          <a:xfrm>
            <a:off x="5332665" y="3899271"/>
            <a:ext cx="1178016" cy="246221"/>
          </a:xfrm>
          <a:prstGeom prst="rect">
            <a:avLst/>
          </a:prstGeom>
          <a:noFill/>
        </p:spPr>
        <p:txBody>
          <a:bodyPr wrap="square" rtlCol="0">
            <a:spAutoFit/>
          </a:bodyPr>
          <a:lstStyle/>
          <a:p>
            <a:pPr algn="ctr"/>
            <a:r>
              <a:rPr lang="en-US" sz="1000" dirty="0" err="1">
                <a:solidFill>
                  <a:schemeClr val="bg1"/>
                </a:solidFill>
              </a:rPr>
              <a:t>Chainstore</a:t>
            </a:r>
            <a:endParaRPr lang="en-US" sz="1000" dirty="0">
              <a:solidFill>
                <a:schemeClr val="bg1"/>
              </a:solidFill>
            </a:endParaRPr>
          </a:p>
        </p:txBody>
      </p:sp>
      <p:sp>
        <p:nvSpPr>
          <p:cNvPr id="25" name="TextBox 24">
            <a:extLst>
              <a:ext uri="{FF2B5EF4-FFF2-40B4-BE49-F238E27FC236}">
                <a16:creationId xmlns:a16="http://schemas.microsoft.com/office/drawing/2014/main" id="{B97F8E29-1DB8-48FB-8BB8-68CE2EA5B401}"/>
              </a:ext>
            </a:extLst>
          </p:cNvPr>
          <p:cNvSpPr txBox="1"/>
          <p:nvPr/>
        </p:nvSpPr>
        <p:spPr>
          <a:xfrm>
            <a:off x="5279292" y="4852917"/>
            <a:ext cx="1178016" cy="246221"/>
          </a:xfrm>
          <a:prstGeom prst="rect">
            <a:avLst/>
          </a:prstGeom>
          <a:noFill/>
        </p:spPr>
        <p:txBody>
          <a:bodyPr wrap="square" rtlCol="0">
            <a:spAutoFit/>
          </a:bodyPr>
          <a:lstStyle/>
          <a:p>
            <a:pPr algn="ctr"/>
            <a:r>
              <a:rPr lang="en-US" sz="1000" dirty="0">
                <a:solidFill>
                  <a:schemeClr val="bg1"/>
                </a:solidFill>
              </a:rPr>
              <a:t>Hotel Group</a:t>
            </a:r>
          </a:p>
        </p:txBody>
      </p:sp>
      <p:sp>
        <p:nvSpPr>
          <p:cNvPr id="26" name="TextBox 25">
            <a:extLst>
              <a:ext uri="{FF2B5EF4-FFF2-40B4-BE49-F238E27FC236}">
                <a16:creationId xmlns:a16="http://schemas.microsoft.com/office/drawing/2014/main" id="{16CEB89D-C26D-49DA-9294-5F7B01ECA479}"/>
              </a:ext>
            </a:extLst>
          </p:cNvPr>
          <p:cNvSpPr txBox="1"/>
          <p:nvPr/>
        </p:nvSpPr>
        <p:spPr>
          <a:xfrm>
            <a:off x="3969699" y="5546199"/>
            <a:ext cx="1711040" cy="246221"/>
          </a:xfrm>
          <a:prstGeom prst="rect">
            <a:avLst/>
          </a:prstGeom>
          <a:noFill/>
        </p:spPr>
        <p:txBody>
          <a:bodyPr wrap="square" rtlCol="0">
            <a:spAutoFit/>
          </a:bodyPr>
          <a:lstStyle/>
          <a:p>
            <a:pPr algn="ctr"/>
            <a:r>
              <a:rPr lang="en-US" sz="1000" dirty="0">
                <a:solidFill>
                  <a:schemeClr val="bg1"/>
                </a:solidFill>
              </a:rPr>
              <a:t>Healthcare Group</a:t>
            </a:r>
          </a:p>
        </p:txBody>
      </p:sp>
      <p:sp>
        <p:nvSpPr>
          <p:cNvPr id="44" name="TextBox 43">
            <a:extLst>
              <a:ext uri="{FF2B5EF4-FFF2-40B4-BE49-F238E27FC236}">
                <a16:creationId xmlns:a16="http://schemas.microsoft.com/office/drawing/2014/main" id="{732DD81B-7F0A-4512-946E-917A61CC5E58}"/>
              </a:ext>
            </a:extLst>
          </p:cNvPr>
          <p:cNvSpPr txBox="1"/>
          <p:nvPr/>
        </p:nvSpPr>
        <p:spPr>
          <a:xfrm>
            <a:off x="4016674" y="1349226"/>
            <a:ext cx="1904999" cy="261610"/>
          </a:xfrm>
          <a:prstGeom prst="rect">
            <a:avLst/>
          </a:prstGeom>
          <a:noFill/>
        </p:spPr>
        <p:txBody>
          <a:bodyPr wrap="square" rtlCol="0">
            <a:spAutoFit/>
          </a:bodyPr>
          <a:lstStyle/>
          <a:p>
            <a:pPr algn="r"/>
            <a:r>
              <a:rPr lang="en-US" sz="1100" dirty="0">
                <a:solidFill>
                  <a:schemeClr val="bg1"/>
                </a:solidFill>
              </a:rPr>
              <a:t>Third Party Data Enrichment</a:t>
            </a:r>
          </a:p>
        </p:txBody>
      </p:sp>
      <p:cxnSp>
        <p:nvCxnSpPr>
          <p:cNvPr id="45" name="Straight Connector 44">
            <a:extLst>
              <a:ext uri="{FF2B5EF4-FFF2-40B4-BE49-F238E27FC236}">
                <a16:creationId xmlns:a16="http://schemas.microsoft.com/office/drawing/2014/main" id="{9AD95E5A-80B4-4C22-93B9-E148B9174C83}"/>
              </a:ext>
            </a:extLst>
          </p:cNvPr>
          <p:cNvCxnSpPr>
            <a:cxnSpLocks/>
          </p:cNvCxnSpPr>
          <p:nvPr/>
        </p:nvCxnSpPr>
        <p:spPr>
          <a:xfrm>
            <a:off x="5963175" y="1256451"/>
            <a:ext cx="0" cy="7669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CF9F0779-5F66-4335-B1C9-9B76DD209FDA}"/>
              </a:ext>
            </a:extLst>
          </p:cNvPr>
          <p:cNvSpPr txBox="1"/>
          <p:nvPr/>
        </p:nvSpPr>
        <p:spPr>
          <a:xfrm>
            <a:off x="5945446" y="1310600"/>
            <a:ext cx="1310134" cy="553998"/>
          </a:xfrm>
          <a:prstGeom prst="rect">
            <a:avLst/>
          </a:prstGeom>
          <a:noFill/>
        </p:spPr>
        <p:txBody>
          <a:bodyPr wrap="square" rtlCol="0">
            <a:spAutoFit/>
          </a:bodyPr>
          <a:lstStyle/>
          <a:p>
            <a:r>
              <a:rPr lang="en-US" sz="1000" dirty="0">
                <a:solidFill>
                  <a:schemeClr val="bg1"/>
                </a:solidFill>
              </a:rPr>
              <a:t>Operator Dim: Build Understandings for potential customers </a:t>
            </a:r>
          </a:p>
        </p:txBody>
      </p:sp>
      <p:pic>
        <p:nvPicPr>
          <p:cNvPr id="11" name="Picture 10">
            <a:extLst>
              <a:ext uri="{FF2B5EF4-FFF2-40B4-BE49-F238E27FC236}">
                <a16:creationId xmlns:a16="http://schemas.microsoft.com/office/drawing/2014/main" id="{911DC0B5-9939-4932-AF1B-97A6DFC1A80B}"/>
              </a:ext>
            </a:extLst>
          </p:cNvPr>
          <p:cNvPicPr>
            <a:picLocks noChangeAspect="1"/>
          </p:cNvPicPr>
          <p:nvPr/>
        </p:nvPicPr>
        <p:blipFill>
          <a:blip r:embed="rId2"/>
          <a:stretch>
            <a:fillRect/>
          </a:stretch>
        </p:blipFill>
        <p:spPr>
          <a:xfrm>
            <a:off x="4745188" y="1833108"/>
            <a:ext cx="625734" cy="499052"/>
          </a:xfrm>
          <a:prstGeom prst="rect">
            <a:avLst/>
          </a:prstGeom>
        </p:spPr>
      </p:pic>
      <p:pic>
        <p:nvPicPr>
          <p:cNvPr id="13" name="Picture 12">
            <a:extLst>
              <a:ext uri="{FF2B5EF4-FFF2-40B4-BE49-F238E27FC236}">
                <a16:creationId xmlns:a16="http://schemas.microsoft.com/office/drawing/2014/main" id="{BD3A3031-0012-4A20-BF2F-D9905756FCEE}"/>
              </a:ext>
            </a:extLst>
          </p:cNvPr>
          <p:cNvPicPr>
            <a:picLocks noChangeAspect="1"/>
          </p:cNvPicPr>
          <p:nvPr/>
        </p:nvPicPr>
        <p:blipFill>
          <a:blip r:embed="rId3"/>
          <a:stretch>
            <a:fillRect/>
          </a:stretch>
        </p:blipFill>
        <p:spPr>
          <a:xfrm>
            <a:off x="5409315" y="2485149"/>
            <a:ext cx="792338" cy="620862"/>
          </a:xfrm>
          <a:prstGeom prst="rect">
            <a:avLst/>
          </a:prstGeom>
        </p:spPr>
      </p:pic>
      <p:pic>
        <p:nvPicPr>
          <p:cNvPr id="14" name="Picture 13">
            <a:extLst>
              <a:ext uri="{FF2B5EF4-FFF2-40B4-BE49-F238E27FC236}">
                <a16:creationId xmlns:a16="http://schemas.microsoft.com/office/drawing/2014/main" id="{E21B41C7-D23A-48F0-B6E5-93992FC24ED4}"/>
              </a:ext>
            </a:extLst>
          </p:cNvPr>
          <p:cNvPicPr>
            <a:picLocks noChangeAspect="1"/>
          </p:cNvPicPr>
          <p:nvPr/>
        </p:nvPicPr>
        <p:blipFill>
          <a:blip r:embed="rId4"/>
          <a:stretch>
            <a:fillRect/>
          </a:stretch>
        </p:blipFill>
        <p:spPr>
          <a:xfrm>
            <a:off x="5532480" y="3509741"/>
            <a:ext cx="893414" cy="407219"/>
          </a:xfrm>
          <a:prstGeom prst="rect">
            <a:avLst/>
          </a:prstGeom>
        </p:spPr>
      </p:pic>
      <p:pic>
        <p:nvPicPr>
          <p:cNvPr id="17" name="Picture 16">
            <a:extLst>
              <a:ext uri="{FF2B5EF4-FFF2-40B4-BE49-F238E27FC236}">
                <a16:creationId xmlns:a16="http://schemas.microsoft.com/office/drawing/2014/main" id="{06150FA1-327C-4958-B893-61BC8DBE9A2B}"/>
              </a:ext>
            </a:extLst>
          </p:cNvPr>
          <p:cNvPicPr>
            <a:picLocks noChangeAspect="1"/>
          </p:cNvPicPr>
          <p:nvPr/>
        </p:nvPicPr>
        <p:blipFill>
          <a:blip r:embed="rId5"/>
          <a:stretch>
            <a:fillRect/>
          </a:stretch>
        </p:blipFill>
        <p:spPr>
          <a:xfrm>
            <a:off x="5485601" y="4115910"/>
            <a:ext cx="781005" cy="766590"/>
          </a:xfrm>
          <a:prstGeom prst="rect">
            <a:avLst/>
          </a:prstGeom>
        </p:spPr>
      </p:pic>
      <p:pic>
        <p:nvPicPr>
          <p:cNvPr id="1026" name="Picture 2" descr="Image result for healthcare sign">
            <a:extLst>
              <a:ext uri="{FF2B5EF4-FFF2-40B4-BE49-F238E27FC236}">
                <a16:creationId xmlns:a16="http://schemas.microsoft.com/office/drawing/2014/main" id="{76A22534-1E1F-4C65-BC3F-EB3D6956E3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4732" y="4726205"/>
            <a:ext cx="1027886" cy="102788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3" name="Diagram 22">
            <a:extLst>
              <a:ext uri="{FF2B5EF4-FFF2-40B4-BE49-F238E27FC236}">
                <a16:creationId xmlns:a16="http://schemas.microsoft.com/office/drawing/2014/main" id="{57D25077-341B-433E-BF63-5F66318584D4}"/>
              </a:ext>
            </a:extLst>
          </p:cNvPr>
          <p:cNvGraphicFramePr/>
          <p:nvPr/>
        </p:nvGraphicFramePr>
        <p:xfrm>
          <a:off x="6703207" y="2285479"/>
          <a:ext cx="3828658" cy="298065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47" name="Picture 46">
            <a:extLst>
              <a:ext uri="{FF2B5EF4-FFF2-40B4-BE49-F238E27FC236}">
                <a16:creationId xmlns:a16="http://schemas.microsoft.com/office/drawing/2014/main" id="{DC5A9A60-9C12-47F1-A25A-16134C04CCBD}"/>
              </a:ext>
            </a:extLst>
          </p:cNvPr>
          <p:cNvPicPr>
            <a:picLocks noChangeAspect="1"/>
          </p:cNvPicPr>
          <p:nvPr/>
        </p:nvPicPr>
        <p:blipFill>
          <a:blip r:embed="rId2"/>
          <a:stretch>
            <a:fillRect/>
          </a:stretch>
        </p:blipFill>
        <p:spPr>
          <a:xfrm>
            <a:off x="8289782" y="3523329"/>
            <a:ext cx="625734" cy="499052"/>
          </a:xfrm>
          <a:prstGeom prst="rect">
            <a:avLst/>
          </a:prstGeom>
        </p:spPr>
      </p:pic>
      <p:pic>
        <p:nvPicPr>
          <p:cNvPr id="54" name="Picture 53">
            <a:extLst>
              <a:ext uri="{FF2B5EF4-FFF2-40B4-BE49-F238E27FC236}">
                <a16:creationId xmlns:a16="http://schemas.microsoft.com/office/drawing/2014/main" id="{690087C5-D495-483A-A75B-C3C67D583515}"/>
              </a:ext>
            </a:extLst>
          </p:cNvPr>
          <p:cNvPicPr>
            <a:picLocks noChangeAspect="1"/>
          </p:cNvPicPr>
          <p:nvPr/>
        </p:nvPicPr>
        <p:blipFill>
          <a:blip r:embed="rId4"/>
          <a:stretch>
            <a:fillRect/>
          </a:stretch>
        </p:blipFill>
        <p:spPr>
          <a:xfrm>
            <a:off x="7163141" y="3622159"/>
            <a:ext cx="724057" cy="330026"/>
          </a:xfrm>
          <a:prstGeom prst="rect">
            <a:avLst/>
          </a:prstGeom>
        </p:spPr>
      </p:pic>
      <p:pic>
        <p:nvPicPr>
          <p:cNvPr id="56" name="Picture 55">
            <a:extLst>
              <a:ext uri="{FF2B5EF4-FFF2-40B4-BE49-F238E27FC236}">
                <a16:creationId xmlns:a16="http://schemas.microsoft.com/office/drawing/2014/main" id="{1B116713-A134-4B96-A4C1-ADE5CE80B74B}"/>
              </a:ext>
            </a:extLst>
          </p:cNvPr>
          <p:cNvPicPr>
            <a:picLocks noChangeAspect="1"/>
          </p:cNvPicPr>
          <p:nvPr/>
        </p:nvPicPr>
        <p:blipFill>
          <a:blip r:embed="rId3"/>
          <a:stretch>
            <a:fillRect/>
          </a:stretch>
        </p:blipFill>
        <p:spPr>
          <a:xfrm>
            <a:off x="8332327" y="2468567"/>
            <a:ext cx="606254" cy="475050"/>
          </a:xfrm>
          <a:prstGeom prst="rect">
            <a:avLst/>
          </a:prstGeom>
        </p:spPr>
      </p:pic>
      <p:pic>
        <p:nvPicPr>
          <p:cNvPr id="57" name="Picture 56">
            <a:extLst>
              <a:ext uri="{FF2B5EF4-FFF2-40B4-BE49-F238E27FC236}">
                <a16:creationId xmlns:a16="http://schemas.microsoft.com/office/drawing/2014/main" id="{AD4B5139-7860-42EB-8094-D5B7B3B3D14D}"/>
              </a:ext>
            </a:extLst>
          </p:cNvPr>
          <p:cNvPicPr>
            <a:picLocks noChangeAspect="1"/>
          </p:cNvPicPr>
          <p:nvPr/>
        </p:nvPicPr>
        <p:blipFill>
          <a:blip r:embed="rId5"/>
          <a:stretch>
            <a:fillRect/>
          </a:stretch>
        </p:blipFill>
        <p:spPr>
          <a:xfrm>
            <a:off x="9460008" y="3495883"/>
            <a:ext cx="545916" cy="535840"/>
          </a:xfrm>
          <a:prstGeom prst="rect">
            <a:avLst/>
          </a:prstGeom>
        </p:spPr>
      </p:pic>
      <p:pic>
        <p:nvPicPr>
          <p:cNvPr id="58" name="Picture 2" descr="Image result for healthcare sign">
            <a:extLst>
              <a:ext uri="{FF2B5EF4-FFF2-40B4-BE49-F238E27FC236}">
                <a16:creationId xmlns:a16="http://schemas.microsoft.com/office/drawing/2014/main" id="{AD7F8E36-8A5C-4CB5-BB97-E51A932F08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3593" y="4365849"/>
            <a:ext cx="1027886" cy="1027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7495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D3EA6-0B1D-4269-84E7-57842F59C561}"/>
              </a:ext>
            </a:extLst>
          </p:cNvPr>
          <p:cNvSpPr>
            <a:spLocks noGrp="1"/>
          </p:cNvSpPr>
          <p:nvPr>
            <p:ph type="title"/>
          </p:nvPr>
        </p:nvSpPr>
        <p:spPr>
          <a:xfrm>
            <a:off x="609600" y="381000"/>
            <a:ext cx="11725484" cy="298327"/>
          </a:xfrm>
        </p:spPr>
        <p:txBody>
          <a:bodyPr>
            <a:normAutofit fontScale="90000"/>
          </a:bodyPr>
          <a:lstStyle/>
          <a:p>
            <a:r>
              <a:rPr lang="en-US" dirty="0"/>
              <a:t>Summary</a:t>
            </a:r>
          </a:p>
        </p:txBody>
      </p:sp>
      <p:sp>
        <p:nvSpPr>
          <p:cNvPr id="5" name="Text Placeholder 4">
            <a:extLst>
              <a:ext uri="{FF2B5EF4-FFF2-40B4-BE49-F238E27FC236}">
                <a16:creationId xmlns:a16="http://schemas.microsoft.com/office/drawing/2014/main" id="{BD7D4E4E-4EC9-6D44-AA6D-C45F2EA60280}"/>
              </a:ext>
            </a:extLst>
          </p:cNvPr>
          <p:cNvSpPr>
            <a:spLocks noGrp="1"/>
          </p:cNvSpPr>
          <p:nvPr>
            <p:ph type="body" sz="quarter" idx="4294967295"/>
          </p:nvPr>
        </p:nvSpPr>
        <p:spPr>
          <a:xfrm>
            <a:off x="1066800" y="1600200"/>
            <a:ext cx="8220075" cy="2492375"/>
          </a:xfrm>
        </p:spPr>
        <p:txBody>
          <a:bodyPr/>
          <a:lstStyle/>
          <a:p>
            <a:pPr marL="285750" indent="-285750">
              <a:buFont typeface="Wingdings" panose="05000000000000000000" pitchFamily="2" charset="2"/>
              <a:buChar char="q"/>
            </a:pPr>
            <a:r>
              <a:rPr lang="en-US" sz="1800" dirty="0">
                <a:solidFill>
                  <a:srgbClr val="0087E2"/>
                </a:solidFill>
              </a:rPr>
              <a:t>Initial validation on Base Model is promising, However more ML Optimization can be implemented for future external database matching</a:t>
            </a:r>
          </a:p>
          <a:p>
            <a:pPr marL="285750" indent="-285750">
              <a:buFont typeface="Wingdings" panose="05000000000000000000" pitchFamily="2" charset="2"/>
              <a:buChar char="q"/>
            </a:pPr>
            <a:endParaRPr lang="en-US" sz="1800" dirty="0">
              <a:solidFill>
                <a:srgbClr val="0087E2"/>
              </a:solidFill>
            </a:endParaRPr>
          </a:p>
          <a:p>
            <a:pPr marL="285750" indent="-285750">
              <a:buFont typeface="Wingdings" panose="05000000000000000000" pitchFamily="2" charset="2"/>
              <a:buChar char="q"/>
            </a:pPr>
            <a:r>
              <a:rPr lang="en-US" sz="1800" dirty="0">
                <a:solidFill>
                  <a:srgbClr val="0087E2"/>
                </a:solidFill>
              </a:rPr>
              <a:t>Current model is running on a EC2 machine, the data is sliced by States. There are possibility for further </a:t>
            </a:r>
            <a:r>
              <a:rPr lang="en-US" sz="1800" dirty="0" err="1">
                <a:solidFill>
                  <a:srgbClr val="0087E2"/>
                </a:solidFill>
              </a:rPr>
              <a:t>IPyParallel</a:t>
            </a:r>
            <a:r>
              <a:rPr lang="en-US" sz="1800" dirty="0">
                <a:solidFill>
                  <a:srgbClr val="0087E2"/>
                </a:solidFill>
              </a:rPr>
              <a:t> implementation.</a:t>
            </a:r>
          </a:p>
          <a:p>
            <a:pPr marL="285750" indent="-285750">
              <a:buFont typeface="Wingdings" panose="05000000000000000000" pitchFamily="2" charset="2"/>
              <a:buChar char="q"/>
            </a:pPr>
            <a:endParaRPr lang="en-US" sz="1800" dirty="0">
              <a:solidFill>
                <a:srgbClr val="0087E2"/>
              </a:solidFill>
            </a:endParaRPr>
          </a:p>
          <a:p>
            <a:pPr marL="285750" indent="-285750">
              <a:buFont typeface="Wingdings" panose="05000000000000000000" pitchFamily="2" charset="2"/>
              <a:buChar char="q"/>
            </a:pPr>
            <a:r>
              <a:rPr lang="en-US" sz="1800" dirty="0">
                <a:solidFill>
                  <a:srgbClr val="0087E2"/>
                </a:solidFill>
              </a:rPr>
              <a:t>Continuous data quality check once the two software are deployed for production</a:t>
            </a:r>
          </a:p>
        </p:txBody>
      </p:sp>
    </p:spTree>
    <p:extLst>
      <p:ext uri="{BB962C8B-B14F-4D97-AF65-F5344CB8AC3E}">
        <p14:creationId xmlns:p14="http://schemas.microsoft.com/office/powerpoint/2010/main" val="22049615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1E542F-4F3A-4692-B36E-EBF12B320323}"/>
              </a:ext>
            </a:extLst>
          </p:cNvPr>
          <p:cNvSpPr>
            <a:spLocks noGrp="1"/>
          </p:cNvSpPr>
          <p:nvPr>
            <p:ph type="ctrTitle"/>
          </p:nvPr>
        </p:nvSpPr>
        <p:spPr/>
        <p:txBody>
          <a:bodyPr/>
          <a:lstStyle/>
          <a:p>
            <a:r>
              <a:rPr lang="en-US" dirty="0"/>
              <a:t>Challenge 2 in this Third Party data match model</a:t>
            </a:r>
          </a:p>
        </p:txBody>
      </p:sp>
      <p:sp>
        <p:nvSpPr>
          <p:cNvPr id="7" name="Subtitle 6">
            <a:extLst>
              <a:ext uri="{FF2B5EF4-FFF2-40B4-BE49-F238E27FC236}">
                <a16:creationId xmlns:a16="http://schemas.microsoft.com/office/drawing/2014/main" id="{778DB4DA-D415-4399-8650-ED9748030D0D}"/>
              </a:ext>
            </a:extLst>
          </p:cNvPr>
          <p:cNvSpPr>
            <a:spLocks noGrp="1"/>
          </p:cNvSpPr>
          <p:nvPr>
            <p:ph type="subTitle" idx="1"/>
          </p:nvPr>
        </p:nvSpPr>
        <p:spPr/>
        <p:txBody>
          <a:bodyPr/>
          <a:lstStyle/>
          <a:p>
            <a:r>
              <a:rPr lang="en-US" dirty="0"/>
              <a:t>Number of records need to be calculated for similarity comparison is significant. This imposes challenge for computational resources</a:t>
            </a:r>
          </a:p>
        </p:txBody>
      </p:sp>
    </p:spTree>
    <p:extLst>
      <p:ext uri="{BB962C8B-B14F-4D97-AF65-F5344CB8AC3E}">
        <p14:creationId xmlns:p14="http://schemas.microsoft.com/office/powerpoint/2010/main" val="7992699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BD641B7-610A-45CA-94E0-A18AC6DDB601}"/>
              </a:ext>
            </a:extLst>
          </p:cNvPr>
          <p:cNvGraphicFramePr>
            <a:graphicFrameLocks noGrp="1"/>
          </p:cNvGraphicFramePr>
          <p:nvPr>
            <p:extLst>
              <p:ext uri="{D42A27DB-BD31-4B8C-83A1-F6EECF244321}">
                <p14:modId xmlns:p14="http://schemas.microsoft.com/office/powerpoint/2010/main" val="566774074"/>
              </p:ext>
            </p:extLst>
          </p:nvPr>
        </p:nvGraphicFramePr>
        <p:xfrm>
          <a:off x="2032000" y="2053166"/>
          <a:ext cx="8127999" cy="1889760"/>
        </p:xfrm>
        <a:graphic>
          <a:graphicData uri="http://schemas.openxmlformats.org/drawingml/2006/table">
            <a:tbl>
              <a:tblPr firstRow="1" bandRow="1">
                <a:tableStyleId>{5C22544A-7EE6-4342-B048-85BDC9FD1C3A}</a:tableStyleId>
              </a:tblPr>
              <a:tblGrid>
                <a:gridCol w="2644775">
                  <a:extLst>
                    <a:ext uri="{9D8B030D-6E8A-4147-A177-3AD203B41FA5}">
                      <a16:colId xmlns:a16="http://schemas.microsoft.com/office/drawing/2014/main" val="4237635501"/>
                    </a:ext>
                  </a:extLst>
                </a:gridCol>
                <a:gridCol w="2773891">
                  <a:extLst>
                    <a:ext uri="{9D8B030D-6E8A-4147-A177-3AD203B41FA5}">
                      <a16:colId xmlns:a16="http://schemas.microsoft.com/office/drawing/2014/main" val="3992557063"/>
                    </a:ext>
                  </a:extLst>
                </a:gridCol>
                <a:gridCol w="2709333">
                  <a:extLst>
                    <a:ext uri="{9D8B030D-6E8A-4147-A177-3AD203B41FA5}">
                      <a16:colId xmlns:a16="http://schemas.microsoft.com/office/drawing/2014/main" val="4255903492"/>
                    </a:ext>
                  </a:extLst>
                </a:gridCol>
              </a:tblGrid>
              <a:tr h="370840">
                <a:tc>
                  <a:txBody>
                    <a:bodyPr/>
                    <a:lstStyle/>
                    <a:p>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dirty="0"/>
                        <a:t>CHD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dirty="0"/>
                        <a:t>Internal</a:t>
                      </a:r>
                    </a:p>
                  </a:txBody>
                  <a:tcPr/>
                </a:tc>
                <a:extLst>
                  <a:ext uri="{0D108BD9-81ED-4DB2-BD59-A6C34878D82A}">
                    <a16:rowId xmlns:a16="http://schemas.microsoft.com/office/drawing/2014/main" val="2397222633"/>
                  </a:ext>
                </a:extLst>
              </a:tr>
              <a:tr h="370840">
                <a:tc>
                  <a:txBody>
                    <a:bodyPr/>
                    <a:lstStyle/>
                    <a:p>
                      <a:r>
                        <a:rPr lang="en-US" sz="2400" dirty="0"/>
                        <a:t>No. of Records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dirty="0"/>
                        <a:t>1,910,120</a:t>
                      </a:r>
                    </a:p>
                  </a:txBody>
                  <a:tcPr marL="167640" marR="167640" marT="83820" marB="838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dirty="0"/>
                        <a:t>307,574</a:t>
                      </a:r>
                    </a:p>
                  </a:txBody>
                  <a:tcPr/>
                </a:tc>
                <a:extLst>
                  <a:ext uri="{0D108BD9-81ED-4DB2-BD59-A6C34878D82A}">
                    <a16:rowId xmlns:a16="http://schemas.microsoft.com/office/drawing/2014/main" val="56113407"/>
                  </a:ext>
                </a:extLst>
              </a:tr>
              <a:tr h="370840">
                <a:tc>
                  <a:txBody>
                    <a:bodyPr/>
                    <a:lstStyle/>
                    <a:p>
                      <a:r>
                        <a:rPr lang="en-US" sz="2400" dirty="0"/>
                        <a:t>Ratio Comparison</a:t>
                      </a:r>
                    </a:p>
                  </a:txBody>
                  <a:tcPr/>
                </a:tc>
                <a:tc>
                  <a:txBody>
                    <a:bodyPr/>
                    <a:lstStyle/>
                    <a:p>
                      <a:r>
                        <a:rPr lang="en-US" sz="3200" dirty="0"/>
                        <a:t> 6.3</a:t>
                      </a:r>
                    </a:p>
                  </a:txBody>
                  <a:tcPr marL="167640" marR="167640" marT="83820" marB="83820"/>
                </a:tc>
                <a:tc>
                  <a:txBody>
                    <a:bodyPr/>
                    <a:lstStyle/>
                    <a:p>
                      <a:r>
                        <a:rPr lang="en-US" sz="3200" dirty="0"/>
                        <a:t>1</a:t>
                      </a:r>
                    </a:p>
                  </a:txBody>
                  <a:tcPr/>
                </a:tc>
                <a:extLst>
                  <a:ext uri="{0D108BD9-81ED-4DB2-BD59-A6C34878D82A}">
                    <a16:rowId xmlns:a16="http://schemas.microsoft.com/office/drawing/2014/main" val="3536532580"/>
                  </a:ext>
                </a:extLst>
              </a:tr>
            </a:tbl>
          </a:graphicData>
        </a:graphic>
      </p:graphicFrame>
      <p:sp>
        <p:nvSpPr>
          <p:cNvPr id="7" name="TextBox 6">
            <a:extLst>
              <a:ext uri="{FF2B5EF4-FFF2-40B4-BE49-F238E27FC236}">
                <a16:creationId xmlns:a16="http://schemas.microsoft.com/office/drawing/2014/main" id="{37E00C88-9DFD-45DC-A740-E3DEA699F874}"/>
              </a:ext>
            </a:extLst>
          </p:cNvPr>
          <p:cNvSpPr txBox="1"/>
          <p:nvPr/>
        </p:nvSpPr>
        <p:spPr>
          <a:xfrm>
            <a:off x="1228725" y="4667250"/>
            <a:ext cx="9867900"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CHD is a much bigger dataset</a:t>
            </a:r>
          </a:p>
          <a:p>
            <a:pPr marL="285750" indent="-285750">
              <a:buFont typeface="Arial" panose="020B0604020202020204" pitchFamily="34" charset="0"/>
              <a:buChar char="•"/>
            </a:pPr>
            <a:r>
              <a:rPr lang="en-US" sz="2400" dirty="0"/>
              <a:t>Other external datasets can be a lot bigger than CHD</a:t>
            </a:r>
          </a:p>
        </p:txBody>
      </p:sp>
      <p:sp>
        <p:nvSpPr>
          <p:cNvPr id="5" name="Title 4">
            <a:extLst>
              <a:ext uri="{FF2B5EF4-FFF2-40B4-BE49-F238E27FC236}">
                <a16:creationId xmlns:a16="http://schemas.microsoft.com/office/drawing/2014/main" id="{3C50AF56-4EC6-4E5F-8447-14C89FDF6C38}"/>
              </a:ext>
            </a:extLst>
          </p:cNvPr>
          <p:cNvSpPr>
            <a:spLocks noGrp="1"/>
          </p:cNvSpPr>
          <p:nvPr>
            <p:ph type="title"/>
          </p:nvPr>
        </p:nvSpPr>
        <p:spPr/>
        <p:txBody>
          <a:bodyPr/>
          <a:lstStyle/>
          <a:p>
            <a:r>
              <a:rPr lang="en-US" dirty="0"/>
              <a:t>Comparison of Different Dataset Sizes</a:t>
            </a:r>
          </a:p>
        </p:txBody>
      </p:sp>
    </p:spTree>
    <p:extLst>
      <p:ext uri="{BB962C8B-B14F-4D97-AF65-F5344CB8AC3E}">
        <p14:creationId xmlns:p14="http://schemas.microsoft.com/office/powerpoint/2010/main" val="42256962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8B7AED-67DD-4830-B9ED-903B93066ACB}"/>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8B0B94FE-9D7A-44B5-8CB0-6243A0BBF4E2}"/>
              </a:ext>
            </a:extLst>
          </p:cNvPr>
          <p:cNvSpPr>
            <a:spLocks noGrp="1"/>
          </p:cNvSpPr>
          <p:nvPr>
            <p:ph type="title"/>
          </p:nvPr>
        </p:nvSpPr>
        <p:spPr>
          <a:xfrm>
            <a:off x="609600" y="381000"/>
            <a:ext cx="11725484" cy="298327"/>
          </a:xfrm>
        </p:spPr>
        <p:txBody>
          <a:bodyPr>
            <a:normAutofit fontScale="90000"/>
          </a:bodyPr>
          <a:lstStyle/>
          <a:p>
            <a:r>
              <a:rPr lang="en-US" dirty="0"/>
              <a:t>Side by Side Comparison</a:t>
            </a:r>
          </a:p>
        </p:txBody>
      </p:sp>
      <p:pic>
        <p:nvPicPr>
          <p:cNvPr id="4" name="Picture 2">
            <a:extLst>
              <a:ext uri="{FF2B5EF4-FFF2-40B4-BE49-F238E27FC236}">
                <a16:creationId xmlns:a16="http://schemas.microsoft.com/office/drawing/2014/main" id="{CE406357-4F61-4E33-A0E1-44CCA6B4281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64810" y="1675227"/>
            <a:ext cx="10462380"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2024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D0FFCF6-4663-4A22-B28F-745F479B2B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33400" y="1524000"/>
            <a:ext cx="6700905" cy="412105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6B6F485-EBA3-41E8-B692-FB57A8D16EFF}"/>
              </a:ext>
            </a:extLst>
          </p:cNvPr>
          <p:cNvSpPr txBox="1"/>
          <p:nvPr/>
        </p:nvSpPr>
        <p:spPr>
          <a:xfrm>
            <a:off x="7696200" y="2590800"/>
            <a:ext cx="4191000" cy="2246769"/>
          </a:xfrm>
          <a:prstGeom prst="rect">
            <a:avLst/>
          </a:prstGeom>
          <a:noFill/>
        </p:spPr>
        <p:txBody>
          <a:bodyPr wrap="square" rtlCol="0">
            <a:spAutoFit/>
          </a:bodyPr>
          <a:lstStyle/>
          <a:p>
            <a:pPr marL="342900" indent="-342900">
              <a:buFont typeface="Wingdings" panose="05000000000000000000" pitchFamily="2" charset="2"/>
              <a:buChar char="q"/>
            </a:pPr>
            <a:r>
              <a:rPr lang="en-US" sz="2000" dirty="0">
                <a:solidFill>
                  <a:srgbClr val="0087E2"/>
                </a:solidFill>
              </a:rPr>
              <a:t>On average, the matched percentage for Sysco customers with CHD is 62%</a:t>
            </a:r>
          </a:p>
          <a:p>
            <a:endParaRPr lang="en-US" sz="2000" dirty="0">
              <a:solidFill>
                <a:srgbClr val="0087E2"/>
              </a:solidFill>
            </a:endParaRPr>
          </a:p>
          <a:p>
            <a:pPr marL="342900" indent="-342900">
              <a:buFont typeface="Wingdings" panose="05000000000000000000" pitchFamily="2" charset="2"/>
              <a:buChar char="q"/>
            </a:pPr>
            <a:r>
              <a:rPr lang="en-US" sz="2000" dirty="0">
                <a:solidFill>
                  <a:srgbClr val="0087E2"/>
                </a:solidFill>
              </a:rPr>
              <a:t>Bottom ten states have match rates bigger than 50%, except AK</a:t>
            </a:r>
          </a:p>
        </p:txBody>
      </p:sp>
      <p:sp>
        <p:nvSpPr>
          <p:cNvPr id="4" name="Title 1">
            <a:extLst>
              <a:ext uri="{FF2B5EF4-FFF2-40B4-BE49-F238E27FC236}">
                <a16:creationId xmlns:a16="http://schemas.microsoft.com/office/drawing/2014/main" id="{3D186CA5-18E5-4239-A101-2F02D1E0FEDB}"/>
              </a:ext>
            </a:extLst>
          </p:cNvPr>
          <p:cNvSpPr>
            <a:spLocks noGrp="1"/>
          </p:cNvSpPr>
          <p:nvPr>
            <p:ph type="title"/>
          </p:nvPr>
        </p:nvSpPr>
        <p:spPr>
          <a:xfrm>
            <a:off x="609600" y="381000"/>
            <a:ext cx="11725484" cy="298327"/>
          </a:xfrm>
        </p:spPr>
        <p:txBody>
          <a:bodyPr>
            <a:normAutofit fontScale="90000"/>
          </a:bodyPr>
          <a:lstStyle/>
          <a:p>
            <a:r>
              <a:rPr lang="en-US" dirty="0"/>
              <a:t>CHD-SYSCO Matching Percentage Check  </a:t>
            </a:r>
          </a:p>
        </p:txBody>
      </p:sp>
    </p:spTree>
    <p:extLst>
      <p:ext uri="{BB962C8B-B14F-4D97-AF65-F5344CB8AC3E}">
        <p14:creationId xmlns:p14="http://schemas.microsoft.com/office/powerpoint/2010/main" val="11014913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38E6E79-01FD-447C-B780-C9DB05B5F0E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6756" y="0"/>
            <a:ext cx="10450105" cy="438904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ABE0C31-0E38-4016-8004-8E02D89E564A}"/>
              </a:ext>
            </a:extLst>
          </p:cNvPr>
          <p:cNvSpPr>
            <a:spLocks noGrp="1"/>
          </p:cNvSpPr>
          <p:nvPr>
            <p:ph type="ctrTitle"/>
          </p:nvPr>
        </p:nvSpPr>
        <p:spPr>
          <a:xfrm>
            <a:off x="1628774" y="4516978"/>
            <a:ext cx="8963025" cy="1017066"/>
          </a:xfrm>
          <a:solidFill>
            <a:srgbClr val="FFFFFF"/>
          </a:solidFill>
          <a:ln w="38100">
            <a:solidFill>
              <a:srgbClr val="404040"/>
            </a:solidFill>
            <a:miter lim="800000"/>
          </a:ln>
        </p:spPr>
        <p:txBody>
          <a:bodyPr anchor="ctr">
            <a:normAutofit/>
          </a:bodyPr>
          <a:lstStyle/>
          <a:p>
            <a:r>
              <a:rPr lang="en-US" sz="3200" b="1" dirty="0">
                <a:solidFill>
                  <a:srgbClr val="404040"/>
                </a:solidFill>
              </a:rPr>
              <a:t>Total Number of Index Pairs generated from </a:t>
            </a:r>
            <a:r>
              <a:rPr lang="en-US" sz="3200" b="1" dirty="0" err="1">
                <a:solidFill>
                  <a:srgbClr val="404040"/>
                </a:solidFill>
              </a:rPr>
              <a:t>RecordLinkage</a:t>
            </a:r>
            <a:r>
              <a:rPr lang="en-US" sz="3200" b="1" dirty="0">
                <a:solidFill>
                  <a:srgbClr val="404040"/>
                </a:solidFill>
              </a:rPr>
              <a:t> for Calculation</a:t>
            </a:r>
          </a:p>
        </p:txBody>
      </p:sp>
      <p:sp>
        <p:nvSpPr>
          <p:cNvPr id="3" name="Subtitle 2">
            <a:extLst>
              <a:ext uri="{FF2B5EF4-FFF2-40B4-BE49-F238E27FC236}">
                <a16:creationId xmlns:a16="http://schemas.microsoft.com/office/drawing/2014/main" id="{7384FD6D-0C53-4A6E-BD90-46302EAC404A}"/>
              </a:ext>
            </a:extLst>
          </p:cNvPr>
          <p:cNvSpPr>
            <a:spLocks noGrp="1"/>
          </p:cNvSpPr>
          <p:nvPr>
            <p:ph type="subTitle" idx="1"/>
          </p:nvPr>
        </p:nvSpPr>
        <p:spPr>
          <a:xfrm>
            <a:off x="1866518" y="5688535"/>
            <a:ext cx="8001381" cy="1017065"/>
          </a:xfrm>
        </p:spPr>
        <p:txBody>
          <a:bodyPr>
            <a:noAutofit/>
          </a:bodyPr>
          <a:lstStyle/>
          <a:p>
            <a:r>
              <a:rPr lang="en-US" dirty="0">
                <a:effectLst/>
              </a:rPr>
              <a:t>Total number of index pairs needs to be calculated from all 51 states: 53,541,044, and top 10 states are counted for 60% of the index pairs</a:t>
            </a:r>
            <a:r>
              <a:rPr lang="en-US" dirty="0">
                <a:solidFill>
                  <a:srgbClr val="FFFFFF"/>
                </a:solidFill>
                <a:effectLst/>
              </a:rPr>
              <a:t>: 29,561,880</a:t>
            </a:r>
            <a:endParaRPr lang="en-US" dirty="0">
              <a:solidFill>
                <a:srgbClr val="FFFFFF"/>
              </a:solidFill>
            </a:endParaRPr>
          </a:p>
        </p:txBody>
      </p:sp>
    </p:spTree>
    <p:extLst>
      <p:ext uri="{BB962C8B-B14F-4D97-AF65-F5344CB8AC3E}">
        <p14:creationId xmlns:p14="http://schemas.microsoft.com/office/powerpoint/2010/main" val="40850706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1F01-F2D8-4330-B3BE-34DF628A7267}"/>
              </a:ext>
            </a:extLst>
          </p:cNvPr>
          <p:cNvSpPr>
            <a:spLocks noGrp="1"/>
          </p:cNvSpPr>
          <p:nvPr>
            <p:ph type="title"/>
          </p:nvPr>
        </p:nvSpPr>
        <p:spPr>
          <a:xfrm>
            <a:off x="838200" y="681037"/>
            <a:ext cx="10515600" cy="1325563"/>
          </a:xfrm>
        </p:spPr>
        <p:txBody>
          <a:bodyPr/>
          <a:lstStyle/>
          <a:p>
            <a:r>
              <a:rPr lang="en-US" dirty="0"/>
              <a:t>Next Step: Get Ready for Production</a:t>
            </a:r>
            <a:br>
              <a:rPr lang="en-US" dirty="0"/>
            </a:br>
            <a:endParaRPr lang="en-US" dirty="0"/>
          </a:p>
        </p:txBody>
      </p:sp>
      <p:sp>
        <p:nvSpPr>
          <p:cNvPr id="3" name="Content Placeholder 2">
            <a:extLst>
              <a:ext uri="{FF2B5EF4-FFF2-40B4-BE49-F238E27FC236}">
                <a16:creationId xmlns:a16="http://schemas.microsoft.com/office/drawing/2014/main" id="{A43A498B-9A0E-4428-87E3-42C9E821100E}"/>
              </a:ext>
            </a:extLst>
          </p:cNvPr>
          <p:cNvSpPr>
            <a:spLocks noGrp="1"/>
          </p:cNvSpPr>
          <p:nvPr>
            <p:ph idx="1"/>
          </p:nvPr>
        </p:nvSpPr>
        <p:spPr/>
        <p:txBody>
          <a:bodyPr/>
          <a:lstStyle/>
          <a:p>
            <a:r>
              <a:rPr lang="en-US" dirty="0"/>
              <a:t>Develop a suitable cloud based workflow that can scale the ML </a:t>
            </a:r>
            <a:r>
              <a:rPr lang="en-US"/>
              <a:t>model easily.</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033254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FC385C-C925-4EA3-8BCE-0F0FE8CC3F32}"/>
              </a:ext>
            </a:extLst>
          </p:cNvPr>
          <p:cNvSpPr>
            <a:spLocks noGrp="1"/>
          </p:cNvSpPr>
          <p:nvPr>
            <p:ph type="title"/>
          </p:nvPr>
        </p:nvSpPr>
        <p:spPr/>
        <p:txBody>
          <a:bodyPr/>
          <a:lstStyle/>
          <a:p>
            <a:r>
              <a:rPr lang="en-US" dirty="0"/>
              <a:t>Proposed Architecture</a:t>
            </a:r>
          </a:p>
        </p:txBody>
      </p:sp>
      <p:sp>
        <p:nvSpPr>
          <p:cNvPr id="6" name="Rectangle 5">
            <a:extLst>
              <a:ext uri="{FF2B5EF4-FFF2-40B4-BE49-F238E27FC236}">
                <a16:creationId xmlns:a16="http://schemas.microsoft.com/office/drawing/2014/main" id="{AE1F209B-5B00-4308-8304-DFEB3173C457}"/>
              </a:ext>
            </a:extLst>
          </p:cNvPr>
          <p:cNvSpPr/>
          <p:nvPr/>
        </p:nvSpPr>
        <p:spPr>
          <a:xfrm>
            <a:off x="0" y="751836"/>
            <a:ext cx="12192000" cy="59718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200" dirty="0">
              <a:solidFill>
                <a:sysClr val="windowText" lastClr="000000"/>
              </a:solidFill>
            </a:endParaRPr>
          </a:p>
        </p:txBody>
      </p:sp>
      <p:pic>
        <p:nvPicPr>
          <p:cNvPr id="7" name="Graphic 6">
            <a:extLst>
              <a:ext uri="{FF2B5EF4-FFF2-40B4-BE49-F238E27FC236}">
                <a16:creationId xmlns:a16="http://schemas.microsoft.com/office/drawing/2014/main" id="{261FC3BE-1B01-426F-ADAB-E2F99935DB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1830" y="1300739"/>
            <a:ext cx="711200" cy="711200"/>
          </a:xfrm>
          <a:prstGeom prst="rect">
            <a:avLst/>
          </a:prstGeom>
        </p:spPr>
      </p:pic>
      <p:sp>
        <p:nvSpPr>
          <p:cNvPr id="10" name="TextBox 9">
            <a:extLst>
              <a:ext uri="{FF2B5EF4-FFF2-40B4-BE49-F238E27FC236}">
                <a16:creationId xmlns:a16="http://schemas.microsoft.com/office/drawing/2014/main" id="{8DD8FF4A-80B0-49E8-9EEC-45F5B1369F4C}"/>
              </a:ext>
            </a:extLst>
          </p:cNvPr>
          <p:cNvSpPr txBox="1"/>
          <p:nvPr/>
        </p:nvSpPr>
        <p:spPr>
          <a:xfrm>
            <a:off x="-43295" y="2284497"/>
            <a:ext cx="2301904" cy="184666"/>
          </a:xfrm>
          <a:prstGeom prst="rect">
            <a:avLst/>
          </a:prstGeom>
          <a:noFill/>
        </p:spPr>
        <p:txBody>
          <a:bodyPr wrap="square" rtlCol="0">
            <a:spAutoFit/>
          </a:bodyPr>
          <a:lstStyle/>
          <a:p>
            <a:pPr algn="ctr"/>
            <a:r>
              <a:rPr lang="en-US" sz="600" b="1" dirty="0"/>
              <a:t>SEED : FP/USBL/SSMG/Any other BU</a:t>
            </a:r>
          </a:p>
        </p:txBody>
      </p:sp>
      <p:cxnSp>
        <p:nvCxnSpPr>
          <p:cNvPr id="12" name="Straight Arrow Connector 11">
            <a:extLst>
              <a:ext uri="{FF2B5EF4-FFF2-40B4-BE49-F238E27FC236}">
                <a16:creationId xmlns:a16="http://schemas.microsoft.com/office/drawing/2014/main" id="{3B105AE9-9170-42F1-A481-BBD608F4833B}"/>
              </a:ext>
            </a:extLst>
          </p:cNvPr>
          <p:cNvCxnSpPr>
            <a:cxnSpLocks/>
            <a:endCxn id="14" idx="1"/>
          </p:cNvCxnSpPr>
          <p:nvPr/>
        </p:nvCxnSpPr>
        <p:spPr>
          <a:xfrm>
            <a:off x="989635" y="1676429"/>
            <a:ext cx="1324838" cy="15161"/>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BABC538-4616-4113-ADF6-99E25D1F1334}"/>
              </a:ext>
            </a:extLst>
          </p:cNvPr>
          <p:cNvSpPr txBox="1"/>
          <p:nvPr/>
        </p:nvSpPr>
        <p:spPr>
          <a:xfrm>
            <a:off x="311934" y="2540094"/>
            <a:ext cx="2054328" cy="369332"/>
          </a:xfrm>
          <a:prstGeom prst="rect">
            <a:avLst/>
          </a:prstGeom>
          <a:noFill/>
        </p:spPr>
        <p:txBody>
          <a:bodyPr wrap="square" rtlCol="0">
            <a:spAutoFit/>
          </a:bodyPr>
          <a:lstStyle/>
          <a:p>
            <a:r>
              <a:rPr lang="en-US" sz="900" dirty="0"/>
              <a:t>1.Logically Active Customer Extraction cleansing ( Informatica) </a:t>
            </a:r>
          </a:p>
        </p:txBody>
      </p:sp>
      <p:pic>
        <p:nvPicPr>
          <p:cNvPr id="14" name="Graphic 13">
            <a:extLst>
              <a:ext uri="{FF2B5EF4-FFF2-40B4-BE49-F238E27FC236}">
                <a16:creationId xmlns:a16="http://schemas.microsoft.com/office/drawing/2014/main" id="{B1C99319-D742-4CF5-ACB3-9DB14BC66F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14473" y="1335990"/>
            <a:ext cx="711200" cy="711200"/>
          </a:xfrm>
          <a:prstGeom prst="rect">
            <a:avLst/>
          </a:prstGeom>
        </p:spPr>
      </p:pic>
      <p:sp>
        <p:nvSpPr>
          <p:cNvPr id="15" name="TextBox 14">
            <a:extLst>
              <a:ext uri="{FF2B5EF4-FFF2-40B4-BE49-F238E27FC236}">
                <a16:creationId xmlns:a16="http://schemas.microsoft.com/office/drawing/2014/main" id="{A24B9511-7D13-43AC-8820-464418183B29}"/>
              </a:ext>
            </a:extLst>
          </p:cNvPr>
          <p:cNvSpPr txBox="1"/>
          <p:nvPr/>
        </p:nvSpPr>
        <p:spPr>
          <a:xfrm>
            <a:off x="2067499" y="2107571"/>
            <a:ext cx="1741289" cy="292388"/>
          </a:xfrm>
          <a:prstGeom prst="rect">
            <a:avLst/>
          </a:prstGeom>
          <a:noFill/>
        </p:spPr>
        <p:txBody>
          <a:bodyPr wrap="square" rtlCol="0">
            <a:spAutoFit/>
          </a:bodyPr>
          <a:lstStyle/>
          <a:p>
            <a:pPr algn="ctr"/>
            <a:r>
              <a:rPr lang="en-US" sz="500" b="1" dirty="0"/>
              <a:t>SDR : SVOC_CUSTOMER_DATA_UNION_STG</a:t>
            </a:r>
          </a:p>
          <a:p>
            <a:pPr algn="ctr"/>
            <a:r>
              <a:rPr lang="en-US" sz="800" b="1" dirty="0"/>
              <a:t> </a:t>
            </a:r>
          </a:p>
        </p:txBody>
      </p:sp>
      <p:sp>
        <p:nvSpPr>
          <p:cNvPr id="18" name="TextBox 17">
            <a:extLst>
              <a:ext uri="{FF2B5EF4-FFF2-40B4-BE49-F238E27FC236}">
                <a16:creationId xmlns:a16="http://schemas.microsoft.com/office/drawing/2014/main" id="{7ABB2505-6229-4F03-9D45-60EAC17DF63D}"/>
              </a:ext>
            </a:extLst>
          </p:cNvPr>
          <p:cNvSpPr txBox="1"/>
          <p:nvPr/>
        </p:nvSpPr>
        <p:spPr>
          <a:xfrm>
            <a:off x="1675555" y="3355515"/>
            <a:ext cx="2301904" cy="169277"/>
          </a:xfrm>
          <a:prstGeom prst="rect">
            <a:avLst/>
          </a:prstGeom>
          <a:noFill/>
        </p:spPr>
        <p:txBody>
          <a:bodyPr wrap="square" rtlCol="0">
            <a:spAutoFit/>
          </a:bodyPr>
          <a:lstStyle/>
          <a:p>
            <a:pPr algn="ctr"/>
            <a:r>
              <a:rPr lang="en-US" sz="500" b="1" dirty="0"/>
              <a:t>SDR :SVOC_CUSTOMER_DATA_UNION_MASTER</a:t>
            </a:r>
          </a:p>
        </p:txBody>
      </p:sp>
      <p:cxnSp>
        <p:nvCxnSpPr>
          <p:cNvPr id="19" name="Straight Arrow Connector 18">
            <a:extLst>
              <a:ext uri="{FF2B5EF4-FFF2-40B4-BE49-F238E27FC236}">
                <a16:creationId xmlns:a16="http://schemas.microsoft.com/office/drawing/2014/main" id="{A7EE7F7F-3801-44AC-90CA-73364A0ED069}"/>
              </a:ext>
            </a:extLst>
          </p:cNvPr>
          <p:cNvCxnSpPr>
            <a:cxnSpLocks/>
            <a:stCxn id="14" idx="2"/>
            <a:endCxn id="41" idx="0"/>
          </p:cNvCxnSpPr>
          <p:nvPr/>
        </p:nvCxnSpPr>
        <p:spPr>
          <a:xfrm>
            <a:off x="2670073" y="2047190"/>
            <a:ext cx="8123" cy="640232"/>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22766A62-B905-433E-A346-B9B6BCFBC400}"/>
              </a:ext>
            </a:extLst>
          </p:cNvPr>
          <p:cNvSpPr/>
          <p:nvPr/>
        </p:nvSpPr>
        <p:spPr>
          <a:xfrm>
            <a:off x="1491343" y="1015705"/>
            <a:ext cx="9960428" cy="5549547"/>
          </a:xfrm>
          <a:prstGeom prst="rect">
            <a:avLst/>
          </a:prstGeom>
          <a:no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100" dirty="0">
              <a:ln w="0"/>
              <a:solidFill>
                <a:schemeClr val="accent5"/>
              </a:solidFill>
            </a:endParaRPr>
          </a:p>
        </p:txBody>
      </p:sp>
      <p:sp>
        <p:nvSpPr>
          <p:cNvPr id="30" name="TextBox 29">
            <a:extLst>
              <a:ext uri="{FF2B5EF4-FFF2-40B4-BE49-F238E27FC236}">
                <a16:creationId xmlns:a16="http://schemas.microsoft.com/office/drawing/2014/main" id="{2089200A-637E-4E89-B1F6-960572CA0C99}"/>
              </a:ext>
            </a:extLst>
          </p:cNvPr>
          <p:cNvSpPr txBox="1"/>
          <p:nvPr/>
        </p:nvSpPr>
        <p:spPr>
          <a:xfrm>
            <a:off x="1514854" y="3577519"/>
            <a:ext cx="2054328" cy="646331"/>
          </a:xfrm>
          <a:prstGeom prst="rect">
            <a:avLst/>
          </a:prstGeom>
          <a:noFill/>
        </p:spPr>
        <p:txBody>
          <a:bodyPr wrap="square" rtlCol="0">
            <a:spAutoFit/>
          </a:bodyPr>
          <a:lstStyle/>
          <a:p>
            <a:r>
              <a:rPr lang="en-US" sz="900" dirty="0"/>
              <a:t>2.Delta Processing</a:t>
            </a:r>
          </a:p>
          <a:p>
            <a:r>
              <a:rPr lang="en-US" sz="900" dirty="0"/>
              <a:t>--New Customer</a:t>
            </a:r>
          </a:p>
          <a:p>
            <a:r>
              <a:rPr lang="en-US" sz="900" dirty="0"/>
              <a:t>--Logically Inactive</a:t>
            </a:r>
          </a:p>
          <a:p>
            <a:r>
              <a:rPr lang="en-US" sz="900" dirty="0"/>
              <a:t>--Change in Name and Address</a:t>
            </a:r>
          </a:p>
        </p:txBody>
      </p:sp>
      <p:sp>
        <p:nvSpPr>
          <p:cNvPr id="31" name="Diamond 30">
            <a:extLst>
              <a:ext uri="{FF2B5EF4-FFF2-40B4-BE49-F238E27FC236}">
                <a16:creationId xmlns:a16="http://schemas.microsoft.com/office/drawing/2014/main" id="{5847ADDE-8FFF-4F93-84D7-022D9335BA98}"/>
              </a:ext>
            </a:extLst>
          </p:cNvPr>
          <p:cNvSpPr/>
          <p:nvPr/>
        </p:nvSpPr>
        <p:spPr>
          <a:xfrm>
            <a:off x="1643744" y="1373645"/>
            <a:ext cx="244928" cy="230509"/>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1</a:t>
            </a:r>
          </a:p>
        </p:txBody>
      </p:sp>
      <p:sp>
        <p:nvSpPr>
          <p:cNvPr id="32" name="Diamond 31">
            <a:extLst>
              <a:ext uri="{FF2B5EF4-FFF2-40B4-BE49-F238E27FC236}">
                <a16:creationId xmlns:a16="http://schemas.microsoft.com/office/drawing/2014/main" id="{B9847D79-ED6F-4733-A772-D7429C0162A3}"/>
              </a:ext>
            </a:extLst>
          </p:cNvPr>
          <p:cNvSpPr/>
          <p:nvPr/>
        </p:nvSpPr>
        <p:spPr>
          <a:xfrm>
            <a:off x="2329426" y="2261960"/>
            <a:ext cx="244928" cy="230509"/>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2</a:t>
            </a:r>
          </a:p>
        </p:txBody>
      </p:sp>
      <p:sp>
        <p:nvSpPr>
          <p:cNvPr id="34" name="Rectangle 33">
            <a:extLst>
              <a:ext uri="{FF2B5EF4-FFF2-40B4-BE49-F238E27FC236}">
                <a16:creationId xmlns:a16="http://schemas.microsoft.com/office/drawing/2014/main" id="{70E7C0AB-5D91-41B7-A172-8BB147C7520C}"/>
              </a:ext>
            </a:extLst>
          </p:cNvPr>
          <p:cNvSpPr/>
          <p:nvPr/>
        </p:nvSpPr>
        <p:spPr>
          <a:xfrm>
            <a:off x="4175772" y="1336062"/>
            <a:ext cx="5088051" cy="4095891"/>
          </a:xfrm>
          <a:prstGeom prst="rect">
            <a:avLst/>
          </a:prstGeom>
          <a:no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100" dirty="0">
              <a:ln w="0"/>
              <a:solidFill>
                <a:schemeClr val="accent5"/>
              </a:solidFill>
            </a:endParaRPr>
          </a:p>
        </p:txBody>
      </p:sp>
      <p:pic>
        <p:nvPicPr>
          <p:cNvPr id="41" name="Graphic 40">
            <a:extLst>
              <a:ext uri="{FF2B5EF4-FFF2-40B4-BE49-F238E27FC236}">
                <a16:creationId xmlns:a16="http://schemas.microsoft.com/office/drawing/2014/main" id="{C2AD52DE-F2E8-40F4-8D76-72021A9D3B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25427" y="2687422"/>
            <a:ext cx="705538" cy="705538"/>
          </a:xfrm>
          <a:prstGeom prst="rect">
            <a:avLst/>
          </a:prstGeom>
        </p:spPr>
      </p:pic>
      <p:pic>
        <p:nvPicPr>
          <p:cNvPr id="54" name="Graphic 53">
            <a:extLst>
              <a:ext uri="{FF2B5EF4-FFF2-40B4-BE49-F238E27FC236}">
                <a16:creationId xmlns:a16="http://schemas.microsoft.com/office/drawing/2014/main" id="{95F1F2E7-C4B5-4F7B-A7F8-F7912FBB1FB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11362" y="1484641"/>
            <a:ext cx="711200" cy="711200"/>
          </a:xfrm>
          <a:prstGeom prst="rect">
            <a:avLst/>
          </a:prstGeom>
        </p:spPr>
      </p:pic>
      <p:cxnSp>
        <p:nvCxnSpPr>
          <p:cNvPr id="60" name="Straight Arrow Connector 59">
            <a:extLst>
              <a:ext uri="{FF2B5EF4-FFF2-40B4-BE49-F238E27FC236}">
                <a16:creationId xmlns:a16="http://schemas.microsoft.com/office/drawing/2014/main" id="{9DF74F88-3D20-4850-AF9F-154410887356}"/>
              </a:ext>
            </a:extLst>
          </p:cNvPr>
          <p:cNvCxnSpPr>
            <a:cxnSpLocks/>
            <a:stCxn id="41" idx="3"/>
          </p:cNvCxnSpPr>
          <p:nvPr/>
        </p:nvCxnSpPr>
        <p:spPr>
          <a:xfrm>
            <a:off x="3030965" y="3040191"/>
            <a:ext cx="1127921"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66" name="Diamond 65">
            <a:extLst>
              <a:ext uri="{FF2B5EF4-FFF2-40B4-BE49-F238E27FC236}">
                <a16:creationId xmlns:a16="http://schemas.microsoft.com/office/drawing/2014/main" id="{F0337B20-29CE-4BA5-AB88-B394D05F6478}"/>
              </a:ext>
            </a:extLst>
          </p:cNvPr>
          <p:cNvSpPr/>
          <p:nvPr/>
        </p:nvSpPr>
        <p:spPr>
          <a:xfrm>
            <a:off x="3468187" y="2707316"/>
            <a:ext cx="244928" cy="230509"/>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3</a:t>
            </a:r>
          </a:p>
        </p:txBody>
      </p:sp>
      <p:sp>
        <p:nvSpPr>
          <p:cNvPr id="68" name="TextBox 67">
            <a:extLst>
              <a:ext uri="{FF2B5EF4-FFF2-40B4-BE49-F238E27FC236}">
                <a16:creationId xmlns:a16="http://schemas.microsoft.com/office/drawing/2014/main" id="{EBDB0EE0-DAED-4339-9DCF-44803B547C9C}"/>
              </a:ext>
            </a:extLst>
          </p:cNvPr>
          <p:cNvSpPr txBox="1"/>
          <p:nvPr/>
        </p:nvSpPr>
        <p:spPr>
          <a:xfrm>
            <a:off x="3601063" y="3202958"/>
            <a:ext cx="2054328" cy="369332"/>
          </a:xfrm>
          <a:prstGeom prst="rect">
            <a:avLst/>
          </a:prstGeom>
          <a:noFill/>
        </p:spPr>
        <p:txBody>
          <a:bodyPr wrap="square" rtlCol="0">
            <a:spAutoFit/>
          </a:bodyPr>
          <a:lstStyle/>
          <a:p>
            <a:r>
              <a:rPr lang="en-US" sz="900" dirty="0"/>
              <a:t>3.Invoke data pipeline to spin up EC2 instance for SVOC </a:t>
            </a:r>
            <a:r>
              <a:rPr lang="en-US" sz="900" dirty="0" err="1"/>
              <a:t>MainMatching</a:t>
            </a:r>
            <a:r>
              <a:rPr lang="en-US" sz="900" dirty="0"/>
              <a:t> </a:t>
            </a:r>
            <a:r>
              <a:rPr lang="en-US" sz="900" dirty="0" err="1"/>
              <a:t>algo</a:t>
            </a:r>
            <a:r>
              <a:rPr lang="en-US" sz="900" dirty="0"/>
              <a:t>.</a:t>
            </a:r>
          </a:p>
        </p:txBody>
      </p:sp>
      <p:pic>
        <p:nvPicPr>
          <p:cNvPr id="69" name="Graphic 68">
            <a:extLst>
              <a:ext uri="{FF2B5EF4-FFF2-40B4-BE49-F238E27FC236}">
                <a16:creationId xmlns:a16="http://schemas.microsoft.com/office/drawing/2014/main" id="{66324F7D-2A4A-4E72-828B-140B0FD28E1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81066" y="1492955"/>
            <a:ext cx="711200" cy="711200"/>
          </a:xfrm>
          <a:prstGeom prst="rect">
            <a:avLst/>
          </a:prstGeom>
        </p:spPr>
      </p:pic>
      <p:cxnSp>
        <p:nvCxnSpPr>
          <p:cNvPr id="70" name="Straight Arrow Connector 69">
            <a:extLst>
              <a:ext uri="{FF2B5EF4-FFF2-40B4-BE49-F238E27FC236}">
                <a16:creationId xmlns:a16="http://schemas.microsoft.com/office/drawing/2014/main" id="{27497A9D-ED99-41D1-ABB3-E83EF7189868}"/>
              </a:ext>
            </a:extLst>
          </p:cNvPr>
          <p:cNvCxnSpPr>
            <a:cxnSpLocks/>
            <a:stCxn id="54" idx="3"/>
            <a:endCxn id="69" idx="1"/>
          </p:cNvCxnSpPr>
          <p:nvPr/>
        </p:nvCxnSpPr>
        <p:spPr>
          <a:xfrm>
            <a:off x="5122562" y="1840241"/>
            <a:ext cx="1958504" cy="8314"/>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1EB9D989-EACE-4FFA-97D8-D73C721E75E0}"/>
              </a:ext>
            </a:extLst>
          </p:cNvPr>
          <p:cNvSpPr txBox="1"/>
          <p:nvPr/>
        </p:nvSpPr>
        <p:spPr>
          <a:xfrm>
            <a:off x="5044817" y="2378491"/>
            <a:ext cx="2054328" cy="230832"/>
          </a:xfrm>
          <a:prstGeom prst="rect">
            <a:avLst/>
          </a:prstGeom>
          <a:noFill/>
        </p:spPr>
        <p:txBody>
          <a:bodyPr wrap="square" rtlCol="0">
            <a:spAutoFit/>
          </a:bodyPr>
          <a:lstStyle/>
          <a:p>
            <a:r>
              <a:rPr lang="en-US" sz="900" dirty="0"/>
              <a:t>4.Internal matching results in csv**</a:t>
            </a:r>
          </a:p>
        </p:txBody>
      </p:sp>
      <p:pic>
        <p:nvPicPr>
          <p:cNvPr id="74" name="Graphic 73">
            <a:extLst>
              <a:ext uri="{FF2B5EF4-FFF2-40B4-BE49-F238E27FC236}">
                <a16:creationId xmlns:a16="http://schemas.microsoft.com/office/drawing/2014/main" id="{E17D1526-F5C1-420C-A229-C40BBAA96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33658" y="1483741"/>
            <a:ext cx="705538" cy="705538"/>
          </a:xfrm>
          <a:prstGeom prst="rect">
            <a:avLst/>
          </a:prstGeom>
        </p:spPr>
      </p:pic>
      <p:cxnSp>
        <p:nvCxnSpPr>
          <p:cNvPr id="75" name="Straight Arrow Connector 74">
            <a:extLst>
              <a:ext uri="{FF2B5EF4-FFF2-40B4-BE49-F238E27FC236}">
                <a16:creationId xmlns:a16="http://schemas.microsoft.com/office/drawing/2014/main" id="{B45D3B51-FFD7-4CEB-9ED3-6BE7738DDFAD}"/>
              </a:ext>
            </a:extLst>
          </p:cNvPr>
          <p:cNvCxnSpPr>
            <a:cxnSpLocks/>
            <a:stCxn id="69" idx="3"/>
            <a:endCxn id="74" idx="1"/>
          </p:cNvCxnSpPr>
          <p:nvPr/>
        </p:nvCxnSpPr>
        <p:spPr>
          <a:xfrm flipV="1">
            <a:off x="7792266" y="1836510"/>
            <a:ext cx="2341392" cy="12045"/>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79" name="Diamond 78">
            <a:extLst>
              <a:ext uri="{FF2B5EF4-FFF2-40B4-BE49-F238E27FC236}">
                <a16:creationId xmlns:a16="http://schemas.microsoft.com/office/drawing/2014/main" id="{6E7E82E4-CEBB-4747-BE7D-85B208CC48C5}"/>
              </a:ext>
            </a:extLst>
          </p:cNvPr>
          <p:cNvSpPr/>
          <p:nvPr/>
        </p:nvSpPr>
        <p:spPr>
          <a:xfrm>
            <a:off x="5838158" y="1577537"/>
            <a:ext cx="244928" cy="230509"/>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4</a:t>
            </a:r>
          </a:p>
        </p:txBody>
      </p:sp>
      <p:sp>
        <p:nvSpPr>
          <p:cNvPr id="80" name="Diamond 79">
            <a:extLst>
              <a:ext uri="{FF2B5EF4-FFF2-40B4-BE49-F238E27FC236}">
                <a16:creationId xmlns:a16="http://schemas.microsoft.com/office/drawing/2014/main" id="{AACB06B8-F04D-496C-ADE4-EF17A4B58092}"/>
              </a:ext>
            </a:extLst>
          </p:cNvPr>
          <p:cNvSpPr/>
          <p:nvPr/>
        </p:nvSpPr>
        <p:spPr>
          <a:xfrm>
            <a:off x="9421490" y="1618046"/>
            <a:ext cx="244928" cy="230509"/>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5</a:t>
            </a:r>
          </a:p>
        </p:txBody>
      </p:sp>
      <p:sp>
        <p:nvSpPr>
          <p:cNvPr id="81" name="TextBox 80">
            <a:extLst>
              <a:ext uri="{FF2B5EF4-FFF2-40B4-BE49-F238E27FC236}">
                <a16:creationId xmlns:a16="http://schemas.microsoft.com/office/drawing/2014/main" id="{5C11B96D-BD28-4195-8F33-8DD9C28C1416}"/>
              </a:ext>
            </a:extLst>
          </p:cNvPr>
          <p:cNvSpPr txBox="1"/>
          <p:nvPr/>
        </p:nvSpPr>
        <p:spPr>
          <a:xfrm>
            <a:off x="9467513" y="2539734"/>
            <a:ext cx="2054328" cy="369332"/>
          </a:xfrm>
          <a:prstGeom prst="rect">
            <a:avLst/>
          </a:prstGeom>
          <a:noFill/>
        </p:spPr>
        <p:txBody>
          <a:bodyPr wrap="square" rtlCol="0">
            <a:spAutoFit/>
          </a:bodyPr>
          <a:lstStyle/>
          <a:p>
            <a:r>
              <a:rPr lang="en-US" sz="900" dirty="0"/>
              <a:t>5.ETL process to load matched clustered data</a:t>
            </a:r>
          </a:p>
        </p:txBody>
      </p:sp>
      <p:pic>
        <p:nvPicPr>
          <p:cNvPr id="88" name="Graphic 87">
            <a:extLst>
              <a:ext uri="{FF2B5EF4-FFF2-40B4-BE49-F238E27FC236}">
                <a16:creationId xmlns:a16="http://schemas.microsoft.com/office/drawing/2014/main" id="{916062A0-B62E-4D65-B01F-B363F0DBBC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8263" y="3850757"/>
            <a:ext cx="711200" cy="711200"/>
          </a:xfrm>
          <a:prstGeom prst="rect">
            <a:avLst/>
          </a:prstGeom>
        </p:spPr>
      </p:pic>
      <p:pic>
        <p:nvPicPr>
          <p:cNvPr id="89" name="Graphic 88">
            <a:extLst>
              <a:ext uri="{FF2B5EF4-FFF2-40B4-BE49-F238E27FC236}">
                <a16:creationId xmlns:a16="http://schemas.microsoft.com/office/drawing/2014/main" id="{E7728D47-EC65-4093-91A3-8A5BA9FFFC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5873" y="4302011"/>
            <a:ext cx="711200" cy="711200"/>
          </a:xfrm>
          <a:prstGeom prst="rect">
            <a:avLst/>
          </a:prstGeom>
        </p:spPr>
      </p:pic>
      <p:sp>
        <p:nvSpPr>
          <p:cNvPr id="90" name="TextBox 89">
            <a:extLst>
              <a:ext uri="{FF2B5EF4-FFF2-40B4-BE49-F238E27FC236}">
                <a16:creationId xmlns:a16="http://schemas.microsoft.com/office/drawing/2014/main" id="{FB05CF6B-B697-41D6-A194-F1A88BF13776}"/>
              </a:ext>
            </a:extLst>
          </p:cNvPr>
          <p:cNvSpPr txBox="1"/>
          <p:nvPr/>
        </p:nvSpPr>
        <p:spPr>
          <a:xfrm>
            <a:off x="-165778" y="5081656"/>
            <a:ext cx="2301904" cy="184666"/>
          </a:xfrm>
          <a:prstGeom prst="rect">
            <a:avLst/>
          </a:prstGeom>
          <a:noFill/>
        </p:spPr>
        <p:txBody>
          <a:bodyPr wrap="square" rtlCol="0">
            <a:spAutoFit/>
          </a:bodyPr>
          <a:lstStyle/>
          <a:p>
            <a:pPr algn="ctr"/>
            <a:r>
              <a:rPr lang="en-US" sz="600" b="1" dirty="0"/>
              <a:t>SEED : CHD/YELP</a:t>
            </a:r>
          </a:p>
        </p:txBody>
      </p:sp>
      <p:cxnSp>
        <p:nvCxnSpPr>
          <p:cNvPr id="95" name="Connector: Elbow 94">
            <a:extLst>
              <a:ext uri="{FF2B5EF4-FFF2-40B4-BE49-F238E27FC236}">
                <a16:creationId xmlns:a16="http://schemas.microsoft.com/office/drawing/2014/main" id="{6FB6ED16-B0F5-41DE-820C-C85FB1E2841B}"/>
              </a:ext>
            </a:extLst>
          </p:cNvPr>
          <p:cNvCxnSpPr>
            <a:cxnSpLocks/>
            <a:stCxn id="74" idx="2"/>
          </p:cNvCxnSpPr>
          <p:nvPr/>
        </p:nvCxnSpPr>
        <p:spPr>
          <a:xfrm rot="5400000">
            <a:off x="8255193" y="1838481"/>
            <a:ext cx="1880437" cy="2582033"/>
          </a:xfrm>
          <a:prstGeom prst="bentConnector2">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99" name="Graphic 98">
            <a:extLst>
              <a:ext uri="{FF2B5EF4-FFF2-40B4-BE49-F238E27FC236}">
                <a16:creationId xmlns:a16="http://schemas.microsoft.com/office/drawing/2014/main" id="{50B7A5F9-920B-40E4-B241-D9210B5E261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09080" y="3626021"/>
            <a:ext cx="766286" cy="711200"/>
          </a:xfrm>
          <a:prstGeom prst="rect">
            <a:avLst/>
          </a:prstGeom>
        </p:spPr>
      </p:pic>
      <p:sp>
        <p:nvSpPr>
          <p:cNvPr id="105" name="Diamond 104">
            <a:extLst>
              <a:ext uri="{FF2B5EF4-FFF2-40B4-BE49-F238E27FC236}">
                <a16:creationId xmlns:a16="http://schemas.microsoft.com/office/drawing/2014/main" id="{B1B9DBD2-2480-4FAD-86AF-72734A2D5DF7}"/>
              </a:ext>
            </a:extLst>
          </p:cNvPr>
          <p:cNvSpPr/>
          <p:nvPr/>
        </p:nvSpPr>
        <p:spPr>
          <a:xfrm>
            <a:off x="10578193" y="3524792"/>
            <a:ext cx="244928" cy="230509"/>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6</a:t>
            </a:r>
          </a:p>
        </p:txBody>
      </p:sp>
      <p:sp>
        <p:nvSpPr>
          <p:cNvPr id="106" name="TextBox 105">
            <a:extLst>
              <a:ext uri="{FF2B5EF4-FFF2-40B4-BE49-F238E27FC236}">
                <a16:creationId xmlns:a16="http://schemas.microsoft.com/office/drawing/2014/main" id="{09E892F4-D3F4-448A-98D4-B920AA753F0F}"/>
              </a:ext>
            </a:extLst>
          </p:cNvPr>
          <p:cNvSpPr txBox="1"/>
          <p:nvPr/>
        </p:nvSpPr>
        <p:spPr>
          <a:xfrm>
            <a:off x="9491727" y="4206357"/>
            <a:ext cx="2054328" cy="507831"/>
          </a:xfrm>
          <a:prstGeom prst="rect">
            <a:avLst/>
          </a:prstGeom>
          <a:noFill/>
        </p:spPr>
        <p:txBody>
          <a:bodyPr wrap="square" rtlCol="0">
            <a:spAutoFit/>
          </a:bodyPr>
          <a:lstStyle/>
          <a:p>
            <a:r>
              <a:rPr lang="en-US" sz="900" dirty="0"/>
              <a:t>6.Invoke data pipeline to spin up EC2 instance for SVOC matching with external sources/non Sysco</a:t>
            </a:r>
          </a:p>
        </p:txBody>
      </p:sp>
      <p:sp>
        <p:nvSpPr>
          <p:cNvPr id="119" name="Diamond 118">
            <a:extLst>
              <a:ext uri="{FF2B5EF4-FFF2-40B4-BE49-F238E27FC236}">
                <a16:creationId xmlns:a16="http://schemas.microsoft.com/office/drawing/2014/main" id="{DA14041B-759B-412D-96C0-D10311D3E9EB}"/>
              </a:ext>
            </a:extLst>
          </p:cNvPr>
          <p:cNvSpPr/>
          <p:nvPr/>
        </p:nvSpPr>
        <p:spPr>
          <a:xfrm>
            <a:off x="7510936" y="2793811"/>
            <a:ext cx="244928" cy="230509"/>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7</a:t>
            </a:r>
          </a:p>
        </p:txBody>
      </p:sp>
      <p:cxnSp>
        <p:nvCxnSpPr>
          <p:cNvPr id="120" name="Straight Arrow Connector 119">
            <a:extLst>
              <a:ext uri="{FF2B5EF4-FFF2-40B4-BE49-F238E27FC236}">
                <a16:creationId xmlns:a16="http://schemas.microsoft.com/office/drawing/2014/main" id="{C199AC86-9A51-49FC-BD1D-B2A9B4993D29}"/>
              </a:ext>
            </a:extLst>
          </p:cNvPr>
          <p:cNvCxnSpPr>
            <a:cxnSpLocks/>
            <a:stCxn id="99" idx="0"/>
          </p:cNvCxnSpPr>
          <p:nvPr/>
        </p:nvCxnSpPr>
        <p:spPr>
          <a:xfrm flipH="1" flipV="1">
            <a:off x="7468645" y="2232241"/>
            <a:ext cx="23578" cy="139378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2FB3E139-B1D6-4EEC-B12E-A20E9491DB1E}"/>
              </a:ext>
            </a:extLst>
          </p:cNvPr>
          <p:cNvSpPr txBox="1"/>
          <p:nvPr/>
        </p:nvSpPr>
        <p:spPr>
          <a:xfrm>
            <a:off x="6834075" y="3110028"/>
            <a:ext cx="2054328" cy="230832"/>
          </a:xfrm>
          <a:prstGeom prst="rect">
            <a:avLst/>
          </a:prstGeom>
          <a:noFill/>
        </p:spPr>
        <p:txBody>
          <a:bodyPr wrap="square" rtlCol="0">
            <a:spAutoFit/>
          </a:bodyPr>
          <a:lstStyle/>
          <a:p>
            <a:r>
              <a:rPr lang="en-US" sz="900" dirty="0"/>
              <a:t>7.Matching results in csv**</a:t>
            </a:r>
          </a:p>
        </p:txBody>
      </p:sp>
      <p:cxnSp>
        <p:nvCxnSpPr>
          <p:cNvPr id="132" name="Connector: Elbow 131">
            <a:extLst>
              <a:ext uri="{FF2B5EF4-FFF2-40B4-BE49-F238E27FC236}">
                <a16:creationId xmlns:a16="http://schemas.microsoft.com/office/drawing/2014/main" id="{C3CDF271-F1CA-43F2-A902-75881F74631C}"/>
              </a:ext>
            </a:extLst>
          </p:cNvPr>
          <p:cNvCxnSpPr>
            <a:cxnSpLocks/>
            <a:stCxn id="74" idx="3"/>
          </p:cNvCxnSpPr>
          <p:nvPr/>
        </p:nvCxnSpPr>
        <p:spPr>
          <a:xfrm flipH="1">
            <a:off x="1055244" y="1836510"/>
            <a:ext cx="9783952" cy="4197484"/>
          </a:xfrm>
          <a:prstGeom prst="bentConnector3">
            <a:avLst>
              <a:gd name="adj1" fmla="val -2336"/>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135" name="Graphic 134">
            <a:extLst>
              <a:ext uri="{FF2B5EF4-FFF2-40B4-BE49-F238E27FC236}">
                <a16:creationId xmlns:a16="http://schemas.microsoft.com/office/drawing/2014/main" id="{3E86B462-B986-48A3-BD34-3E8A9BE8AAF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4535" y="5598942"/>
            <a:ext cx="711200" cy="711200"/>
          </a:xfrm>
          <a:prstGeom prst="rect">
            <a:avLst/>
          </a:prstGeom>
        </p:spPr>
      </p:pic>
      <p:sp>
        <p:nvSpPr>
          <p:cNvPr id="137" name="Diamond 136">
            <a:extLst>
              <a:ext uri="{FF2B5EF4-FFF2-40B4-BE49-F238E27FC236}">
                <a16:creationId xmlns:a16="http://schemas.microsoft.com/office/drawing/2014/main" id="{5FADF059-A1BB-4363-8AFD-0B6CC224B045}"/>
              </a:ext>
            </a:extLst>
          </p:cNvPr>
          <p:cNvSpPr/>
          <p:nvPr/>
        </p:nvSpPr>
        <p:spPr>
          <a:xfrm>
            <a:off x="6831938" y="5764208"/>
            <a:ext cx="244928" cy="230509"/>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8</a:t>
            </a:r>
          </a:p>
        </p:txBody>
      </p:sp>
      <p:sp>
        <p:nvSpPr>
          <p:cNvPr id="139" name="TextBox 138">
            <a:extLst>
              <a:ext uri="{FF2B5EF4-FFF2-40B4-BE49-F238E27FC236}">
                <a16:creationId xmlns:a16="http://schemas.microsoft.com/office/drawing/2014/main" id="{7FC3B53E-307A-49F7-A0CB-C912E11EFA52}"/>
              </a:ext>
            </a:extLst>
          </p:cNvPr>
          <p:cNvSpPr txBox="1"/>
          <p:nvPr/>
        </p:nvSpPr>
        <p:spPr>
          <a:xfrm>
            <a:off x="5022538" y="6105024"/>
            <a:ext cx="2054328" cy="369332"/>
          </a:xfrm>
          <a:prstGeom prst="rect">
            <a:avLst/>
          </a:prstGeom>
          <a:noFill/>
        </p:spPr>
        <p:txBody>
          <a:bodyPr wrap="square" rtlCol="0">
            <a:spAutoFit/>
          </a:bodyPr>
          <a:lstStyle/>
          <a:p>
            <a:r>
              <a:rPr lang="en-US" sz="900"/>
              <a:t>8.Load </a:t>
            </a:r>
            <a:r>
              <a:rPr lang="en-US" sz="900" dirty="0"/>
              <a:t>internal and external matched data into SEED </a:t>
            </a:r>
          </a:p>
        </p:txBody>
      </p:sp>
      <p:sp>
        <p:nvSpPr>
          <p:cNvPr id="140" name="Diamond 139">
            <a:extLst>
              <a:ext uri="{FF2B5EF4-FFF2-40B4-BE49-F238E27FC236}">
                <a16:creationId xmlns:a16="http://schemas.microsoft.com/office/drawing/2014/main" id="{935F02D1-669D-46C1-B4FF-A1ABB7263DCC}"/>
              </a:ext>
            </a:extLst>
          </p:cNvPr>
          <p:cNvSpPr/>
          <p:nvPr/>
        </p:nvSpPr>
        <p:spPr>
          <a:xfrm>
            <a:off x="10900555" y="1530480"/>
            <a:ext cx="244928" cy="230509"/>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8</a:t>
            </a:r>
          </a:p>
        </p:txBody>
      </p:sp>
    </p:spTree>
    <p:extLst>
      <p:ext uri="{BB962C8B-B14F-4D97-AF65-F5344CB8AC3E}">
        <p14:creationId xmlns:p14="http://schemas.microsoft.com/office/powerpoint/2010/main" val="229783625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87E1C-3371-4409-B927-2CF94562D901}"/>
              </a:ext>
            </a:extLst>
          </p:cNvPr>
          <p:cNvSpPr>
            <a:spLocks noGrp="1"/>
          </p:cNvSpPr>
          <p:nvPr>
            <p:ph type="ctrTitle"/>
          </p:nvPr>
        </p:nvSpPr>
        <p:spPr>
          <a:xfrm>
            <a:off x="1968617" y="0"/>
            <a:ext cx="8098172" cy="630936"/>
          </a:xfrm>
        </p:spPr>
        <p:txBody>
          <a:bodyPr>
            <a:normAutofit/>
          </a:bodyPr>
          <a:lstStyle/>
          <a:p>
            <a:r>
              <a:rPr lang="en-US" sz="2800" b="1" dirty="0"/>
              <a:t>Software Architecture for Third Party Operator Dim</a:t>
            </a:r>
          </a:p>
        </p:txBody>
      </p:sp>
      <p:pic>
        <p:nvPicPr>
          <p:cNvPr id="5" name="Picture 4">
            <a:extLst>
              <a:ext uri="{FF2B5EF4-FFF2-40B4-BE49-F238E27FC236}">
                <a16:creationId xmlns:a16="http://schemas.microsoft.com/office/drawing/2014/main" id="{215C26FE-A050-492B-8F09-122CC96D18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670" y="1063689"/>
            <a:ext cx="4769424" cy="5148176"/>
          </a:xfrm>
          <a:prstGeom prst="rect">
            <a:avLst/>
          </a:prstGeom>
        </p:spPr>
      </p:pic>
      <p:sp>
        <p:nvSpPr>
          <p:cNvPr id="6" name="TextBox 5">
            <a:extLst>
              <a:ext uri="{FF2B5EF4-FFF2-40B4-BE49-F238E27FC236}">
                <a16:creationId xmlns:a16="http://schemas.microsoft.com/office/drawing/2014/main" id="{6937DF92-591F-43D2-B6A5-3DD7B47E67B1}"/>
              </a:ext>
            </a:extLst>
          </p:cNvPr>
          <p:cNvSpPr txBox="1"/>
          <p:nvPr/>
        </p:nvSpPr>
        <p:spPr>
          <a:xfrm>
            <a:off x="5756988" y="630936"/>
            <a:ext cx="5811342" cy="3847207"/>
          </a:xfrm>
          <a:prstGeom prst="rect">
            <a:avLst/>
          </a:prstGeom>
          <a:noFill/>
        </p:spPr>
        <p:txBody>
          <a:bodyPr wrap="square" rtlCol="0">
            <a:spAutoFit/>
          </a:bodyPr>
          <a:lstStyle/>
          <a:p>
            <a:r>
              <a:rPr lang="en-US" b="1" i="1" dirty="0">
                <a:latin typeface="+mj-lt"/>
              </a:rPr>
              <a:t>Highlight of the Proposed Architecture:</a:t>
            </a:r>
          </a:p>
          <a:p>
            <a:endParaRPr lang="en-US" dirty="0"/>
          </a:p>
          <a:p>
            <a:pPr marL="342900" indent="-342900">
              <a:buAutoNum type="arabicPeriod"/>
            </a:pPr>
            <a:r>
              <a:rPr lang="en-US" sz="1600" dirty="0" err="1"/>
              <a:t>Concat</a:t>
            </a:r>
            <a:r>
              <a:rPr lang="en-US" sz="1600" dirty="0"/>
              <a:t> all four different types of operators into one dataset. This operation is based on the mutual independent characteristic of these operator types. </a:t>
            </a:r>
          </a:p>
          <a:p>
            <a:pPr marL="342900" indent="-342900">
              <a:buAutoNum type="arabicPeriod"/>
            </a:pPr>
            <a:endParaRPr lang="en-US" sz="1600" dirty="0"/>
          </a:p>
          <a:p>
            <a:pPr marL="342900" indent="-342900">
              <a:buAutoNum type="arabicPeriod"/>
            </a:pPr>
            <a:r>
              <a:rPr lang="en-US" sz="1600" dirty="0"/>
              <a:t>Extract common features from both the concatenated dataset and </a:t>
            </a:r>
            <a:r>
              <a:rPr lang="en-US" sz="1600" dirty="0" err="1"/>
              <a:t>Safegraph</a:t>
            </a:r>
            <a:r>
              <a:rPr lang="en-US" sz="1600" dirty="0"/>
              <a:t> data for machine learning. These features are: (1)Customer name, (2) address name, (3) address number, (4) longitude, (5) latitude, (6) phone, (7) customer category.</a:t>
            </a:r>
          </a:p>
          <a:p>
            <a:pPr marL="342900" indent="-342900">
              <a:buAutoNum type="arabicPeriod"/>
            </a:pPr>
            <a:endParaRPr lang="en-US" sz="1600" dirty="0"/>
          </a:p>
          <a:p>
            <a:pPr marL="342900" indent="-342900">
              <a:buAutoNum type="arabicPeriod"/>
            </a:pPr>
            <a:r>
              <a:rPr lang="en-US" sz="1600" dirty="0"/>
              <a:t> Output a final table where each </a:t>
            </a:r>
            <a:r>
              <a:rPr lang="en-US" sz="1600" dirty="0" err="1"/>
              <a:t>safegraph</a:t>
            </a:r>
            <a:r>
              <a:rPr lang="en-US" sz="1600" dirty="0"/>
              <a:t> ID is matched with one unique record from the concatenated dataset. The output table key structure is like this (Such key structure is designed for easy linking different types of operators):  </a:t>
            </a:r>
          </a:p>
        </p:txBody>
      </p:sp>
      <p:pic>
        <p:nvPicPr>
          <p:cNvPr id="7" name="Picture 6">
            <a:extLst>
              <a:ext uri="{FF2B5EF4-FFF2-40B4-BE49-F238E27FC236}">
                <a16:creationId xmlns:a16="http://schemas.microsoft.com/office/drawing/2014/main" id="{0B5F5964-DBE5-4CC4-AB26-048970FD3308}"/>
              </a:ext>
            </a:extLst>
          </p:cNvPr>
          <p:cNvPicPr>
            <a:picLocks noChangeAspect="1"/>
          </p:cNvPicPr>
          <p:nvPr/>
        </p:nvPicPr>
        <p:blipFill>
          <a:blip r:embed="rId3"/>
          <a:stretch>
            <a:fillRect/>
          </a:stretch>
        </p:blipFill>
        <p:spPr>
          <a:xfrm>
            <a:off x="6991795" y="4668134"/>
            <a:ext cx="4001460" cy="1297348"/>
          </a:xfrm>
          <a:prstGeom prst="rect">
            <a:avLst/>
          </a:prstGeom>
        </p:spPr>
      </p:pic>
    </p:spTree>
    <p:extLst>
      <p:ext uri="{BB962C8B-B14F-4D97-AF65-F5344CB8AC3E}">
        <p14:creationId xmlns:p14="http://schemas.microsoft.com/office/powerpoint/2010/main" val="42181412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44B1D64-769F-40B6-8AE4-972AD930B74C}"/>
              </a:ext>
            </a:extLst>
          </p:cNvPr>
          <p:cNvSpPr txBox="1">
            <a:spLocks/>
          </p:cNvSpPr>
          <p:nvPr/>
        </p:nvSpPr>
        <p:spPr>
          <a:xfrm>
            <a:off x="7129133" y="802955"/>
            <a:ext cx="4266942" cy="145405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Aft>
                <a:spcPts val="600"/>
              </a:spcAft>
            </a:pPr>
            <a:r>
              <a:rPr lang="en-US" sz="3100" b="1" dirty="0">
                <a:solidFill>
                  <a:srgbClr val="000000"/>
                </a:solidFill>
              </a:rPr>
              <a:t>AWS Glue will be the workhorse for SVOC data-pipeline</a:t>
            </a:r>
          </a:p>
        </p:txBody>
      </p:sp>
      <p:pic>
        <p:nvPicPr>
          <p:cNvPr id="16" name="Picture 2" descr="Image result for aws glue icon">
            <a:extLst>
              <a:ext uri="{FF2B5EF4-FFF2-40B4-BE49-F238E27FC236}">
                <a16:creationId xmlns:a16="http://schemas.microsoft.com/office/drawing/2014/main" id="{F7B3BC95-5A43-4032-904B-061C48CD7E7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15402" y="708162"/>
            <a:ext cx="3060569" cy="159939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0D17DEA0-F50B-4D12-8FA0-FF825AF7F540}"/>
              </a:ext>
            </a:extLst>
          </p:cNvPr>
          <p:cNvPicPr>
            <a:picLocks noChangeAspect="1"/>
          </p:cNvPicPr>
          <p:nvPr/>
        </p:nvPicPr>
        <p:blipFill>
          <a:blip r:embed="rId4"/>
          <a:stretch>
            <a:fillRect/>
          </a:stretch>
        </p:blipFill>
        <p:spPr>
          <a:xfrm>
            <a:off x="4892412" y="967627"/>
            <a:ext cx="1354155" cy="943586"/>
          </a:xfrm>
          <a:prstGeom prst="rect">
            <a:avLst/>
          </a:prstGeom>
        </p:spPr>
      </p:pic>
      <p:pic>
        <p:nvPicPr>
          <p:cNvPr id="11" name="Picture 10">
            <a:extLst>
              <a:ext uri="{FF2B5EF4-FFF2-40B4-BE49-F238E27FC236}">
                <a16:creationId xmlns:a16="http://schemas.microsoft.com/office/drawing/2014/main" id="{E9BE1589-58C0-4832-BD00-CF40BCA850C2}"/>
              </a:ext>
            </a:extLst>
          </p:cNvPr>
          <p:cNvPicPr>
            <a:picLocks noChangeAspect="1"/>
          </p:cNvPicPr>
          <p:nvPr/>
        </p:nvPicPr>
        <p:blipFill>
          <a:blip r:embed="rId5"/>
          <a:stretch>
            <a:fillRect/>
          </a:stretch>
        </p:blipFill>
        <p:spPr>
          <a:xfrm>
            <a:off x="315402" y="5034256"/>
            <a:ext cx="2334611" cy="1419695"/>
          </a:xfrm>
          <a:prstGeom prst="rect">
            <a:avLst/>
          </a:prstGeom>
        </p:spPr>
      </p:pic>
      <p:pic>
        <p:nvPicPr>
          <p:cNvPr id="14" name="Picture 13">
            <a:extLst>
              <a:ext uri="{FF2B5EF4-FFF2-40B4-BE49-F238E27FC236}">
                <a16:creationId xmlns:a16="http://schemas.microsoft.com/office/drawing/2014/main" id="{F4E31A93-2EE1-46B5-8BF7-888C7AC741D3}"/>
              </a:ext>
            </a:extLst>
          </p:cNvPr>
          <p:cNvPicPr>
            <a:picLocks noChangeAspect="1"/>
          </p:cNvPicPr>
          <p:nvPr/>
        </p:nvPicPr>
        <p:blipFill>
          <a:blip r:embed="rId6"/>
          <a:stretch>
            <a:fillRect/>
          </a:stretch>
        </p:blipFill>
        <p:spPr>
          <a:xfrm>
            <a:off x="3845358" y="3528103"/>
            <a:ext cx="1926567" cy="1442403"/>
          </a:xfrm>
          <a:prstGeom prst="rect">
            <a:avLst/>
          </a:prstGeom>
        </p:spPr>
      </p:pic>
      <p:sp>
        <p:nvSpPr>
          <p:cNvPr id="3" name="Subtitle 2">
            <a:extLst>
              <a:ext uri="{FF2B5EF4-FFF2-40B4-BE49-F238E27FC236}">
                <a16:creationId xmlns:a16="http://schemas.microsoft.com/office/drawing/2014/main" id="{EB036742-4273-44E3-99A3-F932288A6A05}"/>
              </a:ext>
            </a:extLst>
          </p:cNvPr>
          <p:cNvSpPr>
            <a:spLocks noGrp="1"/>
          </p:cNvSpPr>
          <p:nvPr>
            <p:ph type="subTitle" idx="1"/>
          </p:nvPr>
        </p:nvSpPr>
        <p:spPr>
          <a:xfrm>
            <a:off x="6396815" y="2737858"/>
            <a:ext cx="5123890" cy="3803965"/>
          </a:xfrm>
        </p:spPr>
        <p:txBody>
          <a:bodyPr vert="horz" lIns="91440" tIns="45720" rIns="91440" bIns="45720" rtlCol="0" anchor="ctr">
            <a:normAutofit/>
          </a:bodyPr>
          <a:lstStyle/>
          <a:p>
            <a:pPr algn="l"/>
            <a:r>
              <a:rPr lang="en-US" sz="1600" dirty="0">
                <a:solidFill>
                  <a:srgbClr val="000000"/>
                </a:solidFill>
              </a:rPr>
              <a:t>AWS Glue will play a major role in creating ETL job after the ML algorithm, fast Data Catalog, and schema refinement. </a:t>
            </a:r>
          </a:p>
          <a:p>
            <a:pPr algn="l"/>
            <a:r>
              <a:rPr lang="en-US" sz="1600" dirty="0">
                <a:solidFill>
                  <a:srgbClr val="000000"/>
                </a:solidFill>
              </a:rPr>
              <a:t>Why AWS Glue:</a:t>
            </a:r>
          </a:p>
          <a:p>
            <a:pPr marL="342900" indent="-228600" algn="l">
              <a:buFont typeface="Arial" panose="020B0604020202020204" pitchFamily="34" charset="0"/>
              <a:buChar char="•"/>
            </a:pPr>
            <a:r>
              <a:rPr lang="en-US" sz="1600" dirty="0">
                <a:solidFill>
                  <a:srgbClr val="000000"/>
                </a:solidFill>
              </a:rPr>
              <a:t>Fast Data Catalog especially suitable for ad-hoc table creation and big query:  Glue </a:t>
            </a:r>
            <a:r>
              <a:rPr lang="en-US" sz="1600" dirty="0" err="1">
                <a:solidFill>
                  <a:srgbClr val="000000"/>
                </a:solidFill>
              </a:rPr>
              <a:t>Grawler</a:t>
            </a:r>
            <a:r>
              <a:rPr lang="en-US" sz="1600" dirty="0">
                <a:solidFill>
                  <a:srgbClr val="000000"/>
                </a:solidFill>
              </a:rPr>
              <a:t> has </a:t>
            </a:r>
            <a:r>
              <a:rPr lang="en-US" sz="1600" dirty="0" err="1">
                <a:solidFill>
                  <a:srgbClr val="000000"/>
                </a:solidFill>
              </a:rPr>
              <a:t>classifer</a:t>
            </a:r>
            <a:r>
              <a:rPr lang="en-US" sz="1600" dirty="0">
                <a:solidFill>
                  <a:srgbClr val="000000"/>
                </a:solidFill>
              </a:rPr>
              <a:t> logic to infer the schema, format and datatype. </a:t>
            </a:r>
          </a:p>
          <a:p>
            <a:pPr marL="342900" indent="-228600" algn="l">
              <a:buFont typeface="Arial" panose="020B0604020202020204" pitchFamily="34" charset="0"/>
              <a:buChar char="•"/>
            </a:pPr>
            <a:r>
              <a:rPr lang="en-US" sz="1600" dirty="0">
                <a:solidFill>
                  <a:srgbClr val="000000"/>
                </a:solidFill>
              </a:rPr>
              <a:t>Further ETL job is authored to refine table structure by using the metadata generated from </a:t>
            </a:r>
            <a:r>
              <a:rPr lang="en-US" sz="1600" dirty="0" err="1">
                <a:solidFill>
                  <a:srgbClr val="000000"/>
                </a:solidFill>
              </a:rPr>
              <a:t>Cralwer</a:t>
            </a:r>
            <a:r>
              <a:rPr lang="en-US" sz="1600" dirty="0">
                <a:solidFill>
                  <a:srgbClr val="000000"/>
                </a:solidFill>
              </a:rPr>
              <a:t>, e.g. columns structures, datatypes. ETL jobs are flexible to process multiple third-party data, table add-on or remove.  </a:t>
            </a:r>
          </a:p>
          <a:p>
            <a:pPr marL="342900" indent="-228600" algn="l">
              <a:buFont typeface="Arial" panose="020B0604020202020204" pitchFamily="34" charset="0"/>
              <a:buChar char="•"/>
            </a:pPr>
            <a:r>
              <a:rPr lang="en-US" sz="1600" dirty="0">
                <a:solidFill>
                  <a:srgbClr val="000000"/>
                </a:solidFill>
              </a:rPr>
              <a:t>Data stay in Sync with ML in a cost-effective way</a:t>
            </a:r>
            <a:endParaRPr lang="en-US" sz="1300" dirty="0">
              <a:solidFill>
                <a:srgbClr val="000000"/>
              </a:solidFill>
            </a:endParaRPr>
          </a:p>
          <a:p>
            <a:pPr marL="342900" indent="-228600" algn="l">
              <a:buFont typeface="Arial" panose="020B0604020202020204" pitchFamily="34" charset="0"/>
              <a:buChar char="•"/>
            </a:pPr>
            <a:endParaRPr lang="en-US" sz="1300" dirty="0">
              <a:solidFill>
                <a:srgbClr val="000000"/>
              </a:solidFill>
            </a:endParaRPr>
          </a:p>
          <a:p>
            <a:pPr indent="-228600" algn="l">
              <a:buFont typeface="Arial" panose="020B0604020202020204" pitchFamily="34" charset="0"/>
              <a:buChar char="•"/>
            </a:pPr>
            <a:endParaRPr lang="en-US" sz="1300" dirty="0">
              <a:solidFill>
                <a:srgbClr val="000000"/>
              </a:solidFill>
            </a:endParaRPr>
          </a:p>
        </p:txBody>
      </p:sp>
    </p:spTree>
    <p:extLst>
      <p:ext uri="{BB962C8B-B14F-4D97-AF65-F5344CB8AC3E}">
        <p14:creationId xmlns:p14="http://schemas.microsoft.com/office/powerpoint/2010/main" val="1271648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E9DA6ABD-49F9-45CB-B653-8CD7E49C28C6}"/>
              </a:ext>
            </a:extLst>
          </p:cNvPr>
          <p:cNvSpPr txBox="1">
            <a:spLocks/>
          </p:cNvSpPr>
          <p:nvPr/>
        </p:nvSpPr>
        <p:spPr>
          <a:xfrm>
            <a:off x="614892" y="228600"/>
            <a:ext cx="10962216" cy="369332"/>
          </a:xfrm>
          <a:prstGeom prst="rect">
            <a:avLst/>
          </a:prstGeom>
        </p:spPr>
        <p:txBody>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2400" b="1" dirty="0">
                <a:solidFill>
                  <a:schemeClr val="tx2"/>
                </a:solidFill>
                <a:latin typeface="Arial" panose="020B0604020202020204" pitchFamily="34" charset="0"/>
                <a:ea typeface="+mj-ea"/>
                <a:cs typeface="Arial" panose="020B0604020202020204" pitchFamily="34" charset="0"/>
              </a:rPr>
              <a:t>Key Improvement of the New ML algorithm Customer Data Matching </a:t>
            </a:r>
          </a:p>
        </p:txBody>
      </p:sp>
      <p:sp>
        <p:nvSpPr>
          <p:cNvPr id="5" name="Text Placeholder 6">
            <a:extLst>
              <a:ext uri="{FF2B5EF4-FFF2-40B4-BE49-F238E27FC236}">
                <a16:creationId xmlns:a16="http://schemas.microsoft.com/office/drawing/2014/main" id="{6E237CCC-DC10-4A6E-AA2A-7E902A5761A7}"/>
              </a:ext>
            </a:extLst>
          </p:cNvPr>
          <p:cNvSpPr txBox="1">
            <a:spLocks/>
          </p:cNvSpPr>
          <p:nvPr/>
        </p:nvSpPr>
        <p:spPr>
          <a:xfrm>
            <a:off x="457200" y="1143000"/>
            <a:ext cx="10960100" cy="369332"/>
          </a:xfrm>
          <a:prstGeom prst="rect">
            <a:avLst/>
          </a:prstGeom>
        </p:spPr>
        <p:txBody>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marL="171450" indent="-171450">
              <a:buFont typeface="Wingdings" panose="05000000000000000000" pitchFamily="2" charset="2"/>
              <a:buChar char="q"/>
            </a:pPr>
            <a:endParaRPr lang="en-US" sz="2400" kern="0" dirty="0"/>
          </a:p>
        </p:txBody>
      </p:sp>
      <p:grpSp>
        <p:nvGrpSpPr>
          <p:cNvPr id="6" name="Group 5">
            <a:extLst>
              <a:ext uri="{FF2B5EF4-FFF2-40B4-BE49-F238E27FC236}">
                <a16:creationId xmlns:a16="http://schemas.microsoft.com/office/drawing/2014/main" id="{5803B25B-DD5E-4AB6-BA07-41B7D2480B38}"/>
              </a:ext>
            </a:extLst>
          </p:cNvPr>
          <p:cNvGrpSpPr/>
          <p:nvPr/>
        </p:nvGrpSpPr>
        <p:grpSpPr>
          <a:xfrm>
            <a:off x="2221210" y="1061010"/>
            <a:ext cx="2622514" cy="1349160"/>
            <a:chOff x="871538" y="1623416"/>
            <a:chExt cx="1311904" cy="848322"/>
          </a:xfrm>
        </p:grpSpPr>
        <p:sp>
          <p:nvSpPr>
            <p:cNvPr id="7" name="Rectangle: Rounded Corners 6">
              <a:extLst>
                <a:ext uri="{FF2B5EF4-FFF2-40B4-BE49-F238E27FC236}">
                  <a16:creationId xmlns:a16="http://schemas.microsoft.com/office/drawing/2014/main" id="{639F1745-2370-4306-829B-64503A65BCA0}"/>
                </a:ext>
              </a:extLst>
            </p:cNvPr>
            <p:cNvSpPr/>
            <p:nvPr/>
          </p:nvSpPr>
          <p:spPr>
            <a:xfrm>
              <a:off x="871538" y="1623416"/>
              <a:ext cx="1311904" cy="848322"/>
            </a:xfrm>
            <a:prstGeom prst="roundRect">
              <a:avLst>
                <a:gd name="adj" fmla="val 10000"/>
              </a:avLst>
            </a:prstGeom>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8" name="Rectangle: Rounded Corners 4">
              <a:extLst>
                <a:ext uri="{FF2B5EF4-FFF2-40B4-BE49-F238E27FC236}">
                  <a16:creationId xmlns:a16="http://schemas.microsoft.com/office/drawing/2014/main" id="{20B66F46-859C-43FE-8230-A67319EFDEF1}"/>
                </a:ext>
              </a:extLst>
            </p:cNvPr>
            <p:cNvSpPr txBox="1"/>
            <p:nvPr/>
          </p:nvSpPr>
          <p:spPr>
            <a:xfrm>
              <a:off x="896385" y="1648263"/>
              <a:ext cx="1262210" cy="798628"/>
            </a:xfrm>
            <a:prstGeom prst="rect">
              <a:avLst/>
            </a:prstGeom>
            <a:solidFill>
              <a:schemeClr val="tx2">
                <a:lumMod val="40000"/>
                <a:lumOff val="60000"/>
              </a:schemeClr>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Smart Use of Computing Resources</a:t>
              </a:r>
            </a:p>
          </p:txBody>
        </p:sp>
      </p:grpSp>
      <p:grpSp>
        <p:nvGrpSpPr>
          <p:cNvPr id="9" name="Group 8">
            <a:extLst>
              <a:ext uri="{FF2B5EF4-FFF2-40B4-BE49-F238E27FC236}">
                <a16:creationId xmlns:a16="http://schemas.microsoft.com/office/drawing/2014/main" id="{3C4836D6-3C60-469B-958A-2EFEDA518679}"/>
              </a:ext>
            </a:extLst>
          </p:cNvPr>
          <p:cNvGrpSpPr/>
          <p:nvPr/>
        </p:nvGrpSpPr>
        <p:grpSpPr>
          <a:xfrm>
            <a:off x="2171541" y="5038331"/>
            <a:ext cx="2622514" cy="1349160"/>
            <a:chOff x="871538" y="1623416"/>
            <a:chExt cx="1311904" cy="848322"/>
          </a:xfrm>
        </p:grpSpPr>
        <p:sp>
          <p:nvSpPr>
            <p:cNvPr id="10" name="Rectangle: Rounded Corners 9">
              <a:extLst>
                <a:ext uri="{FF2B5EF4-FFF2-40B4-BE49-F238E27FC236}">
                  <a16:creationId xmlns:a16="http://schemas.microsoft.com/office/drawing/2014/main" id="{4F9083FA-22EE-4631-BFD7-434F799842F5}"/>
                </a:ext>
              </a:extLst>
            </p:cNvPr>
            <p:cNvSpPr/>
            <p:nvPr/>
          </p:nvSpPr>
          <p:spPr>
            <a:xfrm>
              <a:off x="871538" y="1623416"/>
              <a:ext cx="1311904" cy="848322"/>
            </a:xfrm>
            <a:prstGeom prst="roundRect">
              <a:avLst>
                <a:gd name="adj" fmla="val 10000"/>
              </a:avLst>
            </a:prstGeom>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11" name="Rectangle: Rounded Corners 4">
              <a:extLst>
                <a:ext uri="{FF2B5EF4-FFF2-40B4-BE49-F238E27FC236}">
                  <a16:creationId xmlns:a16="http://schemas.microsoft.com/office/drawing/2014/main" id="{2B447AE5-3956-41C1-AC53-A20567A5C6A7}"/>
                </a:ext>
              </a:extLst>
            </p:cNvPr>
            <p:cNvSpPr txBox="1"/>
            <p:nvPr/>
          </p:nvSpPr>
          <p:spPr>
            <a:xfrm>
              <a:off x="896385" y="1648263"/>
              <a:ext cx="1262210" cy="798628"/>
            </a:xfrm>
            <a:prstGeom prst="rect">
              <a:avLst/>
            </a:prstGeom>
            <a:solidFill>
              <a:schemeClr val="tx2">
                <a:lumMod val="40000"/>
                <a:lumOff val="60000"/>
              </a:schemeClr>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Seamlessly integrated with AWS services</a:t>
              </a:r>
            </a:p>
          </p:txBody>
        </p:sp>
      </p:grpSp>
      <p:pic>
        <p:nvPicPr>
          <p:cNvPr id="6146" name="Picture 2" descr="Image result for ec2 logo">
            <a:extLst>
              <a:ext uri="{FF2B5EF4-FFF2-40B4-BE49-F238E27FC236}">
                <a16:creationId xmlns:a16="http://schemas.microsoft.com/office/drawing/2014/main" id="{729784F8-498E-4C3C-B44B-0B9D719C4E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0107" y="2542344"/>
            <a:ext cx="962585" cy="116316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result for aws s3">
            <a:extLst>
              <a:ext uri="{FF2B5EF4-FFF2-40B4-BE49-F238E27FC236}">
                <a16:creationId xmlns:a16="http://schemas.microsoft.com/office/drawing/2014/main" id="{E5B90B63-D9AA-4633-B896-8AB2E7F508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8540" y="3751980"/>
            <a:ext cx="1443878" cy="1313922"/>
          </a:xfrm>
          <a:prstGeom prst="rect">
            <a:avLst/>
          </a:prstGeom>
          <a:noFill/>
          <a:extLst>
            <a:ext uri="{909E8E84-426E-40DD-AFC4-6F175D3DCCD1}">
              <a14:hiddenFill xmlns:a14="http://schemas.microsoft.com/office/drawing/2010/main">
                <a:solidFill>
                  <a:srgbClr val="FFFFFF"/>
                </a:solidFill>
              </a14:hiddenFill>
            </a:ext>
          </a:extLst>
        </p:spPr>
      </p:pic>
      <p:sp>
        <p:nvSpPr>
          <p:cNvPr id="2" name="Arrow: Right 1">
            <a:extLst>
              <a:ext uri="{FF2B5EF4-FFF2-40B4-BE49-F238E27FC236}">
                <a16:creationId xmlns:a16="http://schemas.microsoft.com/office/drawing/2014/main" id="{0DDABEB6-295E-48FE-968B-357D81983C05}"/>
              </a:ext>
            </a:extLst>
          </p:cNvPr>
          <p:cNvSpPr/>
          <p:nvPr/>
        </p:nvSpPr>
        <p:spPr>
          <a:xfrm>
            <a:off x="4595176" y="4239169"/>
            <a:ext cx="466676" cy="137072"/>
          </a:xfrm>
          <a:prstGeom prst="rightArrow">
            <a:avLst/>
          </a:prstGeom>
          <a:solidFill>
            <a:schemeClr val="accent5">
              <a:lumMod val="60000"/>
              <a:lumOff val="4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3" name="Arrow: Right 12">
            <a:extLst>
              <a:ext uri="{FF2B5EF4-FFF2-40B4-BE49-F238E27FC236}">
                <a16:creationId xmlns:a16="http://schemas.microsoft.com/office/drawing/2014/main" id="{2C95D94A-415B-4D5A-9EC2-8910F936562E}"/>
              </a:ext>
            </a:extLst>
          </p:cNvPr>
          <p:cNvSpPr/>
          <p:nvPr/>
        </p:nvSpPr>
        <p:spPr>
          <a:xfrm>
            <a:off x="2590800" y="4242845"/>
            <a:ext cx="586146" cy="133396"/>
          </a:xfrm>
          <a:prstGeom prst="rightArrow">
            <a:avLst/>
          </a:prstGeom>
          <a:solidFill>
            <a:schemeClr val="accent5">
              <a:lumMod val="60000"/>
              <a:lumOff val="4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pic>
        <p:nvPicPr>
          <p:cNvPr id="6150" name="Picture 6" descr="Image result for aws lambda function">
            <a:extLst>
              <a:ext uri="{FF2B5EF4-FFF2-40B4-BE49-F238E27FC236}">
                <a16:creationId xmlns:a16="http://schemas.microsoft.com/office/drawing/2014/main" id="{8809B741-AEF6-4AD6-9983-33ABF37A0E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1790" y="3882158"/>
            <a:ext cx="912541" cy="85671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Image result for aws cloudwatch">
            <a:extLst>
              <a:ext uri="{FF2B5EF4-FFF2-40B4-BE49-F238E27FC236}">
                <a16:creationId xmlns:a16="http://schemas.microsoft.com/office/drawing/2014/main" id="{2E45D479-8FF1-409E-8F5E-4344C567AC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52" y="3879349"/>
            <a:ext cx="756343" cy="856711"/>
          </a:xfrm>
          <a:prstGeom prst="rect">
            <a:avLst/>
          </a:prstGeom>
          <a:noFill/>
          <a:extLst>
            <a:ext uri="{909E8E84-426E-40DD-AFC4-6F175D3DCCD1}">
              <a14:hiddenFill xmlns:a14="http://schemas.microsoft.com/office/drawing/2010/main">
                <a:solidFill>
                  <a:srgbClr val="FFFFFF"/>
                </a:solidFill>
              </a14:hiddenFill>
            </a:ext>
          </a:extLst>
        </p:spPr>
      </p:pic>
      <p:sp>
        <p:nvSpPr>
          <p:cNvPr id="17" name="Arrow: Right 16">
            <a:extLst>
              <a:ext uri="{FF2B5EF4-FFF2-40B4-BE49-F238E27FC236}">
                <a16:creationId xmlns:a16="http://schemas.microsoft.com/office/drawing/2014/main" id="{074FE7B9-D8FF-4661-8C6F-B614FC787572}"/>
              </a:ext>
            </a:extLst>
          </p:cNvPr>
          <p:cNvSpPr/>
          <p:nvPr/>
        </p:nvSpPr>
        <p:spPr>
          <a:xfrm rot="16200000">
            <a:off x="3653017" y="3825309"/>
            <a:ext cx="356765" cy="117173"/>
          </a:xfrm>
          <a:prstGeom prst="rightArrow">
            <a:avLst/>
          </a:prstGeom>
          <a:solidFill>
            <a:schemeClr val="accent5">
              <a:lumMod val="60000"/>
              <a:lumOff val="4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TextBox 11">
            <a:extLst>
              <a:ext uri="{FF2B5EF4-FFF2-40B4-BE49-F238E27FC236}">
                <a16:creationId xmlns:a16="http://schemas.microsoft.com/office/drawing/2014/main" id="{E3D544D9-72E9-4CBD-8913-E33A1D628C17}"/>
              </a:ext>
            </a:extLst>
          </p:cNvPr>
          <p:cNvSpPr txBox="1"/>
          <p:nvPr/>
        </p:nvSpPr>
        <p:spPr>
          <a:xfrm>
            <a:off x="3241914" y="4052033"/>
            <a:ext cx="1296144" cy="523220"/>
          </a:xfrm>
          <a:prstGeom prst="rect">
            <a:avLst/>
          </a:prstGeom>
          <a:noFill/>
          <a:ln w="25400">
            <a:solidFill>
              <a:schemeClr val="tx1"/>
            </a:solidFill>
          </a:ln>
        </p:spPr>
        <p:txBody>
          <a:bodyPr wrap="square" rtlCol="0">
            <a:spAutoFit/>
          </a:bodyPr>
          <a:lstStyle/>
          <a:p>
            <a:pPr algn="ctr"/>
            <a:r>
              <a:rPr lang="en-US" sz="1400" dirty="0"/>
              <a:t>Elastic Search Al</a:t>
            </a:r>
          </a:p>
        </p:txBody>
      </p:sp>
      <p:sp>
        <p:nvSpPr>
          <p:cNvPr id="19" name="Arrow: Right 18">
            <a:extLst>
              <a:ext uri="{FF2B5EF4-FFF2-40B4-BE49-F238E27FC236}">
                <a16:creationId xmlns:a16="http://schemas.microsoft.com/office/drawing/2014/main" id="{559F1EF8-EBA3-43F3-B326-E61EB9A981F4}"/>
              </a:ext>
            </a:extLst>
          </p:cNvPr>
          <p:cNvSpPr/>
          <p:nvPr/>
        </p:nvSpPr>
        <p:spPr>
          <a:xfrm>
            <a:off x="838200" y="4245695"/>
            <a:ext cx="696552" cy="142688"/>
          </a:xfrm>
          <a:prstGeom prst="rightArrow">
            <a:avLst/>
          </a:prstGeom>
          <a:solidFill>
            <a:schemeClr val="accent5">
              <a:lumMod val="60000"/>
              <a:lumOff val="4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grpSp>
        <p:nvGrpSpPr>
          <p:cNvPr id="20" name="Group 19">
            <a:extLst>
              <a:ext uri="{FF2B5EF4-FFF2-40B4-BE49-F238E27FC236}">
                <a16:creationId xmlns:a16="http://schemas.microsoft.com/office/drawing/2014/main" id="{A01C14EA-B8A5-4045-959F-C5D8B5B64B08}"/>
              </a:ext>
            </a:extLst>
          </p:cNvPr>
          <p:cNvGrpSpPr/>
          <p:nvPr/>
        </p:nvGrpSpPr>
        <p:grpSpPr>
          <a:xfrm>
            <a:off x="7772400" y="1061010"/>
            <a:ext cx="2622514" cy="1349160"/>
            <a:chOff x="871538" y="1623416"/>
            <a:chExt cx="1311904" cy="848322"/>
          </a:xfrm>
        </p:grpSpPr>
        <p:sp>
          <p:nvSpPr>
            <p:cNvPr id="21" name="Rectangle: Rounded Corners 20">
              <a:extLst>
                <a:ext uri="{FF2B5EF4-FFF2-40B4-BE49-F238E27FC236}">
                  <a16:creationId xmlns:a16="http://schemas.microsoft.com/office/drawing/2014/main" id="{BE7532C3-3D50-4B6B-9441-DE83107AA817}"/>
                </a:ext>
              </a:extLst>
            </p:cNvPr>
            <p:cNvSpPr/>
            <p:nvPr/>
          </p:nvSpPr>
          <p:spPr>
            <a:xfrm>
              <a:off x="871538" y="1623416"/>
              <a:ext cx="1311904" cy="848322"/>
            </a:xfrm>
            <a:prstGeom prst="roundRect">
              <a:avLst>
                <a:gd name="adj" fmla="val 10000"/>
              </a:avLst>
            </a:prstGeom>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22" name="Rectangle: Rounded Corners 4">
              <a:extLst>
                <a:ext uri="{FF2B5EF4-FFF2-40B4-BE49-F238E27FC236}">
                  <a16:creationId xmlns:a16="http://schemas.microsoft.com/office/drawing/2014/main" id="{9D41A78C-25B5-4C2E-AAD1-765156FBBC9E}"/>
                </a:ext>
              </a:extLst>
            </p:cNvPr>
            <p:cNvSpPr txBox="1"/>
            <p:nvPr/>
          </p:nvSpPr>
          <p:spPr>
            <a:xfrm>
              <a:off x="896385" y="1648263"/>
              <a:ext cx="1262210" cy="798628"/>
            </a:xfrm>
            <a:prstGeom prst="rect">
              <a:avLst/>
            </a:prstGeom>
            <a:solidFill>
              <a:schemeClr val="tx2">
                <a:lumMod val="40000"/>
                <a:lumOff val="60000"/>
              </a:schemeClr>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dirty="0"/>
                <a:t>Elastic Search Algorithm and Library Performance Validation</a:t>
              </a:r>
              <a:endParaRPr lang="en-US" sz="1800" kern="1200" dirty="0"/>
            </a:p>
          </p:txBody>
        </p:sp>
      </p:grpSp>
      <p:grpSp>
        <p:nvGrpSpPr>
          <p:cNvPr id="23" name="Group 22">
            <a:extLst>
              <a:ext uri="{FF2B5EF4-FFF2-40B4-BE49-F238E27FC236}">
                <a16:creationId xmlns:a16="http://schemas.microsoft.com/office/drawing/2014/main" id="{06841C16-837F-4693-BCCF-5E9E5C4DD6E5}"/>
              </a:ext>
            </a:extLst>
          </p:cNvPr>
          <p:cNvGrpSpPr/>
          <p:nvPr/>
        </p:nvGrpSpPr>
        <p:grpSpPr>
          <a:xfrm>
            <a:off x="7822069" y="5036520"/>
            <a:ext cx="2622514" cy="1349160"/>
            <a:chOff x="871538" y="1623416"/>
            <a:chExt cx="1311904" cy="848322"/>
          </a:xfrm>
        </p:grpSpPr>
        <p:sp>
          <p:nvSpPr>
            <p:cNvPr id="24" name="Rectangle: Rounded Corners 23">
              <a:extLst>
                <a:ext uri="{FF2B5EF4-FFF2-40B4-BE49-F238E27FC236}">
                  <a16:creationId xmlns:a16="http://schemas.microsoft.com/office/drawing/2014/main" id="{0B00F64D-A1BC-4655-A159-DBD84B7121F6}"/>
                </a:ext>
              </a:extLst>
            </p:cNvPr>
            <p:cNvSpPr/>
            <p:nvPr/>
          </p:nvSpPr>
          <p:spPr>
            <a:xfrm>
              <a:off x="871538" y="1623416"/>
              <a:ext cx="1311904" cy="848322"/>
            </a:xfrm>
            <a:prstGeom prst="roundRect">
              <a:avLst>
                <a:gd name="adj" fmla="val 10000"/>
              </a:avLst>
            </a:prstGeom>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25" name="Rectangle: Rounded Corners 4">
              <a:extLst>
                <a:ext uri="{FF2B5EF4-FFF2-40B4-BE49-F238E27FC236}">
                  <a16:creationId xmlns:a16="http://schemas.microsoft.com/office/drawing/2014/main" id="{B492C4FF-4F26-453C-B248-B65E519B7A1B}"/>
                </a:ext>
              </a:extLst>
            </p:cNvPr>
            <p:cNvSpPr txBox="1"/>
            <p:nvPr/>
          </p:nvSpPr>
          <p:spPr>
            <a:xfrm>
              <a:off x="896385" y="1648263"/>
              <a:ext cx="1262210" cy="798628"/>
            </a:xfrm>
            <a:prstGeom prst="rect">
              <a:avLst/>
            </a:prstGeom>
            <a:solidFill>
              <a:schemeClr val="tx2">
                <a:lumMod val="40000"/>
                <a:lumOff val="60000"/>
              </a:schemeClr>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dirty="0"/>
                <a:t>Modular Code Structure, and Resilient Code Performance with Rigorous QA</a:t>
              </a:r>
              <a:endParaRPr lang="en-US" sz="1800" kern="1200" dirty="0"/>
            </a:p>
          </p:txBody>
        </p:sp>
      </p:grpSp>
      <p:graphicFrame>
        <p:nvGraphicFramePr>
          <p:cNvPr id="26" name="Chart 25">
            <a:extLst>
              <a:ext uri="{FF2B5EF4-FFF2-40B4-BE49-F238E27FC236}">
                <a16:creationId xmlns:a16="http://schemas.microsoft.com/office/drawing/2014/main" id="{4A4A263E-600D-4D9F-B29E-E7401299204D}"/>
              </a:ext>
            </a:extLst>
          </p:cNvPr>
          <p:cNvGraphicFramePr>
            <a:graphicFrameLocks/>
          </p:cNvGraphicFramePr>
          <p:nvPr/>
        </p:nvGraphicFramePr>
        <p:xfrm>
          <a:off x="6607734" y="2336626"/>
          <a:ext cx="4572000" cy="27432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685631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32372-226D-4522-AD11-913B2A39065E}"/>
              </a:ext>
            </a:extLst>
          </p:cNvPr>
          <p:cNvSpPr>
            <a:spLocks noGrp="1"/>
          </p:cNvSpPr>
          <p:nvPr>
            <p:ph type="ctrTitle"/>
          </p:nvPr>
        </p:nvSpPr>
        <p:spPr>
          <a:xfrm>
            <a:off x="6065129" y="483816"/>
            <a:ext cx="4977976" cy="1454051"/>
          </a:xfrm>
        </p:spPr>
        <p:txBody>
          <a:bodyPr vert="horz" lIns="91440" tIns="45720" rIns="91440" bIns="45720" rtlCol="0" anchor="ctr">
            <a:normAutofit/>
          </a:bodyPr>
          <a:lstStyle/>
          <a:p>
            <a:r>
              <a:rPr lang="en-US" sz="3100" b="1" kern="1200" dirty="0">
                <a:solidFill>
                  <a:srgbClr val="000000"/>
                </a:solidFill>
                <a:latin typeface="+mj-lt"/>
                <a:ea typeface="+mj-ea"/>
                <a:cs typeface="+mj-cs"/>
              </a:rPr>
              <a:t>Utilizing CloudWatch to maximize economic benefit</a:t>
            </a:r>
            <a:br>
              <a:rPr lang="en-US" sz="3100" b="1" kern="1200" dirty="0">
                <a:solidFill>
                  <a:srgbClr val="000000"/>
                </a:solidFill>
                <a:latin typeface="+mj-lt"/>
                <a:ea typeface="+mj-ea"/>
                <a:cs typeface="+mj-cs"/>
              </a:rPr>
            </a:br>
            <a:endParaRPr lang="en-US" sz="3100" b="1" kern="1200" dirty="0">
              <a:solidFill>
                <a:srgbClr val="000000"/>
              </a:solidFill>
              <a:latin typeface="+mj-lt"/>
              <a:ea typeface="+mj-ea"/>
              <a:cs typeface="+mj-cs"/>
            </a:endParaRPr>
          </a:p>
        </p:txBody>
      </p:sp>
      <p:pic>
        <p:nvPicPr>
          <p:cNvPr id="9" name="Graphic 33">
            <a:extLst>
              <a:ext uri="{FF2B5EF4-FFF2-40B4-BE49-F238E27FC236}">
                <a16:creationId xmlns:a16="http://schemas.microsoft.com/office/drawing/2014/main" id="{E8A76DD7-2470-9240-BE0E-8F1412C59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6" name="Rectangle 5">
            <a:extLst>
              <a:ext uri="{FF2B5EF4-FFF2-40B4-BE49-F238E27FC236}">
                <a16:creationId xmlns:a16="http://schemas.microsoft.com/office/drawing/2014/main" id="{E86A74B3-C15E-4423-BBC0-1A84C29728CD}"/>
              </a:ext>
            </a:extLst>
          </p:cNvPr>
          <p:cNvSpPr/>
          <p:nvPr/>
        </p:nvSpPr>
        <p:spPr>
          <a:xfrm>
            <a:off x="6162996" y="1865091"/>
            <a:ext cx="4977578" cy="363928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2000" dirty="0">
              <a:solidFill>
                <a:srgbClr val="000000"/>
              </a:solidFill>
            </a:endParaRPr>
          </a:p>
          <a:p>
            <a:pPr indent="-228600">
              <a:lnSpc>
                <a:spcPct val="90000"/>
              </a:lnSpc>
              <a:spcAft>
                <a:spcPts val="600"/>
              </a:spcAft>
              <a:buFont typeface="Arial" panose="020B0604020202020204" pitchFamily="34" charset="0"/>
              <a:buChar char="•"/>
            </a:pPr>
            <a:r>
              <a:rPr lang="en-US" sz="2000" dirty="0">
                <a:solidFill>
                  <a:srgbClr val="000000"/>
                </a:solidFill>
              </a:rPr>
              <a:t>On top of AWS Glue, our architect will use AWS </a:t>
            </a:r>
            <a:r>
              <a:rPr lang="en-US" sz="2000" dirty="0" err="1">
                <a:solidFill>
                  <a:srgbClr val="000000"/>
                </a:solidFill>
              </a:rPr>
              <a:t>Cloudwatch</a:t>
            </a:r>
            <a:r>
              <a:rPr lang="en-US" sz="2000" dirty="0">
                <a:solidFill>
                  <a:srgbClr val="000000"/>
                </a:solidFill>
              </a:rPr>
              <a:t> as major event triggers (Glue job schedule, monitor job logs and retries) and monitoring tool.</a:t>
            </a:r>
          </a:p>
          <a:p>
            <a:pPr indent="-228600">
              <a:lnSpc>
                <a:spcPct val="90000"/>
              </a:lnSpc>
              <a:spcAft>
                <a:spcPts val="600"/>
              </a:spcAft>
              <a:buFont typeface="Arial" panose="020B0604020202020204" pitchFamily="34" charset="0"/>
              <a:buChar char="•"/>
            </a:pPr>
            <a:endParaRPr lang="en-US" sz="2000" dirty="0">
              <a:solidFill>
                <a:srgbClr val="000000"/>
              </a:solidFill>
            </a:endParaRPr>
          </a:p>
          <a:p>
            <a:pPr indent="-228600">
              <a:lnSpc>
                <a:spcPct val="90000"/>
              </a:lnSpc>
              <a:spcAft>
                <a:spcPts val="600"/>
              </a:spcAft>
              <a:buFont typeface="Arial" panose="020B0604020202020204" pitchFamily="34" charset="0"/>
              <a:buChar char="•"/>
            </a:pPr>
            <a:r>
              <a:rPr lang="en-US" sz="2000" dirty="0">
                <a:solidFill>
                  <a:srgbClr val="000000"/>
                </a:solidFill>
              </a:rPr>
              <a:t>Cost Analysis with </a:t>
            </a:r>
            <a:r>
              <a:rPr lang="en-US" sz="2000" dirty="0" err="1">
                <a:solidFill>
                  <a:srgbClr val="000000"/>
                </a:solidFill>
              </a:rPr>
              <a:t>GloudWatch</a:t>
            </a:r>
            <a:r>
              <a:rPr lang="en-US" sz="2000" dirty="0">
                <a:solidFill>
                  <a:srgbClr val="000000"/>
                </a:solidFill>
              </a:rPr>
              <a:t>: Gathers runtime metrics to monitor and optimize the Glue job cost. </a:t>
            </a:r>
          </a:p>
          <a:p>
            <a:pPr indent="-228600">
              <a:lnSpc>
                <a:spcPct val="90000"/>
              </a:lnSpc>
              <a:spcAft>
                <a:spcPts val="600"/>
              </a:spcAft>
              <a:buFont typeface="Arial" panose="020B0604020202020204" pitchFamily="34" charset="0"/>
              <a:buChar char="•"/>
            </a:pPr>
            <a:endParaRPr lang="en-US" sz="2000" dirty="0">
              <a:solidFill>
                <a:srgbClr val="000000"/>
              </a:solidFill>
            </a:endParaRPr>
          </a:p>
          <a:p>
            <a:pPr indent="-228600">
              <a:lnSpc>
                <a:spcPct val="90000"/>
              </a:lnSpc>
              <a:spcAft>
                <a:spcPts val="600"/>
              </a:spcAft>
              <a:buFont typeface="Arial" panose="020B0604020202020204" pitchFamily="34" charset="0"/>
              <a:buChar char="•"/>
            </a:pPr>
            <a:endParaRPr lang="en-US" sz="2000" dirty="0">
              <a:solidFill>
                <a:srgbClr val="000000"/>
              </a:solidFill>
            </a:endParaRPr>
          </a:p>
        </p:txBody>
      </p:sp>
    </p:spTree>
    <p:extLst>
      <p:ext uri="{BB962C8B-B14F-4D97-AF65-F5344CB8AC3E}">
        <p14:creationId xmlns:p14="http://schemas.microsoft.com/office/powerpoint/2010/main" val="5263054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56BA4-93A4-4B6B-B3D1-3F51E12F8DE1}"/>
              </a:ext>
            </a:extLst>
          </p:cNvPr>
          <p:cNvSpPr>
            <a:spLocks noGrp="1"/>
          </p:cNvSpPr>
          <p:nvPr>
            <p:ph type="title"/>
          </p:nvPr>
        </p:nvSpPr>
        <p:spPr>
          <a:xfrm>
            <a:off x="838200" y="963877"/>
            <a:ext cx="3494362" cy="4930246"/>
          </a:xfrm>
        </p:spPr>
        <p:txBody>
          <a:bodyPr>
            <a:normAutofit/>
          </a:bodyPr>
          <a:lstStyle/>
          <a:p>
            <a:pPr algn="r"/>
            <a:r>
              <a:rPr lang="en-US" dirty="0"/>
              <a:t>Summary</a:t>
            </a:r>
          </a:p>
        </p:txBody>
      </p:sp>
      <p:sp>
        <p:nvSpPr>
          <p:cNvPr id="3" name="Content Placeholder 2">
            <a:extLst>
              <a:ext uri="{FF2B5EF4-FFF2-40B4-BE49-F238E27FC236}">
                <a16:creationId xmlns:a16="http://schemas.microsoft.com/office/drawing/2014/main" id="{22F6BC32-5562-4B4E-AD09-C4AA725048F4}"/>
              </a:ext>
            </a:extLst>
          </p:cNvPr>
          <p:cNvSpPr>
            <a:spLocks noGrp="1"/>
          </p:cNvSpPr>
          <p:nvPr>
            <p:ph idx="1"/>
          </p:nvPr>
        </p:nvSpPr>
        <p:spPr>
          <a:xfrm>
            <a:off x="4976031" y="963877"/>
            <a:ext cx="6894396" cy="4930246"/>
          </a:xfrm>
        </p:spPr>
        <p:txBody>
          <a:bodyPr anchor="ctr">
            <a:normAutofit/>
          </a:bodyPr>
          <a:lstStyle/>
          <a:p>
            <a:r>
              <a:rPr lang="en-US" dirty="0"/>
              <a:t>Algorithm Analysis Performed respectively on Python and R version of </a:t>
            </a:r>
            <a:r>
              <a:rPr lang="en-US" dirty="0" err="1"/>
              <a:t>RecordLinkage</a:t>
            </a:r>
            <a:endParaRPr lang="en-US" dirty="0"/>
          </a:p>
          <a:p>
            <a:r>
              <a:rPr lang="en-US" dirty="0"/>
              <a:t>Initial research was performed to implement the </a:t>
            </a:r>
            <a:r>
              <a:rPr lang="en-US" dirty="0" err="1"/>
              <a:t>RecordLinkage</a:t>
            </a:r>
            <a:r>
              <a:rPr lang="en-US" dirty="0"/>
              <a:t> on Spark platform: Strategic move for future external data consumption</a:t>
            </a:r>
          </a:p>
          <a:p>
            <a:r>
              <a:rPr lang="en-US" dirty="0"/>
              <a:t>To improve the performance, apply supervised learning algorithm</a:t>
            </a:r>
          </a:p>
        </p:txBody>
      </p:sp>
    </p:spTree>
    <p:extLst>
      <p:ext uri="{BB962C8B-B14F-4D97-AF65-F5344CB8AC3E}">
        <p14:creationId xmlns:p14="http://schemas.microsoft.com/office/powerpoint/2010/main" val="30610257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1FE2BC-42F2-4EE6-AE0E-EB85402FBC1F}"/>
              </a:ext>
            </a:extLst>
          </p:cNvPr>
          <p:cNvSpPr txBox="1"/>
          <p:nvPr/>
        </p:nvSpPr>
        <p:spPr>
          <a:xfrm>
            <a:off x="1423989" y="-185744"/>
            <a:ext cx="10515600" cy="132556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kern="1200" dirty="0">
                <a:solidFill>
                  <a:schemeClr val="tx1"/>
                </a:solidFill>
                <a:latin typeface="+mj-lt"/>
                <a:ea typeface="+mj-ea"/>
                <a:cs typeface="+mj-cs"/>
              </a:rPr>
              <a:t>                    </a:t>
            </a:r>
            <a:r>
              <a:rPr lang="en-US" sz="4400" b="1" kern="1200" dirty="0">
                <a:solidFill>
                  <a:schemeClr val="tx1"/>
                </a:solidFill>
                <a:latin typeface="+mj-lt"/>
                <a:ea typeface="+mj-ea"/>
                <a:cs typeface="+mj-cs"/>
              </a:rPr>
              <a:t>Future Work Plan</a:t>
            </a:r>
          </a:p>
        </p:txBody>
      </p:sp>
      <p:graphicFrame>
        <p:nvGraphicFramePr>
          <p:cNvPr id="5" name="TextBox 2">
            <a:extLst>
              <a:ext uri="{FF2B5EF4-FFF2-40B4-BE49-F238E27FC236}">
                <a16:creationId xmlns:a16="http://schemas.microsoft.com/office/drawing/2014/main" id="{8FFCAD5E-37D7-4484-A539-013AE3090415}"/>
              </a:ext>
            </a:extLst>
          </p:cNvPr>
          <p:cNvGraphicFramePr/>
          <p:nvPr/>
        </p:nvGraphicFramePr>
        <p:xfrm>
          <a:off x="552450" y="957262"/>
          <a:ext cx="10515600" cy="5900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06929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E12C86F-DF29-4534-BED8-96636F89C741}"/>
              </a:ext>
            </a:extLst>
          </p:cNvPr>
          <p:cNvSpPr/>
          <p:nvPr/>
        </p:nvSpPr>
        <p:spPr>
          <a:xfrm>
            <a:off x="1689724" y="349645"/>
            <a:ext cx="7932449" cy="584775"/>
          </a:xfrm>
          <a:prstGeom prst="rect">
            <a:avLst/>
          </a:prstGeom>
        </p:spPr>
        <p:txBody>
          <a:bodyPr wrap="square">
            <a:spAutoFit/>
          </a:bodyPr>
          <a:lstStyle/>
          <a:p>
            <a:r>
              <a:rPr lang="en-US" sz="3200" dirty="0"/>
              <a:t>Other Improvement details and Future Plan</a:t>
            </a:r>
          </a:p>
        </p:txBody>
      </p:sp>
      <p:sp>
        <p:nvSpPr>
          <p:cNvPr id="2" name="TextBox 1">
            <a:extLst>
              <a:ext uri="{FF2B5EF4-FFF2-40B4-BE49-F238E27FC236}">
                <a16:creationId xmlns:a16="http://schemas.microsoft.com/office/drawing/2014/main" id="{FB013C3E-8EA1-49BB-8D23-F771418EAA59}"/>
              </a:ext>
            </a:extLst>
          </p:cNvPr>
          <p:cNvSpPr txBox="1"/>
          <p:nvPr/>
        </p:nvSpPr>
        <p:spPr>
          <a:xfrm>
            <a:off x="1543574" y="1560351"/>
            <a:ext cx="9278224" cy="1477328"/>
          </a:xfrm>
          <a:prstGeom prst="rect">
            <a:avLst/>
          </a:prstGeom>
          <a:noFill/>
        </p:spPr>
        <p:txBody>
          <a:bodyPr wrap="square" rtlCol="0">
            <a:spAutoFit/>
          </a:bodyPr>
          <a:lstStyle/>
          <a:p>
            <a:r>
              <a:rPr lang="en-US" b="1" dirty="0"/>
              <a:t>Other improvements: </a:t>
            </a:r>
            <a:r>
              <a:rPr lang="en-US" dirty="0"/>
              <a:t>(1) ML algorithm provides more accurate probability statistics for matching pairs, and therefore only the record with highest probability is chosen. This effectively solved the multiple similar/repetitive third party records matching to one Sysco record.</a:t>
            </a:r>
          </a:p>
          <a:p>
            <a:endParaRPr lang="en-US" dirty="0"/>
          </a:p>
          <a:p>
            <a:r>
              <a:rPr lang="en-US" dirty="0"/>
              <a:t>(2) Matching statistics is included, and will aid Data Steward for further check. </a:t>
            </a:r>
          </a:p>
        </p:txBody>
      </p:sp>
      <p:sp>
        <p:nvSpPr>
          <p:cNvPr id="7" name="TextBox 6">
            <a:extLst>
              <a:ext uri="{FF2B5EF4-FFF2-40B4-BE49-F238E27FC236}">
                <a16:creationId xmlns:a16="http://schemas.microsoft.com/office/drawing/2014/main" id="{FABE0434-D9EF-429E-A225-6690E95B6300}"/>
              </a:ext>
            </a:extLst>
          </p:cNvPr>
          <p:cNvSpPr txBox="1"/>
          <p:nvPr/>
        </p:nvSpPr>
        <p:spPr>
          <a:xfrm>
            <a:off x="1535185" y="3429000"/>
            <a:ext cx="9278224" cy="2308324"/>
          </a:xfrm>
          <a:prstGeom prst="rect">
            <a:avLst/>
          </a:prstGeom>
          <a:noFill/>
        </p:spPr>
        <p:txBody>
          <a:bodyPr wrap="square" rtlCol="0">
            <a:spAutoFit/>
          </a:bodyPr>
          <a:lstStyle/>
          <a:p>
            <a:r>
              <a:rPr lang="en-US" b="1" dirty="0"/>
              <a:t>Future Plan: </a:t>
            </a:r>
            <a:r>
              <a:rPr lang="en-US" dirty="0"/>
              <a:t>Considering the high accuracy of the ML model (99%), and the consistent matching percentage across different state (all between 60 to 70%). It is difficult to improve the matching </a:t>
            </a:r>
            <a:r>
              <a:rPr lang="en-US" dirty="0" err="1"/>
              <a:t>pct</a:t>
            </a:r>
            <a:r>
              <a:rPr lang="en-US" dirty="0"/>
              <a:t> by simply using a different ML algorithm. It is most likely due to data quality.</a:t>
            </a:r>
          </a:p>
          <a:p>
            <a:endParaRPr lang="en-US" dirty="0"/>
          </a:p>
          <a:p>
            <a:pPr marL="342900" indent="-342900">
              <a:buAutoNum type="arabicParenBoth"/>
            </a:pPr>
            <a:r>
              <a:rPr lang="en-US" dirty="0"/>
              <a:t>It is important to look into the unmatched records to find out possible reasons for unmatching. Very likely due to wrong address: such as “key drop” or no address at all, etc.</a:t>
            </a:r>
          </a:p>
          <a:p>
            <a:pPr marL="342900" indent="-342900">
              <a:buAutoNum type="arabicParenBoth"/>
            </a:pPr>
            <a:endParaRPr lang="en-US" dirty="0"/>
          </a:p>
          <a:p>
            <a:r>
              <a:rPr lang="en-US" dirty="0"/>
              <a:t>(2) A few key word cleansing can be implemented for customer name: ARA, SODEXO, etc. </a:t>
            </a:r>
          </a:p>
        </p:txBody>
      </p:sp>
    </p:spTree>
    <p:extLst>
      <p:ext uri="{BB962C8B-B14F-4D97-AF65-F5344CB8AC3E}">
        <p14:creationId xmlns:p14="http://schemas.microsoft.com/office/powerpoint/2010/main" val="3004326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64C8D-A1CC-4D89-81C4-CC57058B929D}"/>
              </a:ext>
            </a:extLst>
          </p:cNvPr>
          <p:cNvSpPr>
            <a:spLocks noGrp="1"/>
          </p:cNvSpPr>
          <p:nvPr>
            <p:ph type="title"/>
          </p:nvPr>
        </p:nvSpPr>
        <p:spPr/>
        <p:txBody>
          <a:bodyPr/>
          <a:lstStyle/>
          <a:p>
            <a:r>
              <a:rPr lang="en-US" dirty="0"/>
              <a:t>Highlights of ML model: </a:t>
            </a:r>
          </a:p>
        </p:txBody>
      </p:sp>
      <p:sp>
        <p:nvSpPr>
          <p:cNvPr id="3" name="Content Placeholder 2">
            <a:extLst>
              <a:ext uri="{FF2B5EF4-FFF2-40B4-BE49-F238E27FC236}">
                <a16:creationId xmlns:a16="http://schemas.microsoft.com/office/drawing/2014/main" id="{426C284D-7E34-4C6B-80F6-7FDD23B5A06D}"/>
              </a:ext>
            </a:extLst>
          </p:cNvPr>
          <p:cNvSpPr>
            <a:spLocks noGrp="1"/>
          </p:cNvSpPr>
          <p:nvPr>
            <p:ph idx="1"/>
          </p:nvPr>
        </p:nvSpPr>
        <p:spPr/>
        <p:txBody>
          <a:bodyPr/>
          <a:lstStyle/>
          <a:p>
            <a:r>
              <a:rPr lang="en-US" dirty="0"/>
              <a:t>1. Two Stage Cascade Model: The first stage is matching blocked records with same zip code and address number. The ML on these records have a more relaxed division point threshold for tree based models. (</a:t>
            </a:r>
            <a:r>
              <a:rPr lang="en-US" dirty="0" err="1"/>
              <a:t>XGBoost</a:t>
            </a:r>
            <a:r>
              <a:rPr lang="en-US" dirty="0"/>
              <a:t>)</a:t>
            </a:r>
          </a:p>
          <a:p>
            <a:r>
              <a:rPr lang="en-US" dirty="0"/>
              <a:t>2. Second Stage are for all records having the same zip code. More feature engineering for this stage.  </a:t>
            </a:r>
          </a:p>
          <a:p>
            <a:r>
              <a:rPr lang="en-US" dirty="0"/>
              <a:t>3. One development for feature engineering: Break down Record Linkage library, and fine tune parameters from Record linkage to generate more accurate similarity comparisons for “String” type features(NLP language), and “</a:t>
            </a:r>
            <a:r>
              <a:rPr lang="en-US" dirty="0" err="1"/>
              <a:t>Numerics</a:t>
            </a:r>
            <a:r>
              <a:rPr lang="en-US" dirty="0"/>
              <a:t>” features. </a:t>
            </a:r>
          </a:p>
          <a:p>
            <a:endParaRPr lang="en-US" dirty="0"/>
          </a:p>
        </p:txBody>
      </p:sp>
    </p:spTree>
    <p:extLst>
      <p:ext uri="{BB962C8B-B14F-4D97-AF65-F5344CB8AC3E}">
        <p14:creationId xmlns:p14="http://schemas.microsoft.com/office/powerpoint/2010/main" val="319278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1FB47-CF48-4DEC-AF21-25EF81679A48}"/>
              </a:ext>
            </a:extLst>
          </p:cNvPr>
          <p:cNvSpPr>
            <a:spLocks noGrp="1"/>
          </p:cNvSpPr>
          <p:nvPr>
            <p:ph type="title"/>
          </p:nvPr>
        </p:nvSpPr>
        <p:spPr/>
        <p:txBody>
          <a:bodyPr/>
          <a:lstStyle/>
          <a:p>
            <a:pPr algn="ctr"/>
            <a:r>
              <a:rPr lang="en-US" dirty="0"/>
              <a:t>Reason for developing our own ML algorithm Instead of Using </a:t>
            </a:r>
            <a:r>
              <a:rPr lang="en-US" dirty="0" err="1"/>
              <a:t>FindMatches</a:t>
            </a:r>
            <a:endParaRPr lang="en-US" dirty="0"/>
          </a:p>
        </p:txBody>
      </p:sp>
      <p:sp>
        <p:nvSpPr>
          <p:cNvPr id="3" name="Content Placeholder 2">
            <a:extLst>
              <a:ext uri="{FF2B5EF4-FFF2-40B4-BE49-F238E27FC236}">
                <a16:creationId xmlns:a16="http://schemas.microsoft.com/office/drawing/2014/main" id="{6F1B41E6-72AC-45FB-9FB2-3F7F3296A814}"/>
              </a:ext>
            </a:extLst>
          </p:cNvPr>
          <p:cNvSpPr>
            <a:spLocks noGrp="1"/>
          </p:cNvSpPr>
          <p:nvPr>
            <p:ph idx="1"/>
          </p:nvPr>
        </p:nvSpPr>
        <p:spPr/>
        <p:txBody>
          <a:bodyPr/>
          <a:lstStyle/>
          <a:p>
            <a:r>
              <a:rPr lang="en-US" dirty="0"/>
              <a:t>Delta updates will only perform on the newly updated records, instead of running all deduplication software from the start. </a:t>
            </a:r>
          </a:p>
          <a:p>
            <a:r>
              <a:rPr lang="en-US" dirty="0"/>
              <a:t>It will also keep the same cluster ID, the unique identification code for </a:t>
            </a:r>
            <a:r>
              <a:rPr lang="en-US" dirty="0" err="1"/>
              <a:t>syscoID</a:t>
            </a:r>
            <a:r>
              <a:rPr lang="en-US" dirty="0"/>
              <a:t>, easy for tracking history, and served as a golden records.</a:t>
            </a:r>
          </a:p>
          <a:p>
            <a:r>
              <a:rPr lang="en-US" dirty="0"/>
              <a:t>The match needs to be updated on a weekly basis, and requires high level of flexibility. There are customized data-cleansing changes required for each third party data.</a:t>
            </a:r>
          </a:p>
          <a:p>
            <a:r>
              <a:rPr lang="en-US" dirty="0"/>
              <a:t>The ML approach we proposed is cost-effective. </a:t>
            </a:r>
          </a:p>
        </p:txBody>
      </p:sp>
    </p:spTree>
    <p:extLst>
      <p:ext uri="{BB962C8B-B14F-4D97-AF65-F5344CB8AC3E}">
        <p14:creationId xmlns:p14="http://schemas.microsoft.com/office/powerpoint/2010/main" val="3924375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E28EB-36CF-4192-B12B-EA1D3A8695CB}"/>
              </a:ext>
            </a:extLst>
          </p:cNvPr>
          <p:cNvSpPr>
            <a:spLocks noGrp="1"/>
          </p:cNvSpPr>
          <p:nvPr>
            <p:ph type="title"/>
          </p:nvPr>
        </p:nvSpPr>
        <p:spPr/>
        <p:txBody>
          <a:bodyPr/>
          <a:lstStyle/>
          <a:p>
            <a:r>
              <a:rPr lang="en-US" dirty="0"/>
              <a:t>SVOC DAAS Model</a:t>
            </a:r>
          </a:p>
        </p:txBody>
      </p:sp>
      <p:pic>
        <p:nvPicPr>
          <p:cNvPr id="13" name="Picture 12" descr="A screenshot of a map&#10;&#10;Description automatically generated">
            <a:extLst>
              <a:ext uri="{FF2B5EF4-FFF2-40B4-BE49-F238E27FC236}">
                <a16:creationId xmlns:a16="http://schemas.microsoft.com/office/drawing/2014/main" id="{4EB59FFB-6BEB-4A2C-89CC-973D1AA119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89" y="1690688"/>
            <a:ext cx="9223022" cy="4487044"/>
          </a:xfrm>
          <a:prstGeom prst="rect">
            <a:avLst/>
          </a:prstGeom>
        </p:spPr>
      </p:pic>
    </p:spTree>
    <p:extLst>
      <p:ext uri="{BB962C8B-B14F-4D97-AF65-F5344CB8AC3E}">
        <p14:creationId xmlns:p14="http://schemas.microsoft.com/office/powerpoint/2010/main" val="2860953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88E5CACD-8EEB-4259-90E5-8F35D35D58ED}"/>
              </a:ext>
            </a:extLst>
          </p:cNvPr>
          <p:cNvSpPr/>
          <p:nvPr/>
        </p:nvSpPr>
        <p:spPr>
          <a:xfrm>
            <a:off x="6573875" y="2832329"/>
            <a:ext cx="2300285" cy="965208"/>
          </a:xfrm>
          <a:prstGeom prst="rect">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88E49D-63D2-4BC5-A2FA-A5B9880063B2}"/>
              </a:ext>
            </a:extLst>
          </p:cNvPr>
          <p:cNvSpPr>
            <a:spLocks noGrp="1"/>
          </p:cNvSpPr>
          <p:nvPr>
            <p:ph type="title"/>
          </p:nvPr>
        </p:nvSpPr>
        <p:spPr>
          <a:xfrm>
            <a:off x="686990" y="288473"/>
            <a:ext cx="10515600" cy="292388"/>
          </a:xfrm>
        </p:spPr>
        <p:txBody>
          <a:bodyPr>
            <a:noAutofit/>
          </a:bodyPr>
          <a:lstStyle/>
          <a:p>
            <a:r>
              <a:rPr lang="en-US" sz="3600" dirty="0"/>
              <a:t>Elastic Matching Algorithm Diagram for DELTA Update</a:t>
            </a:r>
          </a:p>
        </p:txBody>
      </p:sp>
      <p:sp>
        <p:nvSpPr>
          <p:cNvPr id="7" name="Flowchart: Direct Access Storage 6">
            <a:extLst>
              <a:ext uri="{FF2B5EF4-FFF2-40B4-BE49-F238E27FC236}">
                <a16:creationId xmlns:a16="http://schemas.microsoft.com/office/drawing/2014/main" id="{90FA9F9F-1628-4856-962D-110A33C3AB20}"/>
              </a:ext>
            </a:extLst>
          </p:cNvPr>
          <p:cNvSpPr/>
          <p:nvPr/>
        </p:nvSpPr>
        <p:spPr>
          <a:xfrm rot="16200000">
            <a:off x="398102" y="1013629"/>
            <a:ext cx="992982" cy="1464469"/>
          </a:xfrm>
          <a:prstGeom prst="flowChartMagneticDrum">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Direct Access Storage 7">
            <a:extLst>
              <a:ext uri="{FF2B5EF4-FFF2-40B4-BE49-F238E27FC236}">
                <a16:creationId xmlns:a16="http://schemas.microsoft.com/office/drawing/2014/main" id="{625A5451-D460-4527-AF35-E9988ED5C1B3}"/>
              </a:ext>
            </a:extLst>
          </p:cNvPr>
          <p:cNvSpPr/>
          <p:nvPr/>
        </p:nvSpPr>
        <p:spPr>
          <a:xfrm rot="16200000">
            <a:off x="456008" y="4324348"/>
            <a:ext cx="992982" cy="1464469"/>
          </a:xfrm>
          <a:prstGeom prst="flowChartMagneticDrum">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0A0E2F6-46AD-43EC-8E61-5B43BE7DDFEF}"/>
              </a:ext>
            </a:extLst>
          </p:cNvPr>
          <p:cNvSpPr txBox="1"/>
          <p:nvPr/>
        </p:nvSpPr>
        <p:spPr>
          <a:xfrm>
            <a:off x="368093" y="4929189"/>
            <a:ext cx="1597437" cy="523220"/>
          </a:xfrm>
          <a:prstGeom prst="rect">
            <a:avLst/>
          </a:prstGeom>
          <a:noFill/>
        </p:spPr>
        <p:txBody>
          <a:bodyPr wrap="square" rtlCol="0">
            <a:spAutoFit/>
          </a:bodyPr>
          <a:lstStyle/>
          <a:p>
            <a:r>
              <a:rPr lang="en-US" sz="1400" dirty="0">
                <a:solidFill>
                  <a:schemeClr val="bg1"/>
                </a:solidFill>
              </a:rPr>
              <a:t>Clustered SYSCO data</a:t>
            </a:r>
          </a:p>
        </p:txBody>
      </p:sp>
      <p:sp>
        <p:nvSpPr>
          <p:cNvPr id="12" name="Rectangle 11">
            <a:extLst>
              <a:ext uri="{FF2B5EF4-FFF2-40B4-BE49-F238E27FC236}">
                <a16:creationId xmlns:a16="http://schemas.microsoft.com/office/drawing/2014/main" id="{0DED017E-2729-4337-97C7-115439179B49}"/>
              </a:ext>
            </a:extLst>
          </p:cNvPr>
          <p:cNvSpPr/>
          <p:nvPr/>
        </p:nvSpPr>
        <p:spPr>
          <a:xfrm>
            <a:off x="217702" y="1480212"/>
            <a:ext cx="1597437" cy="738664"/>
          </a:xfrm>
          <a:prstGeom prst="rect">
            <a:avLst/>
          </a:prstGeom>
        </p:spPr>
        <p:txBody>
          <a:bodyPr wrap="square">
            <a:spAutoFit/>
          </a:bodyPr>
          <a:lstStyle/>
          <a:p>
            <a:r>
              <a:rPr lang="en-US" sz="1400" dirty="0">
                <a:solidFill>
                  <a:schemeClr val="bg1"/>
                </a:solidFill>
              </a:rPr>
              <a:t>SYSCO data with “DELTA” flag </a:t>
            </a:r>
            <a:endParaRPr lang="en-US" sz="1400" dirty="0"/>
          </a:p>
        </p:txBody>
      </p:sp>
      <p:cxnSp>
        <p:nvCxnSpPr>
          <p:cNvPr id="15" name="Straight Arrow Connector 14">
            <a:extLst>
              <a:ext uri="{FF2B5EF4-FFF2-40B4-BE49-F238E27FC236}">
                <a16:creationId xmlns:a16="http://schemas.microsoft.com/office/drawing/2014/main" id="{F1E76210-7FB4-44F9-9293-19EF07089FDD}"/>
              </a:ext>
            </a:extLst>
          </p:cNvPr>
          <p:cNvCxnSpPr>
            <a:cxnSpLocks/>
          </p:cNvCxnSpPr>
          <p:nvPr/>
        </p:nvCxnSpPr>
        <p:spPr>
          <a:xfrm>
            <a:off x="1600200" y="5056582"/>
            <a:ext cx="906067" cy="0"/>
          </a:xfrm>
          <a:prstGeom prst="straightConnector1">
            <a:avLst/>
          </a:prstGeom>
          <a:ln w="25400">
            <a:solidFill>
              <a:schemeClr val="accent3"/>
            </a:solidFill>
            <a:tailEnd type="triangle" w="med"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2745BF6-D2B3-4632-B1EC-EC7DB7E75919}"/>
              </a:ext>
            </a:extLst>
          </p:cNvPr>
          <p:cNvSpPr/>
          <p:nvPr/>
        </p:nvSpPr>
        <p:spPr>
          <a:xfrm>
            <a:off x="2514601" y="1262855"/>
            <a:ext cx="1676400" cy="915048"/>
          </a:xfrm>
          <a:prstGeom prst="rect">
            <a:avLst/>
          </a:prstGeom>
          <a:solidFill>
            <a:schemeClr val="accent3"/>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97D9C-1A0C-4C52-B293-64E7E2B11FAA}"/>
              </a:ext>
            </a:extLst>
          </p:cNvPr>
          <p:cNvSpPr/>
          <p:nvPr/>
        </p:nvSpPr>
        <p:spPr>
          <a:xfrm>
            <a:off x="2514601" y="4586346"/>
            <a:ext cx="1709620" cy="978609"/>
          </a:xfrm>
          <a:prstGeom prst="rect">
            <a:avLst/>
          </a:prstGeom>
          <a:solidFill>
            <a:schemeClr val="accent3"/>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37F891E0-D8B7-4E61-9DF0-624D12D1B28E}"/>
              </a:ext>
            </a:extLst>
          </p:cNvPr>
          <p:cNvSpPr txBox="1"/>
          <p:nvPr/>
        </p:nvSpPr>
        <p:spPr>
          <a:xfrm>
            <a:off x="2618182" y="1480212"/>
            <a:ext cx="2300287" cy="307777"/>
          </a:xfrm>
          <a:prstGeom prst="rect">
            <a:avLst/>
          </a:prstGeom>
          <a:noFill/>
        </p:spPr>
        <p:txBody>
          <a:bodyPr wrap="square" rtlCol="0">
            <a:spAutoFit/>
          </a:bodyPr>
          <a:lstStyle/>
          <a:p>
            <a:r>
              <a:rPr lang="en-US" sz="1400" dirty="0">
                <a:solidFill>
                  <a:schemeClr val="bg1"/>
                </a:solidFill>
              </a:rPr>
              <a:t>Data Cleansing</a:t>
            </a:r>
          </a:p>
        </p:txBody>
      </p:sp>
      <p:sp>
        <p:nvSpPr>
          <p:cNvPr id="22" name="TextBox 21">
            <a:extLst>
              <a:ext uri="{FF2B5EF4-FFF2-40B4-BE49-F238E27FC236}">
                <a16:creationId xmlns:a16="http://schemas.microsoft.com/office/drawing/2014/main" id="{E6DDB8CB-DA0B-46CF-B22C-3B9E36720E28}"/>
              </a:ext>
            </a:extLst>
          </p:cNvPr>
          <p:cNvSpPr txBox="1"/>
          <p:nvPr/>
        </p:nvSpPr>
        <p:spPr>
          <a:xfrm>
            <a:off x="2679490" y="4914588"/>
            <a:ext cx="2300287" cy="307777"/>
          </a:xfrm>
          <a:prstGeom prst="rect">
            <a:avLst/>
          </a:prstGeom>
          <a:noFill/>
        </p:spPr>
        <p:txBody>
          <a:bodyPr wrap="square" rtlCol="0">
            <a:spAutoFit/>
          </a:bodyPr>
          <a:lstStyle/>
          <a:p>
            <a:r>
              <a:rPr lang="en-US" sz="1400" dirty="0">
                <a:solidFill>
                  <a:schemeClr val="bg1"/>
                </a:solidFill>
              </a:rPr>
              <a:t>Data Cleansing</a:t>
            </a:r>
          </a:p>
        </p:txBody>
      </p:sp>
      <p:cxnSp>
        <p:nvCxnSpPr>
          <p:cNvPr id="23" name="Straight Arrow Connector 22">
            <a:extLst>
              <a:ext uri="{FF2B5EF4-FFF2-40B4-BE49-F238E27FC236}">
                <a16:creationId xmlns:a16="http://schemas.microsoft.com/office/drawing/2014/main" id="{363468EA-1037-42E8-9D74-9F28C17C1900}"/>
              </a:ext>
            </a:extLst>
          </p:cNvPr>
          <p:cNvCxnSpPr>
            <a:cxnSpLocks/>
          </p:cNvCxnSpPr>
          <p:nvPr/>
        </p:nvCxnSpPr>
        <p:spPr>
          <a:xfrm>
            <a:off x="4273929" y="1681426"/>
            <a:ext cx="1146275" cy="0"/>
          </a:xfrm>
          <a:prstGeom prst="straightConnector1">
            <a:avLst/>
          </a:prstGeom>
          <a:ln w="25400">
            <a:solidFill>
              <a:schemeClr val="accent3"/>
            </a:solidFill>
            <a:tailEnd type="none" w="med"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574A9E7-785F-4345-9107-C912079C5F31}"/>
              </a:ext>
            </a:extLst>
          </p:cNvPr>
          <p:cNvCxnSpPr>
            <a:cxnSpLocks/>
          </p:cNvCxnSpPr>
          <p:nvPr/>
        </p:nvCxnSpPr>
        <p:spPr>
          <a:xfrm flipV="1">
            <a:off x="4190883" y="5125025"/>
            <a:ext cx="1229321" cy="14374"/>
          </a:xfrm>
          <a:prstGeom prst="straightConnector1">
            <a:avLst/>
          </a:prstGeom>
          <a:ln w="25400">
            <a:solidFill>
              <a:schemeClr val="accent3"/>
            </a:solidFill>
            <a:tailEnd type="none" w="med" len="lg"/>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F836B33-6F7B-42C5-B875-44BBECD53EC0}"/>
              </a:ext>
            </a:extLst>
          </p:cNvPr>
          <p:cNvCxnSpPr>
            <a:cxnSpLocks/>
          </p:cNvCxnSpPr>
          <p:nvPr/>
        </p:nvCxnSpPr>
        <p:spPr>
          <a:xfrm>
            <a:off x="5422766" y="1676816"/>
            <a:ext cx="0" cy="3462583"/>
          </a:xfrm>
          <a:prstGeom prst="line">
            <a:avLst/>
          </a:prstGeom>
          <a:ln w="2222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A12DE90-E6F3-4D92-BA2F-B4AECF7E5E43}"/>
              </a:ext>
            </a:extLst>
          </p:cNvPr>
          <p:cNvCxnSpPr>
            <a:cxnSpLocks/>
          </p:cNvCxnSpPr>
          <p:nvPr/>
        </p:nvCxnSpPr>
        <p:spPr>
          <a:xfrm>
            <a:off x="5439907" y="3342761"/>
            <a:ext cx="837053" cy="0"/>
          </a:xfrm>
          <a:prstGeom prst="straightConnector1">
            <a:avLst/>
          </a:prstGeom>
          <a:ln w="25400">
            <a:solidFill>
              <a:schemeClr val="accent3"/>
            </a:solidFill>
            <a:tailEnd type="triangle" w="med" len="lg"/>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D1E5B8CE-AE78-4920-A72B-609C30CD1BC5}"/>
              </a:ext>
            </a:extLst>
          </p:cNvPr>
          <p:cNvSpPr/>
          <p:nvPr/>
        </p:nvSpPr>
        <p:spPr>
          <a:xfrm>
            <a:off x="6581151" y="1239203"/>
            <a:ext cx="1980084" cy="7622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3A31EB9F-EDC9-47F9-B4FB-8701A01998BB}"/>
              </a:ext>
            </a:extLst>
          </p:cNvPr>
          <p:cNvSpPr txBox="1"/>
          <p:nvPr/>
        </p:nvSpPr>
        <p:spPr>
          <a:xfrm>
            <a:off x="6538913" y="1241939"/>
            <a:ext cx="2300287" cy="738664"/>
          </a:xfrm>
          <a:prstGeom prst="rect">
            <a:avLst/>
          </a:prstGeom>
          <a:noFill/>
        </p:spPr>
        <p:txBody>
          <a:bodyPr wrap="square" rtlCol="0">
            <a:spAutoFit/>
          </a:bodyPr>
          <a:lstStyle/>
          <a:p>
            <a:r>
              <a:rPr lang="en-US" sz="1400" dirty="0">
                <a:solidFill>
                  <a:schemeClr val="bg1"/>
                </a:solidFill>
              </a:rPr>
              <a:t>Record Linkage to match new records to existing clusters</a:t>
            </a:r>
          </a:p>
        </p:txBody>
      </p:sp>
      <p:cxnSp>
        <p:nvCxnSpPr>
          <p:cNvPr id="36" name="Straight Arrow Connector 35">
            <a:extLst>
              <a:ext uri="{FF2B5EF4-FFF2-40B4-BE49-F238E27FC236}">
                <a16:creationId xmlns:a16="http://schemas.microsoft.com/office/drawing/2014/main" id="{98911FAA-7E51-4088-8D43-7C640EBFC522}"/>
              </a:ext>
            </a:extLst>
          </p:cNvPr>
          <p:cNvCxnSpPr>
            <a:cxnSpLocks/>
          </p:cNvCxnSpPr>
          <p:nvPr/>
        </p:nvCxnSpPr>
        <p:spPr>
          <a:xfrm>
            <a:off x="8648666" y="3428370"/>
            <a:ext cx="807274" cy="12909"/>
          </a:xfrm>
          <a:prstGeom prst="straightConnector1">
            <a:avLst/>
          </a:prstGeom>
          <a:ln w="25400">
            <a:solidFill>
              <a:schemeClr val="accent3"/>
            </a:solidFill>
            <a:tailEnd type="triangle" w="med" len="lg"/>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90B677A7-0C6C-4FCB-B5C6-915AD160ED08}"/>
              </a:ext>
            </a:extLst>
          </p:cNvPr>
          <p:cNvSpPr/>
          <p:nvPr/>
        </p:nvSpPr>
        <p:spPr>
          <a:xfrm>
            <a:off x="9419149" y="2897888"/>
            <a:ext cx="1858452" cy="96520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CBDADE9A-1056-4065-BD58-D817E4A6D673}"/>
              </a:ext>
            </a:extLst>
          </p:cNvPr>
          <p:cNvSpPr txBox="1"/>
          <p:nvPr/>
        </p:nvSpPr>
        <p:spPr>
          <a:xfrm>
            <a:off x="9498026" y="3222298"/>
            <a:ext cx="2300287" cy="307777"/>
          </a:xfrm>
          <a:prstGeom prst="rect">
            <a:avLst/>
          </a:prstGeom>
          <a:noFill/>
        </p:spPr>
        <p:txBody>
          <a:bodyPr wrap="square" rtlCol="0">
            <a:spAutoFit/>
          </a:bodyPr>
          <a:lstStyle/>
          <a:p>
            <a:r>
              <a:rPr lang="en-US" sz="1400" dirty="0">
                <a:solidFill>
                  <a:schemeClr val="bg1"/>
                </a:solidFill>
              </a:rPr>
              <a:t>Final CSV Output</a:t>
            </a:r>
          </a:p>
        </p:txBody>
      </p:sp>
      <p:sp>
        <p:nvSpPr>
          <p:cNvPr id="27" name="Rectangle 26">
            <a:extLst>
              <a:ext uri="{FF2B5EF4-FFF2-40B4-BE49-F238E27FC236}">
                <a16:creationId xmlns:a16="http://schemas.microsoft.com/office/drawing/2014/main" id="{C3872779-D7EE-48D8-BFA6-2030150AC119}"/>
              </a:ext>
            </a:extLst>
          </p:cNvPr>
          <p:cNvSpPr>
            <a:spLocks noChangeArrowheads="1"/>
          </p:cNvSpPr>
          <p:nvPr/>
        </p:nvSpPr>
        <p:spPr bwMode="auto">
          <a:xfrm>
            <a:off x="3774630" y="2300808"/>
            <a:ext cx="1516820" cy="202716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1400" dirty="0"/>
              <a:t>City, </a:t>
            </a:r>
          </a:p>
        </p:txBody>
      </p:sp>
      <p:sp>
        <p:nvSpPr>
          <p:cNvPr id="29" name="Rectangle 28">
            <a:extLst>
              <a:ext uri="{FF2B5EF4-FFF2-40B4-BE49-F238E27FC236}">
                <a16:creationId xmlns:a16="http://schemas.microsoft.com/office/drawing/2014/main" id="{5A3D6C41-2FE9-4889-994C-BE256C443901}"/>
              </a:ext>
            </a:extLst>
          </p:cNvPr>
          <p:cNvSpPr>
            <a:spLocks noChangeArrowheads="1"/>
          </p:cNvSpPr>
          <p:nvPr/>
        </p:nvSpPr>
        <p:spPr bwMode="auto">
          <a:xfrm>
            <a:off x="3782788" y="2664759"/>
            <a:ext cx="1150145" cy="3351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1400" dirty="0"/>
              <a:t>State,</a:t>
            </a:r>
          </a:p>
          <a:p>
            <a:endParaRPr lang="en-US" sz="1400" dirty="0"/>
          </a:p>
          <a:p>
            <a:r>
              <a:rPr lang="en-US" sz="1400" dirty="0"/>
              <a:t>Address,</a:t>
            </a:r>
          </a:p>
        </p:txBody>
      </p:sp>
      <p:sp>
        <p:nvSpPr>
          <p:cNvPr id="31" name="Rectangle 30">
            <a:extLst>
              <a:ext uri="{FF2B5EF4-FFF2-40B4-BE49-F238E27FC236}">
                <a16:creationId xmlns:a16="http://schemas.microsoft.com/office/drawing/2014/main" id="{51DBE004-C832-4FED-844F-A1725C3983F3}"/>
              </a:ext>
            </a:extLst>
          </p:cNvPr>
          <p:cNvSpPr>
            <a:spLocks noChangeArrowheads="1"/>
          </p:cNvSpPr>
          <p:nvPr/>
        </p:nvSpPr>
        <p:spPr bwMode="auto">
          <a:xfrm>
            <a:off x="3788956" y="3428365"/>
            <a:ext cx="1129513" cy="3480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1400" dirty="0"/>
              <a:t>Zip,</a:t>
            </a:r>
          </a:p>
          <a:p>
            <a:endParaRPr lang="en-US" sz="1400" dirty="0"/>
          </a:p>
          <a:p>
            <a:r>
              <a:rPr lang="en-US" sz="1400" dirty="0"/>
              <a:t>Customer Name</a:t>
            </a:r>
          </a:p>
        </p:txBody>
      </p:sp>
      <p:sp>
        <p:nvSpPr>
          <p:cNvPr id="4" name="Callout: Down Arrow 3">
            <a:extLst>
              <a:ext uri="{FF2B5EF4-FFF2-40B4-BE49-F238E27FC236}">
                <a16:creationId xmlns:a16="http://schemas.microsoft.com/office/drawing/2014/main" id="{613917DC-2D81-4314-ACFD-862598D6ECFA}"/>
              </a:ext>
            </a:extLst>
          </p:cNvPr>
          <p:cNvSpPr/>
          <p:nvPr/>
        </p:nvSpPr>
        <p:spPr>
          <a:xfrm>
            <a:off x="4191000" y="895694"/>
            <a:ext cx="1546625" cy="785732"/>
          </a:xfrm>
          <a:prstGeom prst="downArrowCallout">
            <a:avLst/>
          </a:prstGeom>
          <a:solidFill>
            <a:srgbClr val="0070C0"/>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38" name="Callout: Down Arrow 37">
            <a:extLst>
              <a:ext uri="{FF2B5EF4-FFF2-40B4-BE49-F238E27FC236}">
                <a16:creationId xmlns:a16="http://schemas.microsoft.com/office/drawing/2014/main" id="{A0695679-CF4A-44B7-8CC7-286EF9E18A6E}"/>
              </a:ext>
            </a:extLst>
          </p:cNvPr>
          <p:cNvSpPr/>
          <p:nvPr/>
        </p:nvSpPr>
        <p:spPr>
          <a:xfrm rot="10800000">
            <a:off x="4191001" y="5176574"/>
            <a:ext cx="1546625" cy="785732"/>
          </a:xfrm>
          <a:prstGeom prst="downArrowCallout">
            <a:avLst/>
          </a:prstGeom>
          <a:solidFill>
            <a:srgbClr val="0070C0"/>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5" name="TextBox 4">
            <a:extLst>
              <a:ext uri="{FF2B5EF4-FFF2-40B4-BE49-F238E27FC236}">
                <a16:creationId xmlns:a16="http://schemas.microsoft.com/office/drawing/2014/main" id="{B781F93E-5702-490D-8C0E-6E5803A17396}"/>
              </a:ext>
            </a:extLst>
          </p:cNvPr>
          <p:cNvSpPr txBox="1"/>
          <p:nvPr/>
        </p:nvSpPr>
        <p:spPr>
          <a:xfrm>
            <a:off x="4386381" y="877760"/>
            <a:ext cx="1709619" cy="523220"/>
          </a:xfrm>
          <a:prstGeom prst="rect">
            <a:avLst/>
          </a:prstGeom>
          <a:noFill/>
        </p:spPr>
        <p:txBody>
          <a:bodyPr wrap="square" rtlCol="0">
            <a:spAutoFit/>
          </a:bodyPr>
          <a:lstStyle/>
          <a:p>
            <a:r>
              <a:rPr lang="en-US" sz="1400" dirty="0">
                <a:solidFill>
                  <a:schemeClr val="bg1"/>
                </a:solidFill>
              </a:rPr>
              <a:t>Feature Engineering</a:t>
            </a:r>
          </a:p>
        </p:txBody>
      </p:sp>
      <p:sp>
        <p:nvSpPr>
          <p:cNvPr id="40" name="TextBox 39">
            <a:extLst>
              <a:ext uri="{FF2B5EF4-FFF2-40B4-BE49-F238E27FC236}">
                <a16:creationId xmlns:a16="http://schemas.microsoft.com/office/drawing/2014/main" id="{C119927E-2AE1-4F62-B911-5B57597672D1}"/>
              </a:ext>
            </a:extLst>
          </p:cNvPr>
          <p:cNvSpPr txBox="1"/>
          <p:nvPr/>
        </p:nvSpPr>
        <p:spPr>
          <a:xfrm>
            <a:off x="4367298" y="5460745"/>
            <a:ext cx="1709619" cy="523220"/>
          </a:xfrm>
          <a:prstGeom prst="rect">
            <a:avLst/>
          </a:prstGeom>
          <a:noFill/>
        </p:spPr>
        <p:txBody>
          <a:bodyPr wrap="square" rtlCol="0">
            <a:spAutoFit/>
          </a:bodyPr>
          <a:lstStyle/>
          <a:p>
            <a:r>
              <a:rPr lang="en-US" sz="1400" dirty="0">
                <a:solidFill>
                  <a:schemeClr val="bg1"/>
                </a:solidFill>
              </a:rPr>
              <a:t>Feature Engineering</a:t>
            </a:r>
          </a:p>
        </p:txBody>
      </p:sp>
      <p:cxnSp>
        <p:nvCxnSpPr>
          <p:cNvPr id="43" name="Straight Arrow Connector 42">
            <a:extLst>
              <a:ext uri="{FF2B5EF4-FFF2-40B4-BE49-F238E27FC236}">
                <a16:creationId xmlns:a16="http://schemas.microsoft.com/office/drawing/2014/main" id="{8E0B54CE-A4BB-4394-AB48-790920FBB176}"/>
              </a:ext>
            </a:extLst>
          </p:cNvPr>
          <p:cNvCxnSpPr>
            <a:cxnSpLocks/>
          </p:cNvCxnSpPr>
          <p:nvPr/>
        </p:nvCxnSpPr>
        <p:spPr>
          <a:xfrm>
            <a:off x="1608533" y="1787989"/>
            <a:ext cx="906067" cy="0"/>
          </a:xfrm>
          <a:prstGeom prst="straightConnector1">
            <a:avLst/>
          </a:prstGeom>
          <a:ln w="25400">
            <a:solidFill>
              <a:schemeClr val="accent3"/>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040352F-F217-4CE1-B40F-BC557B7EA74A}"/>
              </a:ext>
            </a:extLst>
          </p:cNvPr>
          <p:cNvCxnSpPr>
            <a:cxnSpLocks/>
          </p:cNvCxnSpPr>
          <p:nvPr/>
        </p:nvCxnSpPr>
        <p:spPr>
          <a:xfrm flipH="1">
            <a:off x="6276959" y="1728216"/>
            <a:ext cx="1" cy="1801859"/>
          </a:xfrm>
          <a:prstGeom prst="line">
            <a:avLst/>
          </a:prstGeom>
          <a:ln w="2222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10E5D12-2797-4D9D-AF67-B2E7896A804E}"/>
              </a:ext>
            </a:extLst>
          </p:cNvPr>
          <p:cNvCxnSpPr>
            <a:cxnSpLocks/>
          </p:cNvCxnSpPr>
          <p:nvPr/>
        </p:nvCxnSpPr>
        <p:spPr>
          <a:xfrm>
            <a:off x="6276960" y="1728216"/>
            <a:ext cx="1146275" cy="0"/>
          </a:xfrm>
          <a:prstGeom prst="straightConnector1">
            <a:avLst/>
          </a:prstGeom>
          <a:ln w="25400">
            <a:solidFill>
              <a:schemeClr val="accent3"/>
            </a:solidFill>
            <a:tailEnd type="none" w="med"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128AC9F-AAB5-4460-980A-8543A9F64E45}"/>
              </a:ext>
            </a:extLst>
          </p:cNvPr>
          <p:cNvCxnSpPr>
            <a:cxnSpLocks/>
          </p:cNvCxnSpPr>
          <p:nvPr/>
        </p:nvCxnSpPr>
        <p:spPr>
          <a:xfrm>
            <a:off x="6276959" y="3530075"/>
            <a:ext cx="428641" cy="0"/>
          </a:xfrm>
          <a:prstGeom prst="straightConnector1">
            <a:avLst/>
          </a:prstGeom>
          <a:ln w="25400">
            <a:solidFill>
              <a:schemeClr val="accent3"/>
            </a:solidFill>
            <a:tailEnd type="none" w="med"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C142269-8EDF-4877-BC48-1FE3B1D8FD1F}"/>
              </a:ext>
            </a:extLst>
          </p:cNvPr>
          <p:cNvCxnSpPr>
            <a:cxnSpLocks/>
          </p:cNvCxnSpPr>
          <p:nvPr/>
        </p:nvCxnSpPr>
        <p:spPr>
          <a:xfrm>
            <a:off x="7543800" y="2025108"/>
            <a:ext cx="0" cy="878421"/>
          </a:xfrm>
          <a:prstGeom prst="straightConnector1">
            <a:avLst/>
          </a:prstGeom>
          <a:ln w="25400">
            <a:solidFill>
              <a:schemeClr val="accent3"/>
            </a:solidFill>
            <a:tailEnd type="arrow" w="med" len="lg"/>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6C6F2E94-C52F-4A83-9A48-A7E8795C4921}"/>
              </a:ext>
            </a:extLst>
          </p:cNvPr>
          <p:cNvSpPr txBox="1"/>
          <p:nvPr/>
        </p:nvSpPr>
        <p:spPr>
          <a:xfrm>
            <a:off x="6553493" y="2859374"/>
            <a:ext cx="2476901" cy="954107"/>
          </a:xfrm>
          <a:prstGeom prst="rect">
            <a:avLst/>
          </a:prstGeom>
          <a:noFill/>
        </p:spPr>
        <p:txBody>
          <a:bodyPr wrap="square" rtlCol="0">
            <a:spAutoFit/>
          </a:bodyPr>
          <a:lstStyle/>
          <a:p>
            <a:r>
              <a:rPr lang="en-US" sz="1400" dirty="0">
                <a:solidFill>
                  <a:schemeClr val="bg1"/>
                </a:solidFill>
              </a:rPr>
              <a:t>Record Linkage to create new clusters for all unmatched data (both old and new records)</a:t>
            </a:r>
          </a:p>
        </p:txBody>
      </p:sp>
      <p:sp>
        <p:nvSpPr>
          <p:cNvPr id="61" name="Oval 60">
            <a:extLst>
              <a:ext uri="{FF2B5EF4-FFF2-40B4-BE49-F238E27FC236}">
                <a16:creationId xmlns:a16="http://schemas.microsoft.com/office/drawing/2014/main" id="{E4FBDBE2-D365-41E9-94CC-F48B4056139A}"/>
              </a:ext>
            </a:extLst>
          </p:cNvPr>
          <p:cNvSpPr/>
          <p:nvPr/>
        </p:nvSpPr>
        <p:spPr>
          <a:xfrm>
            <a:off x="7755315" y="2149692"/>
            <a:ext cx="1091836" cy="580878"/>
          </a:xfrm>
          <a:prstGeom prst="ellipse">
            <a:avLst/>
          </a:prstGeom>
          <a:solidFill>
            <a:schemeClr val="tx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62" name="TextBox 61">
            <a:extLst>
              <a:ext uri="{FF2B5EF4-FFF2-40B4-BE49-F238E27FC236}">
                <a16:creationId xmlns:a16="http://schemas.microsoft.com/office/drawing/2014/main" id="{F6B3A7C4-9687-4455-BEE9-5FF3D13FBF97}"/>
              </a:ext>
            </a:extLst>
          </p:cNvPr>
          <p:cNvSpPr txBox="1"/>
          <p:nvPr/>
        </p:nvSpPr>
        <p:spPr>
          <a:xfrm>
            <a:off x="7701735" y="2282106"/>
            <a:ext cx="1350568" cy="307777"/>
          </a:xfrm>
          <a:prstGeom prst="rect">
            <a:avLst/>
          </a:prstGeom>
          <a:noFill/>
        </p:spPr>
        <p:txBody>
          <a:bodyPr wrap="square" rtlCol="0">
            <a:spAutoFit/>
          </a:bodyPr>
          <a:lstStyle/>
          <a:p>
            <a:r>
              <a:rPr lang="en-US" sz="1400" dirty="0">
                <a:solidFill>
                  <a:schemeClr val="bg1"/>
                </a:solidFill>
              </a:rPr>
              <a:t>Unmatched </a:t>
            </a:r>
          </a:p>
        </p:txBody>
      </p:sp>
      <p:sp>
        <p:nvSpPr>
          <p:cNvPr id="63" name="Oval 62">
            <a:extLst>
              <a:ext uri="{FF2B5EF4-FFF2-40B4-BE49-F238E27FC236}">
                <a16:creationId xmlns:a16="http://schemas.microsoft.com/office/drawing/2014/main" id="{C6E13A9F-6A2F-4E55-81B6-1190C7BF72FF}"/>
              </a:ext>
            </a:extLst>
          </p:cNvPr>
          <p:cNvSpPr/>
          <p:nvPr/>
        </p:nvSpPr>
        <p:spPr>
          <a:xfrm>
            <a:off x="9556255" y="1402234"/>
            <a:ext cx="1091836" cy="580878"/>
          </a:xfrm>
          <a:prstGeom prst="ellipse">
            <a:avLst/>
          </a:prstGeom>
          <a:solidFill>
            <a:schemeClr val="tx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64" name="TextBox 63">
            <a:extLst>
              <a:ext uri="{FF2B5EF4-FFF2-40B4-BE49-F238E27FC236}">
                <a16:creationId xmlns:a16="http://schemas.microsoft.com/office/drawing/2014/main" id="{01AECB6B-CA8E-4FA5-AE11-46163419F1F6}"/>
              </a:ext>
            </a:extLst>
          </p:cNvPr>
          <p:cNvSpPr txBox="1"/>
          <p:nvPr/>
        </p:nvSpPr>
        <p:spPr>
          <a:xfrm>
            <a:off x="9556255" y="1522511"/>
            <a:ext cx="1350568" cy="307777"/>
          </a:xfrm>
          <a:prstGeom prst="rect">
            <a:avLst/>
          </a:prstGeom>
          <a:noFill/>
        </p:spPr>
        <p:txBody>
          <a:bodyPr wrap="square" rtlCol="0">
            <a:spAutoFit/>
          </a:bodyPr>
          <a:lstStyle/>
          <a:p>
            <a:r>
              <a:rPr lang="en-US" sz="1400" dirty="0">
                <a:solidFill>
                  <a:schemeClr val="bg1"/>
                </a:solidFill>
              </a:rPr>
              <a:t>Matched </a:t>
            </a:r>
          </a:p>
        </p:txBody>
      </p:sp>
      <p:cxnSp>
        <p:nvCxnSpPr>
          <p:cNvPr id="65" name="Straight Arrow Connector 64">
            <a:extLst>
              <a:ext uri="{FF2B5EF4-FFF2-40B4-BE49-F238E27FC236}">
                <a16:creationId xmlns:a16="http://schemas.microsoft.com/office/drawing/2014/main" id="{49D2606F-B243-4BB2-89A7-0403E143E187}"/>
              </a:ext>
            </a:extLst>
          </p:cNvPr>
          <p:cNvCxnSpPr>
            <a:cxnSpLocks/>
          </p:cNvCxnSpPr>
          <p:nvPr/>
        </p:nvCxnSpPr>
        <p:spPr>
          <a:xfrm>
            <a:off x="8569477" y="1618823"/>
            <a:ext cx="873520" cy="22253"/>
          </a:xfrm>
          <a:prstGeom prst="straightConnector1">
            <a:avLst/>
          </a:prstGeom>
          <a:ln w="25400">
            <a:solidFill>
              <a:schemeClr val="accent3"/>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6D87CE5-9E30-4A36-95D0-7126C88A57E5}"/>
              </a:ext>
            </a:extLst>
          </p:cNvPr>
          <p:cNvCxnSpPr>
            <a:cxnSpLocks/>
          </p:cNvCxnSpPr>
          <p:nvPr/>
        </p:nvCxnSpPr>
        <p:spPr>
          <a:xfrm>
            <a:off x="10231539" y="2025108"/>
            <a:ext cx="0" cy="878421"/>
          </a:xfrm>
          <a:prstGeom prst="straightConnector1">
            <a:avLst/>
          </a:prstGeom>
          <a:ln w="25400">
            <a:solidFill>
              <a:schemeClr val="accent3"/>
            </a:solidFill>
            <a:tailEnd type="arrow" w="med" len="lg"/>
          </a:ln>
        </p:spPr>
        <p:style>
          <a:lnRef idx="1">
            <a:schemeClr val="accent1"/>
          </a:lnRef>
          <a:fillRef idx="0">
            <a:schemeClr val="accent1"/>
          </a:fillRef>
          <a:effectRef idx="0">
            <a:schemeClr val="accent1"/>
          </a:effectRef>
          <a:fontRef idx="minor">
            <a:schemeClr val="tx1"/>
          </a:fontRef>
        </p:style>
      </p:cxnSp>
      <p:sp>
        <p:nvSpPr>
          <p:cNvPr id="75" name="Text Placeholder 6">
            <a:extLst>
              <a:ext uri="{FF2B5EF4-FFF2-40B4-BE49-F238E27FC236}">
                <a16:creationId xmlns:a16="http://schemas.microsoft.com/office/drawing/2014/main" id="{C37F8E9F-DD28-478D-9AE9-94BDE866757F}"/>
              </a:ext>
            </a:extLst>
          </p:cNvPr>
          <p:cNvSpPr txBox="1">
            <a:spLocks/>
          </p:cNvSpPr>
          <p:nvPr/>
        </p:nvSpPr>
        <p:spPr>
          <a:xfrm>
            <a:off x="6985585" y="4241815"/>
            <a:ext cx="4485374" cy="1463816"/>
          </a:xfrm>
          <a:prstGeom prst="rect">
            <a:avLst/>
          </a:prstGeom>
        </p:spPr>
        <p:txBody>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endParaRPr lang="en-US" kern="0" dirty="0">
              <a:solidFill>
                <a:srgbClr val="0087E2"/>
              </a:solidFill>
            </a:endParaRPr>
          </a:p>
          <a:p>
            <a:pPr marL="171450" indent="-171450">
              <a:buFont typeface="Wingdings" panose="05000000000000000000" pitchFamily="2" charset="2"/>
              <a:buChar char="q"/>
            </a:pPr>
            <a:endParaRPr lang="en-US" kern="0" dirty="0">
              <a:solidFill>
                <a:srgbClr val="0087E2"/>
              </a:solidFill>
            </a:endParaRPr>
          </a:p>
          <a:p>
            <a:pPr marL="171450" indent="-171450">
              <a:buFont typeface="Wingdings" panose="05000000000000000000" pitchFamily="2" charset="2"/>
              <a:buChar char="q"/>
            </a:pPr>
            <a:r>
              <a:rPr lang="en-US" kern="0" dirty="0">
                <a:solidFill>
                  <a:srgbClr val="0087E2"/>
                </a:solidFill>
              </a:rPr>
              <a:t>Both Match and </a:t>
            </a:r>
            <a:r>
              <a:rPr lang="en-US" kern="0" dirty="0" err="1">
                <a:solidFill>
                  <a:srgbClr val="0087E2"/>
                </a:solidFill>
              </a:rPr>
              <a:t>Dedup</a:t>
            </a:r>
            <a:r>
              <a:rPr lang="en-US" kern="0" dirty="0">
                <a:solidFill>
                  <a:srgbClr val="0087E2"/>
                </a:solidFill>
              </a:rPr>
              <a:t> algorithms in the Delta process use Expectation Maximization Method (a more advanced type of K-Means)</a:t>
            </a:r>
          </a:p>
          <a:p>
            <a:endParaRPr lang="en-US" kern="0" dirty="0">
              <a:solidFill>
                <a:srgbClr val="0087E2"/>
              </a:solidFill>
            </a:endParaRPr>
          </a:p>
          <a:p>
            <a:pPr marL="171450" indent="-171450">
              <a:buFont typeface="Wingdings" panose="05000000000000000000" pitchFamily="2" charset="2"/>
              <a:buChar char="q"/>
            </a:pPr>
            <a:endParaRPr lang="en-US" kern="0" dirty="0">
              <a:solidFill>
                <a:srgbClr val="0087E2"/>
              </a:solidFill>
            </a:endParaRPr>
          </a:p>
        </p:txBody>
      </p:sp>
    </p:spTree>
    <p:extLst>
      <p:ext uri="{BB962C8B-B14F-4D97-AF65-F5344CB8AC3E}">
        <p14:creationId xmlns:p14="http://schemas.microsoft.com/office/powerpoint/2010/main" val="1070515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8E49D-63D2-4BC5-A2FA-A5B9880063B2}"/>
              </a:ext>
            </a:extLst>
          </p:cNvPr>
          <p:cNvSpPr>
            <a:spLocks noGrp="1"/>
          </p:cNvSpPr>
          <p:nvPr>
            <p:ph type="title"/>
          </p:nvPr>
        </p:nvSpPr>
        <p:spPr>
          <a:xfrm>
            <a:off x="1626391" y="-10362"/>
            <a:ext cx="10515600" cy="1325563"/>
          </a:xfrm>
        </p:spPr>
        <p:txBody>
          <a:bodyPr/>
          <a:lstStyle/>
          <a:p>
            <a:r>
              <a:rPr lang="en-US" dirty="0"/>
              <a:t> </a:t>
            </a:r>
            <a:r>
              <a:rPr lang="en-US" b="1" dirty="0"/>
              <a:t>Diagram for Third Party Matching Software</a:t>
            </a:r>
            <a:endParaRPr lang="en-US" dirty="0"/>
          </a:p>
        </p:txBody>
      </p:sp>
      <p:sp>
        <p:nvSpPr>
          <p:cNvPr id="7" name="Flowchart: Direct Access Storage 6">
            <a:extLst>
              <a:ext uri="{FF2B5EF4-FFF2-40B4-BE49-F238E27FC236}">
                <a16:creationId xmlns:a16="http://schemas.microsoft.com/office/drawing/2014/main" id="{90FA9F9F-1628-4856-962D-110A33C3AB20}"/>
              </a:ext>
            </a:extLst>
          </p:cNvPr>
          <p:cNvSpPr/>
          <p:nvPr/>
        </p:nvSpPr>
        <p:spPr>
          <a:xfrm rot="16200000">
            <a:off x="456008" y="1027112"/>
            <a:ext cx="992982" cy="1464469"/>
          </a:xfrm>
          <a:prstGeom prst="flowChartMagneticDrum">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lowchart: Direct Access Storage 7">
            <a:extLst>
              <a:ext uri="{FF2B5EF4-FFF2-40B4-BE49-F238E27FC236}">
                <a16:creationId xmlns:a16="http://schemas.microsoft.com/office/drawing/2014/main" id="{625A5451-D460-4527-AF35-E9988ED5C1B3}"/>
              </a:ext>
            </a:extLst>
          </p:cNvPr>
          <p:cNvSpPr/>
          <p:nvPr/>
        </p:nvSpPr>
        <p:spPr>
          <a:xfrm rot="16200000">
            <a:off x="456008" y="4324348"/>
            <a:ext cx="992982" cy="1464469"/>
          </a:xfrm>
          <a:prstGeom prst="flowChartMagneticDrum">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2F6264F-F585-4539-A9FD-412E6F093C73}"/>
              </a:ext>
            </a:extLst>
          </p:cNvPr>
          <p:cNvSpPr txBox="1"/>
          <p:nvPr/>
        </p:nvSpPr>
        <p:spPr>
          <a:xfrm>
            <a:off x="534590" y="1716507"/>
            <a:ext cx="2300287" cy="369332"/>
          </a:xfrm>
          <a:prstGeom prst="rect">
            <a:avLst/>
          </a:prstGeom>
          <a:noFill/>
        </p:spPr>
        <p:txBody>
          <a:bodyPr wrap="square" rtlCol="0">
            <a:spAutoFit/>
          </a:bodyPr>
          <a:lstStyle/>
          <a:p>
            <a:r>
              <a:rPr lang="en-US" dirty="0">
                <a:solidFill>
                  <a:schemeClr val="bg1"/>
                </a:solidFill>
              </a:rPr>
              <a:t>Redshift</a:t>
            </a:r>
          </a:p>
        </p:txBody>
      </p:sp>
      <p:sp>
        <p:nvSpPr>
          <p:cNvPr id="10" name="TextBox 9">
            <a:extLst>
              <a:ext uri="{FF2B5EF4-FFF2-40B4-BE49-F238E27FC236}">
                <a16:creationId xmlns:a16="http://schemas.microsoft.com/office/drawing/2014/main" id="{10A0E2F6-46AD-43EC-8E61-5B43BE7DDFEF}"/>
              </a:ext>
            </a:extLst>
          </p:cNvPr>
          <p:cNvSpPr txBox="1"/>
          <p:nvPr/>
        </p:nvSpPr>
        <p:spPr>
          <a:xfrm>
            <a:off x="357188" y="5017329"/>
            <a:ext cx="2300287" cy="369332"/>
          </a:xfrm>
          <a:prstGeom prst="rect">
            <a:avLst/>
          </a:prstGeom>
          <a:noFill/>
        </p:spPr>
        <p:txBody>
          <a:bodyPr wrap="square" rtlCol="0">
            <a:spAutoFit/>
          </a:bodyPr>
          <a:lstStyle/>
          <a:p>
            <a:r>
              <a:rPr lang="en-US" dirty="0">
                <a:solidFill>
                  <a:schemeClr val="bg1"/>
                </a:solidFill>
              </a:rPr>
              <a:t>SQL server</a:t>
            </a:r>
          </a:p>
        </p:txBody>
      </p:sp>
      <p:sp>
        <p:nvSpPr>
          <p:cNvPr id="11" name="Rectangle 10">
            <a:extLst>
              <a:ext uri="{FF2B5EF4-FFF2-40B4-BE49-F238E27FC236}">
                <a16:creationId xmlns:a16="http://schemas.microsoft.com/office/drawing/2014/main" id="{FA0EB38B-B97A-4E02-9418-3CFCA6959F8A}"/>
              </a:ext>
            </a:extLst>
          </p:cNvPr>
          <p:cNvSpPr/>
          <p:nvPr/>
        </p:nvSpPr>
        <p:spPr>
          <a:xfrm>
            <a:off x="592436" y="4538265"/>
            <a:ext cx="777970" cy="369332"/>
          </a:xfrm>
          <a:prstGeom prst="rect">
            <a:avLst/>
          </a:prstGeom>
        </p:spPr>
        <p:txBody>
          <a:bodyPr wrap="none">
            <a:spAutoFit/>
          </a:bodyPr>
          <a:lstStyle/>
          <a:p>
            <a:r>
              <a:rPr lang="en-US" dirty="0">
                <a:solidFill>
                  <a:schemeClr val="bg1"/>
                </a:solidFill>
              </a:rPr>
              <a:t>SYSCO</a:t>
            </a:r>
            <a:endParaRPr lang="en-US" dirty="0"/>
          </a:p>
        </p:txBody>
      </p:sp>
      <p:sp>
        <p:nvSpPr>
          <p:cNvPr id="12" name="Rectangle 11">
            <a:extLst>
              <a:ext uri="{FF2B5EF4-FFF2-40B4-BE49-F238E27FC236}">
                <a16:creationId xmlns:a16="http://schemas.microsoft.com/office/drawing/2014/main" id="{0DED017E-2729-4337-97C7-115439179B49}"/>
              </a:ext>
            </a:extLst>
          </p:cNvPr>
          <p:cNvSpPr/>
          <p:nvPr/>
        </p:nvSpPr>
        <p:spPr>
          <a:xfrm>
            <a:off x="654981" y="1240532"/>
            <a:ext cx="595035" cy="369332"/>
          </a:xfrm>
          <a:prstGeom prst="rect">
            <a:avLst/>
          </a:prstGeom>
        </p:spPr>
        <p:txBody>
          <a:bodyPr wrap="none">
            <a:spAutoFit/>
          </a:bodyPr>
          <a:lstStyle/>
          <a:p>
            <a:r>
              <a:rPr lang="en-US" dirty="0">
                <a:solidFill>
                  <a:schemeClr val="bg1"/>
                </a:solidFill>
              </a:rPr>
              <a:t>CHD</a:t>
            </a:r>
            <a:endParaRPr lang="en-US" dirty="0"/>
          </a:p>
        </p:txBody>
      </p:sp>
      <p:cxnSp>
        <p:nvCxnSpPr>
          <p:cNvPr id="14" name="Straight Arrow Connector 13">
            <a:extLst>
              <a:ext uri="{FF2B5EF4-FFF2-40B4-BE49-F238E27FC236}">
                <a16:creationId xmlns:a16="http://schemas.microsoft.com/office/drawing/2014/main" id="{184C6088-3DE0-4E79-B6DA-B992E345401E}"/>
              </a:ext>
            </a:extLst>
          </p:cNvPr>
          <p:cNvCxnSpPr>
            <a:cxnSpLocks/>
            <a:stCxn id="9" idx="0"/>
          </p:cNvCxnSpPr>
          <p:nvPr/>
        </p:nvCxnSpPr>
        <p:spPr>
          <a:xfrm flipV="1">
            <a:off x="1684734" y="1716506"/>
            <a:ext cx="1401366" cy="1"/>
          </a:xfrm>
          <a:prstGeom prst="straightConnector1">
            <a:avLst/>
          </a:prstGeom>
          <a:ln w="25400">
            <a:solidFill>
              <a:schemeClr val="accent3"/>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1E76210-7FB4-44F9-9293-19EF07089FDD}"/>
              </a:ext>
            </a:extLst>
          </p:cNvPr>
          <p:cNvCxnSpPr>
            <a:cxnSpLocks/>
          </p:cNvCxnSpPr>
          <p:nvPr/>
        </p:nvCxnSpPr>
        <p:spPr>
          <a:xfrm>
            <a:off x="1684733" y="5056582"/>
            <a:ext cx="1401367" cy="0"/>
          </a:xfrm>
          <a:prstGeom prst="straightConnector1">
            <a:avLst/>
          </a:prstGeom>
          <a:ln w="25400">
            <a:solidFill>
              <a:schemeClr val="accent3"/>
            </a:solidFill>
            <a:tailEnd type="triangle" w="med"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2745BF6-D2B3-4632-B1EC-EC7DB7E75919}"/>
              </a:ext>
            </a:extLst>
          </p:cNvPr>
          <p:cNvSpPr/>
          <p:nvPr/>
        </p:nvSpPr>
        <p:spPr>
          <a:xfrm>
            <a:off x="3025969" y="1220029"/>
            <a:ext cx="1828801" cy="992955"/>
          </a:xfrm>
          <a:prstGeom prst="rect">
            <a:avLst/>
          </a:prstGeom>
          <a:solidFill>
            <a:schemeClr val="accent3"/>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97D9C-1A0C-4C52-B293-64E7E2B11FAA}"/>
              </a:ext>
            </a:extLst>
          </p:cNvPr>
          <p:cNvSpPr/>
          <p:nvPr/>
        </p:nvSpPr>
        <p:spPr>
          <a:xfrm>
            <a:off x="2978946" y="4630974"/>
            <a:ext cx="1828801" cy="992955"/>
          </a:xfrm>
          <a:prstGeom prst="rect">
            <a:avLst/>
          </a:prstGeom>
          <a:solidFill>
            <a:schemeClr val="accent3"/>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37F891E0-D8B7-4E61-9DF0-624D12D1B28E}"/>
              </a:ext>
            </a:extLst>
          </p:cNvPr>
          <p:cNvSpPr txBox="1"/>
          <p:nvPr/>
        </p:nvSpPr>
        <p:spPr>
          <a:xfrm>
            <a:off x="3202765" y="1531840"/>
            <a:ext cx="2300287" cy="369332"/>
          </a:xfrm>
          <a:prstGeom prst="rect">
            <a:avLst/>
          </a:prstGeom>
          <a:noFill/>
        </p:spPr>
        <p:txBody>
          <a:bodyPr wrap="square" rtlCol="0">
            <a:spAutoFit/>
          </a:bodyPr>
          <a:lstStyle/>
          <a:p>
            <a:r>
              <a:rPr lang="en-US" dirty="0">
                <a:solidFill>
                  <a:schemeClr val="bg1"/>
                </a:solidFill>
              </a:rPr>
              <a:t>Data Cleansing</a:t>
            </a:r>
          </a:p>
        </p:txBody>
      </p:sp>
      <p:sp>
        <p:nvSpPr>
          <p:cNvPr id="22" name="TextBox 21">
            <a:extLst>
              <a:ext uri="{FF2B5EF4-FFF2-40B4-BE49-F238E27FC236}">
                <a16:creationId xmlns:a16="http://schemas.microsoft.com/office/drawing/2014/main" id="{E6DDB8CB-DA0B-46CF-B22C-3B9E36720E28}"/>
              </a:ext>
            </a:extLst>
          </p:cNvPr>
          <p:cNvSpPr txBox="1"/>
          <p:nvPr/>
        </p:nvSpPr>
        <p:spPr>
          <a:xfrm>
            <a:off x="3230168" y="4956827"/>
            <a:ext cx="2300287" cy="369332"/>
          </a:xfrm>
          <a:prstGeom prst="rect">
            <a:avLst/>
          </a:prstGeom>
          <a:noFill/>
        </p:spPr>
        <p:txBody>
          <a:bodyPr wrap="square" rtlCol="0">
            <a:spAutoFit/>
          </a:bodyPr>
          <a:lstStyle/>
          <a:p>
            <a:r>
              <a:rPr lang="en-US" dirty="0">
                <a:solidFill>
                  <a:schemeClr val="bg1"/>
                </a:solidFill>
              </a:rPr>
              <a:t>Data Cleansing</a:t>
            </a:r>
          </a:p>
        </p:txBody>
      </p:sp>
      <p:cxnSp>
        <p:nvCxnSpPr>
          <p:cNvPr id="23" name="Straight Arrow Connector 22">
            <a:extLst>
              <a:ext uri="{FF2B5EF4-FFF2-40B4-BE49-F238E27FC236}">
                <a16:creationId xmlns:a16="http://schemas.microsoft.com/office/drawing/2014/main" id="{363468EA-1037-42E8-9D74-9F28C17C1900}"/>
              </a:ext>
            </a:extLst>
          </p:cNvPr>
          <p:cNvCxnSpPr>
            <a:cxnSpLocks/>
          </p:cNvCxnSpPr>
          <p:nvPr/>
        </p:nvCxnSpPr>
        <p:spPr>
          <a:xfrm>
            <a:off x="4854770" y="1716506"/>
            <a:ext cx="1229321" cy="0"/>
          </a:xfrm>
          <a:prstGeom prst="straightConnector1">
            <a:avLst/>
          </a:prstGeom>
          <a:ln w="25400">
            <a:solidFill>
              <a:schemeClr val="accent3"/>
            </a:solidFill>
            <a:tailEnd type="none" w="med"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574A9E7-785F-4345-9107-C912079C5F31}"/>
              </a:ext>
            </a:extLst>
          </p:cNvPr>
          <p:cNvCxnSpPr>
            <a:cxnSpLocks/>
          </p:cNvCxnSpPr>
          <p:nvPr/>
        </p:nvCxnSpPr>
        <p:spPr>
          <a:xfrm>
            <a:off x="4807747" y="5153773"/>
            <a:ext cx="1288253" cy="0"/>
          </a:xfrm>
          <a:prstGeom prst="straightConnector1">
            <a:avLst/>
          </a:prstGeom>
          <a:ln w="25400">
            <a:solidFill>
              <a:schemeClr val="accent3"/>
            </a:solidFill>
            <a:tailEnd type="none" w="med" len="lg"/>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F836B33-6F7B-42C5-B875-44BBECD53EC0}"/>
              </a:ext>
            </a:extLst>
          </p:cNvPr>
          <p:cNvCxnSpPr/>
          <p:nvPr/>
        </p:nvCxnSpPr>
        <p:spPr>
          <a:xfrm>
            <a:off x="6096000" y="1728786"/>
            <a:ext cx="0" cy="3424987"/>
          </a:xfrm>
          <a:prstGeom prst="line">
            <a:avLst/>
          </a:prstGeom>
          <a:ln w="2222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A12DE90-E6F3-4D92-BA2F-B4AECF7E5E43}"/>
              </a:ext>
            </a:extLst>
          </p:cNvPr>
          <p:cNvCxnSpPr>
            <a:cxnSpLocks/>
          </p:cNvCxnSpPr>
          <p:nvPr/>
        </p:nvCxnSpPr>
        <p:spPr>
          <a:xfrm>
            <a:off x="6076917" y="3403183"/>
            <a:ext cx="807274" cy="22433"/>
          </a:xfrm>
          <a:prstGeom prst="straightConnector1">
            <a:avLst/>
          </a:prstGeom>
          <a:ln w="25400">
            <a:solidFill>
              <a:schemeClr val="accent3"/>
            </a:solidFill>
            <a:tailEnd type="triangle" w="med" len="lg"/>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D1E5B8CE-AE78-4920-A72B-609C30CD1BC5}"/>
              </a:ext>
            </a:extLst>
          </p:cNvPr>
          <p:cNvSpPr/>
          <p:nvPr/>
        </p:nvSpPr>
        <p:spPr>
          <a:xfrm>
            <a:off x="6838949" y="2906706"/>
            <a:ext cx="2076451" cy="96520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3A31EB9F-EDC9-47F9-B4FB-8701A01998BB}"/>
              </a:ext>
            </a:extLst>
          </p:cNvPr>
          <p:cNvSpPr txBox="1"/>
          <p:nvPr/>
        </p:nvSpPr>
        <p:spPr>
          <a:xfrm>
            <a:off x="6838949" y="2917863"/>
            <a:ext cx="2300287" cy="923330"/>
          </a:xfrm>
          <a:prstGeom prst="rect">
            <a:avLst/>
          </a:prstGeom>
          <a:noFill/>
        </p:spPr>
        <p:txBody>
          <a:bodyPr wrap="square" rtlCol="0">
            <a:spAutoFit/>
          </a:bodyPr>
          <a:lstStyle/>
          <a:p>
            <a:r>
              <a:rPr lang="en-US" dirty="0">
                <a:solidFill>
                  <a:schemeClr val="bg1"/>
                </a:solidFill>
              </a:rPr>
              <a:t>Record Linkage to Calculate Record Similarity Score</a:t>
            </a:r>
          </a:p>
        </p:txBody>
      </p:sp>
      <p:cxnSp>
        <p:nvCxnSpPr>
          <p:cNvPr id="36" name="Straight Arrow Connector 35">
            <a:extLst>
              <a:ext uri="{FF2B5EF4-FFF2-40B4-BE49-F238E27FC236}">
                <a16:creationId xmlns:a16="http://schemas.microsoft.com/office/drawing/2014/main" id="{98911FAA-7E51-4088-8D43-7C640EBFC522}"/>
              </a:ext>
            </a:extLst>
          </p:cNvPr>
          <p:cNvCxnSpPr>
            <a:cxnSpLocks/>
          </p:cNvCxnSpPr>
          <p:nvPr/>
        </p:nvCxnSpPr>
        <p:spPr>
          <a:xfrm>
            <a:off x="8648666" y="3428370"/>
            <a:ext cx="807274" cy="12909"/>
          </a:xfrm>
          <a:prstGeom prst="straightConnector1">
            <a:avLst/>
          </a:prstGeom>
          <a:ln w="25400">
            <a:solidFill>
              <a:schemeClr val="accent3"/>
            </a:solidFill>
            <a:tailEnd type="triangle" w="med" len="lg"/>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B828FE77-B1EE-481A-933C-56DDB96D43FF}"/>
              </a:ext>
            </a:extLst>
          </p:cNvPr>
          <p:cNvSpPr/>
          <p:nvPr/>
        </p:nvSpPr>
        <p:spPr>
          <a:xfrm>
            <a:off x="9455940" y="2882590"/>
            <a:ext cx="2300285" cy="965208"/>
          </a:xfrm>
          <a:prstGeom prst="rect">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ED821076-60F2-4C7C-8391-7096875F6FA8}"/>
              </a:ext>
            </a:extLst>
          </p:cNvPr>
          <p:cNvSpPr txBox="1"/>
          <p:nvPr/>
        </p:nvSpPr>
        <p:spPr>
          <a:xfrm>
            <a:off x="9394020" y="2903529"/>
            <a:ext cx="2478890" cy="923330"/>
          </a:xfrm>
          <a:prstGeom prst="rect">
            <a:avLst/>
          </a:prstGeom>
          <a:noFill/>
        </p:spPr>
        <p:txBody>
          <a:bodyPr wrap="square" rtlCol="0">
            <a:spAutoFit/>
          </a:bodyPr>
          <a:lstStyle/>
          <a:p>
            <a:r>
              <a:rPr lang="en-US" dirty="0">
                <a:solidFill>
                  <a:schemeClr val="bg1"/>
                </a:solidFill>
              </a:rPr>
              <a:t>Expectation/Conditional Maximization algorithm for Matching </a:t>
            </a:r>
          </a:p>
        </p:txBody>
      </p:sp>
      <p:cxnSp>
        <p:nvCxnSpPr>
          <p:cNvPr id="44" name="Straight Arrow Connector 43">
            <a:extLst>
              <a:ext uri="{FF2B5EF4-FFF2-40B4-BE49-F238E27FC236}">
                <a16:creationId xmlns:a16="http://schemas.microsoft.com/office/drawing/2014/main" id="{49AC29CA-6934-420F-9BDC-9BD0BF6AD83C}"/>
              </a:ext>
            </a:extLst>
          </p:cNvPr>
          <p:cNvCxnSpPr/>
          <p:nvPr/>
        </p:nvCxnSpPr>
        <p:spPr>
          <a:xfrm>
            <a:off x="10372725" y="3868737"/>
            <a:ext cx="0" cy="854194"/>
          </a:xfrm>
          <a:prstGeom prst="straightConnector1">
            <a:avLst/>
          </a:prstGeom>
          <a:ln w="2222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90B677A7-0C6C-4FCB-B5C6-915AD160ED08}"/>
              </a:ext>
            </a:extLst>
          </p:cNvPr>
          <p:cNvSpPr/>
          <p:nvPr/>
        </p:nvSpPr>
        <p:spPr>
          <a:xfrm>
            <a:off x="9469030" y="4708195"/>
            <a:ext cx="2076451" cy="96520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CBDADE9A-1056-4065-BD58-D817E4A6D673}"/>
              </a:ext>
            </a:extLst>
          </p:cNvPr>
          <p:cNvSpPr txBox="1"/>
          <p:nvPr/>
        </p:nvSpPr>
        <p:spPr>
          <a:xfrm>
            <a:off x="9671449" y="5013501"/>
            <a:ext cx="2300287" cy="369332"/>
          </a:xfrm>
          <a:prstGeom prst="rect">
            <a:avLst/>
          </a:prstGeom>
          <a:noFill/>
        </p:spPr>
        <p:txBody>
          <a:bodyPr wrap="square" rtlCol="0">
            <a:spAutoFit/>
          </a:bodyPr>
          <a:lstStyle/>
          <a:p>
            <a:r>
              <a:rPr lang="en-US" dirty="0">
                <a:solidFill>
                  <a:schemeClr val="bg1"/>
                </a:solidFill>
              </a:rPr>
              <a:t>Final CSV Output</a:t>
            </a:r>
          </a:p>
        </p:txBody>
      </p:sp>
    </p:spTree>
    <p:extLst>
      <p:ext uri="{BB962C8B-B14F-4D97-AF65-F5344CB8AC3E}">
        <p14:creationId xmlns:p14="http://schemas.microsoft.com/office/powerpoint/2010/main" val="1846069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FCCCCF3E895D499EEF1AD3F5FB0B35" ma:contentTypeVersion="10" ma:contentTypeDescription="Create a new document." ma:contentTypeScope="" ma:versionID="74a395f847bc68e4673e2105d000f0ae">
  <xsd:schema xmlns:xsd="http://www.w3.org/2001/XMLSchema" xmlns:xs="http://www.w3.org/2001/XMLSchema" xmlns:p="http://schemas.microsoft.com/office/2006/metadata/properties" xmlns:ns3="0a94dc1d-67ac-4721-a191-9cceb29ca2c7" targetNamespace="http://schemas.microsoft.com/office/2006/metadata/properties" ma:root="true" ma:fieldsID="7ab3a15db461511152fc1c92334a81e1" ns3:_="">
    <xsd:import namespace="0a94dc1d-67ac-4721-a191-9cceb29ca2c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94dc1d-67ac-4721-a191-9cceb29ca2c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1FC3B53-C927-4847-90DB-17AEF0E611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94dc1d-67ac-4721-a191-9cceb29ca2c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EAC7990-B182-4371-827D-7472AC8A2CF3}">
  <ds:schemaRefs>
    <ds:schemaRef ds:uri="http://schemas.microsoft.com/sharepoint/v3/contenttype/forms"/>
  </ds:schemaRefs>
</ds:datastoreItem>
</file>

<file path=customXml/itemProps3.xml><?xml version="1.0" encoding="utf-8"?>
<ds:datastoreItem xmlns:ds="http://schemas.openxmlformats.org/officeDocument/2006/customXml" ds:itemID="{78C07825-83E6-4186-9EB4-48EE8D6AE0CE}">
  <ds:schemaRefs>
    <ds:schemaRef ds:uri="http://schemas.openxmlformats.org/package/2006/metadata/core-properties"/>
    <ds:schemaRef ds:uri="http://purl.org/dc/elements/1.1/"/>
    <ds:schemaRef ds:uri="http://schemas.microsoft.com/office/2006/metadata/properties"/>
    <ds:schemaRef ds:uri="http://purl.org/dc/terms/"/>
    <ds:schemaRef ds:uri="http://schemas.microsoft.com/office/infopath/2007/PartnerControls"/>
    <ds:schemaRef ds:uri="http://schemas.microsoft.com/office/2006/documentManagement/types"/>
    <ds:schemaRef ds:uri="0a94dc1d-67ac-4721-a191-9cceb29ca2c7"/>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544</TotalTime>
  <Words>3230</Words>
  <Application>Microsoft Office PowerPoint</Application>
  <PresentationFormat>Widescreen</PresentationFormat>
  <Paragraphs>494</Paragraphs>
  <Slides>43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Wingdings</vt:lpstr>
      <vt:lpstr>Office Theme</vt:lpstr>
      <vt:lpstr>Capstone Project 2 An ML model for Third Party Data Enrichment</vt:lpstr>
      <vt:lpstr>Understanding the Customer</vt:lpstr>
      <vt:lpstr>Customer Data Architecture</vt:lpstr>
      <vt:lpstr>PowerPoint Presentation</vt:lpstr>
      <vt:lpstr>Highlights of ML model: </vt:lpstr>
      <vt:lpstr>Reason for developing our own ML algorithm Instead of Using FindMatches</vt:lpstr>
      <vt:lpstr>SVOC DAAS Model</vt:lpstr>
      <vt:lpstr>Elastic Matching Algorithm Diagram for DELTA Update</vt:lpstr>
      <vt:lpstr> Diagram for Third Party Matching Software</vt:lpstr>
      <vt:lpstr>Challenge 1 in this Third Party data match model</vt:lpstr>
      <vt:lpstr> Summary of the Current Unsupervised Algorithm</vt:lpstr>
      <vt:lpstr>Proposed Machine Learning Optimization for SVOC and CHD</vt:lpstr>
      <vt:lpstr>Initial Ideas for Machine Learning Optimization</vt:lpstr>
      <vt:lpstr>How to measure CHD and SVOC Machine Learning?</vt:lpstr>
      <vt:lpstr>Several Examples for Unsupervised Learning Pitfall </vt:lpstr>
      <vt:lpstr>Several Examples for Unsupervised Learning Pitfall </vt:lpstr>
      <vt:lpstr>                    How to Break-Down Record-Linkage for ML</vt:lpstr>
      <vt:lpstr>                    How to Break-Down Record-Linkage for ML</vt:lpstr>
      <vt:lpstr>Functionality of Record Linkage Library</vt:lpstr>
      <vt:lpstr>Initial Quality Check for CHD Data Matching</vt:lpstr>
      <vt:lpstr>In-house Machine Learning Algorithm for Customer Data Matching</vt:lpstr>
      <vt:lpstr>PowerPoint Presentation</vt:lpstr>
      <vt:lpstr>Apply XGBoost model to Test Data Prediction </vt:lpstr>
      <vt:lpstr>Safegraph Record Number Counts Distribution in CA</vt:lpstr>
      <vt:lpstr>Safegraph Record Number Counts Distribution in TX</vt:lpstr>
      <vt:lpstr>PowerPoint Presentation</vt:lpstr>
      <vt:lpstr>PowerPoint Presentation</vt:lpstr>
      <vt:lpstr>Safegraph Match Pct for all 51 States</vt:lpstr>
      <vt:lpstr>PowerPoint Presentation</vt:lpstr>
      <vt:lpstr>Summary</vt:lpstr>
      <vt:lpstr>Challenge 2 in this Third Party data match model</vt:lpstr>
      <vt:lpstr>Comparison of Different Dataset Sizes</vt:lpstr>
      <vt:lpstr>Side by Side Comparison</vt:lpstr>
      <vt:lpstr>CHD-SYSCO Matching Percentage Check  </vt:lpstr>
      <vt:lpstr>Total Number of Index Pairs generated from RecordLinkage for Calculation</vt:lpstr>
      <vt:lpstr>Next Step: Get Ready for Production </vt:lpstr>
      <vt:lpstr>Proposed Architecture</vt:lpstr>
      <vt:lpstr>Software Architecture for Third Party Operator Dim</vt:lpstr>
      <vt:lpstr>PowerPoint Presentation</vt:lpstr>
      <vt:lpstr>Utilizing CloudWatch to maximize economic benefit </vt:lpstr>
      <vt:lpstr>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2 A ML model for Third Party Data Enrichment</dc:title>
  <dc:creator>Hu, Julia 000</dc:creator>
  <cp:lastModifiedBy>Hu, Julia 000</cp:lastModifiedBy>
  <cp:revision>1</cp:revision>
  <dcterms:created xsi:type="dcterms:W3CDTF">2020-06-14T16:40:01Z</dcterms:created>
  <dcterms:modified xsi:type="dcterms:W3CDTF">2020-06-15T01:44:19Z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0x01010016FCCCCF3E895D499EEF1AD3F5FB0B35</vt:lpwstr>
  </property>
</Properties>
</file>