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snapToObjects="1">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25E0-30DF-9A4E-A90F-CCA6D399A5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CF064-E378-AD46-AC16-794090FE4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3B43B5-3212-E54E-B488-13EB42F886D1}"/>
              </a:ext>
            </a:extLst>
          </p:cNvPr>
          <p:cNvSpPr>
            <a:spLocks noGrp="1"/>
          </p:cNvSpPr>
          <p:nvPr>
            <p:ph type="dt" sz="half" idx="10"/>
          </p:nvPr>
        </p:nvSpPr>
        <p:spPr/>
        <p:txBody>
          <a:bodyPr/>
          <a:lstStyle/>
          <a:p>
            <a:fld id="{672BA02E-F41C-1348-8A02-4B963E7FEF40}" type="datetimeFigureOut">
              <a:rPr lang="en-US" smtClean="0"/>
              <a:t>7/12/2020</a:t>
            </a:fld>
            <a:endParaRPr lang="en-US"/>
          </a:p>
        </p:txBody>
      </p:sp>
      <p:sp>
        <p:nvSpPr>
          <p:cNvPr id="5" name="Footer Placeholder 4">
            <a:extLst>
              <a:ext uri="{FF2B5EF4-FFF2-40B4-BE49-F238E27FC236}">
                <a16:creationId xmlns:a16="http://schemas.microsoft.com/office/drawing/2014/main" id="{71B79DC5-3384-1249-B319-D8C6995FE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048DD-CFA1-674E-B69E-B3C33DDE7E1F}"/>
              </a:ext>
            </a:extLst>
          </p:cNvPr>
          <p:cNvSpPr>
            <a:spLocks noGrp="1"/>
          </p:cNvSpPr>
          <p:nvPr>
            <p:ph type="sldNum" sz="quarter" idx="12"/>
          </p:nvPr>
        </p:nvSpPr>
        <p:spPr/>
        <p:txBody>
          <a:bodyPr/>
          <a:lstStyle/>
          <a:p>
            <a:fld id="{F0B22D70-86FF-0B48-9639-04203506E26F}" type="slidenum">
              <a:rPr lang="en-US" smtClean="0"/>
              <a:t>‹#›</a:t>
            </a:fld>
            <a:endParaRPr lang="en-US"/>
          </a:p>
        </p:txBody>
      </p:sp>
    </p:spTree>
    <p:extLst>
      <p:ext uri="{BB962C8B-B14F-4D97-AF65-F5344CB8AC3E}">
        <p14:creationId xmlns:p14="http://schemas.microsoft.com/office/powerpoint/2010/main" val="3446332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6CFC2-74CF-844D-A344-1F0AC8FD35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4805D4-BCD6-3541-9FAD-8872AAC4B3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5A941-D653-5145-B24E-A3D94A5E2660}"/>
              </a:ext>
            </a:extLst>
          </p:cNvPr>
          <p:cNvSpPr>
            <a:spLocks noGrp="1"/>
          </p:cNvSpPr>
          <p:nvPr>
            <p:ph type="dt" sz="half" idx="10"/>
          </p:nvPr>
        </p:nvSpPr>
        <p:spPr/>
        <p:txBody>
          <a:bodyPr/>
          <a:lstStyle/>
          <a:p>
            <a:fld id="{672BA02E-F41C-1348-8A02-4B963E7FEF40}" type="datetimeFigureOut">
              <a:rPr lang="en-US" smtClean="0"/>
              <a:t>7/12/2020</a:t>
            </a:fld>
            <a:endParaRPr lang="en-US"/>
          </a:p>
        </p:txBody>
      </p:sp>
      <p:sp>
        <p:nvSpPr>
          <p:cNvPr id="5" name="Footer Placeholder 4">
            <a:extLst>
              <a:ext uri="{FF2B5EF4-FFF2-40B4-BE49-F238E27FC236}">
                <a16:creationId xmlns:a16="http://schemas.microsoft.com/office/drawing/2014/main" id="{7B60D704-A2FA-3040-94C8-F999F8FD6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C5BB8-2C71-A44C-8841-C4803E457419}"/>
              </a:ext>
            </a:extLst>
          </p:cNvPr>
          <p:cNvSpPr>
            <a:spLocks noGrp="1"/>
          </p:cNvSpPr>
          <p:nvPr>
            <p:ph type="sldNum" sz="quarter" idx="12"/>
          </p:nvPr>
        </p:nvSpPr>
        <p:spPr/>
        <p:txBody>
          <a:bodyPr/>
          <a:lstStyle/>
          <a:p>
            <a:fld id="{F0B22D70-86FF-0B48-9639-04203506E26F}" type="slidenum">
              <a:rPr lang="en-US" smtClean="0"/>
              <a:t>‹#›</a:t>
            </a:fld>
            <a:endParaRPr lang="en-US"/>
          </a:p>
        </p:txBody>
      </p:sp>
    </p:spTree>
    <p:extLst>
      <p:ext uri="{BB962C8B-B14F-4D97-AF65-F5344CB8AC3E}">
        <p14:creationId xmlns:p14="http://schemas.microsoft.com/office/powerpoint/2010/main" val="335864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28F8AA-A55B-C94C-995D-A647CCC845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1DA93C-8661-7F41-8EAA-B6BC9C3B43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F99F0-DA1F-364E-A043-8F6A6F75AB3D}"/>
              </a:ext>
            </a:extLst>
          </p:cNvPr>
          <p:cNvSpPr>
            <a:spLocks noGrp="1"/>
          </p:cNvSpPr>
          <p:nvPr>
            <p:ph type="dt" sz="half" idx="10"/>
          </p:nvPr>
        </p:nvSpPr>
        <p:spPr/>
        <p:txBody>
          <a:bodyPr/>
          <a:lstStyle/>
          <a:p>
            <a:fld id="{672BA02E-F41C-1348-8A02-4B963E7FEF40}" type="datetimeFigureOut">
              <a:rPr lang="en-US" smtClean="0"/>
              <a:t>7/12/2020</a:t>
            </a:fld>
            <a:endParaRPr lang="en-US"/>
          </a:p>
        </p:txBody>
      </p:sp>
      <p:sp>
        <p:nvSpPr>
          <p:cNvPr id="5" name="Footer Placeholder 4">
            <a:extLst>
              <a:ext uri="{FF2B5EF4-FFF2-40B4-BE49-F238E27FC236}">
                <a16:creationId xmlns:a16="http://schemas.microsoft.com/office/drawing/2014/main" id="{45C65A07-E098-F842-A6E9-ABE022E7D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56B37-8867-D646-9C76-7F5DE26B7E96}"/>
              </a:ext>
            </a:extLst>
          </p:cNvPr>
          <p:cNvSpPr>
            <a:spLocks noGrp="1"/>
          </p:cNvSpPr>
          <p:nvPr>
            <p:ph type="sldNum" sz="quarter" idx="12"/>
          </p:nvPr>
        </p:nvSpPr>
        <p:spPr/>
        <p:txBody>
          <a:bodyPr/>
          <a:lstStyle/>
          <a:p>
            <a:fld id="{F0B22D70-86FF-0B48-9639-04203506E26F}" type="slidenum">
              <a:rPr lang="en-US" smtClean="0"/>
              <a:t>‹#›</a:t>
            </a:fld>
            <a:endParaRPr lang="en-US"/>
          </a:p>
        </p:txBody>
      </p:sp>
    </p:spTree>
    <p:extLst>
      <p:ext uri="{BB962C8B-B14F-4D97-AF65-F5344CB8AC3E}">
        <p14:creationId xmlns:p14="http://schemas.microsoft.com/office/powerpoint/2010/main" val="82884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F1C4-72F3-7847-88C2-C26F096256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DBEA26-68CF-C741-BCED-32976C0D35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47F02-E132-EE4B-8A73-C111591954CF}"/>
              </a:ext>
            </a:extLst>
          </p:cNvPr>
          <p:cNvSpPr>
            <a:spLocks noGrp="1"/>
          </p:cNvSpPr>
          <p:nvPr>
            <p:ph type="dt" sz="half" idx="10"/>
          </p:nvPr>
        </p:nvSpPr>
        <p:spPr/>
        <p:txBody>
          <a:bodyPr/>
          <a:lstStyle/>
          <a:p>
            <a:fld id="{672BA02E-F41C-1348-8A02-4B963E7FEF40}" type="datetimeFigureOut">
              <a:rPr lang="en-US" smtClean="0"/>
              <a:t>7/12/2020</a:t>
            </a:fld>
            <a:endParaRPr lang="en-US"/>
          </a:p>
        </p:txBody>
      </p:sp>
      <p:sp>
        <p:nvSpPr>
          <p:cNvPr id="5" name="Footer Placeholder 4">
            <a:extLst>
              <a:ext uri="{FF2B5EF4-FFF2-40B4-BE49-F238E27FC236}">
                <a16:creationId xmlns:a16="http://schemas.microsoft.com/office/drawing/2014/main" id="{CE3DB151-C6D3-354C-B6D8-CB342225C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FD176-D1E9-1945-B167-5221371A1118}"/>
              </a:ext>
            </a:extLst>
          </p:cNvPr>
          <p:cNvSpPr>
            <a:spLocks noGrp="1"/>
          </p:cNvSpPr>
          <p:nvPr>
            <p:ph type="sldNum" sz="quarter" idx="12"/>
          </p:nvPr>
        </p:nvSpPr>
        <p:spPr/>
        <p:txBody>
          <a:bodyPr/>
          <a:lstStyle/>
          <a:p>
            <a:fld id="{F0B22D70-86FF-0B48-9639-04203506E26F}" type="slidenum">
              <a:rPr lang="en-US" smtClean="0"/>
              <a:t>‹#›</a:t>
            </a:fld>
            <a:endParaRPr lang="en-US"/>
          </a:p>
        </p:txBody>
      </p:sp>
    </p:spTree>
    <p:extLst>
      <p:ext uri="{BB962C8B-B14F-4D97-AF65-F5344CB8AC3E}">
        <p14:creationId xmlns:p14="http://schemas.microsoft.com/office/powerpoint/2010/main" val="53655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F76B-A8D5-D44B-AB0C-6C009FEE88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A2F141-01D0-A84C-9ADE-6E47B1A68F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85B286B-FC03-EA45-B861-9433C3F649B9}"/>
              </a:ext>
            </a:extLst>
          </p:cNvPr>
          <p:cNvSpPr>
            <a:spLocks noGrp="1"/>
          </p:cNvSpPr>
          <p:nvPr>
            <p:ph type="dt" sz="half" idx="10"/>
          </p:nvPr>
        </p:nvSpPr>
        <p:spPr/>
        <p:txBody>
          <a:bodyPr/>
          <a:lstStyle/>
          <a:p>
            <a:fld id="{672BA02E-F41C-1348-8A02-4B963E7FEF40}" type="datetimeFigureOut">
              <a:rPr lang="en-US" smtClean="0"/>
              <a:t>7/12/2020</a:t>
            </a:fld>
            <a:endParaRPr lang="en-US"/>
          </a:p>
        </p:txBody>
      </p:sp>
      <p:sp>
        <p:nvSpPr>
          <p:cNvPr id="5" name="Footer Placeholder 4">
            <a:extLst>
              <a:ext uri="{FF2B5EF4-FFF2-40B4-BE49-F238E27FC236}">
                <a16:creationId xmlns:a16="http://schemas.microsoft.com/office/drawing/2014/main" id="{806BFEC6-4135-9F41-8588-67C11C237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4F976-3634-5248-9581-E26709D049CA}"/>
              </a:ext>
            </a:extLst>
          </p:cNvPr>
          <p:cNvSpPr>
            <a:spLocks noGrp="1"/>
          </p:cNvSpPr>
          <p:nvPr>
            <p:ph type="sldNum" sz="quarter" idx="12"/>
          </p:nvPr>
        </p:nvSpPr>
        <p:spPr/>
        <p:txBody>
          <a:bodyPr/>
          <a:lstStyle/>
          <a:p>
            <a:fld id="{F0B22D70-86FF-0B48-9639-04203506E26F}" type="slidenum">
              <a:rPr lang="en-US" smtClean="0"/>
              <a:t>‹#›</a:t>
            </a:fld>
            <a:endParaRPr lang="en-US"/>
          </a:p>
        </p:txBody>
      </p:sp>
    </p:spTree>
    <p:extLst>
      <p:ext uri="{BB962C8B-B14F-4D97-AF65-F5344CB8AC3E}">
        <p14:creationId xmlns:p14="http://schemas.microsoft.com/office/powerpoint/2010/main" val="222306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7E29-91D4-F444-A83A-4F4379A31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751CE5-3746-0142-9222-40C0F9324B4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669BC5-4431-A44D-8752-14EAE3C612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01ADE-E771-9C42-8415-F57BD3827A5B}"/>
              </a:ext>
            </a:extLst>
          </p:cNvPr>
          <p:cNvSpPr>
            <a:spLocks noGrp="1"/>
          </p:cNvSpPr>
          <p:nvPr>
            <p:ph type="dt" sz="half" idx="10"/>
          </p:nvPr>
        </p:nvSpPr>
        <p:spPr/>
        <p:txBody>
          <a:bodyPr/>
          <a:lstStyle/>
          <a:p>
            <a:fld id="{672BA02E-F41C-1348-8A02-4B963E7FEF40}" type="datetimeFigureOut">
              <a:rPr lang="en-US" smtClean="0"/>
              <a:t>7/12/2020</a:t>
            </a:fld>
            <a:endParaRPr lang="en-US"/>
          </a:p>
        </p:txBody>
      </p:sp>
      <p:sp>
        <p:nvSpPr>
          <p:cNvPr id="6" name="Footer Placeholder 5">
            <a:extLst>
              <a:ext uri="{FF2B5EF4-FFF2-40B4-BE49-F238E27FC236}">
                <a16:creationId xmlns:a16="http://schemas.microsoft.com/office/drawing/2014/main" id="{7CB11F60-188C-6D46-8968-59AECB6629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B0B663-0690-CA40-8009-745D82936D05}"/>
              </a:ext>
            </a:extLst>
          </p:cNvPr>
          <p:cNvSpPr>
            <a:spLocks noGrp="1"/>
          </p:cNvSpPr>
          <p:nvPr>
            <p:ph type="sldNum" sz="quarter" idx="12"/>
          </p:nvPr>
        </p:nvSpPr>
        <p:spPr/>
        <p:txBody>
          <a:bodyPr/>
          <a:lstStyle/>
          <a:p>
            <a:fld id="{F0B22D70-86FF-0B48-9639-04203506E26F}" type="slidenum">
              <a:rPr lang="en-US" smtClean="0"/>
              <a:t>‹#›</a:t>
            </a:fld>
            <a:endParaRPr lang="en-US"/>
          </a:p>
        </p:txBody>
      </p:sp>
    </p:spTree>
    <p:extLst>
      <p:ext uri="{BB962C8B-B14F-4D97-AF65-F5344CB8AC3E}">
        <p14:creationId xmlns:p14="http://schemas.microsoft.com/office/powerpoint/2010/main" val="380361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4EA4-60AB-4B44-850F-8B6F924A97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97DAB9-46D1-AF48-B671-28393436C6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9C79B40-265E-874F-97DD-C46E9DF617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887CFE-C3CC-504F-8F1F-0FAA75FB61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88AF11-BC31-094C-AEDE-ECE204A5A1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2AEC59-5DCD-0741-877E-BDAD09A178A7}"/>
              </a:ext>
            </a:extLst>
          </p:cNvPr>
          <p:cNvSpPr>
            <a:spLocks noGrp="1"/>
          </p:cNvSpPr>
          <p:nvPr>
            <p:ph type="dt" sz="half" idx="10"/>
          </p:nvPr>
        </p:nvSpPr>
        <p:spPr/>
        <p:txBody>
          <a:bodyPr/>
          <a:lstStyle/>
          <a:p>
            <a:fld id="{672BA02E-F41C-1348-8A02-4B963E7FEF40}" type="datetimeFigureOut">
              <a:rPr lang="en-US" smtClean="0"/>
              <a:t>7/12/2020</a:t>
            </a:fld>
            <a:endParaRPr lang="en-US"/>
          </a:p>
        </p:txBody>
      </p:sp>
      <p:sp>
        <p:nvSpPr>
          <p:cNvPr id="8" name="Footer Placeholder 7">
            <a:extLst>
              <a:ext uri="{FF2B5EF4-FFF2-40B4-BE49-F238E27FC236}">
                <a16:creationId xmlns:a16="http://schemas.microsoft.com/office/drawing/2014/main" id="{58A0DAD9-9408-D546-ABB8-563C91576F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9DB730-A73F-EE4F-AA41-12A2379922DC}"/>
              </a:ext>
            </a:extLst>
          </p:cNvPr>
          <p:cNvSpPr>
            <a:spLocks noGrp="1"/>
          </p:cNvSpPr>
          <p:nvPr>
            <p:ph type="sldNum" sz="quarter" idx="12"/>
          </p:nvPr>
        </p:nvSpPr>
        <p:spPr/>
        <p:txBody>
          <a:bodyPr/>
          <a:lstStyle/>
          <a:p>
            <a:fld id="{F0B22D70-86FF-0B48-9639-04203506E26F}" type="slidenum">
              <a:rPr lang="en-US" smtClean="0"/>
              <a:t>‹#›</a:t>
            </a:fld>
            <a:endParaRPr lang="en-US"/>
          </a:p>
        </p:txBody>
      </p:sp>
    </p:spTree>
    <p:extLst>
      <p:ext uri="{BB962C8B-B14F-4D97-AF65-F5344CB8AC3E}">
        <p14:creationId xmlns:p14="http://schemas.microsoft.com/office/powerpoint/2010/main" val="532544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277C-3CEA-A24E-86B4-2DDD984894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A31A81-C3A1-6F48-9205-F5B217024FE5}"/>
              </a:ext>
            </a:extLst>
          </p:cNvPr>
          <p:cNvSpPr>
            <a:spLocks noGrp="1"/>
          </p:cNvSpPr>
          <p:nvPr>
            <p:ph type="dt" sz="half" idx="10"/>
          </p:nvPr>
        </p:nvSpPr>
        <p:spPr/>
        <p:txBody>
          <a:bodyPr/>
          <a:lstStyle/>
          <a:p>
            <a:fld id="{672BA02E-F41C-1348-8A02-4B963E7FEF40}" type="datetimeFigureOut">
              <a:rPr lang="en-US" smtClean="0"/>
              <a:t>7/12/2020</a:t>
            </a:fld>
            <a:endParaRPr lang="en-US"/>
          </a:p>
        </p:txBody>
      </p:sp>
      <p:sp>
        <p:nvSpPr>
          <p:cNvPr id="4" name="Footer Placeholder 3">
            <a:extLst>
              <a:ext uri="{FF2B5EF4-FFF2-40B4-BE49-F238E27FC236}">
                <a16:creationId xmlns:a16="http://schemas.microsoft.com/office/drawing/2014/main" id="{A3753D88-47BE-284B-AA78-B7663D0DEB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B3B831-3436-884F-A5FE-C9F6C85A90EC}"/>
              </a:ext>
            </a:extLst>
          </p:cNvPr>
          <p:cNvSpPr>
            <a:spLocks noGrp="1"/>
          </p:cNvSpPr>
          <p:nvPr>
            <p:ph type="sldNum" sz="quarter" idx="12"/>
          </p:nvPr>
        </p:nvSpPr>
        <p:spPr/>
        <p:txBody>
          <a:bodyPr/>
          <a:lstStyle/>
          <a:p>
            <a:fld id="{F0B22D70-86FF-0B48-9639-04203506E26F}" type="slidenum">
              <a:rPr lang="en-US" smtClean="0"/>
              <a:t>‹#›</a:t>
            </a:fld>
            <a:endParaRPr lang="en-US"/>
          </a:p>
        </p:txBody>
      </p:sp>
    </p:spTree>
    <p:extLst>
      <p:ext uri="{BB962C8B-B14F-4D97-AF65-F5344CB8AC3E}">
        <p14:creationId xmlns:p14="http://schemas.microsoft.com/office/powerpoint/2010/main" val="1107031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068AD-A340-B348-877C-9AFC619E8203}"/>
              </a:ext>
            </a:extLst>
          </p:cNvPr>
          <p:cNvSpPr>
            <a:spLocks noGrp="1"/>
          </p:cNvSpPr>
          <p:nvPr>
            <p:ph type="dt" sz="half" idx="10"/>
          </p:nvPr>
        </p:nvSpPr>
        <p:spPr/>
        <p:txBody>
          <a:bodyPr/>
          <a:lstStyle/>
          <a:p>
            <a:fld id="{672BA02E-F41C-1348-8A02-4B963E7FEF40}" type="datetimeFigureOut">
              <a:rPr lang="en-US" smtClean="0"/>
              <a:t>7/12/2020</a:t>
            </a:fld>
            <a:endParaRPr lang="en-US"/>
          </a:p>
        </p:txBody>
      </p:sp>
      <p:sp>
        <p:nvSpPr>
          <p:cNvPr id="3" name="Footer Placeholder 2">
            <a:extLst>
              <a:ext uri="{FF2B5EF4-FFF2-40B4-BE49-F238E27FC236}">
                <a16:creationId xmlns:a16="http://schemas.microsoft.com/office/drawing/2014/main" id="{A8525B78-AB19-2245-9249-344BF14D7A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BEF4BA-A380-174D-A14A-FD94E852CBE3}"/>
              </a:ext>
            </a:extLst>
          </p:cNvPr>
          <p:cNvSpPr>
            <a:spLocks noGrp="1"/>
          </p:cNvSpPr>
          <p:nvPr>
            <p:ph type="sldNum" sz="quarter" idx="12"/>
          </p:nvPr>
        </p:nvSpPr>
        <p:spPr/>
        <p:txBody>
          <a:bodyPr/>
          <a:lstStyle/>
          <a:p>
            <a:fld id="{F0B22D70-86FF-0B48-9639-04203506E26F}" type="slidenum">
              <a:rPr lang="en-US" smtClean="0"/>
              <a:t>‹#›</a:t>
            </a:fld>
            <a:endParaRPr lang="en-US"/>
          </a:p>
        </p:txBody>
      </p:sp>
    </p:spTree>
    <p:extLst>
      <p:ext uri="{BB962C8B-B14F-4D97-AF65-F5344CB8AC3E}">
        <p14:creationId xmlns:p14="http://schemas.microsoft.com/office/powerpoint/2010/main" val="79055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B0D2-CD96-5D41-B2C5-14233194B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D61681-4957-CD4B-982A-EDFF84A3BE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AA2AE-A3F8-104D-AE8D-4672FFC2B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EE6003-27B1-A646-9A62-3C7982901238}"/>
              </a:ext>
            </a:extLst>
          </p:cNvPr>
          <p:cNvSpPr>
            <a:spLocks noGrp="1"/>
          </p:cNvSpPr>
          <p:nvPr>
            <p:ph type="dt" sz="half" idx="10"/>
          </p:nvPr>
        </p:nvSpPr>
        <p:spPr/>
        <p:txBody>
          <a:bodyPr/>
          <a:lstStyle/>
          <a:p>
            <a:fld id="{672BA02E-F41C-1348-8A02-4B963E7FEF40}" type="datetimeFigureOut">
              <a:rPr lang="en-US" smtClean="0"/>
              <a:t>7/12/2020</a:t>
            </a:fld>
            <a:endParaRPr lang="en-US"/>
          </a:p>
        </p:txBody>
      </p:sp>
      <p:sp>
        <p:nvSpPr>
          <p:cNvPr id="6" name="Footer Placeholder 5">
            <a:extLst>
              <a:ext uri="{FF2B5EF4-FFF2-40B4-BE49-F238E27FC236}">
                <a16:creationId xmlns:a16="http://schemas.microsoft.com/office/drawing/2014/main" id="{D6D8D3D6-D19B-DF49-B159-6168C00468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8E92C-6E07-3C4E-84B3-636024DEDE9B}"/>
              </a:ext>
            </a:extLst>
          </p:cNvPr>
          <p:cNvSpPr>
            <a:spLocks noGrp="1"/>
          </p:cNvSpPr>
          <p:nvPr>
            <p:ph type="sldNum" sz="quarter" idx="12"/>
          </p:nvPr>
        </p:nvSpPr>
        <p:spPr/>
        <p:txBody>
          <a:bodyPr/>
          <a:lstStyle/>
          <a:p>
            <a:fld id="{F0B22D70-86FF-0B48-9639-04203506E26F}" type="slidenum">
              <a:rPr lang="en-US" smtClean="0"/>
              <a:t>‹#›</a:t>
            </a:fld>
            <a:endParaRPr lang="en-US"/>
          </a:p>
        </p:txBody>
      </p:sp>
    </p:spTree>
    <p:extLst>
      <p:ext uri="{BB962C8B-B14F-4D97-AF65-F5344CB8AC3E}">
        <p14:creationId xmlns:p14="http://schemas.microsoft.com/office/powerpoint/2010/main" val="583047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B56CC-3B7B-7F45-A0EA-6C7E0DDDA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1F69A5-E2B8-1A49-83F9-4E210DB961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BD3A8-DB6B-1D4D-B86A-1C84563F1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F829CB-3EF0-4B45-8746-8D20FD7D878E}"/>
              </a:ext>
            </a:extLst>
          </p:cNvPr>
          <p:cNvSpPr>
            <a:spLocks noGrp="1"/>
          </p:cNvSpPr>
          <p:nvPr>
            <p:ph type="dt" sz="half" idx="10"/>
          </p:nvPr>
        </p:nvSpPr>
        <p:spPr/>
        <p:txBody>
          <a:bodyPr/>
          <a:lstStyle/>
          <a:p>
            <a:fld id="{672BA02E-F41C-1348-8A02-4B963E7FEF40}" type="datetimeFigureOut">
              <a:rPr lang="en-US" smtClean="0"/>
              <a:t>7/12/2020</a:t>
            </a:fld>
            <a:endParaRPr lang="en-US"/>
          </a:p>
        </p:txBody>
      </p:sp>
      <p:sp>
        <p:nvSpPr>
          <p:cNvPr id="6" name="Footer Placeholder 5">
            <a:extLst>
              <a:ext uri="{FF2B5EF4-FFF2-40B4-BE49-F238E27FC236}">
                <a16:creationId xmlns:a16="http://schemas.microsoft.com/office/drawing/2014/main" id="{AB1D05AC-64D3-1B46-83A5-62D73AB42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D5C911-921D-364C-A7F8-DBD140D901FD}"/>
              </a:ext>
            </a:extLst>
          </p:cNvPr>
          <p:cNvSpPr>
            <a:spLocks noGrp="1"/>
          </p:cNvSpPr>
          <p:nvPr>
            <p:ph type="sldNum" sz="quarter" idx="12"/>
          </p:nvPr>
        </p:nvSpPr>
        <p:spPr/>
        <p:txBody>
          <a:bodyPr/>
          <a:lstStyle/>
          <a:p>
            <a:fld id="{F0B22D70-86FF-0B48-9639-04203506E26F}" type="slidenum">
              <a:rPr lang="en-US" smtClean="0"/>
              <a:t>‹#›</a:t>
            </a:fld>
            <a:endParaRPr lang="en-US"/>
          </a:p>
        </p:txBody>
      </p:sp>
    </p:spTree>
    <p:extLst>
      <p:ext uri="{BB962C8B-B14F-4D97-AF65-F5344CB8AC3E}">
        <p14:creationId xmlns:p14="http://schemas.microsoft.com/office/powerpoint/2010/main" val="2533443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959686-583F-7541-BA85-5A461C82FA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6C7EAC-FF6A-7943-9E72-D48B97FEBE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6AB461-E3CF-0945-9BAF-B29F3A07FB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BA02E-F41C-1348-8A02-4B963E7FEF40}" type="datetimeFigureOut">
              <a:rPr lang="en-US" smtClean="0"/>
              <a:t>7/12/2020</a:t>
            </a:fld>
            <a:endParaRPr lang="en-US"/>
          </a:p>
        </p:txBody>
      </p:sp>
      <p:sp>
        <p:nvSpPr>
          <p:cNvPr id="5" name="Footer Placeholder 4">
            <a:extLst>
              <a:ext uri="{FF2B5EF4-FFF2-40B4-BE49-F238E27FC236}">
                <a16:creationId xmlns:a16="http://schemas.microsoft.com/office/drawing/2014/main" id="{FB4E0D8A-1C07-8947-8B17-B850210D71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E45CA1-DF05-B64E-8296-3EC0ED507A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22D70-86FF-0B48-9639-04203506E26F}" type="slidenum">
              <a:rPr lang="en-US" smtClean="0"/>
              <a:t>‹#›</a:t>
            </a:fld>
            <a:endParaRPr lang="en-US"/>
          </a:p>
        </p:txBody>
      </p:sp>
    </p:spTree>
    <p:extLst>
      <p:ext uri="{BB962C8B-B14F-4D97-AF65-F5344CB8AC3E}">
        <p14:creationId xmlns:p14="http://schemas.microsoft.com/office/powerpoint/2010/main" val="1572633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21FE-869A-5F4A-8EB7-BB2DF0FB349A}"/>
              </a:ext>
            </a:extLst>
          </p:cNvPr>
          <p:cNvSpPr>
            <a:spLocks noGrp="1"/>
          </p:cNvSpPr>
          <p:nvPr>
            <p:ph type="ctrTitle"/>
          </p:nvPr>
        </p:nvSpPr>
        <p:spPr/>
        <p:txBody>
          <a:bodyPr/>
          <a:lstStyle/>
          <a:p>
            <a:r>
              <a:rPr lang="en-US" dirty="0"/>
              <a:t>Capstone Project 1 Summary</a:t>
            </a:r>
          </a:p>
        </p:txBody>
      </p:sp>
      <p:sp>
        <p:nvSpPr>
          <p:cNvPr id="3" name="Subtitle 2">
            <a:extLst>
              <a:ext uri="{FF2B5EF4-FFF2-40B4-BE49-F238E27FC236}">
                <a16:creationId xmlns:a16="http://schemas.microsoft.com/office/drawing/2014/main" id="{8482971B-265C-A24E-9FCA-C57C63737B7A}"/>
              </a:ext>
            </a:extLst>
          </p:cNvPr>
          <p:cNvSpPr>
            <a:spLocks noGrp="1"/>
          </p:cNvSpPr>
          <p:nvPr>
            <p:ph type="subTitle" idx="1"/>
          </p:nvPr>
        </p:nvSpPr>
        <p:spPr/>
        <p:txBody>
          <a:bodyPr/>
          <a:lstStyle/>
          <a:p>
            <a:r>
              <a:rPr lang="en-US" dirty="0"/>
              <a:t>Julia Hu</a:t>
            </a:r>
          </a:p>
          <a:p>
            <a:r>
              <a:rPr lang="en-US" dirty="0"/>
              <a:t>July 2020</a:t>
            </a:r>
          </a:p>
        </p:txBody>
      </p:sp>
    </p:spTree>
    <p:extLst>
      <p:ext uri="{BB962C8B-B14F-4D97-AF65-F5344CB8AC3E}">
        <p14:creationId xmlns:p14="http://schemas.microsoft.com/office/powerpoint/2010/main" val="3006163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1F00-9898-8349-A248-2506C76AAE73}"/>
              </a:ext>
            </a:extLst>
          </p:cNvPr>
          <p:cNvSpPr>
            <a:spLocks noGrp="1"/>
          </p:cNvSpPr>
          <p:nvPr>
            <p:ph type="title"/>
          </p:nvPr>
        </p:nvSpPr>
        <p:spPr/>
        <p:txBody>
          <a:bodyPr/>
          <a:lstStyle/>
          <a:p>
            <a:r>
              <a:rPr lang="en-US" dirty="0"/>
              <a:t>8. Visualization of Well Log after Filled Missing Values </a:t>
            </a:r>
          </a:p>
        </p:txBody>
      </p:sp>
      <p:sp>
        <p:nvSpPr>
          <p:cNvPr id="6" name="Rectangle 5">
            <a:extLst>
              <a:ext uri="{FF2B5EF4-FFF2-40B4-BE49-F238E27FC236}">
                <a16:creationId xmlns:a16="http://schemas.microsoft.com/office/drawing/2014/main" id="{19743596-DC0E-7F46-A74A-D2F515247A7D}"/>
              </a:ext>
            </a:extLst>
          </p:cNvPr>
          <p:cNvSpPr>
            <a:spLocks noChangeArrowheads="1"/>
          </p:cNvSpPr>
          <p:nvPr/>
        </p:nvSpPr>
        <p:spPr bwMode="auto">
          <a:xfrm>
            <a:off x="3104147" y="3368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2" name="Picture 7">
            <a:extLst>
              <a:ext uri="{FF2B5EF4-FFF2-40B4-BE49-F238E27FC236}">
                <a16:creationId xmlns:a16="http://schemas.microsoft.com/office/drawing/2014/main" id="{47F50F45-8ECA-F44B-B345-CE0F7E3FB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328" y="2526632"/>
            <a:ext cx="4587919" cy="316631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73CC4B7-85AF-CA40-AC9D-A557B4F50EC8}"/>
              </a:ext>
            </a:extLst>
          </p:cNvPr>
          <p:cNvSpPr>
            <a:spLocks noChangeArrowheads="1"/>
          </p:cNvSpPr>
          <p:nvPr/>
        </p:nvSpPr>
        <p:spPr bwMode="auto">
          <a:xfrm>
            <a:off x="859303" y="5692942"/>
            <a:ext cx="53119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Figure 5: Figure of DTC log with filled in missing values.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44AAE66C-1652-3541-A9A6-B0A15983DAFF}"/>
              </a:ext>
            </a:extLst>
          </p:cNvPr>
          <p:cNvPicPr/>
          <p:nvPr/>
        </p:nvPicPr>
        <p:blipFill>
          <a:blip r:embed="rId3"/>
          <a:stretch>
            <a:fillRect/>
          </a:stretch>
        </p:blipFill>
        <p:spPr>
          <a:xfrm>
            <a:off x="6096000" y="2808095"/>
            <a:ext cx="5943600" cy="1998345"/>
          </a:xfrm>
          <a:prstGeom prst="rect">
            <a:avLst/>
          </a:prstGeom>
        </p:spPr>
      </p:pic>
      <p:sp>
        <p:nvSpPr>
          <p:cNvPr id="12" name="Rectangle 11">
            <a:extLst>
              <a:ext uri="{FF2B5EF4-FFF2-40B4-BE49-F238E27FC236}">
                <a16:creationId xmlns:a16="http://schemas.microsoft.com/office/drawing/2014/main" id="{69B92EDA-8154-7C41-81B5-DE061C464FB6}"/>
              </a:ext>
            </a:extLst>
          </p:cNvPr>
          <p:cNvSpPr>
            <a:spLocks noChangeArrowheads="1"/>
          </p:cNvSpPr>
          <p:nvPr/>
        </p:nvSpPr>
        <p:spPr bwMode="auto">
          <a:xfrm>
            <a:off x="6096000" y="5692942"/>
            <a:ext cx="45873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Figure 6: RMSE improvement for DTC and DTS.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0251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288C-6C31-5D42-BC6B-20CC40AF4C6C}"/>
              </a:ext>
            </a:extLst>
          </p:cNvPr>
          <p:cNvSpPr>
            <a:spLocks noGrp="1"/>
          </p:cNvSpPr>
          <p:nvPr>
            <p:ph type="title"/>
          </p:nvPr>
        </p:nvSpPr>
        <p:spPr/>
        <p:txBody>
          <a:bodyPr/>
          <a:lstStyle/>
          <a:p>
            <a:r>
              <a:rPr lang="en-US" dirty="0"/>
              <a:t>9. Accuracy of Pseudo-label method for filling missing units</a:t>
            </a:r>
          </a:p>
        </p:txBody>
      </p:sp>
      <p:sp>
        <p:nvSpPr>
          <p:cNvPr id="4" name="Rectangle 2">
            <a:extLst>
              <a:ext uri="{FF2B5EF4-FFF2-40B4-BE49-F238E27FC236}">
                <a16:creationId xmlns:a16="http://schemas.microsoft.com/office/drawing/2014/main" id="{C257E7A4-5D5A-2147-AF98-84EC7211DB77}"/>
              </a:ext>
            </a:extLst>
          </p:cNvPr>
          <p:cNvSpPr>
            <a:spLocks noChangeArrowheads="1"/>
          </p:cNvSpPr>
          <p:nvPr/>
        </p:nvSpPr>
        <p:spPr bwMode="auto">
          <a:xfrm>
            <a:off x="3200400" y="25988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8">
            <a:extLst>
              <a:ext uri="{FF2B5EF4-FFF2-40B4-BE49-F238E27FC236}">
                <a16:creationId xmlns:a16="http://schemas.microsoft.com/office/drawing/2014/main" id="{B65FD0D4-EC58-2E4A-B169-CAC276D9F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598821"/>
            <a:ext cx="5184053" cy="26589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495EAEB-248A-E946-92F1-1BC60E76A4E1}"/>
              </a:ext>
            </a:extLst>
          </p:cNvPr>
          <p:cNvSpPr>
            <a:spLocks noChangeArrowheads="1"/>
          </p:cNvSpPr>
          <p:nvPr/>
        </p:nvSpPr>
        <p:spPr bwMode="auto">
          <a:xfrm>
            <a:off x="3020863" y="5542381"/>
            <a:ext cx="61502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Figure 7: The accuracy against varying percentage of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psudolabeled</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data.</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6426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1D9A5-7A95-C44D-9B73-249F104FF08B}"/>
              </a:ext>
            </a:extLst>
          </p:cNvPr>
          <p:cNvSpPr>
            <a:spLocks noGrp="1"/>
          </p:cNvSpPr>
          <p:nvPr>
            <p:ph type="title"/>
          </p:nvPr>
        </p:nvSpPr>
        <p:spPr/>
        <p:txBody>
          <a:bodyPr/>
          <a:lstStyle/>
          <a:p>
            <a:r>
              <a:rPr lang="en-US" dirty="0"/>
              <a:t>Feature Engineering Method</a:t>
            </a:r>
          </a:p>
        </p:txBody>
      </p:sp>
      <p:sp>
        <p:nvSpPr>
          <p:cNvPr id="3" name="Content Placeholder 2">
            <a:extLst>
              <a:ext uri="{FF2B5EF4-FFF2-40B4-BE49-F238E27FC236}">
                <a16:creationId xmlns:a16="http://schemas.microsoft.com/office/drawing/2014/main" id="{C6B38E79-4283-DB4F-A4BA-C534EE518613}"/>
              </a:ext>
            </a:extLst>
          </p:cNvPr>
          <p:cNvSpPr>
            <a:spLocks noGrp="1"/>
          </p:cNvSpPr>
          <p:nvPr>
            <p:ph idx="1"/>
          </p:nvPr>
        </p:nvSpPr>
        <p:spPr>
          <a:xfrm>
            <a:off x="729916" y="1572962"/>
            <a:ext cx="10515600" cy="4351338"/>
          </a:xfrm>
        </p:spPr>
        <p:txBody>
          <a:bodyPr/>
          <a:lstStyle/>
          <a:p>
            <a:r>
              <a:rPr lang="en-US" dirty="0"/>
              <a:t>Two features were engineered to improve accuracy: (1) Apply logarithm. (2) Use Gradient method to accentuate difference. </a:t>
            </a:r>
          </a:p>
        </p:txBody>
      </p:sp>
      <p:pic>
        <p:nvPicPr>
          <p:cNvPr id="4" name="Picture 3">
            <a:extLst>
              <a:ext uri="{FF2B5EF4-FFF2-40B4-BE49-F238E27FC236}">
                <a16:creationId xmlns:a16="http://schemas.microsoft.com/office/drawing/2014/main" id="{29227F56-2263-4745-8E55-5EA5B30906F6}"/>
              </a:ext>
            </a:extLst>
          </p:cNvPr>
          <p:cNvPicPr/>
          <p:nvPr/>
        </p:nvPicPr>
        <p:blipFill>
          <a:blip r:embed="rId2">
            <a:extLst>
              <a:ext uri="{28A0092B-C50C-407E-A947-70E740481C1C}">
                <a14:useLocalDpi xmlns:a14="http://schemas.microsoft.com/office/drawing/2010/main" val="0"/>
              </a:ext>
            </a:extLst>
          </a:blip>
          <a:stretch>
            <a:fillRect/>
          </a:stretch>
        </p:blipFill>
        <p:spPr>
          <a:xfrm>
            <a:off x="2392713" y="2898525"/>
            <a:ext cx="6486592" cy="2778510"/>
          </a:xfrm>
          <a:prstGeom prst="rect">
            <a:avLst/>
          </a:prstGeom>
        </p:spPr>
      </p:pic>
      <p:sp>
        <p:nvSpPr>
          <p:cNvPr id="5" name="Rectangle 4">
            <a:extLst>
              <a:ext uri="{FF2B5EF4-FFF2-40B4-BE49-F238E27FC236}">
                <a16:creationId xmlns:a16="http://schemas.microsoft.com/office/drawing/2014/main" id="{E870ECA5-8CD0-AD41-9045-386B80EF1664}"/>
              </a:ext>
            </a:extLst>
          </p:cNvPr>
          <p:cNvSpPr/>
          <p:nvPr/>
        </p:nvSpPr>
        <p:spPr>
          <a:xfrm>
            <a:off x="2392713" y="5924300"/>
            <a:ext cx="6096000" cy="369332"/>
          </a:xfrm>
          <a:prstGeom prst="rect">
            <a:avLst/>
          </a:prstGeom>
        </p:spPr>
        <p:txBody>
          <a:bodyPr>
            <a:spAutoFit/>
          </a:bodyPr>
          <a:lstStyle/>
          <a:p>
            <a:pPr lvl="0"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Figure 8: Feature engineering to improve model.</a:t>
            </a:r>
            <a:endParaRPr lang="en-US" altLang="en-US" dirty="0">
              <a:latin typeface="Arial" panose="020B0604020202020204" pitchFamily="34" charset="0"/>
            </a:endParaRPr>
          </a:p>
        </p:txBody>
      </p:sp>
    </p:spTree>
    <p:extLst>
      <p:ext uri="{BB962C8B-B14F-4D97-AF65-F5344CB8AC3E}">
        <p14:creationId xmlns:p14="http://schemas.microsoft.com/office/powerpoint/2010/main" val="2776917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F33C-6B93-DF4A-95E7-EEAF0D28EC0F}"/>
              </a:ext>
            </a:extLst>
          </p:cNvPr>
          <p:cNvSpPr>
            <a:spLocks noGrp="1"/>
          </p:cNvSpPr>
          <p:nvPr>
            <p:ph type="title"/>
          </p:nvPr>
        </p:nvSpPr>
        <p:spPr/>
        <p:txBody>
          <a:bodyPr/>
          <a:lstStyle/>
          <a:p>
            <a:r>
              <a:rPr lang="en-US" dirty="0"/>
              <a:t>10. ML model Building</a:t>
            </a:r>
          </a:p>
        </p:txBody>
      </p:sp>
      <p:sp>
        <p:nvSpPr>
          <p:cNvPr id="3" name="Content Placeholder 2">
            <a:extLst>
              <a:ext uri="{FF2B5EF4-FFF2-40B4-BE49-F238E27FC236}">
                <a16:creationId xmlns:a16="http://schemas.microsoft.com/office/drawing/2014/main" id="{AFBAF685-5F6A-ED4F-89AC-C4C62D4AD036}"/>
              </a:ext>
            </a:extLst>
          </p:cNvPr>
          <p:cNvSpPr>
            <a:spLocks noGrp="1"/>
          </p:cNvSpPr>
          <p:nvPr>
            <p:ph idx="1"/>
          </p:nvPr>
        </p:nvSpPr>
        <p:spPr/>
        <p:txBody>
          <a:bodyPr/>
          <a:lstStyle/>
          <a:p>
            <a:r>
              <a:rPr lang="en-US" dirty="0"/>
              <a:t>After preprocessing a simple fully connected ANN network, with very few nodes, was applied. The first layer has 24 nodes, second layer 8 nodes, and then connected to a dense layer before dropout. </a:t>
            </a:r>
          </a:p>
          <a:p>
            <a:pPr marL="0" indent="0">
              <a:buNone/>
            </a:pPr>
            <a:endParaRPr lang="en-US" dirty="0"/>
          </a:p>
        </p:txBody>
      </p:sp>
      <p:pic>
        <p:nvPicPr>
          <p:cNvPr id="4" name="Picture 3">
            <a:extLst>
              <a:ext uri="{FF2B5EF4-FFF2-40B4-BE49-F238E27FC236}">
                <a16:creationId xmlns:a16="http://schemas.microsoft.com/office/drawing/2014/main" id="{E7882FDD-C3F6-6945-942A-F427DB47A190}"/>
              </a:ext>
            </a:extLst>
          </p:cNvPr>
          <p:cNvPicPr/>
          <p:nvPr/>
        </p:nvPicPr>
        <p:blipFill>
          <a:blip r:embed="rId2">
            <a:extLst>
              <a:ext uri="{28A0092B-C50C-407E-A947-70E740481C1C}">
                <a14:useLocalDpi xmlns:a14="http://schemas.microsoft.com/office/drawing/2010/main" val="0"/>
              </a:ext>
            </a:extLst>
          </a:blip>
          <a:stretch>
            <a:fillRect/>
          </a:stretch>
        </p:blipFill>
        <p:spPr>
          <a:xfrm>
            <a:off x="2775283" y="3309019"/>
            <a:ext cx="6669505" cy="2867944"/>
          </a:xfrm>
          <a:prstGeom prst="rect">
            <a:avLst/>
          </a:prstGeom>
        </p:spPr>
      </p:pic>
      <p:sp>
        <p:nvSpPr>
          <p:cNvPr id="5" name="Rectangle 4">
            <a:extLst>
              <a:ext uri="{FF2B5EF4-FFF2-40B4-BE49-F238E27FC236}">
                <a16:creationId xmlns:a16="http://schemas.microsoft.com/office/drawing/2014/main" id="{C519059F-80D1-D34A-8030-327C312230EB}"/>
              </a:ext>
            </a:extLst>
          </p:cNvPr>
          <p:cNvSpPr/>
          <p:nvPr/>
        </p:nvSpPr>
        <p:spPr>
          <a:xfrm>
            <a:off x="2775283" y="6211669"/>
            <a:ext cx="6096000" cy="646331"/>
          </a:xfrm>
          <a:prstGeom prst="rect">
            <a:avLst/>
          </a:prstGeom>
        </p:spPr>
        <p:txBody>
          <a:bodyPr>
            <a:spAutoFit/>
          </a:bodyPr>
          <a:lstStyle/>
          <a:p>
            <a:r>
              <a:rPr lang="en-US" dirty="0">
                <a:solidFill>
                  <a:srgbClr val="000000"/>
                </a:solidFill>
                <a:latin typeface="Helvetica Neue" panose="02000503000000020004" pitchFamily="2" charset="0"/>
                <a:ea typeface="Times New Roman" panose="02020603050405020304" pitchFamily="18" charset="0"/>
                <a:cs typeface="Times New Roman" panose="02020603050405020304" pitchFamily="18" charset="0"/>
              </a:rPr>
              <a:t>Figure 9: Comparison of predicted data and test data shows good agreement.</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41264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A00A-716D-AE4E-A8D1-6BFC8EB00F73}"/>
              </a:ext>
            </a:extLst>
          </p:cNvPr>
          <p:cNvSpPr>
            <a:spLocks noGrp="1"/>
          </p:cNvSpPr>
          <p:nvPr>
            <p:ph type="title"/>
          </p:nvPr>
        </p:nvSpPr>
        <p:spPr/>
        <p:txBody>
          <a:bodyPr/>
          <a:lstStyle/>
          <a:p>
            <a:r>
              <a:rPr lang="en-US" dirty="0"/>
              <a:t>11. ML model comparison</a:t>
            </a:r>
          </a:p>
        </p:txBody>
      </p:sp>
      <p:sp>
        <p:nvSpPr>
          <p:cNvPr id="3" name="Content Placeholder 2">
            <a:extLst>
              <a:ext uri="{FF2B5EF4-FFF2-40B4-BE49-F238E27FC236}">
                <a16:creationId xmlns:a16="http://schemas.microsoft.com/office/drawing/2014/main" id="{21C97697-6D05-1046-9237-1439AC0753DD}"/>
              </a:ext>
            </a:extLst>
          </p:cNvPr>
          <p:cNvSpPr>
            <a:spLocks noGrp="1"/>
          </p:cNvSpPr>
          <p:nvPr>
            <p:ph idx="1"/>
          </p:nvPr>
        </p:nvSpPr>
        <p:spPr/>
        <p:txBody>
          <a:bodyPr/>
          <a:lstStyle/>
          <a:p>
            <a:r>
              <a:rPr lang="en-US" dirty="0" err="1" smtClean="0"/>
              <a:t>XGBoost</a:t>
            </a:r>
            <a:r>
              <a:rPr lang="en-US" dirty="0" smtClean="0"/>
              <a:t> was also tested in this project, and the following table shows </a:t>
            </a:r>
            <a:r>
              <a:rPr lang="en-US" dirty="0" err="1" smtClean="0"/>
              <a:t>hyperparameter</a:t>
            </a:r>
            <a:r>
              <a:rPr lang="en-US" dirty="0" smtClean="0"/>
              <a:t> tuned with </a:t>
            </a:r>
            <a:r>
              <a:rPr lang="en-US" dirty="0" err="1" smtClean="0"/>
              <a:t>XGBoos</a:t>
            </a:r>
            <a:r>
              <a:rPr lang="en-US" dirty="0" err="1" smtClean="0"/>
              <a:t>t</a:t>
            </a:r>
            <a:r>
              <a:rPr lang="en-US" dirty="0" smtClean="0"/>
              <a:t> for performance improvement.</a:t>
            </a:r>
          </a:p>
          <a:p>
            <a:endParaRPr lang="en-US" dirty="0"/>
          </a:p>
        </p:txBody>
      </p:sp>
      <p:pic>
        <p:nvPicPr>
          <p:cNvPr id="5" name="Picture 4"/>
          <p:cNvPicPr>
            <a:picLocks noChangeAspect="1"/>
          </p:cNvPicPr>
          <p:nvPr/>
        </p:nvPicPr>
        <p:blipFill>
          <a:blip r:embed="rId2"/>
          <a:stretch>
            <a:fillRect/>
          </a:stretch>
        </p:blipFill>
        <p:spPr>
          <a:xfrm>
            <a:off x="445524" y="2750882"/>
            <a:ext cx="11163300" cy="3676650"/>
          </a:xfrm>
          <a:prstGeom prst="rect">
            <a:avLst/>
          </a:prstGeom>
        </p:spPr>
      </p:pic>
    </p:spTree>
    <p:extLst>
      <p:ext uri="{BB962C8B-B14F-4D97-AF65-F5344CB8AC3E}">
        <p14:creationId xmlns:p14="http://schemas.microsoft.com/office/powerpoint/2010/main" val="3410290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ML Best Algorithm R2 = 0.99</a:t>
            </a:r>
            <a:endParaRPr lang="en-US" dirty="0"/>
          </a:p>
        </p:txBody>
      </p:sp>
      <p:pic>
        <p:nvPicPr>
          <p:cNvPr id="4" name="Content Placeholder 3"/>
          <p:cNvPicPr>
            <a:picLocks noGrp="1" noChangeAspect="1"/>
          </p:cNvPicPr>
          <p:nvPr>
            <p:ph idx="1"/>
          </p:nvPr>
        </p:nvPicPr>
        <p:blipFill>
          <a:blip r:embed="rId2"/>
          <a:stretch>
            <a:fillRect/>
          </a:stretch>
        </p:blipFill>
        <p:spPr>
          <a:xfrm>
            <a:off x="1182329" y="1690688"/>
            <a:ext cx="7833852" cy="2911229"/>
          </a:xfrm>
          <a:prstGeom prst="rect">
            <a:avLst/>
          </a:prstGeom>
        </p:spPr>
      </p:pic>
      <p:pic>
        <p:nvPicPr>
          <p:cNvPr id="5" name="Picture 4"/>
          <p:cNvPicPr>
            <a:picLocks noChangeAspect="1"/>
          </p:cNvPicPr>
          <p:nvPr/>
        </p:nvPicPr>
        <p:blipFill>
          <a:blip r:embed="rId3"/>
          <a:stretch>
            <a:fillRect/>
          </a:stretch>
        </p:blipFill>
        <p:spPr>
          <a:xfrm>
            <a:off x="1317523" y="4484612"/>
            <a:ext cx="7541342" cy="2373388"/>
          </a:xfrm>
          <a:prstGeom prst="rect">
            <a:avLst/>
          </a:prstGeom>
        </p:spPr>
      </p:pic>
    </p:spTree>
    <p:extLst>
      <p:ext uri="{BB962C8B-B14F-4D97-AF65-F5344CB8AC3E}">
        <p14:creationId xmlns:p14="http://schemas.microsoft.com/office/powerpoint/2010/main" val="3013873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E171-6C84-41FA-907F-BBF3831E9E92}"/>
              </a:ext>
            </a:extLst>
          </p:cNvPr>
          <p:cNvSpPr>
            <a:spLocks noGrp="1"/>
          </p:cNvSpPr>
          <p:nvPr>
            <p:ph type="title"/>
          </p:nvPr>
        </p:nvSpPr>
        <p:spPr/>
        <p:txBody>
          <a:bodyPr/>
          <a:lstStyle/>
          <a:p>
            <a:r>
              <a:rPr lang="en-US" dirty="0" smtClean="0"/>
              <a:t>13. LSTM </a:t>
            </a:r>
            <a:r>
              <a:rPr lang="en-US" dirty="0"/>
              <a:t>Alone</a:t>
            </a:r>
          </a:p>
        </p:txBody>
      </p:sp>
      <p:sp>
        <p:nvSpPr>
          <p:cNvPr id="3" name="Content Placeholder 2">
            <a:extLst>
              <a:ext uri="{FF2B5EF4-FFF2-40B4-BE49-F238E27FC236}">
                <a16:creationId xmlns:a16="http://schemas.microsoft.com/office/drawing/2014/main" id="{B04CCB0C-59E5-4E22-BAA5-11177CDDBD64}"/>
              </a:ext>
            </a:extLst>
          </p:cNvPr>
          <p:cNvSpPr>
            <a:spLocks noGrp="1"/>
          </p:cNvSpPr>
          <p:nvPr>
            <p:ph idx="1"/>
          </p:nvPr>
        </p:nvSpPr>
        <p:spPr/>
        <p:txBody>
          <a:bodyPr/>
          <a:lstStyle/>
          <a:p>
            <a:r>
              <a:rPr lang="en-US" dirty="0"/>
              <a:t>No change on Min-Max scaler </a:t>
            </a:r>
          </a:p>
          <a:p>
            <a:r>
              <a:rPr lang="en-US" dirty="0"/>
              <a:t>Used re-shape to prepare data for Multi-variate LSTM</a:t>
            </a:r>
          </a:p>
          <a:p>
            <a:r>
              <a:rPr lang="en-US" dirty="0"/>
              <a:t>Two layer LSTM, with each layer 256 neurons, history window size 40, epoch 100, </a:t>
            </a:r>
            <a:r>
              <a:rPr lang="en-US" dirty="0" err="1"/>
              <a:t>Relu</a:t>
            </a:r>
            <a:r>
              <a:rPr lang="en-US" dirty="0"/>
              <a:t> activation, MSE loss.</a:t>
            </a:r>
          </a:p>
          <a:p>
            <a:r>
              <a:rPr lang="en-US" dirty="0"/>
              <a:t>Initial result is promising, RMSE=2.84006, R2=0.9679.</a:t>
            </a:r>
          </a:p>
          <a:p>
            <a:pPr marL="0" indent="0">
              <a:buNone/>
            </a:pPr>
            <a:r>
              <a:rPr lang="en-US" dirty="0"/>
              <a:t>  </a:t>
            </a:r>
          </a:p>
        </p:txBody>
      </p:sp>
    </p:spTree>
    <p:extLst>
      <p:ext uri="{BB962C8B-B14F-4D97-AF65-F5344CB8AC3E}">
        <p14:creationId xmlns:p14="http://schemas.microsoft.com/office/powerpoint/2010/main" val="1976470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92BE-C99A-486C-A1BB-81FD3EA6EDD8}"/>
              </a:ext>
            </a:extLst>
          </p:cNvPr>
          <p:cNvSpPr>
            <a:spLocks noGrp="1"/>
          </p:cNvSpPr>
          <p:nvPr>
            <p:ph type="title"/>
          </p:nvPr>
        </p:nvSpPr>
        <p:spPr>
          <a:xfrm>
            <a:off x="946150" y="0"/>
            <a:ext cx="10515600" cy="1325563"/>
          </a:xfrm>
        </p:spPr>
        <p:txBody>
          <a:bodyPr/>
          <a:lstStyle/>
          <a:p>
            <a:r>
              <a:rPr lang="en-US" dirty="0"/>
              <a:t>CNN + LSTM </a:t>
            </a:r>
          </a:p>
        </p:txBody>
      </p:sp>
      <p:pic>
        <p:nvPicPr>
          <p:cNvPr id="4" name="Picture 3">
            <a:extLst>
              <a:ext uri="{FF2B5EF4-FFF2-40B4-BE49-F238E27FC236}">
                <a16:creationId xmlns:a16="http://schemas.microsoft.com/office/drawing/2014/main" id="{DFBC5C3D-3E82-4CB7-96CD-C66B43EB20A3}"/>
              </a:ext>
            </a:extLst>
          </p:cNvPr>
          <p:cNvPicPr>
            <a:picLocks noChangeAspect="1"/>
          </p:cNvPicPr>
          <p:nvPr/>
        </p:nvPicPr>
        <p:blipFill>
          <a:blip r:embed="rId2"/>
          <a:stretch>
            <a:fillRect/>
          </a:stretch>
        </p:blipFill>
        <p:spPr>
          <a:xfrm>
            <a:off x="1530350" y="1277938"/>
            <a:ext cx="7778750" cy="2827932"/>
          </a:xfrm>
          <a:prstGeom prst="rect">
            <a:avLst/>
          </a:prstGeom>
        </p:spPr>
      </p:pic>
      <p:pic>
        <p:nvPicPr>
          <p:cNvPr id="5" name="Picture 4">
            <a:extLst>
              <a:ext uri="{FF2B5EF4-FFF2-40B4-BE49-F238E27FC236}">
                <a16:creationId xmlns:a16="http://schemas.microsoft.com/office/drawing/2014/main" id="{E1B57CA7-EF5D-405A-9A22-1F3B518A4467}"/>
              </a:ext>
            </a:extLst>
          </p:cNvPr>
          <p:cNvPicPr>
            <a:picLocks noChangeAspect="1"/>
          </p:cNvPicPr>
          <p:nvPr/>
        </p:nvPicPr>
        <p:blipFill>
          <a:blip r:embed="rId3"/>
          <a:stretch>
            <a:fillRect/>
          </a:stretch>
        </p:blipFill>
        <p:spPr>
          <a:xfrm>
            <a:off x="1530350" y="4105870"/>
            <a:ext cx="7441924" cy="2816664"/>
          </a:xfrm>
          <a:prstGeom prst="rect">
            <a:avLst/>
          </a:prstGeom>
        </p:spPr>
      </p:pic>
    </p:spTree>
    <p:extLst>
      <p:ext uri="{BB962C8B-B14F-4D97-AF65-F5344CB8AC3E}">
        <p14:creationId xmlns:p14="http://schemas.microsoft.com/office/powerpoint/2010/main" val="3963257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6058-DAF5-4D9F-B79D-C4E064AAC663}"/>
              </a:ext>
            </a:extLst>
          </p:cNvPr>
          <p:cNvSpPr>
            <a:spLocks noGrp="1"/>
          </p:cNvSpPr>
          <p:nvPr>
            <p:ph type="title"/>
          </p:nvPr>
        </p:nvSpPr>
        <p:spPr/>
        <p:txBody>
          <a:bodyPr/>
          <a:lstStyle/>
          <a:p>
            <a:r>
              <a:rPr lang="en-US" dirty="0" smtClean="0"/>
              <a:t>15. </a:t>
            </a:r>
            <a:r>
              <a:rPr lang="en-US" dirty="0" smtClean="0"/>
              <a:t>CNN+LSTM Result R2 = 0.988</a:t>
            </a:r>
            <a:endParaRPr lang="en-US" dirty="0"/>
          </a:p>
        </p:txBody>
      </p:sp>
      <p:pic>
        <p:nvPicPr>
          <p:cNvPr id="4" name="Picture 3">
            <a:extLst>
              <a:ext uri="{FF2B5EF4-FFF2-40B4-BE49-F238E27FC236}">
                <a16:creationId xmlns:a16="http://schemas.microsoft.com/office/drawing/2014/main" id="{D10976EB-2E2C-4936-BFA8-F096F2650D4F}"/>
              </a:ext>
            </a:extLst>
          </p:cNvPr>
          <p:cNvPicPr>
            <a:picLocks noChangeAspect="1"/>
          </p:cNvPicPr>
          <p:nvPr/>
        </p:nvPicPr>
        <p:blipFill>
          <a:blip r:embed="rId2"/>
          <a:stretch>
            <a:fillRect/>
          </a:stretch>
        </p:blipFill>
        <p:spPr>
          <a:xfrm>
            <a:off x="313441" y="1498600"/>
            <a:ext cx="7821949" cy="5181599"/>
          </a:xfrm>
          <a:prstGeom prst="rect">
            <a:avLst/>
          </a:prstGeom>
        </p:spPr>
      </p:pic>
    </p:spTree>
    <p:extLst>
      <p:ext uri="{BB962C8B-B14F-4D97-AF65-F5344CB8AC3E}">
        <p14:creationId xmlns:p14="http://schemas.microsoft.com/office/powerpoint/2010/main" val="1784126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Summary</a:t>
            </a:r>
            <a:endParaRPr lang="en-US" dirty="0"/>
          </a:p>
        </p:txBody>
      </p:sp>
      <p:sp>
        <p:nvSpPr>
          <p:cNvPr id="3" name="Content Placeholder 2"/>
          <p:cNvSpPr>
            <a:spLocks noGrp="1"/>
          </p:cNvSpPr>
          <p:nvPr>
            <p:ph idx="1"/>
          </p:nvPr>
        </p:nvSpPr>
        <p:spPr/>
        <p:txBody>
          <a:bodyPr/>
          <a:lstStyle/>
          <a:p>
            <a:r>
              <a:rPr lang="en-US" dirty="0" smtClean="0"/>
              <a:t>Well log data science model is developed</a:t>
            </a:r>
          </a:p>
          <a:p>
            <a:r>
              <a:rPr lang="en-US" dirty="0" smtClean="0"/>
              <a:t>Different algorithm, </a:t>
            </a:r>
            <a:r>
              <a:rPr lang="en-US" dirty="0" err="1" smtClean="0"/>
              <a:t>XGBoost</a:t>
            </a:r>
            <a:r>
              <a:rPr lang="en-US" dirty="0" smtClean="0"/>
              <a:t>, LSTM and CNN+LSTM are used for prediction.</a:t>
            </a:r>
          </a:p>
          <a:p>
            <a:r>
              <a:rPr lang="en-US" dirty="0" err="1" smtClean="0"/>
              <a:t>XGBoost</a:t>
            </a:r>
            <a:r>
              <a:rPr lang="en-US" dirty="0" smtClean="0"/>
              <a:t> has the best accuracy with R2 = 0.99.</a:t>
            </a:r>
          </a:p>
          <a:p>
            <a:r>
              <a:rPr lang="en-US" dirty="0" smtClean="0"/>
              <a:t>CNN +LSTM is already impressive, with R2= 0.98</a:t>
            </a:r>
          </a:p>
          <a:p>
            <a:endParaRPr lang="en-US" dirty="0"/>
          </a:p>
        </p:txBody>
      </p:sp>
    </p:spTree>
    <p:extLst>
      <p:ext uri="{BB962C8B-B14F-4D97-AF65-F5344CB8AC3E}">
        <p14:creationId xmlns:p14="http://schemas.microsoft.com/office/powerpoint/2010/main" val="338307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0F01-1F08-0842-8202-500F2BB8029F}"/>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12AA5E29-AC38-4A4A-AF0D-C8A5B602C029}"/>
              </a:ext>
            </a:extLst>
          </p:cNvPr>
          <p:cNvSpPr>
            <a:spLocks noGrp="1"/>
          </p:cNvSpPr>
          <p:nvPr>
            <p:ph idx="1"/>
          </p:nvPr>
        </p:nvSpPr>
        <p:spPr/>
        <p:txBody>
          <a:bodyPr/>
          <a:lstStyle/>
          <a:p>
            <a:r>
              <a:rPr lang="en-US" dirty="0"/>
              <a:t>Well logs are important for subsurface characterization</a:t>
            </a:r>
          </a:p>
          <a:p>
            <a:endParaRPr lang="en-US" dirty="0"/>
          </a:p>
          <a:p>
            <a:r>
              <a:rPr lang="en-US" dirty="0"/>
              <a:t>However it is difficult to obtain sonic logs directly</a:t>
            </a:r>
          </a:p>
          <a:p>
            <a:endParaRPr lang="en-US" dirty="0"/>
          </a:p>
          <a:p>
            <a:r>
              <a:rPr lang="en-US" dirty="0"/>
              <a:t>The goal of the “SPWLA’s 1st Petrophysical Data-Driven Analytics Contest” is to develop data-driven models to generate synthetic compressional and shear travel-time logs (DTC and DTS, respectively) in Well #2. </a:t>
            </a:r>
          </a:p>
        </p:txBody>
      </p:sp>
    </p:spTree>
    <p:extLst>
      <p:ext uri="{BB962C8B-B14F-4D97-AF65-F5344CB8AC3E}">
        <p14:creationId xmlns:p14="http://schemas.microsoft.com/office/powerpoint/2010/main" val="2475460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a:t>
            </a:r>
            <a:endParaRPr lang="en-US" dirty="0"/>
          </a:p>
        </p:txBody>
      </p:sp>
      <p:sp>
        <p:nvSpPr>
          <p:cNvPr id="3" name="Content Placeholder 2"/>
          <p:cNvSpPr>
            <a:spLocks noGrp="1"/>
          </p:cNvSpPr>
          <p:nvPr>
            <p:ph idx="1"/>
          </p:nvPr>
        </p:nvSpPr>
        <p:spPr/>
        <p:txBody>
          <a:bodyPr/>
          <a:lstStyle/>
          <a:p>
            <a:r>
              <a:rPr lang="en-US" dirty="0" smtClean="0"/>
              <a:t>In the future, more data from different wells will be tested. The developed will be tested for its accuracy against more data collected.</a:t>
            </a:r>
            <a:endParaRPr lang="en-US" dirty="0"/>
          </a:p>
        </p:txBody>
      </p:sp>
    </p:spTree>
    <p:extLst>
      <p:ext uri="{BB962C8B-B14F-4D97-AF65-F5344CB8AC3E}">
        <p14:creationId xmlns:p14="http://schemas.microsoft.com/office/powerpoint/2010/main" val="247459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0CF0-04B5-434B-BA55-90E6517BA306}"/>
              </a:ext>
            </a:extLst>
          </p:cNvPr>
          <p:cNvSpPr>
            <a:spLocks noGrp="1"/>
          </p:cNvSpPr>
          <p:nvPr>
            <p:ph type="title"/>
          </p:nvPr>
        </p:nvSpPr>
        <p:spPr/>
        <p:txBody>
          <a:bodyPr/>
          <a:lstStyle/>
          <a:p>
            <a:r>
              <a:rPr lang="en-US" dirty="0"/>
              <a:t>2. Training Dataset </a:t>
            </a:r>
          </a:p>
        </p:txBody>
      </p:sp>
      <p:sp>
        <p:nvSpPr>
          <p:cNvPr id="3" name="Content Placeholder 2">
            <a:extLst>
              <a:ext uri="{FF2B5EF4-FFF2-40B4-BE49-F238E27FC236}">
                <a16:creationId xmlns:a16="http://schemas.microsoft.com/office/drawing/2014/main" id="{42A2F2E5-6991-A244-B35E-0734DC38F2BE}"/>
              </a:ext>
            </a:extLst>
          </p:cNvPr>
          <p:cNvSpPr>
            <a:spLocks noGrp="1"/>
          </p:cNvSpPr>
          <p:nvPr>
            <p:ph idx="1"/>
          </p:nvPr>
        </p:nvSpPr>
        <p:spPr/>
        <p:txBody>
          <a:bodyPr>
            <a:normAutofit fontScale="77500" lnSpcReduction="20000"/>
          </a:bodyPr>
          <a:lstStyle/>
          <a:p>
            <a:r>
              <a:rPr lang="en-US" dirty="0"/>
              <a:t>All the values equals to -999 are marked as missing values.</a:t>
            </a:r>
          </a:p>
          <a:p>
            <a:r>
              <a:rPr lang="en-US" dirty="0"/>
              <a:t>- CAL - Caliper, unit in Inch,  </a:t>
            </a:r>
          </a:p>
          <a:p>
            <a:r>
              <a:rPr lang="en-US" dirty="0"/>
              <a:t>- CNC - Neutron, unit in </a:t>
            </a:r>
            <a:r>
              <a:rPr lang="en-US" dirty="0" err="1"/>
              <a:t>dec</a:t>
            </a:r>
            <a:r>
              <a:rPr lang="en-US" dirty="0"/>
              <a:t> </a:t>
            </a:r>
          </a:p>
          <a:p>
            <a:r>
              <a:rPr lang="en-US" dirty="0"/>
              <a:t>- GR - Gamma Ray, unit in API</a:t>
            </a:r>
          </a:p>
          <a:p>
            <a:r>
              <a:rPr lang="en-US" dirty="0"/>
              <a:t>- HRD - Deep </a:t>
            </a:r>
            <a:r>
              <a:rPr lang="en-US" dirty="0" err="1"/>
              <a:t>Resisitivity</a:t>
            </a:r>
            <a:r>
              <a:rPr lang="en-US" dirty="0"/>
              <a:t>, unit in Ohm per meter,</a:t>
            </a:r>
          </a:p>
          <a:p>
            <a:r>
              <a:rPr lang="en-US" dirty="0"/>
              <a:t>- HRM - Medium Resistivity, unit in Ohm per meter,</a:t>
            </a:r>
          </a:p>
          <a:p>
            <a:r>
              <a:rPr lang="en-US" dirty="0"/>
              <a:t>- PE - Photo-electric Factor, unit in Barn,</a:t>
            </a:r>
          </a:p>
          <a:p>
            <a:r>
              <a:rPr lang="en-US" dirty="0"/>
              <a:t>- ZDEN - Density, unit in Gram per cubit meter, </a:t>
            </a:r>
          </a:p>
          <a:p>
            <a:r>
              <a:rPr lang="en-US" dirty="0"/>
              <a:t>- DTC - Compressional Travel-time, unit in nanosecond per foot,</a:t>
            </a:r>
          </a:p>
          <a:p>
            <a:r>
              <a:rPr lang="en-US" dirty="0"/>
              <a:t>- DTS - Shear Travel-time, unit in nanosecond per foot,</a:t>
            </a:r>
          </a:p>
          <a:p>
            <a:r>
              <a:rPr lang="en-US" dirty="0"/>
              <a:t>The test data has all features that you used in the train dataset, except the two sonic curves DTC and DTS.</a:t>
            </a:r>
          </a:p>
          <a:p>
            <a:endParaRPr lang="en-US" dirty="0"/>
          </a:p>
        </p:txBody>
      </p:sp>
    </p:spTree>
    <p:extLst>
      <p:ext uri="{BB962C8B-B14F-4D97-AF65-F5344CB8AC3E}">
        <p14:creationId xmlns:p14="http://schemas.microsoft.com/office/powerpoint/2010/main" val="283836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0296-BC1A-444B-8C08-266EF8862809}"/>
              </a:ext>
            </a:extLst>
          </p:cNvPr>
          <p:cNvSpPr>
            <a:spLocks noGrp="1"/>
          </p:cNvSpPr>
          <p:nvPr>
            <p:ph type="title"/>
          </p:nvPr>
        </p:nvSpPr>
        <p:spPr/>
        <p:txBody>
          <a:bodyPr/>
          <a:lstStyle/>
          <a:p>
            <a:r>
              <a:rPr lang="en-US" dirty="0"/>
              <a:t>3. Data Exploration</a:t>
            </a:r>
          </a:p>
        </p:txBody>
      </p:sp>
      <p:pic>
        <p:nvPicPr>
          <p:cNvPr id="4" name="Content Placeholder 3">
            <a:extLst>
              <a:ext uri="{FF2B5EF4-FFF2-40B4-BE49-F238E27FC236}">
                <a16:creationId xmlns:a16="http://schemas.microsoft.com/office/drawing/2014/main" id="{EE9605B0-BBAF-2944-A4F4-E10E39E119CE}"/>
              </a:ext>
            </a:extLst>
          </p:cNvPr>
          <p:cNvPicPr>
            <a:picLocks noGrp="1"/>
          </p:cNvPicPr>
          <p:nvPr>
            <p:ph idx="1"/>
          </p:nvPr>
        </p:nvPicPr>
        <p:blipFill>
          <a:blip r:embed="rId2"/>
          <a:stretch>
            <a:fillRect/>
          </a:stretch>
        </p:blipFill>
        <p:spPr>
          <a:xfrm>
            <a:off x="838200" y="2552940"/>
            <a:ext cx="10515600" cy="2896708"/>
          </a:xfrm>
          <a:prstGeom prst="rect">
            <a:avLst/>
          </a:prstGeom>
        </p:spPr>
      </p:pic>
      <p:sp>
        <p:nvSpPr>
          <p:cNvPr id="5" name="Rectangle 4">
            <a:extLst>
              <a:ext uri="{FF2B5EF4-FFF2-40B4-BE49-F238E27FC236}">
                <a16:creationId xmlns:a16="http://schemas.microsoft.com/office/drawing/2014/main" id="{5853D5FE-6D87-D049-A111-36721E1BC224}"/>
              </a:ext>
            </a:extLst>
          </p:cNvPr>
          <p:cNvSpPr/>
          <p:nvPr/>
        </p:nvSpPr>
        <p:spPr>
          <a:xfrm>
            <a:off x="1796716" y="5871280"/>
            <a:ext cx="7792452" cy="377667"/>
          </a:xfrm>
          <a:prstGeom prst="rect">
            <a:avLst/>
          </a:prstGeom>
        </p:spPr>
        <p:txBody>
          <a:bodyPr wrap="square">
            <a:spAutoFit/>
          </a:bodyPr>
          <a:lstStyle/>
          <a:p>
            <a:pPr>
              <a:lnSpc>
                <a:spcPct val="107000"/>
              </a:lnSpc>
              <a:spcAft>
                <a:spcPts val="800"/>
              </a:spcAft>
            </a:pPr>
            <a:r>
              <a:rPr lang="en-US" dirty="0">
                <a:solidFill>
                  <a:srgbClr val="000000"/>
                </a:solidFill>
                <a:latin typeface="Helvetica" pitchFamily="2" charset="0"/>
                <a:ea typeface="Times New Roman" panose="02020603050405020304" pitchFamily="18" charset="0"/>
                <a:cs typeface="Helvetica" pitchFamily="2" charset="0"/>
              </a:rPr>
              <a:t>Figure 1: Description of the dataset, about its statistic values.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03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1B0D-CE68-3E42-B404-DAF9234A02E2}"/>
              </a:ext>
            </a:extLst>
          </p:cNvPr>
          <p:cNvSpPr>
            <a:spLocks noGrp="1"/>
          </p:cNvSpPr>
          <p:nvPr>
            <p:ph type="title"/>
          </p:nvPr>
        </p:nvSpPr>
        <p:spPr/>
        <p:txBody>
          <a:bodyPr/>
          <a:lstStyle/>
          <a:p>
            <a:r>
              <a:rPr lang="en-US" dirty="0"/>
              <a:t>4. Pair Plot </a:t>
            </a:r>
          </a:p>
        </p:txBody>
      </p:sp>
      <p:sp>
        <p:nvSpPr>
          <p:cNvPr id="4" name="Rectangle 2">
            <a:extLst>
              <a:ext uri="{FF2B5EF4-FFF2-40B4-BE49-F238E27FC236}">
                <a16:creationId xmlns:a16="http://schemas.microsoft.com/office/drawing/2014/main" id="{32B21172-945A-1141-B577-A155A301E548}"/>
              </a:ext>
            </a:extLst>
          </p:cNvPr>
          <p:cNvSpPr>
            <a:spLocks noChangeArrowheads="1"/>
          </p:cNvSpPr>
          <p:nvPr/>
        </p:nvSpPr>
        <p:spPr bwMode="auto">
          <a:xfrm>
            <a:off x="2731169" y="21536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421C6768-E8F5-1142-AEA3-380E052CA57F}"/>
              </a:ext>
            </a:extLst>
          </p:cNvPr>
          <p:cNvSpPr>
            <a:spLocks noChangeArrowheads="1"/>
          </p:cNvSpPr>
          <p:nvPr/>
        </p:nvSpPr>
        <p:spPr bwMode="auto">
          <a:xfrm>
            <a:off x="3815537" y="6392813"/>
            <a:ext cx="5330947"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Helvetica" pitchFamily="2" charset="0"/>
              </a:rPr>
              <a:t>Figure 2: Pair plot comparisons of the density log and DTC log.</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7" name="Picture 6" descr="/var/folders/_k/p7tx369x6zz2n3mjbf2ztrcr0000gq/T/com.microsoft.Word/Content.MSO/CCD69289.tmp">
            <a:extLst>
              <a:ext uri="{FF2B5EF4-FFF2-40B4-BE49-F238E27FC236}">
                <a16:creationId xmlns:a16="http://schemas.microsoft.com/office/drawing/2014/main" id="{9D098CAB-4618-FB44-8BEB-7E52D7AEE4D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09211" y="714008"/>
            <a:ext cx="5943600" cy="5678805"/>
          </a:xfrm>
          <a:prstGeom prst="rect">
            <a:avLst/>
          </a:prstGeom>
          <a:noFill/>
          <a:ln>
            <a:noFill/>
          </a:ln>
        </p:spPr>
      </p:pic>
    </p:spTree>
    <p:extLst>
      <p:ext uri="{BB962C8B-B14F-4D97-AF65-F5344CB8AC3E}">
        <p14:creationId xmlns:p14="http://schemas.microsoft.com/office/powerpoint/2010/main" val="39957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7AB9-4D85-4240-9F7E-ECB445B196D0}"/>
              </a:ext>
            </a:extLst>
          </p:cNvPr>
          <p:cNvSpPr>
            <a:spLocks noGrp="1"/>
          </p:cNvSpPr>
          <p:nvPr>
            <p:ph type="title"/>
          </p:nvPr>
        </p:nvSpPr>
        <p:spPr/>
        <p:txBody>
          <a:bodyPr/>
          <a:lstStyle/>
          <a:p>
            <a:r>
              <a:rPr lang="en-US" dirty="0"/>
              <a:t>5. Sediment Based Zone Separation</a:t>
            </a:r>
          </a:p>
        </p:txBody>
      </p:sp>
      <p:pic>
        <p:nvPicPr>
          <p:cNvPr id="4" name="Content Placeholder 3">
            <a:extLst>
              <a:ext uri="{FF2B5EF4-FFF2-40B4-BE49-F238E27FC236}">
                <a16:creationId xmlns:a16="http://schemas.microsoft.com/office/drawing/2014/main" id="{9F5BF473-8E00-7548-9455-2D8C68A8ADA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65065" y="1829260"/>
            <a:ext cx="5016500" cy="3213100"/>
          </a:xfrm>
          <a:prstGeom prst="rect">
            <a:avLst/>
          </a:prstGeom>
        </p:spPr>
      </p:pic>
      <p:sp>
        <p:nvSpPr>
          <p:cNvPr id="5" name="Rectangle 4">
            <a:extLst>
              <a:ext uri="{FF2B5EF4-FFF2-40B4-BE49-F238E27FC236}">
                <a16:creationId xmlns:a16="http://schemas.microsoft.com/office/drawing/2014/main" id="{7D54C165-422D-EB40-B203-CFD17E0BD8A5}"/>
              </a:ext>
            </a:extLst>
          </p:cNvPr>
          <p:cNvSpPr/>
          <p:nvPr/>
        </p:nvSpPr>
        <p:spPr>
          <a:xfrm>
            <a:off x="2565065" y="5500120"/>
            <a:ext cx="6096000" cy="646331"/>
          </a:xfrm>
          <a:prstGeom prst="rect">
            <a:avLst/>
          </a:prstGeom>
        </p:spPr>
        <p:txBody>
          <a:bodyPr>
            <a:spAutoFit/>
          </a:bodyPr>
          <a:lstStyle/>
          <a:p>
            <a:r>
              <a:rPr lang="en-US" dirty="0">
                <a:latin typeface="Calibri" panose="020F0502020204030204" pitchFamily="34" charset="0"/>
                <a:ea typeface="DengXian" panose="02010600030101010101" pitchFamily="2" charset="-122"/>
                <a:cs typeface="Times New Roman" panose="02020603050405020304" pitchFamily="18" charset="0"/>
              </a:rPr>
              <a:t>Figure 3: Top figure shows training data rezoning. Bottom figure shows test data rezoning distribution.</a:t>
            </a:r>
          </a:p>
        </p:txBody>
      </p:sp>
    </p:spTree>
    <p:extLst>
      <p:ext uri="{BB962C8B-B14F-4D97-AF65-F5344CB8AC3E}">
        <p14:creationId xmlns:p14="http://schemas.microsoft.com/office/powerpoint/2010/main" val="2101966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ECC6-FE70-E249-B2F5-FA3FB6D3489D}"/>
              </a:ext>
            </a:extLst>
          </p:cNvPr>
          <p:cNvSpPr>
            <a:spLocks noGrp="1"/>
          </p:cNvSpPr>
          <p:nvPr>
            <p:ph type="title"/>
          </p:nvPr>
        </p:nvSpPr>
        <p:spPr/>
        <p:txBody>
          <a:bodyPr/>
          <a:lstStyle/>
          <a:p>
            <a:r>
              <a:rPr lang="en-US" dirty="0"/>
              <a:t>6. Fill in Missing Data </a:t>
            </a:r>
          </a:p>
        </p:txBody>
      </p:sp>
      <p:pic>
        <p:nvPicPr>
          <p:cNvPr id="4" name="Picture 3">
            <a:extLst>
              <a:ext uri="{FF2B5EF4-FFF2-40B4-BE49-F238E27FC236}">
                <a16:creationId xmlns:a16="http://schemas.microsoft.com/office/drawing/2014/main" id="{2B507C57-6E4E-DB47-9B8B-DA3BFDFF0181}"/>
              </a:ext>
            </a:extLst>
          </p:cNvPr>
          <p:cNvPicPr/>
          <p:nvPr/>
        </p:nvPicPr>
        <p:blipFill>
          <a:blip r:embed="rId2"/>
          <a:stretch>
            <a:fillRect/>
          </a:stretch>
        </p:blipFill>
        <p:spPr>
          <a:xfrm>
            <a:off x="1840832" y="2069432"/>
            <a:ext cx="6866689" cy="3109294"/>
          </a:xfrm>
          <a:prstGeom prst="rect">
            <a:avLst/>
          </a:prstGeom>
        </p:spPr>
      </p:pic>
      <p:sp>
        <p:nvSpPr>
          <p:cNvPr id="5" name="TextBox 4">
            <a:extLst>
              <a:ext uri="{FF2B5EF4-FFF2-40B4-BE49-F238E27FC236}">
                <a16:creationId xmlns:a16="http://schemas.microsoft.com/office/drawing/2014/main" id="{5D0E8486-1F24-6E4F-89E9-59DB68B7D85A}"/>
              </a:ext>
            </a:extLst>
          </p:cNvPr>
          <p:cNvSpPr txBox="1"/>
          <p:nvPr/>
        </p:nvSpPr>
        <p:spPr>
          <a:xfrm>
            <a:off x="2189747" y="5502459"/>
            <a:ext cx="4604915" cy="646331"/>
          </a:xfrm>
          <a:prstGeom prst="rect">
            <a:avLst/>
          </a:prstGeom>
          <a:noFill/>
        </p:spPr>
        <p:txBody>
          <a:bodyPr wrap="none" rtlCol="0">
            <a:spAutoFit/>
          </a:bodyPr>
          <a:lstStyle/>
          <a:p>
            <a:r>
              <a:rPr lang="en-US" dirty="0"/>
              <a:t>Figure 4: Value counts of missing values in logs.</a:t>
            </a:r>
          </a:p>
          <a:p>
            <a:endParaRPr lang="en-US" dirty="0"/>
          </a:p>
        </p:txBody>
      </p:sp>
    </p:spTree>
    <p:extLst>
      <p:ext uri="{BB962C8B-B14F-4D97-AF65-F5344CB8AC3E}">
        <p14:creationId xmlns:p14="http://schemas.microsoft.com/office/powerpoint/2010/main" val="88249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6935-9733-124D-8795-904FADB3FC20}"/>
              </a:ext>
            </a:extLst>
          </p:cNvPr>
          <p:cNvSpPr>
            <a:spLocks noGrp="1"/>
          </p:cNvSpPr>
          <p:nvPr>
            <p:ph type="title"/>
          </p:nvPr>
        </p:nvSpPr>
        <p:spPr/>
        <p:txBody>
          <a:bodyPr/>
          <a:lstStyle/>
          <a:p>
            <a:r>
              <a:rPr lang="en-US" dirty="0"/>
              <a:t>7. Plot of Missing Values in Well Logs</a:t>
            </a:r>
          </a:p>
        </p:txBody>
      </p:sp>
      <p:pic>
        <p:nvPicPr>
          <p:cNvPr id="4" name="Picture 3">
            <a:extLst>
              <a:ext uri="{FF2B5EF4-FFF2-40B4-BE49-F238E27FC236}">
                <a16:creationId xmlns:a16="http://schemas.microsoft.com/office/drawing/2014/main" id="{71753D7D-321B-6948-AFAF-611A72B58C03}"/>
              </a:ext>
            </a:extLst>
          </p:cNvPr>
          <p:cNvPicPr/>
          <p:nvPr/>
        </p:nvPicPr>
        <p:blipFill>
          <a:blip r:embed="rId2"/>
          <a:stretch>
            <a:fillRect/>
          </a:stretch>
        </p:blipFill>
        <p:spPr>
          <a:xfrm>
            <a:off x="838200" y="1690687"/>
            <a:ext cx="6260432" cy="3001629"/>
          </a:xfrm>
          <a:prstGeom prst="rect">
            <a:avLst/>
          </a:prstGeom>
        </p:spPr>
      </p:pic>
      <p:pic>
        <p:nvPicPr>
          <p:cNvPr id="5" name="Picture 4">
            <a:extLst>
              <a:ext uri="{FF2B5EF4-FFF2-40B4-BE49-F238E27FC236}">
                <a16:creationId xmlns:a16="http://schemas.microsoft.com/office/drawing/2014/main" id="{0C3BC26E-00DF-DA4F-BF2D-F40AE9960B99}"/>
              </a:ext>
            </a:extLst>
          </p:cNvPr>
          <p:cNvPicPr/>
          <p:nvPr/>
        </p:nvPicPr>
        <p:blipFill>
          <a:blip r:embed="rId3"/>
          <a:stretch>
            <a:fillRect/>
          </a:stretch>
        </p:blipFill>
        <p:spPr>
          <a:xfrm>
            <a:off x="838200" y="4693286"/>
            <a:ext cx="6260432" cy="1791736"/>
          </a:xfrm>
          <a:prstGeom prst="rect">
            <a:avLst/>
          </a:prstGeom>
        </p:spPr>
      </p:pic>
      <p:sp>
        <p:nvSpPr>
          <p:cNvPr id="6" name="Rectangle 5">
            <a:extLst>
              <a:ext uri="{FF2B5EF4-FFF2-40B4-BE49-F238E27FC236}">
                <a16:creationId xmlns:a16="http://schemas.microsoft.com/office/drawing/2014/main" id="{B3D7EE67-FD92-0549-91E8-7EE046FB1641}"/>
              </a:ext>
            </a:extLst>
          </p:cNvPr>
          <p:cNvSpPr/>
          <p:nvPr/>
        </p:nvSpPr>
        <p:spPr>
          <a:xfrm>
            <a:off x="1548793" y="6485022"/>
            <a:ext cx="4588564" cy="369332"/>
          </a:xfrm>
          <a:prstGeom prst="rect">
            <a:avLst/>
          </a:prstGeom>
        </p:spPr>
        <p:txBody>
          <a:bodyPr wrap="none">
            <a:spAutoFit/>
          </a:bodyPr>
          <a:lstStyle/>
          <a:p>
            <a:r>
              <a:rPr lang="en-US" dirty="0"/>
              <a:t>Figure 5: Visualization of missing values in logs.</a:t>
            </a:r>
          </a:p>
        </p:txBody>
      </p:sp>
    </p:spTree>
    <p:extLst>
      <p:ext uri="{BB962C8B-B14F-4D97-AF65-F5344CB8AC3E}">
        <p14:creationId xmlns:p14="http://schemas.microsoft.com/office/powerpoint/2010/main" val="753230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5EE9-36CC-0B4B-A6F9-89961FC7314F}"/>
              </a:ext>
            </a:extLst>
          </p:cNvPr>
          <p:cNvSpPr>
            <a:spLocks noGrp="1"/>
          </p:cNvSpPr>
          <p:nvPr>
            <p:ph type="title"/>
          </p:nvPr>
        </p:nvSpPr>
        <p:spPr/>
        <p:txBody>
          <a:bodyPr>
            <a:normAutofit/>
          </a:bodyPr>
          <a:lstStyle/>
          <a:p>
            <a:r>
              <a:rPr lang="en-US" dirty="0"/>
              <a:t>8. </a:t>
            </a:r>
            <a:r>
              <a:rPr lang="en-US" sz="3600" dirty="0"/>
              <a:t>First fill missing values by using </a:t>
            </a:r>
            <a:r>
              <a:rPr lang="en-US" sz="3600" dirty="0" err="1"/>
              <a:t>Peudo</a:t>
            </a:r>
            <a:r>
              <a:rPr lang="en-US" sz="3600" dirty="0"/>
              <a:t>-labeling method</a:t>
            </a:r>
          </a:p>
        </p:txBody>
      </p:sp>
      <p:sp>
        <p:nvSpPr>
          <p:cNvPr id="3" name="Content Placeholder 2">
            <a:extLst>
              <a:ext uri="{FF2B5EF4-FFF2-40B4-BE49-F238E27FC236}">
                <a16:creationId xmlns:a16="http://schemas.microsoft.com/office/drawing/2014/main" id="{9B65A2C9-1BD8-6048-BD04-EAAF01F004BF}"/>
              </a:ext>
            </a:extLst>
          </p:cNvPr>
          <p:cNvSpPr>
            <a:spLocks noGrp="1"/>
          </p:cNvSpPr>
          <p:nvPr>
            <p:ph idx="1"/>
          </p:nvPr>
        </p:nvSpPr>
        <p:spPr/>
        <p:txBody>
          <a:bodyPr/>
          <a:lstStyle/>
          <a:p>
            <a:r>
              <a:rPr lang="en-US" dirty="0"/>
              <a:t>First, ML modeling based approach is used to fill in missing values. This approach uses target without missing values to develop a ML model, such as </a:t>
            </a:r>
            <a:r>
              <a:rPr lang="en-US" dirty="0" err="1"/>
              <a:t>XGBoost</a:t>
            </a:r>
            <a:r>
              <a:rPr lang="en-US" dirty="0"/>
              <a:t>. Then this model is used to fill in missing values of the target. </a:t>
            </a:r>
          </a:p>
          <a:p>
            <a:r>
              <a:rPr lang="en-US" dirty="0"/>
              <a:t>However the filled in missing values do not improve the validation accuracy. There is no big difference after filled DTC missing values. From the RMSE values measured on validation data, the result is similar to that with missing values (2.8). </a:t>
            </a:r>
          </a:p>
          <a:p>
            <a:pPr marL="0" indent="0">
              <a:buNone/>
            </a:pPr>
            <a:endParaRPr lang="en-US" dirty="0"/>
          </a:p>
        </p:txBody>
      </p:sp>
    </p:spTree>
    <p:extLst>
      <p:ext uri="{BB962C8B-B14F-4D97-AF65-F5344CB8AC3E}">
        <p14:creationId xmlns:p14="http://schemas.microsoft.com/office/powerpoint/2010/main" val="3529994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710</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DengXian</vt:lpstr>
      <vt:lpstr>Helvetica</vt:lpstr>
      <vt:lpstr>Helvetica Neue</vt:lpstr>
      <vt:lpstr>Times New Roman</vt:lpstr>
      <vt:lpstr>Office Theme</vt:lpstr>
      <vt:lpstr>Capstone Project 1 Summary</vt:lpstr>
      <vt:lpstr>1. Introduction</vt:lpstr>
      <vt:lpstr>2. Training Dataset </vt:lpstr>
      <vt:lpstr>3. Data Exploration</vt:lpstr>
      <vt:lpstr>4. Pair Plot </vt:lpstr>
      <vt:lpstr>5. Sediment Based Zone Separation</vt:lpstr>
      <vt:lpstr>6. Fill in Missing Data </vt:lpstr>
      <vt:lpstr>7. Plot of Missing Values in Well Logs</vt:lpstr>
      <vt:lpstr>8. First fill missing values by using Peudo-labeling method</vt:lpstr>
      <vt:lpstr>8. Visualization of Well Log after Filled Missing Values </vt:lpstr>
      <vt:lpstr>9. Accuracy of Pseudo-label method for filling missing units</vt:lpstr>
      <vt:lpstr>Feature Engineering Method</vt:lpstr>
      <vt:lpstr>10. ML model Building</vt:lpstr>
      <vt:lpstr>11. ML model comparison</vt:lpstr>
      <vt:lpstr>12. ML Best Algorithm R2 = 0.99</vt:lpstr>
      <vt:lpstr>13. LSTM Alone</vt:lpstr>
      <vt:lpstr>CNN + LSTM </vt:lpstr>
      <vt:lpstr>15. CNN+LSTM Result R2 = 0.988</vt:lpstr>
      <vt:lpstr>16 Summary</vt:lpstr>
      <vt:lpstr>Future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1 Summary</dc:title>
  <dc:creator>Microsoft Office User</dc:creator>
  <cp:lastModifiedBy>Hu, Julia</cp:lastModifiedBy>
  <cp:revision>39</cp:revision>
  <dcterms:created xsi:type="dcterms:W3CDTF">2020-07-12T02:48:07Z</dcterms:created>
  <dcterms:modified xsi:type="dcterms:W3CDTF">2020-07-12T20:29:58Z</dcterms:modified>
</cp:coreProperties>
</file>