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7"/>
  </p:notesMasterIdLst>
  <p:sldIdLst>
    <p:sldId id="256" r:id="rId2"/>
    <p:sldId id="257" r:id="rId3"/>
    <p:sldId id="263" r:id="rId4"/>
    <p:sldId id="307" r:id="rId5"/>
    <p:sldId id="308" r:id="rId6"/>
    <p:sldId id="309" r:id="rId7"/>
    <p:sldId id="310" r:id="rId8"/>
    <p:sldId id="311" r:id="rId9"/>
    <p:sldId id="312" r:id="rId10"/>
    <p:sldId id="313" r:id="rId11"/>
    <p:sldId id="315" r:id="rId12"/>
    <p:sldId id="316" r:id="rId13"/>
    <p:sldId id="314" r:id="rId14"/>
    <p:sldId id="317" r:id="rId15"/>
    <p:sldId id="318" r:id="rId16"/>
  </p:sldIdLst>
  <p:sldSz cx="9144000" cy="5143500" type="screen16x9"/>
  <p:notesSz cx="6858000" cy="9144000"/>
  <p:embeddedFontLst>
    <p:embeddedFont>
      <p:font typeface="Montserrat" pitchFamily="2" charset="77"/>
      <p:regular r:id="rId18"/>
      <p:bold r:id="rId19"/>
      <p:italic r:id="rId20"/>
      <p:boldItalic r:id="rId21"/>
    </p:embeddedFont>
    <p:embeddedFont>
      <p:font typeface="Montserrat ExtraBold" panose="020F0502020204030204" pitchFamily="34" charset="0"/>
      <p:bold r:id="rId22"/>
      <p:italic r:id="rId23"/>
      <p:boldItalic r:id="rId24"/>
    </p:embeddedFont>
    <p:embeddedFont>
      <p:font typeface="Montserrat ExtraLight" panose="020F030202020403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2946F2E-D3B4-4BF5-91B3-C0F5DC03986F}">
  <a:tblStyle styleId="{22946F2E-D3B4-4BF5-91B3-C0F5DC0398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5"/>
  </p:normalViewPr>
  <p:slideViewPr>
    <p:cSldViewPr snapToGrid="0">
      <p:cViewPr varScale="1">
        <p:scale>
          <a:sx n="143" d="100"/>
          <a:sy n="143" d="100"/>
        </p:scale>
        <p:origin x="7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f9262ee2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9964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f9262ee2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2870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f9262ee2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9354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f9262ee2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7798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f9262ee2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7163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f9262ee2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0895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f9262ee2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f9262ee2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5953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f9262ee2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5327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f9262ee2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4008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f9262ee2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8602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f9262ee2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3830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f9262ee2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91329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Bullet Points">
  <p:cSld name="CAPTION_ONLY_3">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7"/>
          <p:cNvSpPr txBox="1">
            <a:spLocks noGrp="1"/>
          </p:cNvSpPr>
          <p:nvPr>
            <p:ph type="title"/>
          </p:nvPr>
        </p:nvSpPr>
        <p:spPr>
          <a:xfrm>
            <a:off x="1937338" y="2463175"/>
            <a:ext cx="23901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62" name="Google Shape;62;p17"/>
          <p:cNvSpPr txBox="1">
            <a:spLocks noGrp="1"/>
          </p:cNvSpPr>
          <p:nvPr>
            <p:ph type="subTitle" idx="1"/>
          </p:nvPr>
        </p:nvSpPr>
        <p:spPr>
          <a:xfrm>
            <a:off x="1937338" y="3148075"/>
            <a:ext cx="2390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3" name="Google Shape;63;p17"/>
          <p:cNvSpPr txBox="1">
            <a:spLocks noGrp="1"/>
          </p:cNvSpPr>
          <p:nvPr>
            <p:ph type="title" idx="2"/>
          </p:nvPr>
        </p:nvSpPr>
        <p:spPr>
          <a:xfrm>
            <a:off x="4816563" y="2463175"/>
            <a:ext cx="23901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64" name="Google Shape;64;p17"/>
          <p:cNvSpPr txBox="1">
            <a:spLocks noGrp="1"/>
          </p:cNvSpPr>
          <p:nvPr>
            <p:ph type="subTitle" idx="3"/>
          </p:nvPr>
        </p:nvSpPr>
        <p:spPr>
          <a:xfrm>
            <a:off x="4816563" y="3148075"/>
            <a:ext cx="2390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5" name="Google Shape;65;p17"/>
          <p:cNvSpPr txBox="1">
            <a:spLocks noGrp="1"/>
          </p:cNvSpPr>
          <p:nvPr>
            <p:ph type="title" idx="4"/>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59" r:id="rId4"/>
    <p:sldLayoutId id="214748366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8"/>
          <p:cNvSpPr txBox="1">
            <a:spLocks noGrp="1"/>
          </p:cNvSpPr>
          <p:nvPr>
            <p:ph type="ctrTitle"/>
          </p:nvPr>
        </p:nvSpPr>
        <p:spPr>
          <a:xfrm>
            <a:off x="1642368" y="801905"/>
            <a:ext cx="5859263" cy="1733666"/>
          </a:xfrm>
          <a:prstGeom prst="rect">
            <a:avLst/>
          </a:prstGeom>
          <a:effectLst>
            <a:outerShdw blurRad="142875" dist="19050" dir="8760000" algn="bl" rotWithShape="0">
              <a:srgbClr val="76A5AF">
                <a:alpha val="50000"/>
              </a:srgbClr>
            </a:outerShdw>
          </a:effectLst>
        </p:spPr>
        <p:txBody>
          <a:bodyPr spcFirstLastPara="1" wrap="square" lIns="91425" tIns="91425" rIns="91425" bIns="91425" anchor="b" anchorCtr="0">
            <a:noAutofit/>
          </a:bodyPr>
          <a:lstStyle/>
          <a:p>
            <a:r>
              <a:rPr lang="en-GB" sz="2800" dirty="0"/>
              <a:t>Data Science Jobs and Salaries Analysis</a:t>
            </a:r>
            <a:br>
              <a:rPr lang="en-GB" sz="2800" dirty="0"/>
            </a:br>
            <a:r>
              <a:rPr lang="en-GB" sz="2800" dirty="0"/>
              <a:t> </a:t>
            </a:r>
          </a:p>
        </p:txBody>
      </p:sp>
      <p:sp>
        <p:nvSpPr>
          <p:cNvPr id="163" name="Google Shape;163;p38"/>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By: Juliet</a:t>
            </a:r>
          </a:p>
          <a:p>
            <a:pPr marL="0" lvl="0" indent="0" algn="ctr" rtl="0">
              <a:spcBef>
                <a:spcPts val="0"/>
              </a:spcBef>
              <a:spcAft>
                <a:spcPts val="0"/>
              </a:spcAft>
              <a:buNone/>
            </a:pPr>
            <a:r>
              <a:rPr lang="en" dirty="0"/>
              <a:t>OESON Learning</a:t>
            </a:r>
            <a:endParaRPr dirty="0"/>
          </a:p>
        </p:txBody>
      </p:sp>
      <p:sp>
        <p:nvSpPr>
          <p:cNvPr id="164" name="Google Shape;164;p38"/>
          <p:cNvSpPr txBox="1">
            <a:spLocks noGrp="1"/>
          </p:cNvSpPr>
          <p:nvPr>
            <p:ph type="ctrTitle"/>
          </p:nvPr>
        </p:nvSpPr>
        <p:spPr>
          <a:xfrm>
            <a:off x="1855693" y="2104420"/>
            <a:ext cx="5136530" cy="1400773"/>
          </a:xfrm>
          <a:prstGeom prst="rect">
            <a:avLst/>
          </a:prstGeom>
          <a:effectLst>
            <a:outerShdw blurRad="100013" dist="19050" dir="8460000" algn="bl" rotWithShape="0">
              <a:srgbClr val="76A5AF">
                <a:alpha val="50000"/>
              </a:srgbClr>
            </a:outerShdw>
          </a:effectLst>
        </p:spPr>
        <p:txBody>
          <a:bodyPr spcFirstLastPara="1" wrap="square" lIns="91425" tIns="91425" rIns="91425" bIns="91425" anchor="b" anchorCtr="0">
            <a:noAutofit/>
          </a:bodyPr>
          <a:lstStyle/>
          <a:p>
            <a:r>
              <a:rPr lang="en-GB" sz="1200" b="0" dirty="0">
                <a:latin typeface="Montserrat ExtraLight"/>
                <a:ea typeface="Montserrat ExtraLight"/>
                <a:cs typeface="Montserrat ExtraLight"/>
                <a:sym typeface="Montserrat ExtraLight"/>
              </a:rPr>
              <a:t>Skills Takeaway: Python coding, Data Pre-processing, Visualization</a:t>
            </a:r>
            <a:br>
              <a:rPr lang="en-GB" sz="1200" b="0" dirty="0">
                <a:latin typeface="Montserrat ExtraLight"/>
                <a:ea typeface="Montserrat ExtraLight"/>
                <a:cs typeface="Montserrat ExtraLight"/>
                <a:sym typeface="Montserrat ExtraLight"/>
              </a:rPr>
            </a:br>
            <a:r>
              <a:rPr lang="en-GB" sz="1200" b="0" dirty="0">
                <a:latin typeface="Montserrat ExtraLight"/>
                <a:ea typeface="Montserrat ExtraLight"/>
                <a:cs typeface="Montserrat ExtraLight"/>
                <a:sym typeface="Montserrat ExtraLight"/>
              </a:rPr>
              <a:t>Domain: Recruitment Industry, Job portal, Job Posting</a:t>
            </a:r>
            <a:br>
              <a:rPr lang="en-GB" sz="2200" b="0" dirty="0">
                <a:latin typeface="Montserrat ExtraLight"/>
                <a:ea typeface="Montserrat ExtraLight"/>
                <a:cs typeface="Montserrat ExtraLight"/>
                <a:sym typeface="Montserrat ExtraLight"/>
              </a:rPr>
            </a:br>
            <a:endParaRPr lang="en-GB" sz="2200" b="0" dirty="0">
              <a:latin typeface="Montserrat ExtraLight"/>
              <a:ea typeface="Montserrat ExtraLight"/>
              <a:cs typeface="Montserrat ExtraLight"/>
              <a:sym typeface="Montserrat ExtraLight"/>
            </a:endParaRPr>
          </a:p>
        </p:txBody>
      </p:sp>
      <p:cxnSp>
        <p:nvCxnSpPr>
          <p:cNvPr id="165" name="Google Shape;165;p38"/>
          <p:cNvCxnSpPr/>
          <p:nvPr/>
        </p:nvCxnSpPr>
        <p:spPr>
          <a:xfrm>
            <a:off x="3190500" y="256517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idx="4"/>
          </p:nvPr>
        </p:nvSpPr>
        <p:spPr>
          <a:xfrm>
            <a:off x="526119" y="445025"/>
            <a:ext cx="5838821" cy="941400"/>
          </a:xfrm>
          <a:prstGeom prst="rect">
            <a:avLst/>
          </a:prstGeom>
        </p:spPr>
        <p:txBody>
          <a:bodyPr spcFirstLastPara="1" wrap="square" lIns="91425" tIns="91425" rIns="91425" bIns="91425" anchor="t" anchorCtr="0">
            <a:noAutofit/>
          </a:bodyPr>
          <a:lstStyle/>
          <a:p>
            <a:r>
              <a:rPr lang="en-GB" dirty="0"/>
              <a:t>Average Salaries by Job Category</a:t>
            </a:r>
          </a:p>
        </p:txBody>
      </p:sp>
      <p:cxnSp>
        <p:nvCxnSpPr>
          <p:cNvPr id="222" name="Google Shape;222;p45"/>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pic>
        <p:nvPicPr>
          <p:cNvPr id="4" name="Picture 3" descr="A graph of a number of salary&#10;&#10;Description automatically generated">
            <a:extLst>
              <a:ext uri="{FF2B5EF4-FFF2-40B4-BE49-F238E27FC236}">
                <a16:creationId xmlns:a16="http://schemas.microsoft.com/office/drawing/2014/main" id="{2449C54A-59EA-B7D3-1741-704D5C44DB3E}"/>
              </a:ext>
            </a:extLst>
          </p:cNvPr>
          <p:cNvPicPr>
            <a:picLocks noChangeAspect="1"/>
          </p:cNvPicPr>
          <p:nvPr/>
        </p:nvPicPr>
        <p:blipFill>
          <a:blip r:embed="rId3"/>
          <a:stretch>
            <a:fillRect/>
          </a:stretch>
        </p:blipFill>
        <p:spPr>
          <a:xfrm>
            <a:off x="726141" y="1099790"/>
            <a:ext cx="6651812" cy="3447211"/>
          </a:xfrm>
          <a:prstGeom prst="rect">
            <a:avLst/>
          </a:prstGeom>
        </p:spPr>
      </p:pic>
    </p:spTree>
    <p:extLst>
      <p:ext uri="{BB962C8B-B14F-4D97-AF65-F5344CB8AC3E}">
        <p14:creationId xmlns:p14="http://schemas.microsoft.com/office/powerpoint/2010/main" val="595163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idx="4"/>
          </p:nvPr>
        </p:nvSpPr>
        <p:spPr>
          <a:xfrm>
            <a:off x="526119" y="445025"/>
            <a:ext cx="5838821" cy="941400"/>
          </a:xfrm>
          <a:prstGeom prst="rect">
            <a:avLst/>
          </a:prstGeom>
        </p:spPr>
        <p:txBody>
          <a:bodyPr spcFirstLastPara="1" wrap="square" lIns="91425" tIns="91425" rIns="91425" bIns="91425" anchor="t" anchorCtr="0">
            <a:noAutofit/>
          </a:bodyPr>
          <a:lstStyle/>
          <a:p>
            <a:r>
              <a:rPr lang="en-GB" dirty="0"/>
              <a:t>Average Salaries by Job Category</a:t>
            </a:r>
          </a:p>
        </p:txBody>
      </p:sp>
      <p:cxnSp>
        <p:nvCxnSpPr>
          <p:cNvPr id="222" name="Google Shape;222;p45"/>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pic>
        <p:nvPicPr>
          <p:cNvPr id="4" name="Picture 3" descr="A graph of a number of salary&#10;&#10;Description automatically generated">
            <a:extLst>
              <a:ext uri="{FF2B5EF4-FFF2-40B4-BE49-F238E27FC236}">
                <a16:creationId xmlns:a16="http://schemas.microsoft.com/office/drawing/2014/main" id="{2449C54A-59EA-B7D3-1741-704D5C44DB3E}"/>
              </a:ext>
            </a:extLst>
          </p:cNvPr>
          <p:cNvPicPr>
            <a:picLocks noChangeAspect="1"/>
          </p:cNvPicPr>
          <p:nvPr/>
        </p:nvPicPr>
        <p:blipFill>
          <a:blip r:embed="rId3"/>
          <a:stretch>
            <a:fillRect/>
          </a:stretch>
        </p:blipFill>
        <p:spPr>
          <a:xfrm>
            <a:off x="726141" y="1099790"/>
            <a:ext cx="6651812" cy="3447211"/>
          </a:xfrm>
          <a:prstGeom prst="rect">
            <a:avLst/>
          </a:prstGeom>
        </p:spPr>
      </p:pic>
    </p:spTree>
    <p:extLst>
      <p:ext uri="{BB962C8B-B14F-4D97-AF65-F5344CB8AC3E}">
        <p14:creationId xmlns:p14="http://schemas.microsoft.com/office/powerpoint/2010/main" val="3845750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idx="4"/>
          </p:nvPr>
        </p:nvSpPr>
        <p:spPr>
          <a:xfrm>
            <a:off x="526119" y="445025"/>
            <a:ext cx="5838821" cy="941400"/>
          </a:xfrm>
          <a:prstGeom prst="rect">
            <a:avLst/>
          </a:prstGeom>
        </p:spPr>
        <p:txBody>
          <a:bodyPr spcFirstLastPara="1" wrap="square" lIns="91425" tIns="91425" rIns="91425" bIns="91425" anchor="t" anchorCtr="0">
            <a:noAutofit/>
          </a:bodyPr>
          <a:lstStyle/>
          <a:p>
            <a:r>
              <a:rPr lang="en-GB" dirty="0"/>
              <a:t>Average Salary in USD Based on Currency</a:t>
            </a:r>
          </a:p>
        </p:txBody>
      </p:sp>
      <p:cxnSp>
        <p:nvCxnSpPr>
          <p:cNvPr id="222" name="Google Shape;222;p45"/>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pic>
        <p:nvPicPr>
          <p:cNvPr id="8" name="Picture 7" descr="A graph of a salary&#10;&#10;Description automatically generated">
            <a:extLst>
              <a:ext uri="{FF2B5EF4-FFF2-40B4-BE49-F238E27FC236}">
                <a16:creationId xmlns:a16="http://schemas.microsoft.com/office/drawing/2014/main" id="{4C8F52D3-1127-E438-5BAC-B8822D9AD61F}"/>
              </a:ext>
            </a:extLst>
          </p:cNvPr>
          <p:cNvPicPr>
            <a:picLocks noChangeAspect="1"/>
          </p:cNvPicPr>
          <p:nvPr/>
        </p:nvPicPr>
        <p:blipFill>
          <a:blip r:embed="rId3"/>
          <a:stretch>
            <a:fillRect/>
          </a:stretch>
        </p:blipFill>
        <p:spPr>
          <a:xfrm>
            <a:off x="883023" y="1386425"/>
            <a:ext cx="6459071" cy="3273557"/>
          </a:xfrm>
          <a:prstGeom prst="rect">
            <a:avLst/>
          </a:prstGeom>
        </p:spPr>
      </p:pic>
    </p:spTree>
    <p:extLst>
      <p:ext uri="{BB962C8B-B14F-4D97-AF65-F5344CB8AC3E}">
        <p14:creationId xmlns:p14="http://schemas.microsoft.com/office/powerpoint/2010/main" val="3962102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idx="4"/>
          </p:nvPr>
        </p:nvSpPr>
        <p:spPr>
          <a:xfrm>
            <a:off x="526120" y="445025"/>
            <a:ext cx="6663574" cy="941400"/>
          </a:xfrm>
          <a:prstGeom prst="rect">
            <a:avLst/>
          </a:prstGeom>
        </p:spPr>
        <p:txBody>
          <a:bodyPr spcFirstLastPara="1" wrap="square" lIns="91425" tIns="91425" rIns="91425" bIns="91425" anchor="t" anchorCtr="0">
            <a:noAutofit/>
          </a:bodyPr>
          <a:lstStyle/>
          <a:p>
            <a:r>
              <a:rPr lang="en-GB" dirty="0"/>
              <a:t>Average Salary Based on Employee Residence and Company Location </a:t>
            </a:r>
          </a:p>
        </p:txBody>
      </p:sp>
      <p:cxnSp>
        <p:nvCxnSpPr>
          <p:cNvPr id="222" name="Google Shape;222;p45"/>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pic>
        <p:nvPicPr>
          <p:cNvPr id="4" name="Picture 3" descr="A graph of a salary&#10;&#10;Description automatically generated">
            <a:extLst>
              <a:ext uri="{FF2B5EF4-FFF2-40B4-BE49-F238E27FC236}">
                <a16:creationId xmlns:a16="http://schemas.microsoft.com/office/drawing/2014/main" id="{198C69FB-FBFE-CFF7-C468-E24F5A4840FE}"/>
              </a:ext>
            </a:extLst>
          </p:cNvPr>
          <p:cNvPicPr>
            <a:picLocks noChangeAspect="1"/>
          </p:cNvPicPr>
          <p:nvPr/>
        </p:nvPicPr>
        <p:blipFill>
          <a:blip r:embed="rId3"/>
          <a:stretch>
            <a:fillRect/>
          </a:stretch>
        </p:blipFill>
        <p:spPr>
          <a:xfrm>
            <a:off x="698073" y="1386425"/>
            <a:ext cx="4151833" cy="2781993"/>
          </a:xfrm>
          <a:prstGeom prst="rect">
            <a:avLst/>
          </a:prstGeom>
        </p:spPr>
      </p:pic>
      <p:sp>
        <p:nvSpPr>
          <p:cNvPr id="6" name="TextBox 5">
            <a:extLst>
              <a:ext uri="{FF2B5EF4-FFF2-40B4-BE49-F238E27FC236}">
                <a16:creationId xmlns:a16="http://schemas.microsoft.com/office/drawing/2014/main" id="{97E6257D-839F-1A6D-9080-AC696EE3DCC7}"/>
              </a:ext>
            </a:extLst>
          </p:cNvPr>
          <p:cNvSpPr txBox="1"/>
          <p:nvPr/>
        </p:nvSpPr>
        <p:spPr>
          <a:xfrm>
            <a:off x="5021860" y="1721463"/>
            <a:ext cx="3530470" cy="2462213"/>
          </a:xfrm>
          <a:prstGeom prst="rect">
            <a:avLst/>
          </a:prstGeom>
          <a:noFill/>
        </p:spPr>
        <p:txBody>
          <a:bodyPr wrap="square">
            <a:spAutoFit/>
          </a:bodyPr>
          <a:lstStyle/>
          <a:p>
            <a:pPr algn="just"/>
            <a:r>
              <a:rPr lang="en-GB" dirty="0">
                <a:solidFill>
                  <a:schemeClr val="bg1"/>
                </a:solidFill>
              </a:rPr>
              <a:t>The following analysis focuses on visualizing the average salary based on employee residence and company location. Firstly, we aimed to identify the top 15 employee residence locations. Subsequently, we filtered the </a:t>
            </a:r>
            <a:r>
              <a:rPr lang="en-GB" dirty="0" err="1">
                <a:solidFill>
                  <a:schemeClr val="bg1"/>
                </a:solidFill>
              </a:rPr>
              <a:t>DataFrame</a:t>
            </a:r>
            <a:r>
              <a:rPr lang="en-GB" dirty="0">
                <a:solidFill>
                  <a:schemeClr val="bg1"/>
                </a:solidFill>
              </a:rPr>
              <a:t> to extract data pertaining only to these top 15 locations. Finally, we created a histogram to represent the salary distribution across these selected locations.</a:t>
            </a:r>
            <a:endParaRPr lang="en-BD" dirty="0">
              <a:solidFill>
                <a:schemeClr val="bg1"/>
              </a:solidFill>
            </a:endParaRPr>
          </a:p>
        </p:txBody>
      </p:sp>
    </p:spTree>
    <p:extLst>
      <p:ext uri="{BB962C8B-B14F-4D97-AF65-F5344CB8AC3E}">
        <p14:creationId xmlns:p14="http://schemas.microsoft.com/office/powerpoint/2010/main" val="1468649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idx="4"/>
          </p:nvPr>
        </p:nvSpPr>
        <p:spPr>
          <a:xfrm>
            <a:off x="526120" y="445025"/>
            <a:ext cx="6663574" cy="941400"/>
          </a:xfrm>
          <a:prstGeom prst="rect">
            <a:avLst/>
          </a:prstGeom>
        </p:spPr>
        <p:txBody>
          <a:bodyPr spcFirstLastPara="1" wrap="square" lIns="91425" tIns="91425" rIns="91425" bIns="91425" anchor="t" anchorCtr="0">
            <a:noAutofit/>
          </a:bodyPr>
          <a:lstStyle/>
          <a:p>
            <a:r>
              <a:rPr lang="en-GB" dirty="0"/>
              <a:t>Salary Based on Experience Level</a:t>
            </a:r>
          </a:p>
        </p:txBody>
      </p:sp>
      <p:cxnSp>
        <p:nvCxnSpPr>
          <p:cNvPr id="222" name="Google Shape;222;p45"/>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pic>
        <p:nvPicPr>
          <p:cNvPr id="3" name="Picture 2" descr="A graph of a salary based on experience level&#10;&#10;Description automatically generated">
            <a:extLst>
              <a:ext uri="{FF2B5EF4-FFF2-40B4-BE49-F238E27FC236}">
                <a16:creationId xmlns:a16="http://schemas.microsoft.com/office/drawing/2014/main" id="{D51D270A-5F21-7FFF-2113-FBA847482DD6}"/>
              </a:ext>
            </a:extLst>
          </p:cNvPr>
          <p:cNvPicPr>
            <a:picLocks noChangeAspect="1"/>
          </p:cNvPicPr>
          <p:nvPr/>
        </p:nvPicPr>
        <p:blipFill>
          <a:blip r:embed="rId3"/>
          <a:stretch>
            <a:fillRect/>
          </a:stretch>
        </p:blipFill>
        <p:spPr>
          <a:xfrm>
            <a:off x="779930" y="1092176"/>
            <a:ext cx="5378823" cy="2795347"/>
          </a:xfrm>
          <a:prstGeom prst="rect">
            <a:avLst/>
          </a:prstGeom>
        </p:spPr>
      </p:pic>
      <p:sp>
        <p:nvSpPr>
          <p:cNvPr id="7" name="TextBox 6">
            <a:extLst>
              <a:ext uri="{FF2B5EF4-FFF2-40B4-BE49-F238E27FC236}">
                <a16:creationId xmlns:a16="http://schemas.microsoft.com/office/drawing/2014/main" id="{BE2C3F9F-F624-16F9-B49F-85E44F2DADEC}"/>
              </a:ext>
            </a:extLst>
          </p:cNvPr>
          <p:cNvSpPr txBox="1"/>
          <p:nvPr/>
        </p:nvSpPr>
        <p:spPr>
          <a:xfrm>
            <a:off x="708211" y="3949898"/>
            <a:ext cx="7055223" cy="738664"/>
          </a:xfrm>
          <a:prstGeom prst="rect">
            <a:avLst/>
          </a:prstGeom>
          <a:noFill/>
        </p:spPr>
        <p:txBody>
          <a:bodyPr wrap="square">
            <a:spAutoFit/>
          </a:bodyPr>
          <a:lstStyle/>
          <a:p>
            <a:r>
              <a:rPr lang="en-BD" dirty="0">
                <a:solidFill>
                  <a:schemeClr val="bg1"/>
                </a:solidFill>
              </a:rPr>
              <a:t>The plots illustrate that salaries increase with experience level. Specifically, entry-level positions typically offer the lowest salaries, followed by mid-level roles, senior positions, and finally, executive-level positions, which command the highest salaries.</a:t>
            </a:r>
          </a:p>
        </p:txBody>
      </p:sp>
    </p:spTree>
    <p:extLst>
      <p:ext uri="{BB962C8B-B14F-4D97-AF65-F5344CB8AC3E}">
        <p14:creationId xmlns:p14="http://schemas.microsoft.com/office/powerpoint/2010/main" val="77395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5" name="Google Shape;2159;p68">
            <a:extLst>
              <a:ext uri="{FF2B5EF4-FFF2-40B4-BE49-F238E27FC236}">
                <a16:creationId xmlns:a16="http://schemas.microsoft.com/office/drawing/2014/main" id="{6E347CEB-40E5-E091-8743-CB0AAA61E1A0}"/>
              </a:ext>
            </a:extLst>
          </p:cNvPr>
          <p:cNvSpPr txBox="1">
            <a:spLocks noGrp="1"/>
          </p:cNvSpPr>
          <p:nvPr>
            <p:ph type="title"/>
          </p:nvPr>
        </p:nvSpPr>
        <p:spPr>
          <a:xfrm>
            <a:off x="1668941" y="2272350"/>
            <a:ext cx="3068700" cy="59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THANKS!</a:t>
            </a:r>
            <a:endParaRPr sz="4000" dirty="0"/>
          </a:p>
        </p:txBody>
      </p:sp>
    </p:spTree>
    <p:extLst>
      <p:ext uri="{BB962C8B-B14F-4D97-AF65-F5344CB8AC3E}">
        <p14:creationId xmlns:p14="http://schemas.microsoft.com/office/powerpoint/2010/main" val="3761173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p>
            <a:r>
              <a:rPr lang="en-GB" dirty="0"/>
              <a:t>Problem Statement</a:t>
            </a:r>
            <a:endParaRPr dirty="0"/>
          </a:p>
        </p:txBody>
      </p:sp>
      <p:cxnSp>
        <p:nvCxnSpPr>
          <p:cNvPr id="172" name="Google Shape;172;p39"/>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 name="Google Shape;240;p46">
            <a:extLst>
              <a:ext uri="{FF2B5EF4-FFF2-40B4-BE49-F238E27FC236}">
                <a16:creationId xmlns:a16="http://schemas.microsoft.com/office/drawing/2014/main" id="{C2B57B99-CE53-9DD9-57BF-E1A439E96BC1}"/>
              </a:ext>
            </a:extLst>
          </p:cNvPr>
          <p:cNvSpPr txBox="1">
            <a:spLocks/>
          </p:cNvSpPr>
          <p:nvPr/>
        </p:nvSpPr>
        <p:spPr>
          <a:xfrm>
            <a:off x="797435" y="1336650"/>
            <a:ext cx="5415106" cy="24204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GB" dirty="0">
                <a:solidFill>
                  <a:schemeClr val="bg1"/>
                </a:solidFill>
              </a:rPr>
              <a:t>We are presented with a dataset extracted from a renowned job portal, detailing the job status of various data-related positions posted during the year 2023. Our task is to extract meaningful insights from this data to elucidate the actual remuneration each job title offers across the globe. This analysis will aid recruiters in understanding job requirements better, particularly in terms of salaries across different levels of work experience, enabling them to procure proficient profiles for any data-related requirement.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idx="4"/>
          </p:nvPr>
        </p:nvSpPr>
        <p:spPr>
          <a:xfrm>
            <a:off x="526120" y="445025"/>
            <a:ext cx="5408512" cy="941400"/>
          </a:xfrm>
          <a:prstGeom prst="rect">
            <a:avLst/>
          </a:prstGeom>
        </p:spPr>
        <p:txBody>
          <a:bodyPr spcFirstLastPara="1" wrap="square" lIns="91425" tIns="91425" rIns="91425" bIns="91425" anchor="t" anchorCtr="0">
            <a:noAutofit/>
          </a:bodyPr>
          <a:lstStyle/>
          <a:p>
            <a:r>
              <a:rPr lang="en-GB" dirty="0"/>
              <a:t>Average Salaries for Each Year</a:t>
            </a:r>
            <a:br>
              <a:rPr lang="en-GB" dirty="0"/>
            </a:br>
            <a:endParaRPr dirty="0"/>
          </a:p>
        </p:txBody>
      </p:sp>
      <p:cxnSp>
        <p:nvCxnSpPr>
          <p:cNvPr id="222" name="Google Shape;222;p45"/>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pic>
        <p:nvPicPr>
          <p:cNvPr id="3" name="Picture 2" descr="A graph of a number of blue rectangular bars&#10;&#10;Description automatically generated with medium confidence">
            <a:extLst>
              <a:ext uri="{FF2B5EF4-FFF2-40B4-BE49-F238E27FC236}">
                <a16:creationId xmlns:a16="http://schemas.microsoft.com/office/drawing/2014/main" id="{24B862B4-ADF3-6A29-24A1-0E64F5D5A169}"/>
              </a:ext>
            </a:extLst>
          </p:cNvPr>
          <p:cNvPicPr>
            <a:picLocks noChangeAspect="1"/>
          </p:cNvPicPr>
          <p:nvPr/>
        </p:nvPicPr>
        <p:blipFill>
          <a:blip r:embed="rId3"/>
          <a:stretch>
            <a:fillRect/>
          </a:stretch>
        </p:blipFill>
        <p:spPr>
          <a:xfrm>
            <a:off x="751164" y="1138402"/>
            <a:ext cx="5183468" cy="3081850"/>
          </a:xfrm>
          <a:prstGeom prst="rect">
            <a:avLst/>
          </a:prstGeom>
        </p:spPr>
      </p:pic>
      <p:sp>
        <p:nvSpPr>
          <p:cNvPr id="4" name="Google Shape;240;p46">
            <a:extLst>
              <a:ext uri="{FF2B5EF4-FFF2-40B4-BE49-F238E27FC236}">
                <a16:creationId xmlns:a16="http://schemas.microsoft.com/office/drawing/2014/main" id="{D5D35734-1085-C7ED-688D-60B0B3FC7A46}"/>
              </a:ext>
            </a:extLst>
          </p:cNvPr>
          <p:cNvSpPr txBox="1">
            <a:spLocks/>
          </p:cNvSpPr>
          <p:nvPr/>
        </p:nvSpPr>
        <p:spPr>
          <a:xfrm>
            <a:off x="651552" y="4311874"/>
            <a:ext cx="5283079" cy="60175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GB" dirty="0">
                <a:solidFill>
                  <a:schemeClr val="bg1"/>
                </a:solidFill>
              </a:rPr>
              <a:t>The average salaries showed an upward trend each year, with 2023 recording the highest average salary.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idx="4"/>
          </p:nvPr>
        </p:nvSpPr>
        <p:spPr>
          <a:xfrm>
            <a:off x="526120" y="445025"/>
            <a:ext cx="5408512" cy="941400"/>
          </a:xfrm>
          <a:prstGeom prst="rect">
            <a:avLst/>
          </a:prstGeom>
        </p:spPr>
        <p:txBody>
          <a:bodyPr spcFirstLastPara="1" wrap="square" lIns="91425" tIns="91425" rIns="91425" bIns="91425" anchor="t" anchorCtr="0">
            <a:noAutofit/>
          </a:bodyPr>
          <a:lstStyle/>
          <a:p>
            <a:r>
              <a:rPr lang="en-GB" dirty="0"/>
              <a:t>Frequency of Job Titles</a:t>
            </a:r>
            <a:endParaRPr dirty="0"/>
          </a:p>
        </p:txBody>
      </p:sp>
      <p:cxnSp>
        <p:nvCxnSpPr>
          <p:cNvPr id="222" name="Google Shape;222;p45"/>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4" name="Google Shape;240;p46">
            <a:extLst>
              <a:ext uri="{FF2B5EF4-FFF2-40B4-BE49-F238E27FC236}">
                <a16:creationId xmlns:a16="http://schemas.microsoft.com/office/drawing/2014/main" id="{D5D35734-1085-C7ED-688D-60B0B3FC7A46}"/>
              </a:ext>
            </a:extLst>
          </p:cNvPr>
          <p:cNvSpPr txBox="1">
            <a:spLocks/>
          </p:cNvSpPr>
          <p:nvPr/>
        </p:nvSpPr>
        <p:spPr>
          <a:xfrm>
            <a:off x="714305" y="4127723"/>
            <a:ext cx="6744330" cy="60175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GB" dirty="0">
                <a:solidFill>
                  <a:schemeClr val="bg1"/>
                </a:solidFill>
              </a:rPr>
              <a:t>The frequency analysis of job titles reveals that "Data Engineer" stands out as the most popular job title, followed closely by "Data Scientist", "Data Analyst", "Machine Learning Engineer", and others in descending order of popularity.</a:t>
            </a:r>
          </a:p>
        </p:txBody>
      </p:sp>
      <p:pic>
        <p:nvPicPr>
          <p:cNvPr id="5" name="Picture 4" descr="A graph with numbers and a bar&#10;&#10;Description automatically generated">
            <a:extLst>
              <a:ext uri="{FF2B5EF4-FFF2-40B4-BE49-F238E27FC236}">
                <a16:creationId xmlns:a16="http://schemas.microsoft.com/office/drawing/2014/main" id="{6B60DC14-2D90-FA91-5CD4-5B8DA1769AB1}"/>
              </a:ext>
            </a:extLst>
          </p:cNvPr>
          <p:cNvPicPr>
            <a:picLocks noChangeAspect="1"/>
          </p:cNvPicPr>
          <p:nvPr/>
        </p:nvPicPr>
        <p:blipFill>
          <a:blip r:embed="rId3"/>
          <a:stretch>
            <a:fillRect/>
          </a:stretch>
        </p:blipFill>
        <p:spPr>
          <a:xfrm>
            <a:off x="814388" y="1049843"/>
            <a:ext cx="5089360" cy="3011169"/>
          </a:xfrm>
          <a:prstGeom prst="rect">
            <a:avLst/>
          </a:prstGeom>
        </p:spPr>
      </p:pic>
    </p:spTree>
    <p:extLst>
      <p:ext uri="{BB962C8B-B14F-4D97-AF65-F5344CB8AC3E}">
        <p14:creationId xmlns:p14="http://schemas.microsoft.com/office/powerpoint/2010/main" val="1886661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idx="4"/>
          </p:nvPr>
        </p:nvSpPr>
        <p:spPr>
          <a:xfrm>
            <a:off x="526120" y="445025"/>
            <a:ext cx="5408512" cy="941400"/>
          </a:xfrm>
          <a:prstGeom prst="rect">
            <a:avLst/>
          </a:prstGeom>
        </p:spPr>
        <p:txBody>
          <a:bodyPr spcFirstLastPara="1" wrap="square" lIns="91425" tIns="91425" rIns="91425" bIns="91425" anchor="t" anchorCtr="0">
            <a:noAutofit/>
          </a:bodyPr>
          <a:lstStyle/>
          <a:p>
            <a:r>
              <a:rPr lang="en-GB" dirty="0"/>
              <a:t>Top 10 Most Common Data Jobs</a:t>
            </a:r>
            <a:endParaRPr dirty="0"/>
          </a:p>
        </p:txBody>
      </p:sp>
      <p:cxnSp>
        <p:nvCxnSpPr>
          <p:cNvPr id="222" name="Google Shape;222;p45"/>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4" name="Google Shape;240;p46">
            <a:extLst>
              <a:ext uri="{FF2B5EF4-FFF2-40B4-BE49-F238E27FC236}">
                <a16:creationId xmlns:a16="http://schemas.microsoft.com/office/drawing/2014/main" id="{D5D35734-1085-C7ED-688D-60B0B3FC7A46}"/>
              </a:ext>
            </a:extLst>
          </p:cNvPr>
          <p:cNvSpPr txBox="1">
            <a:spLocks/>
          </p:cNvSpPr>
          <p:nvPr/>
        </p:nvSpPr>
        <p:spPr>
          <a:xfrm>
            <a:off x="714305" y="4127723"/>
            <a:ext cx="6744330" cy="60175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GB" dirty="0">
                <a:solidFill>
                  <a:schemeClr val="bg1"/>
                </a:solidFill>
              </a:rPr>
              <a:t>The plots depict the top 10 most common data-related job titles.</a:t>
            </a:r>
          </a:p>
        </p:txBody>
      </p:sp>
      <p:pic>
        <p:nvPicPr>
          <p:cNvPr id="3" name="Picture 2" descr="A graph of blue rectangular bars with white text&#10;&#10;Description automatically generated">
            <a:extLst>
              <a:ext uri="{FF2B5EF4-FFF2-40B4-BE49-F238E27FC236}">
                <a16:creationId xmlns:a16="http://schemas.microsoft.com/office/drawing/2014/main" id="{B6D3ED5B-6D54-29B2-DA90-80D6FD90BF84}"/>
              </a:ext>
            </a:extLst>
          </p:cNvPr>
          <p:cNvPicPr>
            <a:picLocks noChangeAspect="1"/>
          </p:cNvPicPr>
          <p:nvPr/>
        </p:nvPicPr>
        <p:blipFill>
          <a:blip r:embed="rId3"/>
          <a:stretch>
            <a:fillRect/>
          </a:stretch>
        </p:blipFill>
        <p:spPr>
          <a:xfrm>
            <a:off x="820791" y="1036030"/>
            <a:ext cx="4988339" cy="3071439"/>
          </a:xfrm>
          <a:prstGeom prst="rect">
            <a:avLst/>
          </a:prstGeom>
        </p:spPr>
      </p:pic>
    </p:spTree>
    <p:extLst>
      <p:ext uri="{BB962C8B-B14F-4D97-AF65-F5344CB8AC3E}">
        <p14:creationId xmlns:p14="http://schemas.microsoft.com/office/powerpoint/2010/main" val="3040694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idx="4"/>
          </p:nvPr>
        </p:nvSpPr>
        <p:spPr>
          <a:xfrm>
            <a:off x="526120" y="445025"/>
            <a:ext cx="5408512" cy="941400"/>
          </a:xfrm>
          <a:prstGeom prst="rect">
            <a:avLst/>
          </a:prstGeom>
        </p:spPr>
        <p:txBody>
          <a:bodyPr spcFirstLastPara="1" wrap="square" lIns="91425" tIns="91425" rIns="91425" bIns="91425" anchor="t" anchorCtr="0">
            <a:noAutofit/>
          </a:bodyPr>
          <a:lstStyle/>
          <a:p>
            <a:r>
              <a:rPr lang="en-GB" dirty="0"/>
              <a:t>Average salaries by job titles</a:t>
            </a:r>
          </a:p>
        </p:txBody>
      </p:sp>
      <p:cxnSp>
        <p:nvCxnSpPr>
          <p:cNvPr id="222" name="Google Shape;222;p45"/>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pic>
        <p:nvPicPr>
          <p:cNvPr id="5" name="Picture 4" descr="A graph of various colored bars&#10;&#10;Description automatically generated">
            <a:extLst>
              <a:ext uri="{FF2B5EF4-FFF2-40B4-BE49-F238E27FC236}">
                <a16:creationId xmlns:a16="http://schemas.microsoft.com/office/drawing/2014/main" id="{224AD155-3A28-D0D1-CBA5-7718B819FB9E}"/>
              </a:ext>
            </a:extLst>
          </p:cNvPr>
          <p:cNvPicPr>
            <a:picLocks noChangeAspect="1"/>
          </p:cNvPicPr>
          <p:nvPr/>
        </p:nvPicPr>
        <p:blipFill>
          <a:blip r:embed="rId3"/>
          <a:stretch>
            <a:fillRect/>
          </a:stretch>
        </p:blipFill>
        <p:spPr>
          <a:xfrm>
            <a:off x="758071" y="1135214"/>
            <a:ext cx="5747232" cy="3374034"/>
          </a:xfrm>
          <a:prstGeom prst="rect">
            <a:avLst/>
          </a:prstGeom>
        </p:spPr>
      </p:pic>
    </p:spTree>
    <p:extLst>
      <p:ext uri="{BB962C8B-B14F-4D97-AF65-F5344CB8AC3E}">
        <p14:creationId xmlns:p14="http://schemas.microsoft.com/office/powerpoint/2010/main" val="3447498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idx="4"/>
          </p:nvPr>
        </p:nvSpPr>
        <p:spPr>
          <a:xfrm>
            <a:off x="526119" y="445025"/>
            <a:ext cx="7434539" cy="941400"/>
          </a:xfrm>
          <a:prstGeom prst="rect">
            <a:avLst/>
          </a:prstGeom>
        </p:spPr>
        <p:txBody>
          <a:bodyPr spcFirstLastPara="1" wrap="square" lIns="91425" tIns="91425" rIns="91425" bIns="91425" anchor="t" anchorCtr="0">
            <a:noAutofit/>
          </a:bodyPr>
          <a:lstStyle/>
          <a:p>
            <a:r>
              <a:rPr lang="en-GB" dirty="0"/>
              <a:t>The top job titles with highest average salaries and least average salaries</a:t>
            </a:r>
          </a:p>
        </p:txBody>
      </p:sp>
      <p:cxnSp>
        <p:nvCxnSpPr>
          <p:cNvPr id="222" name="Google Shape;222;p45"/>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pic>
        <p:nvPicPr>
          <p:cNvPr id="3" name="Picture 2" descr="A graph of a number of people&#10;&#10;Description automatically generated">
            <a:extLst>
              <a:ext uri="{FF2B5EF4-FFF2-40B4-BE49-F238E27FC236}">
                <a16:creationId xmlns:a16="http://schemas.microsoft.com/office/drawing/2014/main" id="{AD79EE96-3DA5-C0F1-8E12-57FD7C75FE60}"/>
              </a:ext>
            </a:extLst>
          </p:cNvPr>
          <p:cNvPicPr>
            <a:picLocks noChangeAspect="1"/>
          </p:cNvPicPr>
          <p:nvPr/>
        </p:nvPicPr>
        <p:blipFill>
          <a:blip r:embed="rId3"/>
          <a:stretch>
            <a:fillRect/>
          </a:stretch>
        </p:blipFill>
        <p:spPr>
          <a:xfrm>
            <a:off x="643209" y="1677404"/>
            <a:ext cx="3821214" cy="2625655"/>
          </a:xfrm>
          <a:prstGeom prst="rect">
            <a:avLst/>
          </a:prstGeom>
        </p:spPr>
      </p:pic>
      <p:pic>
        <p:nvPicPr>
          <p:cNvPr id="6" name="Picture 5" descr="A graph of different colored lines&#10;&#10;Description automatically generated with medium confidence">
            <a:extLst>
              <a:ext uri="{FF2B5EF4-FFF2-40B4-BE49-F238E27FC236}">
                <a16:creationId xmlns:a16="http://schemas.microsoft.com/office/drawing/2014/main" id="{9C655C59-6018-1BD1-441E-735666CDA644}"/>
              </a:ext>
            </a:extLst>
          </p:cNvPr>
          <p:cNvPicPr>
            <a:picLocks noChangeAspect="1"/>
          </p:cNvPicPr>
          <p:nvPr/>
        </p:nvPicPr>
        <p:blipFill>
          <a:blip r:embed="rId4"/>
          <a:stretch>
            <a:fillRect/>
          </a:stretch>
        </p:blipFill>
        <p:spPr>
          <a:xfrm>
            <a:off x="4572000" y="1677404"/>
            <a:ext cx="3928791" cy="2625655"/>
          </a:xfrm>
          <a:prstGeom prst="rect">
            <a:avLst/>
          </a:prstGeom>
        </p:spPr>
      </p:pic>
    </p:spTree>
    <p:extLst>
      <p:ext uri="{BB962C8B-B14F-4D97-AF65-F5344CB8AC3E}">
        <p14:creationId xmlns:p14="http://schemas.microsoft.com/office/powerpoint/2010/main" val="1095163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idx="4"/>
          </p:nvPr>
        </p:nvSpPr>
        <p:spPr>
          <a:xfrm>
            <a:off x="526120" y="445025"/>
            <a:ext cx="5408512" cy="941400"/>
          </a:xfrm>
          <a:prstGeom prst="rect">
            <a:avLst/>
          </a:prstGeom>
        </p:spPr>
        <p:txBody>
          <a:bodyPr spcFirstLastPara="1" wrap="square" lIns="91425" tIns="91425" rIns="91425" bIns="91425" anchor="t" anchorCtr="0">
            <a:noAutofit/>
          </a:bodyPr>
          <a:lstStyle/>
          <a:p>
            <a:r>
              <a:rPr lang="en-GB" dirty="0"/>
              <a:t>Average Salaries for the most common job titles</a:t>
            </a:r>
          </a:p>
        </p:txBody>
      </p:sp>
      <p:cxnSp>
        <p:nvCxnSpPr>
          <p:cNvPr id="222" name="Google Shape;222;p45"/>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pic>
        <p:nvPicPr>
          <p:cNvPr id="3" name="Picture 2" descr="A graph of a number of salary&#10;&#10;Description automatically generated with medium confidence">
            <a:extLst>
              <a:ext uri="{FF2B5EF4-FFF2-40B4-BE49-F238E27FC236}">
                <a16:creationId xmlns:a16="http://schemas.microsoft.com/office/drawing/2014/main" id="{D644DF31-49D7-E5C0-93A7-59250219EC09}"/>
              </a:ext>
            </a:extLst>
          </p:cNvPr>
          <p:cNvPicPr>
            <a:picLocks noChangeAspect="1"/>
          </p:cNvPicPr>
          <p:nvPr/>
        </p:nvPicPr>
        <p:blipFill>
          <a:blip r:embed="rId3"/>
          <a:stretch>
            <a:fillRect/>
          </a:stretch>
        </p:blipFill>
        <p:spPr>
          <a:xfrm>
            <a:off x="884569" y="1381534"/>
            <a:ext cx="5623077" cy="3316941"/>
          </a:xfrm>
          <a:prstGeom prst="rect">
            <a:avLst/>
          </a:prstGeom>
        </p:spPr>
      </p:pic>
    </p:spTree>
    <p:extLst>
      <p:ext uri="{BB962C8B-B14F-4D97-AF65-F5344CB8AC3E}">
        <p14:creationId xmlns:p14="http://schemas.microsoft.com/office/powerpoint/2010/main" val="2587126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idx="4"/>
          </p:nvPr>
        </p:nvSpPr>
        <p:spPr>
          <a:xfrm>
            <a:off x="526120" y="445025"/>
            <a:ext cx="5408512" cy="941400"/>
          </a:xfrm>
          <a:prstGeom prst="rect">
            <a:avLst/>
          </a:prstGeom>
        </p:spPr>
        <p:txBody>
          <a:bodyPr spcFirstLastPara="1" wrap="square" lIns="91425" tIns="91425" rIns="91425" bIns="91425" anchor="t" anchorCtr="0">
            <a:noAutofit/>
          </a:bodyPr>
          <a:lstStyle/>
          <a:p>
            <a:r>
              <a:rPr lang="en-GB" dirty="0"/>
              <a:t>Distribution of Job Categories</a:t>
            </a:r>
          </a:p>
        </p:txBody>
      </p:sp>
      <p:cxnSp>
        <p:nvCxnSpPr>
          <p:cNvPr id="222" name="Google Shape;222;p45"/>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pic>
        <p:nvPicPr>
          <p:cNvPr id="4" name="Picture 3" descr="A graph with numbers and a bar&#10;&#10;Description automatically generated">
            <a:extLst>
              <a:ext uri="{FF2B5EF4-FFF2-40B4-BE49-F238E27FC236}">
                <a16:creationId xmlns:a16="http://schemas.microsoft.com/office/drawing/2014/main" id="{5AD462F2-BBDF-5D51-9E9E-4862F5B2F02A}"/>
              </a:ext>
            </a:extLst>
          </p:cNvPr>
          <p:cNvPicPr>
            <a:picLocks noChangeAspect="1"/>
          </p:cNvPicPr>
          <p:nvPr/>
        </p:nvPicPr>
        <p:blipFill>
          <a:blip r:embed="rId3"/>
          <a:stretch>
            <a:fillRect/>
          </a:stretch>
        </p:blipFill>
        <p:spPr>
          <a:xfrm>
            <a:off x="770964" y="1027579"/>
            <a:ext cx="6033248" cy="3650325"/>
          </a:xfrm>
          <a:prstGeom prst="rect">
            <a:avLst/>
          </a:prstGeom>
        </p:spPr>
      </p:pic>
    </p:spTree>
    <p:extLst>
      <p:ext uri="{BB962C8B-B14F-4D97-AF65-F5344CB8AC3E}">
        <p14:creationId xmlns:p14="http://schemas.microsoft.com/office/powerpoint/2010/main" val="1077620152"/>
      </p:ext>
    </p:extLst>
  </p:cSld>
  <p:clrMapOvr>
    <a:masterClrMapping/>
  </p:clrMapOvr>
</p:sld>
</file>

<file path=ppt/theme/theme1.xml><?xml version="1.0" encoding="utf-8"?>
<a:theme xmlns:a="http://schemas.openxmlformats.org/drawingml/2006/main" name="Futuristic Background by Slidesgo">
  <a:themeElements>
    <a:clrScheme name="Simple Light">
      <a:dk1>
        <a:srgbClr val="001633"/>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377</Words>
  <Application>Microsoft Macintosh PowerPoint</Application>
  <PresentationFormat>On-screen Show (16:9)</PresentationFormat>
  <Paragraphs>24</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Montserrat ExtraLight</vt:lpstr>
      <vt:lpstr>Montserrat ExtraBold</vt:lpstr>
      <vt:lpstr>Montserrat</vt:lpstr>
      <vt:lpstr>Arial</vt:lpstr>
      <vt:lpstr>Futuristic Background by Slidesgo</vt:lpstr>
      <vt:lpstr>Data Science Jobs and Salaries Analysis  </vt:lpstr>
      <vt:lpstr>Problem Statement</vt:lpstr>
      <vt:lpstr>Average Salaries for Each Year </vt:lpstr>
      <vt:lpstr>Frequency of Job Titles</vt:lpstr>
      <vt:lpstr>Top 10 Most Common Data Jobs</vt:lpstr>
      <vt:lpstr>Average salaries by job titles</vt:lpstr>
      <vt:lpstr>The top job titles with highest average salaries and least average salaries</vt:lpstr>
      <vt:lpstr>Average Salaries for the most common job titles</vt:lpstr>
      <vt:lpstr>Distribution of Job Categories</vt:lpstr>
      <vt:lpstr>Average Salaries by Job Category</vt:lpstr>
      <vt:lpstr>Average Salaries by Job Category</vt:lpstr>
      <vt:lpstr>Average Salary in USD Based on Currency</vt:lpstr>
      <vt:lpstr>Average Salary Based on Employee Residence and Company Location </vt:lpstr>
      <vt:lpstr>Salary Based on Experience Level</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Analysis of Stock Performance </dc:title>
  <cp:lastModifiedBy>Sarkar Juliet Polok</cp:lastModifiedBy>
  <cp:revision>2</cp:revision>
  <dcterms:modified xsi:type="dcterms:W3CDTF">2024-04-23T11:58:24Z</dcterms:modified>
</cp:coreProperties>
</file>