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4" r:id="rId9"/>
    <p:sldId id="267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FFFF"/>
    <a:srgbClr val="BE0000"/>
    <a:srgbClr val="FFD966"/>
    <a:srgbClr val="E9BCA3"/>
    <a:srgbClr val="AF8171"/>
    <a:srgbClr val="FBD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EEFA2-3DE6-412C-8EA0-E06AFDE14C58}" v="855" dt="2019-10-11T21:11:23.765"/>
    <p1510:client id="{5CDAE7FA-109F-46A5-8565-C535BA895721}" v="981" dt="2019-10-11T21:08:42.741"/>
    <p1510:client id="{BA6D55D0-BF56-62CA-EBFB-AF1A7F4B4C93}" v="941" dt="2019-10-11T21:59:39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3" autoAdjust="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4F79-A80C-42A4-A719-CF00895BC4C3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CAD2A-8A7C-42AB-A0A0-A9329374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7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CAD2A-8A7C-42AB-A0A0-A932937468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Most Popular Method for product recommendation</a:t>
            </a:r>
          </a:p>
          <a:p>
            <a:r>
              <a:rPr lang="en-US" dirty="0">
                <a:ea typeface="+mn-lt"/>
                <a:cs typeface="+mn-lt"/>
              </a:rPr>
              <a:t>Identify the app user to other similar users in the dataset</a:t>
            </a:r>
          </a:p>
          <a:p>
            <a:pPr lvl="1"/>
            <a:r>
              <a:rPr lang="en-US" dirty="0">
                <a:ea typeface="+mn-lt"/>
                <a:cs typeface="+mn-lt"/>
              </a:rPr>
              <a:t>Sort users who rated exactly same or similar set of books</a:t>
            </a:r>
          </a:p>
          <a:p>
            <a:r>
              <a:rPr lang="en-US" dirty="0">
                <a:ea typeface="+mn-lt"/>
                <a:cs typeface="+mn-lt"/>
              </a:rPr>
              <a:t>Check out other similar users' rating for other books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rating for one book</a:t>
            </a:r>
          </a:p>
          <a:p>
            <a:pPr lvl="1"/>
            <a:r>
              <a:rPr lang="en-US" dirty="0">
                <a:ea typeface="+mn-lt"/>
                <a:cs typeface="+mn-lt"/>
              </a:rPr>
              <a:t>Rating correlation coefficient</a:t>
            </a:r>
          </a:p>
          <a:p>
            <a:r>
              <a:rPr lang="en-US" dirty="0">
                <a:ea typeface="+mn-lt"/>
                <a:cs typeface="+mn-lt"/>
              </a:rPr>
              <a:t>Provide books with highest ratings to the app user</a:t>
            </a:r>
          </a:p>
          <a:p>
            <a:pPr lvl="1"/>
            <a:r>
              <a:rPr lang="en-US" dirty="0">
                <a:ea typeface="+mn-lt"/>
                <a:cs typeface="+mn-lt"/>
              </a:rPr>
              <a:t>Making predictions base on our model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CAD2A-8A7C-42AB-A0A0-A932937468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1200" dirty="0">
                <a:ea typeface="宋体"/>
                <a:cs typeface="Calibri"/>
              </a:rPr>
              <a:t>App user enter the name of book they have read  in </a:t>
            </a:r>
            <a:r>
              <a:rPr lang="en-US" altLang="zh-CN" sz="1200" dirty="0">
                <a:ea typeface="宋体"/>
                <a:cs typeface="Calibri"/>
              </a:rPr>
              <a:t>text input</a:t>
            </a:r>
            <a:r>
              <a:rPr lang="zh-CN" altLang="en-US" sz="1200" dirty="0">
                <a:ea typeface="宋体"/>
                <a:cs typeface="Calibri"/>
              </a:rPr>
              <a:t> box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1200" dirty="0">
                <a:ea typeface="宋体"/>
                <a:cs typeface="Calibri"/>
              </a:rPr>
              <a:t>App user rate </a:t>
            </a:r>
            <a:r>
              <a:rPr lang="en-US" altLang="zh-CN" sz="1200" dirty="0">
                <a:ea typeface="宋体"/>
                <a:cs typeface="Calibri"/>
              </a:rPr>
              <a:t>these </a:t>
            </a:r>
            <a:r>
              <a:rPr lang="zh-CN" altLang="en-US" sz="1200" dirty="0">
                <a:ea typeface="宋体"/>
                <a:cs typeface="Calibri"/>
              </a:rPr>
              <a:t>books</a:t>
            </a:r>
            <a:endParaRPr lang="en-US" altLang="zh-CN" sz="1200" dirty="0">
              <a:ea typeface="宋体"/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zh-CN" sz="1200" dirty="0">
                <a:ea typeface="宋体"/>
                <a:cs typeface="Calibri"/>
              </a:rPr>
              <a:t>App provide recommendations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zh-CN" sz="1200" dirty="0">
                <a:ea typeface="宋体"/>
                <a:cs typeface="Calibri"/>
              </a:rPr>
              <a:t>Or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zh-CN" sz="1200" dirty="0">
                <a:ea typeface="宋体"/>
                <a:cs typeface="Calibri"/>
              </a:rPr>
              <a:t>App user enter book name they may want to know contents overview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zh-CN" altLang="en-US" sz="1200" dirty="0">
                <a:ea typeface="宋体"/>
                <a:cs typeface="Calibri"/>
              </a:rPr>
              <a:t>App automatically provide searching reasults and overview of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CAD2A-8A7C-42AB-A0A0-A93293746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Let's test books with The Great Gatsby, The Hobbit, The Catcher in the Rye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Rating as 4,4,5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CAD2A-8A7C-42AB-A0A0-A932937468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https:/techrocks.ru/2019/03/10/frameworks-and-libraries-differenc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pachtholz/BookRecommender/blob/master/ui.R" TargetMode="External"/><Relationship Id="rId2" Type="http://schemas.openxmlformats.org/officeDocument/2006/relationships/hyperlink" Target="https://www.kaggle.com/zygmunt/goodbooks-10k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https:/techrocks.ru/2019/03/10/frameworks-and-libraries-difference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Shttps:/www.kaggle.com/philippsp/book-recommender-collaborative-filtering-shiny" TargetMode="External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98EC2F-147F-4627-AD04-F92FDB6D9E03}"/>
              </a:ext>
            </a:extLst>
          </p:cNvPr>
          <p:cNvSpPr txBox="1"/>
          <p:nvPr/>
        </p:nvSpPr>
        <p:spPr>
          <a:xfrm>
            <a:off x="106497" y="6597266"/>
            <a:ext cx="394360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2"/>
                </a:solidFill>
                <a:ea typeface="+mn-lt"/>
                <a:cs typeface="+mn-lt"/>
                <a:hlinkClick r:id="rId3"/>
              </a:rPr>
              <a:t>Source: https://techrocks.ru/2019/03/10/frameworks-and-libraries-difference/</a:t>
            </a:r>
            <a:endParaRPr lang="en-US" sz="800">
              <a:solidFill>
                <a:schemeClr val="bg2"/>
              </a:solidFill>
              <a:hlinkClick r:id="rId3"/>
            </a:endParaRP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41931D6A-F9CF-419C-8205-EB0B8F6F2A16}"/>
              </a:ext>
            </a:extLst>
          </p:cNvPr>
          <p:cNvSpPr/>
          <p:nvPr/>
        </p:nvSpPr>
        <p:spPr>
          <a:xfrm rot="5400000">
            <a:off x="2816160" y="-798004"/>
            <a:ext cx="2056481" cy="7702624"/>
          </a:xfrm>
          <a:prstGeom prst="snip2DiagRect">
            <a:avLst/>
          </a:prstGeom>
          <a:solidFill>
            <a:srgbClr val="E9B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398" y="2444387"/>
            <a:ext cx="7225230" cy="771794"/>
          </a:xfrm>
        </p:spPr>
        <p:txBody>
          <a:bodyPr/>
          <a:lstStyle/>
          <a:p>
            <a:r>
              <a:rPr lang="en-US" sz="4800" dirty="0">
                <a:solidFill>
                  <a:srgbClr val="002060"/>
                </a:solidFill>
                <a:cs typeface="Calibri Light"/>
              </a:rPr>
              <a:t>Book Recommendation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3698" y="3533124"/>
            <a:ext cx="2464131" cy="3296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/>
              </a:rPr>
              <a:t>Team: Boiler Google 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2A645A-F1DA-417E-9CE3-31CBEB0BF1EA}"/>
              </a:ext>
            </a:extLst>
          </p:cNvPr>
          <p:cNvSpPr txBox="1">
            <a:spLocks/>
          </p:cNvSpPr>
          <p:nvPr/>
        </p:nvSpPr>
        <p:spPr>
          <a:xfrm>
            <a:off x="3462825" y="3804276"/>
            <a:ext cx="4047507" cy="478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2060"/>
                </a:solidFill>
                <a:cs typeface="Calibri"/>
              </a:rPr>
              <a:t>Wenhan</a:t>
            </a:r>
            <a:r>
              <a:rPr lang="en-US" sz="1400" dirty="0">
                <a:solidFill>
                  <a:srgbClr val="002060"/>
                </a:solidFill>
                <a:cs typeface="Calibri"/>
              </a:rPr>
              <a:t> Yan, </a:t>
            </a:r>
            <a:r>
              <a:rPr lang="en-US" sz="1400" dirty="0" err="1">
                <a:solidFill>
                  <a:srgbClr val="002060"/>
                </a:solidFill>
                <a:cs typeface="Calibri"/>
              </a:rPr>
              <a:t>Haowei</a:t>
            </a:r>
            <a:r>
              <a:rPr lang="en-US" sz="1400" dirty="0">
                <a:solidFill>
                  <a:srgbClr val="002060"/>
                </a:solidFill>
                <a:cs typeface="Calibri"/>
              </a:rPr>
              <a:t> Lai, Yuchen Li, Chunxuan Zhang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A3027-4B61-4E83-AC1F-E8229687627A}"/>
              </a:ext>
            </a:extLst>
          </p:cNvPr>
          <p:cNvSpPr txBox="1"/>
          <p:nvPr/>
        </p:nvSpPr>
        <p:spPr>
          <a:xfrm>
            <a:off x="617516" y="3101438"/>
            <a:ext cx="4385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Are you still deciding next book to read?</a:t>
            </a: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550E2C1-B811-4B82-BFD9-B66676418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01" t="18378" r="11913" b="19730"/>
          <a:stretch/>
        </p:blipFill>
        <p:spPr>
          <a:xfrm>
            <a:off x="136184" y="5731898"/>
            <a:ext cx="742028" cy="8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A96CF716-5D24-4E85-81E9-6B5E84964B27}"/>
              </a:ext>
            </a:extLst>
          </p:cNvPr>
          <p:cNvSpPr/>
          <p:nvPr/>
        </p:nvSpPr>
        <p:spPr>
          <a:xfrm flipV="1">
            <a:off x="-1980" y="6564084"/>
            <a:ext cx="12191998" cy="138545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946D6-88BF-4532-A98E-295600A27AF6}"/>
              </a:ext>
            </a:extLst>
          </p:cNvPr>
          <p:cNvSpPr txBox="1"/>
          <p:nvPr/>
        </p:nvSpPr>
        <p:spPr>
          <a:xfrm>
            <a:off x="5055301" y="6490235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Book Recommendation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52B25-D290-410F-B057-905A64751352}"/>
              </a:ext>
            </a:extLst>
          </p:cNvPr>
          <p:cNvSpPr txBox="1"/>
          <p:nvPr/>
        </p:nvSpPr>
        <p:spPr>
          <a:xfrm>
            <a:off x="11828566" y="6504461"/>
            <a:ext cx="269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E7E6E6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D1FE1-58F9-43FB-9AAB-A97DD2F6626B}"/>
              </a:ext>
            </a:extLst>
          </p:cNvPr>
          <p:cNvSpPr txBox="1"/>
          <p:nvPr/>
        </p:nvSpPr>
        <p:spPr>
          <a:xfrm>
            <a:off x="136937" y="6500131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Boiler Google 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374170-852C-4EAE-9BCE-EBCA19CFC703}"/>
              </a:ext>
            </a:extLst>
          </p:cNvPr>
          <p:cNvGrpSpPr/>
          <p:nvPr/>
        </p:nvGrpSpPr>
        <p:grpSpPr>
          <a:xfrm>
            <a:off x="-2968" y="266164"/>
            <a:ext cx="6660595" cy="736311"/>
            <a:chOff x="-2968" y="266164"/>
            <a:chExt cx="6660595" cy="736311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4E51D435-85E9-4FA6-9CE2-2CC9096F5E65}"/>
                </a:ext>
              </a:extLst>
            </p:cNvPr>
            <p:cNvSpPr txBox="1">
              <a:spLocks/>
            </p:cNvSpPr>
            <p:nvPr/>
          </p:nvSpPr>
          <p:spPr>
            <a:xfrm>
              <a:off x="-2968" y="266164"/>
              <a:ext cx="6656119" cy="7317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2"/>
                  </a:solidFill>
                  <a:cs typeface="Calibri Light"/>
                </a:rPr>
                <a:t>Reference</a:t>
              </a: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6120240-0EA0-45AA-9BC8-CEB9FC5D00B7}"/>
                </a:ext>
              </a:extLst>
            </p:cNvPr>
            <p:cNvSpPr/>
            <p:nvPr/>
          </p:nvSpPr>
          <p:spPr>
            <a:xfrm rot="-5400000">
              <a:off x="5737290" y="82137"/>
              <a:ext cx="722416" cy="111825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25A97E67-933C-4E7C-8FAF-C843A7E99853}"/>
                </a:ext>
              </a:extLst>
            </p:cNvPr>
            <p:cNvSpPr/>
            <p:nvPr/>
          </p:nvSpPr>
          <p:spPr>
            <a:xfrm rot="-5400000">
              <a:off x="5797135" y="398812"/>
              <a:ext cx="475014" cy="732311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70A1A2-D724-43FF-95A3-EACEA6054BFE}"/>
              </a:ext>
            </a:extLst>
          </p:cNvPr>
          <p:cNvSpPr txBox="1"/>
          <p:nvPr/>
        </p:nvSpPr>
        <p:spPr>
          <a:xfrm>
            <a:off x="776842" y="1397097"/>
            <a:ext cx="11051724" cy="342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https://www.kaggle.com/zygmunt/goodbooks-10k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Referenced Project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https://github.com/pspachtholz/BookRecommender/blob/master/ui.R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9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81823D-4498-4C8A-B08D-03EAF35E0887}"/>
              </a:ext>
            </a:extLst>
          </p:cNvPr>
          <p:cNvSpPr/>
          <p:nvPr/>
        </p:nvSpPr>
        <p:spPr>
          <a:xfrm>
            <a:off x="2681417" y="0"/>
            <a:ext cx="9510584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8EC2F-147F-4627-AD04-F92FDB6D9E03}"/>
              </a:ext>
            </a:extLst>
          </p:cNvPr>
          <p:cNvSpPr txBox="1"/>
          <p:nvPr/>
        </p:nvSpPr>
        <p:spPr>
          <a:xfrm>
            <a:off x="106497" y="6597266"/>
            <a:ext cx="394360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ea typeface="+mn-lt"/>
                <a:cs typeface="+mn-lt"/>
                <a:hlinkClick r:id="rId3"/>
              </a:rPr>
              <a:t>Source: https://techrocks.ru/2019/03/10/frameworks-and-libraries-difference/</a:t>
            </a:r>
            <a:endParaRPr lang="en-US" sz="800" dirty="0">
              <a:solidFill>
                <a:schemeClr val="bg2"/>
              </a:solidFill>
              <a:hlinkClick r:id="rId3"/>
            </a:endParaRP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41931D6A-F9CF-419C-8205-EB0B8F6F2A16}"/>
              </a:ext>
            </a:extLst>
          </p:cNvPr>
          <p:cNvSpPr/>
          <p:nvPr/>
        </p:nvSpPr>
        <p:spPr>
          <a:xfrm rot="5400000">
            <a:off x="2816160" y="-798004"/>
            <a:ext cx="2056481" cy="7702624"/>
          </a:xfrm>
          <a:prstGeom prst="snip2DiagRect">
            <a:avLst/>
          </a:prstGeom>
          <a:solidFill>
            <a:srgbClr val="E9B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3698" y="3533124"/>
            <a:ext cx="2464131" cy="3296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rgbClr val="002060"/>
                </a:solidFill>
                <a:cs typeface="Calibri"/>
              </a:rPr>
              <a:t>Team: Boiler Google 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2A645A-F1DA-417E-9CE3-31CBEB0BF1EA}"/>
              </a:ext>
            </a:extLst>
          </p:cNvPr>
          <p:cNvSpPr txBox="1">
            <a:spLocks/>
          </p:cNvSpPr>
          <p:nvPr/>
        </p:nvSpPr>
        <p:spPr>
          <a:xfrm>
            <a:off x="3462825" y="3804276"/>
            <a:ext cx="4047507" cy="478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2060"/>
                </a:solidFill>
                <a:cs typeface="Calibri"/>
              </a:rPr>
              <a:t>Wenhan</a:t>
            </a:r>
            <a:r>
              <a:rPr lang="en-US" sz="1400" dirty="0">
                <a:solidFill>
                  <a:srgbClr val="002060"/>
                </a:solidFill>
                <a:cs typeface="Calibri"/>
              </a:rPr>
              <a:t> Yan, </a:t>
            </a:r>
            <a:r>
              <a:rPr lang="en-US" sz="1400" dirty="0" err="1">
                <a:solidFill>
                  <a:srgbClr val="002060"/>
                </a:solidFill>
                <a:cs typeface="Calibri"/>
              </a:rPr>
              <a:t>Haowei</a:t>
            </a:r>
            <a:r>
              <a:rPr lang="en-US" sz="1400" dirty="0">
                <a:solidFill>
                  <a:srgbClr val="002060"/>
                </a:solidFill>
                <a:cs typeface="Calibri"/>
              </a:rPr>
              <a:t> Lai, Yuchen Li, Chunxuan Zhang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A3027-4B61-4E83-AC1F-E8229687627A}"/>
              </a:ext>
            </a:extLst>
          </p:cNvPr>
          <p:cNvSpPr txBox="1"/>
          <p:nvPr/>
        </p:nvSpPr>
        <p:spPr>
          <a:xfrm>
            <a:off x="878212" y="2413337"/>
            <a:ext cx="38185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Thank You</a:t>
            </a: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550E2C1-B811-4B82-BFD9-B66676418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01" t="18378" r="11913" b="19730"/>
          <a:stretch/>
        </p:blipFill>
        <p:spPr>
          <a:xfrm>
            <a:off x="136184" y="5731898"/>
            <a:ext cx="742028" cy="8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4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0913-73C1-4167-87BE-2364CCB9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68" y="266164"/>
            <a:ext cx="6656119" cy="73179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  <a:ea typeface="+mj-lt"/>
                <a:cs typeface="+mj-lt"/>
              </a:rPr>
              <a:t>Boiler Google R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5641085-B9FF-4167-A298-C2F20D3B5626}"/>
              </a:ext>
            </a:extLst>
          </p:cNvPr>
          <p:cNvSpPr/>
          <p:nvPr/>
        </p:nvSpPr>
        <p:spPr>
          <a:xfrm rot="-5400000">
            <a:off x="5737290" y="82137"/>
            <a:ext cx="722416" cy="11182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153AAC60-56BD-4C50-A473-02F1E9D04388}"/>
              </a:ext>
            </a:extLst>
          </p:cNvPr>
          <p:cNvSpPr/>
          <p:nvPr/>
        </p:nvSpPr>
        <p:spPr>
          <a:xfrm flipV="1">
            <a:off x="-1980" y="6564084"/>
            <a:ext cx="12191998" cy="138545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8A4D1-A638-4F86-992C-2310A60A8FCE}"/>
              </a:ext>
            </a:extLst>
          </p:cNvPr>
          <p:cNvSpPr txBox="1"/>
          <p:nvPr/>
        </p:nvSpPr>
        <p:spPr>
          <a:xfrm>
            <a:off x="5055301" y="6490235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Book Recommendation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052F1-B69F-4BEE-BDB5-C845F8226D9A}"/>
              </a:ext>
            </a:extLst>
          </p:cNvPr>
          <p:cNvSpPr txBox="1"/>
          <p:nvPr/>
        </p:nvSpPr>
        <p:spPr>
          <a:xfrm>
            <a:off x="11828566" y="6504461"/>
            <a:ext cx="269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rgbClr val="E7E6E6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6493A-A6DA-4B3B-B577-5CF3A85E023D}"/>
              </a:ext>
            </a:extLst>
          </p:cNvPr>
          <p:cNvSpPr txBox="1"/>
          <p:nvPr/>
        </p:nvSpPr>
        <p:spPr>
          <a:xfrm>
            <a:off x="136937" y="6500131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Boiler Google R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4A0BF17-4999-4AA4-91DA-FEB0425B8771}"/>
              </a:ext>
            </a:extLst>
          </p:cNvPr>
          <p:cNvSpPr/>
          <p:nvPr/>
        </p:nvSpPr>
        <p:spPr>
          <a:xfrm rot="-5400000">
            <a:off x="5797135" y="398812"/>
            <a:ext cx="475014" cy="732311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82;p9">
            <a:extLst>
              <a:ext uri="{FF2B5EF4-FFF2-40B4-BE49-F238E27FC236}">
                <a16:creationId xmlns:a16="http://schemas.microsoft.com/office/drawing/2014/main" id="{86540E27-6350-48CD-AF0C-B417F574837C}"/>
              </a:ext>
            </a:extLst>
          </p:cNvPr>
          <p:cNvSpPr txBox="1"/>
          <p:nvPr/>
        </p:nvSpPr>
        <p:spPr>
          <a:xfrm>
            <a:off x="1018086" y="4600389"/>
            <a:ext cx="20637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Chunxuan Zhang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BAIM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2;p9">
            <a:extLst>
              <a:ext uri="{FF2B5EF4-FFF2-40B4-BE49-F238E27FC236}">
                <a16:creationId xmlns:a16="http://schemas.microsoft.com/office/drawing/2014/main" id="{277E9A8D-7958-47B4-B0F5-67DCF9E67F72}"/>
              </a:ext>
            </a:extLst>
          </p:cNvPr>
          <p:cNvSpPr txBox="1"/>
          <p:nvPr/>
        </p:nvSpPr>
        <p:spPr>
          <a:xfrm>
            <a:off x="3895235" y="4587676"/>
            <a:ext cx="1995223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Yuchen Li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BAIM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2;p9">
            <a:extLst>
              <a:ext uri="{FF2B5EF4-FFF2-40B4-BE49-F238E27FC236}">
                <a16:creationId xmlns:a16="http://schemas.microsoft.com/office/drawing/2014/main" id="{41339517-FF26-43AD-A9CD-0807458683E5}"/>
              </a:ext>
            </a:extLst>
          </p:cNvPr>
          <p:cNvSpPr txBox="1"/>
          <p:nvPr/>
        </p:nvSpPr>
        <p:spPr>
          <a:xfrm>
            <a:off x="6613939" y="4600389"/>
            <a:ext cx="20637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Wenhan</a:t>
            </a:r>
            <a:r>
              <a:rPr lang="en-US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Yan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Economics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2;p9">
            <a:extLst>
              <a:ext uri="{FF2B5EF4-FFF2-40B4-BE49-F238E27FC236}">
                <a16:creationId xmlns:a16="http://schemas.microsoft.com/office/drawing/2014/main" id="{AD20F524-AFD8-4930-8952-D8EEBA864B52}"/>
              </a:ext>
            </a:extLst>
          </p:cNvPr>
          <p:cNvSpPr txBox="1"/>
          <p:nvPr/>
        </p:nvSpPr>
        <p:spPr>
          <a:xfrm>
            <a:off x="9401120" y="4600389"/>
            <a:ext cx="20637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Haowei</a:t>
            </a:r>
            <a:r>
              <a:rPr lang="en-US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Lai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</a:t>
            </a:r>
            <a:r>
              <a:rPr lang="en-US" altLang="zh-C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GSCM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 descr="A young boy wearing a suit and tie&#10;&#10;Description automatically generated">
            <a:extLst>
              <a:ext uri="{FF2B5EF4-FFF2-40B4-BE49-F238E27FC236}">
                <a16:creationId xmlns:a16="http://schemas.microsoft.com/office/drawing/2014/main" id="{DB4176E2-1511-4FE9-9ECE-31ACD1525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71" y="2057620"/>
            <a:ext cx="2332542" cy="2332542"/>
          </a:xfrm>
          <a:prstGeom prst="rect">
            <a:avLst/>
          </a:prstGeom>
        </p:spPr>
      </p:pic>
      <p:pic>
        <p:nvPicPr>
          <p:cNvPr id="20" name="Picture 1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F48C4A1-1A42-42F4-8F8F-17FC6A7DE0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t="4483" r="-41" b="24955"/>
          <a:stretch/>
        </p:blipFill>
        <p:spPr>
          <a:xfrm>
            <a:off x="3566102" y="2044907"/>
            <a:ext cx="2324356" cy="2324356"/>
          </a:xfrm>
          <a:prstGeom prst="rect">
            <a:avLst/>
          </a:prstGeom>
        </p:spPr>
      </p:pic>
      <p:pic>
        <p:nvPicPr>
          <p:cNvPr id="22" name="Picture 2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B3563EC-9BC3-4538-87D6-ED65A7D405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1203" r="-489" b="23909"/>
          <a:stretch/>
        </p:blipFill>
        <p:spPr>
          <a:xfrm>
            <a:off x="9140464" y="2065806"/>
            <a:ext cx="2324356" cy="2324356"/>
          </a:xfrm>
          <a:prstGeom prst="rect">
            <a:avLst/>
          </a:prstGeom>
        </p:spPr>
      </p:pic>
      <p:pic>
        <p:nvPicPr>
          <p:cNvPr id="26" name="Google Shape;80;p9">
            <a:extLst>
              <a:ext uri="{FF2B5EF4-FFF2-40B4-BE49-F238E27FC236}">
                <a16:creationId xmlns:a16="http://schemas.microsoft.com/office/drawing/2014/main" id="{35DB2C3E-71AC-4E60-BE40-DC93ED8AEFC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53" t="7666" r="-53" b="23610"/>
          <a:stretch/>
        </p:blipFill>
        <p:spPr>
          <a:xfrm>
            <a:off x="757429" y="2057619"/>
            <a:ext cx="2324357" cy="232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9">
            <a:extLst>
              <a:ext uri="{FF2B5EF4-FFF2-40B4-BE49-F238E27FC236}">
                <a16:creationId xmlns:a16="http://schemas.microsoft.com/office/drawing/2014/main" id="{883CB594-A41D-4D62-93F3-D0B9292BDAA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2025" y="5448300"/>
            <a:ext cx="2127951" cy="85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66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1427DF06-C636-4904-91EA-FE3F3FA52294}"/>
              </a:ext>
            </a:extLst>
          </p:cNvPr>
          <p:cNvSpPr/>
          <p:nvPr/>
        </p:nvSpPr>
        <p:spPr>
          <a:xfrm flipV="1">
            <a:off x="-1980" y="6564084"/>
            <a:ext cx="12191998" cy="138545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3A99F-7375-4C44-8AAF-C50B32D5C3C1}"/>
              </a:ext>
            </a:extLst>
          </p:cNvPr>
          <p:cNvSpPr txBox="1"/>
          <p:nvPr/>
        </p:nvSpPr>
        <p:spPr>
          <a:xfrm>
            <a:off x="5055301" y="6490235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Book Recommendation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9622A-FCA7-4907-89A2-2557C8079AA1}"/>
              </a:ext>
            </a:extLst>
          </p:cNvPr>
          <p:cNvSpPr txBox="1"/>
          <p:nvPr/>
        </p:nvSpPr>
        <p:spPr>
          <a:xfrm>
            <a:off x="11828566" y="6504461"/>
            <a:ext cx="269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rgbClr val="E7E6E6"/>
                </a:solidFill>
                <a:cs typeface="Calibri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3C1BD-7295-4C16-AFAC-4815D33F85B8}"/>
              </a:ext>
            </a:extLst>
          </p:cNvPr>
          <p:cNvSpPr txBox="1"/>
          <p:nvPr/>
        </p:nvSpPr>
        <p:spPr>
          <a:xfrm>
            <a:off x="136937" y="6500131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Boiler Google 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177264-2136-47A7-BA89-A67548722B65}"/>
              </a:ext>
            </a:extLst>
          </p:cNvPr>
          <p:cNvGrpSpPr/>
          <p:nvPr/>
        </p:nvGrpSpPr>
        <p:grpSpPr>
          <a:xfrm>
            <a:off x="-2968" y="266164"/>
            <a:ext cx="6670022" cy="736311"/>
            <a:chOff x="-2968" y="266164"/>
            <a:chExt cx="6670022" cy="736311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4DA49EE-05B8-4FD3-ABA4-91D8CDBB0E50}"/>
                </a:ext>
              </a:extLst>
            </p:cNvPr>
            <p:cNvSpPr txBox="1">
              <a:spLocks/>
            </p:cNvSpPr>
            <p:nvPr/>
          </p:nvSpPr>
          <p:spPr>
            <a:xfrm>
              <a:off x="-2968" y="266164"/>
              <a:ext cx="6656119" cy="7317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2"/>
                  </a:solidFill>
                  <a:ea typeface="+mj-lt"/>
                  <a:cs typeface="+mj-lt"/>
                </a:rPr>
                <a:t>Business Scenario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D1AAC8F6-E001-42D0-8B5F-ED0A9E5B54A0}"/>
                </a:ext>
              </a:extLst>
            </p:cNvPr>
            <p:cNvSpPr/>
            <p:nvPr/>
          </p:nvSpPr>
          <p:spPr>
            <a:xfrm rot="-5400000">
              <a:off x="5746717" y="82137"/>
              <a:ext cx="722416" cy="111825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7B1B4562-5537-4B7F-92D9-135AF0304D90}"/>
                </a:ext>
              </a:extLst>
            </p:cNvPr>
            <p:cNvSpPr/>
            <p:nvPr/>
          </p:nvSpPr>
          <p:spPr>
            <a:xfrm rot="-5400000">
              <a:off x="5797135" y="398812"/>
              <a:ext cx="475014" cy="732311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oogle Shape;147;p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5A67DCC-57B4-4B39-A4AB-61AA04D2DEE0}"/>
              </a:ext>
            </a:extLst>
          </p:cNvPr>
          <p:cNvGrpSpPr/>
          <p:nvPr/>
        </p:nvGrpSpPr>
        <p:grpSpPr>
          <a:xfrm>
            <a:off x="1433074" y="1468762"/>
            <a:ext cx="1534665" cy="987538"/>
            <a:chOff x="2821852" y="1449000"/>
            <a:chExt cx="6548296" cy="3960002"/>
          </a:xfrm>
        </p:grpSpPr>
        <p:sp>
          <p:nvSpPr>
            <p:cNvPr id="14" name="Google Shape;148;p12">
              <a:extLst>
                <a:ext uri="{FF2B5EF4-FFF2-40B4-BE49-F238E27FC236}">
                  <a16:creationId xmlns:a16="http://schemas.microsoft.com/office/drawing/2014/main" id="{321A5E62-C060-41ED-9C4C-C81D09FC9311}"/>
                </a:ext>
              </a:extLst>
            </p:cNvPr>
            <p:cNvSpPr/>
            <p:nvPr/>
          </p:nvSpPr>
          <p:spPr>
            <a:xfrm>
              <a:off x="2904154" y="2366986"/>
              <a:ext cx="6403742" cy="1746284"/>
            </a:xfrm>
            <a:custGeom>
              <a:avLst/>
              <a:gdLst/>
              <a:ahLst/>
              <a:cxnLst/>
              <a:rect l="l" t="t" r="r" b="b"/>
              <a:pathLst>
                <a:path w="2566" h="699" extrusionOk="0">
                  <a:moveTo>
                    <a:pt x="750" y="699"/>
                  </a:moveTo>
                  <a:cubicBezTo>
                    <a:pt x="296" y="302"/>
                    <a:pt x="296" y="302"/>
                    <a:pt x="296" y="302"/>
                  </a:cubicBezTo>
                  <a:cubicBezTo>
                    <a:pt x="248" y="357"/>
                    <a:pt x="28" y="613"/>
                    <a:pt x="12" y="626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3" y="600"/>
                    <a:pt x="179" y="408"/>
                    <a:pt x="287" y="282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748" y="671"/>
                    <a:pt x="748" y="671"/>
                    <a:pt x="748" y="671"/>
                  </a:cubicBezTo>
                  <a:cubicBezTo>
                    <a:pt x="1005" y="377"/>
                    <a:pt x="1005" y="377"/>
                    <a:pt x="1005" y="377"/>
                  </a:cubicBezTo>
                  <a:cubicBezTo>
                    <a:pt x="1157" y="510"/>
                    <a:pt x="1157" y="510"/>
                    <a:pt x="1157" y="510"/>
                  </a:cubicBezTo>
                  <a:cubicBezTo>
                    <a:pt x="1519" y="153"/>
                    <a:pt x="1519" y="153"/>
                    <a:pt x="1519" y="153"/>
                  </a:cubicBezTo>
                  <a:cubicBezTo>
                    <a:pt x="1543" y="128"/>
                    <a:pt x="1583" y="126"/>
                    <a:pt x="1610" y="147"/>
                  </a:cubicBezTo>
                  <a:cubicBezTo>
                    <a:pt x="2099" y="517"/>
                    <a:pt x="2099" y="517"/>
                    <a:pt x="2099" y="517"/>
                  </a:cubicBezTo>
                  <a:cubicBezTo>
                    <a:pt x="2551" y="0"/>
                    <a:pt x="2551" y="0"/>
                    <a:pt x="2551" y="0"/>
                  </a:cubicBezTo>
                  <a:cubicBezTo>
                    <a:pt x="2566" y="13"/>
                    <a:pt x="2566" y="13"/>
                    <a:pt x="2566" y="13"/>
                  </a:cubicBezTo>
                  <a:cubicBezTo>
                    <a:pt x="2101" y="545"/>
                    <a:pt x="2101" y="545"/>
                    <a:pt x="2101" y="545"/>
                  </a:cubicBezTo>
                  <a:cubicBezTo>
                    <a:pt x="1564" y="162"/>
                    <a:pt x="1564" y="162"/>
                    <a:pt x="1564" y="162"/>
                  </a:cubicBezTo>
                  <a:cubicBezTo>
                    <a:pt x="1159" y="538"/>
                    <a:pt x="1159" y="538"/>
                    <a:pt x="1159" y="538"/>
                  </a:cubicBezTo>
                  <a:cubicBezTo>
                    <a:pt x="1007" y="405"/>
                    <a:pt x="1007" y="405"/>
                    <a:pt x="1007" y="405"/>
                  </a:cubicBezTo>
                  <a:lnTo>
                    <a:pt x="750" y="69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9;p12">
              <a:extLst>
                <a:ext uri="{FF2B5EF4-FFF2-40B4-BE49-F238E27FC236}">
                  <a16:creationId xmlns:a16="http://schemas.microsoft.com/office/drawing/2014/main" id="{D794A81E-2DB5-432D-9BD8-8B2C11500EBC}"/>
                </a:ext>
              </a:extLst>
            </p:cNvPr>
            <p:cNvSpPr/>
            <p:nvPr/>
          </p:nvSpPr>
          <p:spPr>
            <a:xfrm>
              <a:off x="2821852" y="3806219"/>
              <a:ext cx="202590" cy="201535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0;p12">
              <a:extLst>
                <a:ext uri="{FF2B5EF4-FFF2-40B4-BE49-F238E27FC236}">
                  <a16:creationId xmlns:a16="http://schemas.microsoft.com/office/drawing/2014/main" id="{406AD251-95E0-484A-B674-02768BB2D66D}"/>
                </a:ext>
              </a:extLst>
            </p:cNvPr>
            <p:cNvSpPr/>
            <p:nvPr/>
          </p:nvSpPr>
          <p:spPr>
            <a:xfrm>
              <a:off x="3528806" y="2996914"/>
              <a:ext cx="204700" cy="204700"/>
            </a:xfrm>
            <a:custGeom>
              <a:avLst/>
              <a:gdLst/>
              <a:ahLst/>
              <a:cxnLst/>
              <a:rect l="l" t="t" r="r" b="b"/>
              <a:pathLst>
                <a:path w="82" h="82" extrusionOk="0">
                  <a:moveTo>
                    <a:pt x="80" y="38"/>
                  </a:moveTo>
                  <a:cubicBezTo>
                    <a:pt x="82" y="60"/>
                    <a:pt x="65" y="79"/>
                    <a:pt x="43" y="80"/>
                  </a:cubicBezTo>
                  <a:cubicBezTo>
                    <a:pt x="22" y="82"/>
                    <a:pt x="3" y="65"/>
                    <a:pt x="2" y="44"/>
                  </a:cubicBezTo>
                  <a:cubicBezTo>
                    <a:pt x="0" y="22"/>
                    <a:pt x="17" y="3"/>
                    <a:pt x="38" y="2"/>
                  </a:cubicBezTo>
                  <a:cubicBezTo>
                    <a:pt x="60" y="0"/>
                    <a:pt x="79" y="17"/>
                    <a:pt x="80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1;p12">
              <a:extLst>
                <a:ext uri="{FF2B5EF4-FFF2-40B4-BE49-F238E27FC236}">
                  <a16:creationId xmlns:a16="http://schemas.microsoft.com/office/drawing/2014/main" id="{DFF7CA3E-5F92-404D-A6A3-0505814D6389}"/>
                </a:ext>
              </a:extLst>
            </p:cNvPr>
            <p:cNvSpPr/>
            <p:nvPr/>
          </p:nvSpPr>
          <p:spPr>
            <a:xfrm>
              <a:off x="4644106" y="3956051"/>
              <a:ext cx="201535" cy="204700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80" y="39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2"/>
                    <a:pt x="2" y="65"/>
                    <a:pt x="1" y="44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7"/>
                    <a:pt x="80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2;p12">
              <a:extLst>
                <a:ext uri="{FF2B5EF4-FFF2-40B4-BE49-F238E27FC236}">
                  <a16:creationId xmlns:a16="http://schemas.microsoft.com/office/drawing/2014/main" id="{61CDC0BD-EB94-4FFC-A5D7-88856B59B302}"/>
                </a:ext>
              </a:extLst>
            </p:cNvPr>
            <p:cNvSpPr/>
            <p:nvPr/>
          </p:nvSpPr>
          <p:spPr>
            <a:xfrm>
              <a:off x="5285640" y="3221662"/>
              <a:ext cx="201535" cy="204700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2"/>
                    <a:pt x="3" y="65"/>
                    <a:pt x="1" y="44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7"/>
                    <a:pt x="80" y="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3;p12">
              <a:extLst>
                <a:ext uri="{FF2B5EF4-FFF2-40B4-BE49-F238E27FC236}">
                  <a16:creationId xmlns:a16="http://schemas.microsoft.com/office/drawing/2014/main" id="{7CE06A0D-6E1B-4CC4-AF7E-0964DE9ABF37}"/>
                </a:ext>
              </a:extLst>
            </p:cNvPr>
            <p:cNvSpPr/>
            <p:nvPr/>
          </p:nvSpPr>
          <p:spPr>
            <a:xfrm>
              <a:off x="5689765" y="3516051"/>
              <a:ext cx="201535" cy="202590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80" y="38"/>
                  </a:moveTo>
                  <a:cubicBezTo>
                    <a:pt x="81" y="59"/>
                    <a:pt x="65" y="78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1"/>
                    <a:pt x="16" y="3"/>
                    <a:pt x="38" y="1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rgbClr val="C7C8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4;p12">
              <a:extLst>
                <a:ext uri="{FF2B5EF4-FFF2-40B4-BE49-F238E27FC236}">
                  <a16:creationId xmlns:a16="http://schemas.microsoft.com/office/drawing/2014/main" id="{5F3F1480-8C24-47B5-A9D4-EE25E88656A1}"/>
                </a:ext>
              </a:extLst>
            </p:cNvPr>
            <p:cNvSpPr/>
            <p:nvPr/>
          </p:nvSpPr>
          <p:spPr>
            <a:xfrm>
              <a:off x="6692163" y="2384923"/>
              <a:ext cx="204700" cy="202590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80" y="38"/>
                  </a:moveTo>
                  <a:cubicBezTo>
                    <a:pt x="82" y="60"/>
                    <a:pt x="65" y="78"/>
                    <a:pt x="44" y="80"/>
                  </a:cubicBezTo>
                  <a:cubicBezTo>
                    <a:pt x="22" y="81"/>
                    <a:pt x="3" y="65"/>
                    <a:pt x="2" y="43"/>
                  </a:cubicBezTo>
                  <a:cubicBezTo>
                    <a:pt x="0" y="21"/>
                    <a:pt x="17" y="3"/>
                    <a:pt x="38" y="1"/>
                  </a:cubicBezTo>
                  <a:cubicBezTo>
                    <a:pt x="60" y="0"/>
                    <a:pt x="79" y="16"/>
                    <a:pt x="80" y="38"/>
                  </a:cubicBezTo>
                  <a:close/>
                </a:path>
              </a:pathLst>
            </a:custGeom>
            <a:solidFill>
              <a:srgbClr val="C7C8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5;p12">
              <a:extLst>
                <a:ext uri="{FF2B5EF4-FFF2-40B4-BE49-F238E27FC236}">
                  <a16:creationId xmlns:a16="http://schemas.microsoft.com/office/drawing/2014/main" id="{6ABA36EC-2121-4A97-8B91-D0DDF61A12D7}"/>
                </a:ext>
              </a:extLst>
            </p:cNvPr>
            <p:cNvSpPr/>
            <p:nvPr/>
          </p:nvSpPr>
          <p:spPr>
            <a:xfrm>
              <a:off x="9165448" y="2273077"/>
              <a:ext cx="204700" cy="204700"/>
            </a:xfrm>
            <a:custGeom>
              <a:avLst/>
              <a:gdLst/>
              <a:ahLst/>
              <a:cxnLst/>
              <a:rect l="l" t="t" r="r" b="b"/>
              <a:pathLst>
                <a:path w="82" h="82" extrusionOk="0">
                  <a:moveTo>
                    <a:pt x="80" y="38"/>
                  </a:moveTo>
                  <a:cubicBezTo>
                    <a:pt x="82" y="60"/>
                    <a:pt x="65" y="79"/>
                    <a:pt x="43" y="80"/>
                  </a:cubicBezTo>
                  <a:cubicBezTo>
                    <a:pt x="22" y="82"/>
                    <a:pt x="3" y="65"/>
                    <a:pt x="2" y="44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60" y="0"/>
                    <a:pt x="79" y="17"/>
                    <a:pt x="80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6;p12">
              <a:extLst>
                <a:ext uri="{FF2B5EF4-FFF2-40B4-BE49-F238E27FC236}">
                  <a16:creationId xmlns:a16="http://schemas.microsoft.com/office/drawing/2014/main" id="{5C915742-744B-4F55-9E9C-D08F94A1C554}"/>
                </a:ext>
              </a:extLst>
            </p:cNvPr>
            <p:cNvSpPr/>
            <p:nvPr/>
          </p:nvSpPr>
          <p:spPr>
            <a:xfrm>
              <a:off x="8024825" y="3556147"/>
              <a:ext cx="204700" cy="202590"/>
            </a:xfrm>
            <a:custGeom>
              <a:avLst/>
              <a:gdLst/>
              <a:ahLst/>
              <a:cxnLst/>
              <a:rect l="l" t="t" r="r" b="b"/>
              <a:pathLst>
                <a:path w="82" h="81" extrusionOk="0">
                  <a:moveTo>
                    <a:pt x="80" y="38"/>
                  </a:moveTo>
                  <a:cubicBezTo>
                    <a:pt x="82" y="59"/>
                    <a:pt x="65" y="78"/>
                    <a:pt x="44" y="80"/>
                  </a:cubicBezTo>
                  <a:cubicBezTo>
                    <a:pt x="22" y="81"/>
                    <a:pt x="3" y="65"/>
                    <a:pt x="2" y="43"/>
                  </a:cubicBezTo>
                  <a:cubicBezTo>
                    <a:pt x="0" y="21"/>
                    <a:pt x="17" y="3"/>
                    <a:pt x="38" y="1"/>
                  </a:cubicBezTo>
                  <a:cubicBezTo>
                    <a:pt x="60" y="0"/>
                    <a:pt x="79" y="16"/>
                    <a:pt x="80" y="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7;p12">
              <a:extLst>
                <a:ext uri="{FF2B5EF4-FFF2-40B4-BE49-F238E27FC236}">
                  <a16:creationId xmlns:a16="http://schemas.microsoft.com/office/drawing/2014/main" id="{63BD9694-DC02-427C-9958-12902495D32B}"/>
                </a:ext>
              </a:extLst>
            </p:cNvPr>
            <p:cNvSpPr/>
            <p:nvPr/>
          </p:nvSpPr>
          <p:spPr>
            <a:xfrm>
              <a:off x="6059070" y="2647657"/>
              <a:ext cx="1801150" cy="1016114"/>
            </a:xfrm>
            <a:custGeom>
              <a:avLst/>
              <a:gdLst/>
              <a:ahLst/>
              <a:cxnLst/>
              <a:rect l="l" t="t" r="r" b="b"/>
              <a:pathLst>
                <a:path w="1707" h="963" extrusionOk="0">
                  <a:moveTo>
                    <a:pt x="0" y="721"/>
                  </a:moveTo>
                  <a:lnTo>
                    <a:pt x="721" y="0"/>
                  </a:lnTo>
                  <a:lnTo>
                    <a:pt x="1707" y="757"/>
                  </a:lnTo>
                  <a:lnTo>
                    <a:pt x="1594" y="892"/>
                  </a:lnTo>
                  <a:lnTo>
                    <a:pt x="738" y="227"/>
                  </a:lnTo>
                  <a:lnTo>
                    <a:pt x="11" y="963"/>
                  </a:lnTo>
                  <a:lnTo>
                    <a:pt x="0" y="7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8;p12">
              <a:extLst>
                <a:ext uri="{FF2B5EF4-FFF2-40B4-BE49-F238E27FC236}">
                  <a16:creationId xmlns:a16="http://schemas.microsoft.com/office/drawing/2014/main" id="{F707225F-0742-4572-8FC9-726C79A27DCE}"/>
                </a:ext>
              </a:extLst>
            </p:cNvPr>
            <p:cNvSpPr/>
            <p:nvPr/>
          </p:nvSpPr>
          <p:spPr>
            <a:xfrm>
              <a:off x="5183290" y="3378881"/>
              <a:ext cx="1032997" cy="999233"/>
            </a:xfrm>
            <a:custGeom>
              <a:avLst/>
              <a:gdLst/>
              <a:ahLst/>
              <a:cxnLst/>
              <a:rect l="l" t="t" r="r" b="b"/>
              <a:pathLst>
                <a:path w="414" h="400" extrusionOk="0">
                  <a:moveTo>
                    <a:pt x="99" y="388"/>
                  </a:moveTo>
                  <a:cubicBezTo>
                    <a:pt x="11" y="298"/>
                    <a:pt x="11" y="298"/>
                    <a:pt x="11" y="298"/>
                  </a:cubicBezTo>
                  <a:cubicBezTo>
                    <a:pt x="0" y="286"/>
                    <a:pt x="0" y="268"/>
                    <a:pt x="12" y="257"/>
                  </a:cubicBezTo>
                  <a:cubicBezTo>
                    <a:pt x="274" y="10"/>
                    <a:pt x="274" y="10"/>
                    <a:pt x="274" y="10"/>
                  </a:cubicBezTo>
                  <a:cubicBezTo>
                    <a:pt x="285" y="0"/>
                    <a:pt x="304" y="0"/>
                    <a:pt x="314" y="11"/>
                  </a:cubicBezTo>
                  <a:cubicBezTo>
                    <a:pt x="403" y="102"/>
                    <a:pt x="403" y="102"/>
                    <a:pt x="403" y="102"/>
                  </a:cubicBezTo>
                  <a:cubicBezTo>
                    <a:pt x="414" y="114"/>
                    <a:pt x="413" y="132"/>
                    <a:pt x="402" y="143"/>
                  </a:cubicBezTo>
                  <a:cubicBezTo>
                    <a:pt x="139" y="389"/>
                    <a:pt x="139" y="389"/>
                    <a:pt x="139" y="389"/>
                  </a:cubicBezTo>
                  <a:cubicBezTo>
                    <a:pt x="128" y="400"/>
                    <a:pt x="110" y="400"/>
                    <a:pt x="99" y="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;p12">
              <a:extLst>
                <a:ext uri="{FF2B5EF4-FFF2-40B4-BE49-F238E27FC236}">
                  <a16:creationId xmlns:a16="http://schemas.microsoft.com/office/drawing/2014/main" id="{93E5B810-1617-43C1-B6DD-D92A6C6761F5}"/>
                </a:ext>
              </a:extLst>
            </p:cNvPr>
            <p:cNvSpPr/>
            <p:nvPr/>
          </p:nvSpPr>
          <p:spPr>
            <a:xfrm>
              <a:off x="5135808" y="3421087"/>
              <a:ext cx="1032997" cy="1001343"/>
            </a:xfrm>
            <a:custGeom>
              <a:avLst/>
              <a:gdLst/>
              <a:ahLst/>
              <a:cxnLst/>
              <a:rect l="l" t="t" r="r" b="b"/>
              <a:pathLst>
                <a:path w="414" h="401" extrusionOk="0">
                  <a:moveTo>
                    <a:pt x="99" y="389"/>
                  </a:moveTo>
                  <a:cubicBezTo>
                    <a:pt x="11" y="298"/>
                    <a:pt x="11" y="298"/>
                    <a:pt x="11" y="298"/>
                  </a:cubicBezTo>
                  <a:cubicBezTo>
                    <a:pt x="0" y="287"/>
                    <a:pt x="0" y="268"/>
                    <a:pt x="12" y="257"/>
                  </a:cubicBezTo>
                  <a:cubicBezTo>
                    <a:pt x="274" y="11"/>
                    <a:pt x="274" y="11"/>
                    <a:pt x="274" y="11"/>
                  </a:cubicBezTo>
                  <a:cubicBezTo>
                    <a:pt x="286" y="0"/>
                    <a:pt x="304" y="1"/>
                    <a:pt x="314" y="12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414" y="114"/>
                    <a:pt x="413" y="133"/>
                    <a:pt x="402" y="144"/>
                  </a:cubicBezTo>
                  <a:cubicBezTo>
                    <a:pt x="139" y="390"/>
                    <a:pt x="139" y="390"/>
                    <a:pt x="139" y="390"/>
                  </a:cubicBezTo>
                  <a:cubicBezTo>
                    <a:pt x="128" y="401"/>
                    <a:pt x="110" y="400"/>
                    <a:pt x="99" y="389"/>
                  </a:cubicBezTo>
                  <a:close/>
                </a:path>
              </a:pathLst>
            </a:custGeom>
            <a:solidFill>
              <a:srgbClr val="C7C8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60;p12">
              <a:extLst>
                <a:ext uri="{FF2B5EF4-FFF2-40B4-BE49-F238E27FC236}">
                  <a16:creationId xmlns:a16="http://schemas.microsoft.com/office/drawing/2014/main" id="{AED12BD0-99F5-4C8B-BEE9-3126804A2C75}"/>
                </a:ext>
              </a:extLst>
            </p:cNvPr>
            <p:cNvSpPr/>
            <p:nvPr/>
          </p:nvSpPr>
          <p:spPr>
            <a:xfrm>
              <a:off x="5406983" y="1493317"/>
              <a:ext cx="2767673" cy="2722302"/>
            </a:xfrm>
            <a:custGeom>
              <a:avLst/>
              <a:gdLst/>
              <a:ahLst/>
              <a:cxnLst/>
              <a:rect l="l" t="t" r="r" b="b"/>
              <a:pathLst>
                <a:path w="1109" h="1090" extrusionOk="0">
                  <a:moveTo>
                    <a:pt x="917" y="204"/>
                  </a:moveTo>
                  <a:cubicBezTo>
                    <a:pt x="726" y="7"/>
                    <a:pt x="409" y="0"/>
                    <a:pt x="208" y="188"/>
                  </a:cubicBezTo>
                  <a:cubicBezTo>
                    <a:pt x="8" y="377"/>
                    <a:pt x="0" y="689"/>
                    <a:pt x="192" y="886"/>
                  </a:cubicBezTo>
                  <a:cubicBezTo>
                    <a:pt x="383" y="1083"/>
                    <a:pt x="700" y="1090"/>
                    <a:pt x="901" y="902"/>
                  </a:cubicBezTo>
                  <a:cubicBezTo>
                    <a:pt x="1101" y="714"/>
                    <a:pt x="1109" y="401"/>
                    <a:pt x="917" y="204"/>
                  </a:cubicBezTo>
                  <a:close/>
                  <a:moveTo>
                    <a:pt x="295" y="789"/>
                  </a:moveTo>
                  <a:cubicBezTo>
                    <a:pt x="159" y="648"/>
                    <a:pt x="164" y="425"/>
                    <a:pt x="307" y="290"/>
                  </a:cubicBezTo>
                  <a:cubicBezTo>
                    <a:pt x="450" y="156"/>
                    <a:pt x="677" y="161"/>
                    <a:pt x="814" y="302"/>
                  </a:cubicBezTo>
                  <a:cubicBezTo>
                    <a:pt x="950" y="443"/>
                    <a:pt x="945" y="666"/>
                    <a:pt x="802" y="800"/>
                  </a:cubicBezTo>
                  <a:cubicBezTo>
                    <a:pt x="659" y="935"/>
                    <a:pt x="432" y="929"/>
                    <a:pt x="295" y="789"/>
                  </a:cubicBezTo>
                  <a:close/>
                </a:path>
              </a:pathLst>
            </a:custGeom>
            <a:solidFill>
              <a:srgbClr val="C7C8C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61;p12">
              <a:extLst>
                <a:ext uri="{FF2B5EF4-FFF2-40B4-BE49-F238E27FC236}">
                  <a16:creationId xmlns:a16="http://schemas.microsoft.com/office/drawing/2014/main" id="{95D7C162-33E8-4D48-8CCC-C1E090271DB3}"/>
                </a:ext>
              </a:extLst>
            </p:cNvPr>
            <p:cNvSpPr/>
            <p:nvPr/>
          </p:nvSpPr>
          <p:spPr>
            <a:xfrm>
              <a:off x="4408806" y="4085835"/>
              <a:ext cx="1045659" cy="1023500"/>
            </a:xfrm>
            <a:custGeom>
              <a:avLst/>
              <a:gdLst/>
              <a:ahLst/>
              <a:cxnLst/>
              <a:rect l="l" t="t" r="r" b="b"/>
              <a:pathLst>
                <a:path w="991" h="970" extrusionOk="0">
                  <a:moveTo>
                    <a:pt x="452" y="970"/>
                  </a:moveTo>
                  <a:lnTo>
                    <a:pt x="0" y="506"/>
                  </a:lnTo>
                  <a:lnTo>
                    <a:pt x="542" y="0"/>
                  </a:lnTo>
                  <a:lnTo>
                    <a:pt x="991" y="464"/>
                  </a:lnTo>
                  <a:lnTo>
                    <a:pt x="452" y="97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62;p12">
              <a:extLst>
                <a:ext uri="{FF2B5EF4-FFF2-40B4-BE49-F238E27FC236}">
                  <a16:creationId xmlns:a16="http://schemas.microsoft.com/office/drawing/2014/main" id="{78B179B0-08F6-4CE4-852D-15AB3655C0DF}"/>
                </a:ext>
              </a:extLst>
            </p:cNvPr>
            <p:cNvSpPr/>
            <p:nvPr/>
          </p:nvSpPr>
          <p:spPr>
            <a:xfrm>
              <a:off x="4090149" y="4619744"/>
              <a:ext cx="795587" cy="789257"/>
            </a:xfrm>
            <a:custGeom>
              <a:avLst/>
              <a:gdLst/>
              <a:ahLst/>
              <a:cxnLst/>
              <a:rect l="l" t="t" r="r" b="b"/>
              <a:pathLst>
                <a:path w="319" h="316" extrusionOk="0">
                  <a:moveTo>
                    <a:pt x="14" y="108"/>
                  </a:moveTo>
                  <a:cubicBezTo>
                    <a:pt x="1" y="120"/>
                    <a:pt x="0" y="141"/>
                    <a:pt x="13" y="154"/>
                  </a:cubicBezTo>
                  <a:cubicBezTo>
                    <a:pt x="158" y="303"/>
                    <a:pt x="158" y="303"/>
                    <a:pt x="158" y="303"/>
                  </a:cubicBezTo>
                  <a:cubicBezTo>
                    <a:pt x="170" y="316"/>
                    <a:pt x="191" y="316"/>
                    <a:pt x="204" y="304"/>
                  </a:cubicBezTo>
                  <a:cubicBezTo>
                    <a:pt x="319" y="196"/>
                    <a:pt x="319" y="196"/>
                    <a:pt x="319" y="196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4" y="108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63;p12">
              <a:extLst>
                <a:ext uri="{FF2B5EF4-FFF2-40B4-BE49-F238E27FC236}">
                  <a16:creationId xmlns:a16="http://schemas.microsoft.com/office/drawing/2014/main" id="{62A6415B-7EF8-4E6C-8994-7E4E8092C882}"/>
                </a:ext>
              </a:extLst>
            </p:cNvPr>
            <p:cNvSpPr/>
            <p:nvPr/>
          </p:nvSpPr>
          <p:spPr>
            <a:xfrm>
              <a:off x="4980700" y="3790391"/>
              <a:ext cx="788201" cy="785036"/>
            </a:xfrm>
            <a:custGeom>
              <a:avLst/>
              <a:gdLst/>
              <a:ahLst/>
              <a:cxnLst/>
              <a:rect l="l" t="t" r="r" b="b"/>
              <a:pathLst>
                <a:path w="316" h="314" extrusionOk="0">
                  <a:moveTo>
                    <a:pt x="303" y="163"/>
                  </a:moveTo>
                  <a:cubicBezTo>
                    <a:pt x="158" y="13"/>
                    <a:pt x="158" y="13"/>
                    <a:pt x="158" y="13"/>
                  </a:cubicBezTo>
                  <a:cubicBezTo>
                    <a:pt x="146" y="1"/>
                    <a:pt x="125" y="0"/>
                    <a:pt x="112" y="1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90" y="314"/>
                    <a:pt x="190" y="314"/>
                    <a:pt x="190" y="314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15" y="196"/>
                    <a:pt x="316" y="176"/>
                    <a:pt x="303" y="163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64;p12">
              <a:extLst>
                <a:ext uri="{FF2B5EF4-FFF2-40B4-BE49-F238E27FC236}">
                  <a16:creationId xmlns:a16="http://schemas.microsoft.com/office/drawing/2014/main" id="{47F4ED4A-23FA-4D36-9E24-45FCF43A25CC}"/>
                </a:ext>
              </a:extLst>
            </p:cNvPr>
            <p:cNvSpPr/>
            <p:nvPr/>
          </p:nvSpPr>
          <p:spPr>
            <a:xfrm>
              <a:off x="4968039" y="4085835"/>
              <a:ext cx="486426" cy="499089"/>
            </a:xfrm>
            <a:custGeom>
              <a:avLst/>
              <a:gdLst/>
              <a:ahLst/>
              <a:cxnLst/>
              <a:rect l="l" t="t" r="r" b="b"/>
              <a:pathLst>
                <a:path w="461" h="473" extrusionOk="0">
                  <a:moveTo>
                    <a:pt x="452" y="473"/>
                  </a:moveTo>
                  <a:lnTo>
                    <a:pt x="0" y="9"/>
                  </a:lnTo>
                  <a:lnTo>
                    <a:pt x="12" y="0"/>
                  </a:lnTo>
                  <a:lnTo>
                    <a:pt x="461" y="464"/>
                  </a:lnTo>
                  <a:lnTo>
                    <a:pt x="452" y="473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65;p12">
              <a:extLst>
                <a:ext uri="{FF2B5EF4-FFF2-40B4-BE49-F238E27FC236}">
                  <a16:creationId xmlns:a16="http://schemas.microsoft.com/office/drawing/2014/main" id="{75E217A9-9F02-4B02-8D6F-8545AF7D4462}"/>
                </a:ext>
              </a:extLst>
            </p:cNvPr>
            <p:cNvSpPr/>
            <p:nvPr/>
          </p:nvSpPr>
          <p:spPr>
            <a:xfrm>
              <a:off x="4406696" y="4614468"/>
              <a:ext cx="486426" cy="496979"/>
            </a:xfrm>
            <a:custGeom>
              <a:avLst/>
              <a:gdLst/>
              <a:ahLst/>
              <a:cxnLst/>
              <a:rect l="l" t="t" r="r" b="b"/>
              <a:pathLst>
                <a:path w="461" h="471" extrusionOk="0">
                  <a:moveTo>
                    <a:pt x="449" y="471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461" y="462"/>
                  </a:lnTo>
                  <a:lnTo>
                    <a:pt x="449" y="471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66;p12">
              <a:extLst>
                <a:ext uri="{FF2B5EF4-FFF2-40B4-BE49-F238E27FC236}">
                  <a16:creationId xmlns:a16="http://schemas.microsoft.com/office/drawing/2014/main" id="{FC09472D-395A-4F54-91B2-CD2BBC498921}"/>
                </a:ext>
              </a:extLst>
            </p:cNvPr>
            <p:cNvSpPr/>
            <p:nvPr/>
          </p:nvSpPr>
          <p:spPr>
            <a:xfrm>
              <a:off x="5452355" y="1449000"/>
              <a:ext cx="2767673" cy="2721248"/>
            </a:xfrm>
            <a:custGeom>
              <a:avLst/>
              <a:gdLst/>
              <a:ahLst/>
              <a:cxnLst/>
              <a:rect l="l" t="t" r="r" b="b"/>
              <a:pathLst>
                <a:path w="1109" h="1090" extrusionOk="0">
                  <a:moveTo>
                    <a:pt x="918" y="204"/>
                  </a:moveTo>
                  <a:cubicBezTo>
                    <a:pt x="726" y="7"/>
                    <a:pt x="409" y="0"/>
                    <a:pt x="208" y="188"/>
                  </a:cubicBezTo>
                  <a:cubicBezTo>
                    <a:pt x="8" y="376"/>
                    <a:pt x="0" y="688"/>
                    <a:pt x="192" y="886"/>
                  </a:cubicBezTo>
                  <a:cubicBezTo>
                    <a:pt x="383" y="1083"/>
                    <a:pt x="701" y="1090"/>
                    <a:pt x="901" y="902"/>
                  </a:cubicBezTo>
                  <a:cubicBezTo>
                    <a:pt x="1101" y="713"/>
                    <a:pt x="1109" y="401"/>
                    <a:pt x="918" y="204"/>
                  </a:cubicBezTo>
                  <a:close/>
                  <a:moveTo>
                    <a:pt x="450" y="938"/>
                  </a:moveTo>
                  <a:cubicBezTo>
                    <a:pt x="233" y="880"/>
                    <a:pt x="104" y="657"/>
                    <a:pt x="162" y="440"/>
                  </a:cubicBezTo>
                  <a:cubicBezTo>
                    <a:pt x="220" y="223"/>
                    <a:pt x="443" y="94"/>
                    <a:pt x="660" y="152"/>
                  </a:cubicBezTo>
                  <a:cubicBezTo>
                    <a:pt x="877" y="210"/>
                    <a:pt x="1006" y="433"/>
                    <a:pt x="948" y="650"/>
                  </a:cubicBezTo>
                  <a:cubicBezTo>
                    <a:pt x="890" y="867"/>
                    <a:pt x="667" y="996"/>
                    <a:pt x="450" y="938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7;p12">
              <a:extLst>
                <a:ext uri="{FF2B5EF4-FFF2-40B4-BE49-F238E27FC236}">
                  <a16:creationId xmlns:a16="http://schemas.microsoft.com/office/drawing/2014/main" id="{7E6D3899-BE4C-47E0-9617-818BC73FD368}"/>
                </a:ext>
              </a:extLst>
            </p:cNvPr>
            <p:cNvSpPr/>
            <p:nvPr/>
          </p:nvSpPr>
          <p:spPr>
            <a:xfrm>
              <a:off x="5689765" y="1681134"/>
              <a:ext cx="2292852" cy="2256978"/>
            </a:xfrm>
            <a:custGeom>
              <a:avLst/>
              <a:gdLst/>
              <a:ahLst/>
              <a:cxnLst/>
              <a:rect l="l" t="t" r="r" b="b"/>
              <a:pathLst>
                <a:path w="919" h="904" extrusionOk="0">
                  <a:moveTo>
                    <a:pt x="159" y="734"/>
                  </a:moveTo>
                  <a:cubicBezTo>
                    <a:pt x="0" y="571"/>
                    <a:pt x="6" y="312"/>
                    <a:pt x="172" y="156"/>
                  </a:cubicBezTo>
                  <a:cubicBezTo>
                    <a:pt x="338" y="0"/>
                    <a:pt x="602" y="6"/>
                    <a:pt x="761" y="169"/>
                  </a:cubicBezTo>
                  <a:cubicBezTo>
                    <a:pt x="919" y="332"/>
                    <a:pt x="913" y="592"/>
                    <a:pt x="747" y="748"/>
                  </a:cubicBezTo>
                  <a:cubicBezTo>
                    <a:pt x="581" y="904"/>
                    <a:pt x="317" y="898"/>
                    <a:pt x="159" y="734"/>
                  </a:cubicBezTo>
                  <a:close/>
                  <a:moveTo>
                    <a:pt x="746" y="182"/>
                  </a:moveTo>
                  <a:cubicBezTo>
                    <a:pt x="595" y="27"/>
                    <a:pt x="344" y="21"/>
                    <a:pt x="186" y="170"/>
                  </a:cubicBezTo>
                  <a:cubicBezTo>
                    <a:pt x="28" y="318"/>
                    <a:pt x="22" y="566"/>
                    <a:pt x="173" y="721"/>
                  </a:cubicBezTo>
                  <a:cubicBezTo>
                    <a:pt x="324" y="877"/>
                    <a:pt x="575" y="882"/>
                    <a:pt x="733" y="734"/>
                  </a:cubicBezTo>
                  <a:cubicBezTo>
                    <a:pt x="892" y="585"/>
                    <a:pt x="897" y="338"/>
                    <a:pt x="746" y="182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8;p12">
              <a:extLst>
                <a:ext uri="{FF2B5EF4-FFF2-40B4-BE49-F238E27FC236}">
                  <a16:creationId xmlns:a16="http://schemas.microsoft.com/office/drawing/2014/main" id="{41F22CF1-B5CB-4717-943E-DD8ADC4E486D}"/>
                </a:ext>
              </a:extLst>
            </p:cNvPr>
            <p:cNvSpPr/>
            <p:nvPr/>
          </p:nvSpPr>
          <p:spPr>
            <a:xfrm>
              <a:off x="6247942" y="2220319"/>
              <a:ext cx="1178609" cy="1178609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81" y="441"/>
                  </a:moveTo>
                  <a:cubicBezTo>
                    <a:pt x="67" y="411"/>
                    <a:pt x="0" y="294"/>
                    <a:pt x="30" y="181"/>
                  </a:cubicBezTo>
                  <a:cubicBezTo>
                    <a:pt x="60" y="67"/>
                    <a:pt x="177" y="0"/>
                    <a:pt x="291" y="30"/>
                  </a:cubicBezTo>
                  <a:cubicBezTo>
                    <a:pt x="404" y="60"/>
                    <a:pt x="472" y="177"/>
                    <a:pt x="441" y="291"/>
                  </a:cubicBezTo>
                  <a:cubicBezTo>
                    <a:pt x="411" y="404"/>
                    <a:pt x="294" y="472"/>
                    <a:pt x="181" y="44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048410A-3290-40BD-8F88-4A8FB7FF5F1A}"/>
              </a:ext>
            </a:extLst>
          </p:cNvPr>
          <p:cNvSpPr txBox="1"/>
          <p:nvPr/>
        </p:nvSpPr>
        <p:spPr>
          <a:xfrm>
            <a:off x="3039700" y="1409017"/>
            <a:ext cx="68239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Bookstores found out that it is hard to help customers look for books that with 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high quality 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less popularity </a:t>
            </a:r>
            <a:r>
              <a:rPr lang="en-US" dirty="0">
                <a:cs typeface="Calibri"/>
              </a:rPr>
              <a:t>base on traditional marketing methods. </a:t>
            </a:r>
          </a:p>
          <a:p>
            <a:r>
              <a:rPr lang="en-US" dirty="0">
                <a:cs typeface="Calibri"/>
              </a:rPr>
              <a:t>A book recommender may help people to get out of box recommendations on </a:t>
            </a:r>
            <a:r>
              <a:rPr lang="en-US" b="1" dirty="0">
                <a:solidFill>
                  <a:srgbClr val="C00000"/>
                </a:solidFill>
                <a:cs typeface="Calibri"/>
              </a:rPr>
              <a:t>minority books</a:t>
            </a:r>
            <a:r>
              <a:rPr lang="en-US" dirty="0">
                <a:cs typeface="Calibri"/>
              </a:rPr>
              <a:t>, and it also could help bookstore 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expand their market </a:t>
            </a:r>
            <a:r>
              <a:rPr lang="en-US" dirty="0">
                <a:cs typeface="Calibri"/>
              </a:rPr>
              <a:t>in minority books.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DD14D-1735-43CD-B41C-95EAFB886B0D}"/>
              </a:ext>
            </a:extLst>
          </p:cNvPr>
          <p:cNvSpPr/>
          <p:nvPr/>
        </p:nvSpPr>
        <p:spPr>
          <a:xfrm>
            <a:off x="3059925" y="34118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Calibri"/>
              </a:rPr>
              <a:t>How we can </a:t>
            </a:r>
            <a:r>
              <a:rPr lang="en-US" b="1" dirty="0">
                <a:solidFill>
                  <a:srgbClr val="C00000"/>
                </a:solidFill>
                <a:cs typeface="Calibri"/>
              </a:rPr>
              <a:t>successfully recommend</a:t>
            </a:r>
            <a:r>
              <a:rPr lang="en-US" dirty="0">
                <a:cs typeface="Calibri"/>
              </a:rPr>
              <a:t> people books that they would have </a:t>
            </a:r>
            <a:r>
              <a:rPr lang="en-US" b="1" dirty="0">
                <a:solidFill>
                  <a:srgbClr val="C00000"/>
                </a:solidFill>
                <a:cs typeface="Calibri"/>
              </a:rPr>
              <a:t>interests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Aside from sorting and searching books in different 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genres or features</a:t>
            </a:r>
            <a:r>
              <a:rPr lang="en-US" dirty="0">
                <a:cs typeface="Calibri"/>
              </a:rPr>
              <a:t>, we are also able to compare our users to other </a:t>
            </a:r>
            <a:r>
              <a:rPr lang="en-US" b="1" dirty="0">
                <a:solidFill>
                  <a:srgbClr val="C00000"/>
                </a:solidFill>
                <a:cs typeface="Calibri"/>
              </a:rPr>
              <a:t>similar</a:t>
            </a:r>
            <a:r>
              <a:rPr lang="en-US" dirty="0">
                <a:cs typeface="Calibri"/>
              </a:rPr>
              <a:t> users by reading their </a:t>
            </a:r>
            <a:r>
              <a:rPr lang="en-US" b="1" dirty="0">
                <a:solidFill>
                  <a:srgbClr val="C00000"/>
                </a:solidFill>
                <a:cs typeface="Calibri"/>
              </a:rPr>
              <a:t>rating</a:t>
            </a:r>
            <a:r>
              <a:rPr lang="en-US" dirty="0">
                <a:cs typeface="Calibri"/>
              </a:rPr>
              <a:t> behaviors.  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E1207382-2740-4298-85E2-F3B4F771F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0259" y="3575671"/>
            <a:ext cx="1209883" cy="12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26630D-1CAC-43CC-8CF1-DD25FF73A41F}"/>
              </a:ext>
            </a:extLst>
          </p:cNvPr>
          <p:cNvGrpSpPr/>
          <p:nvPr/>
        </p:nvGrpSpPr>
        <p:grpSpPr>
          <a:xfrm>
            <a:off x="-2968" y="266164"/>
            <a:ext cx="6670022" cy="736311"/>
            <a:chOff x="-2968" y="266164"/>
            <a:chExt cx="6670022" cy="736311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C79F2AD9-366E-4548-9918-20A8A0E1508E}"/>
                </a:ext>
              </a:extLst>
            </p:cNvPr>
            <p:cNvSpPr txBox="1">
              <a:spLocks/>
            </p:cNvSpPr>
            <p:nvPr/>
          </p:nvSpPr>
          <p:spPr>
            <a:xfrm>
              <a:off x="-2968" y="266164"/>
              <a:ext cx="6656119" cy="7317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2"/>
                  </a:solidFill>
                  <a:ea typeface="+mj-lt"/>
                  <a:cs typeface="+mj-lt"/>
                </a:rPr>
                <a:t>Problem Statement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926C5B82-28D7-40CE-872F-43468CEE6BB4}"/>
                </a:ext>
              </a:extLst>
            </p:cNvPr>
            <p:cNvSpPr/>
            <p:nvPr/>
          </p:nvSpPr>
          <p:spPr>
            <a:xfrm rot="-5400000">
              <a:off x="5746717" y="82137"/>
              <a:ext cx="722416" cy="111825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C103E936-CACC-496C-A93B-E3D1A28F300E}"/>
                </a:ext>
              </a:extLst>
            </p:cNvPr>
            <p:cNvSpPr/>
            <p:nvPr/>
          </p:nvSpPr>
          <p:spPr>
            <a:xfrm rot="-5400000">
              <a:off x="5797135" y="398812"/>
              <a:ext cx="475014" cy="732311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Google Shape;190;p12">
            <a:extLst>
              <a:ext uri="{FF2B5EF4-FFF2-40B4-BE49-F238E27FC236}">
                <a16:creationId xmlns:a16="http://schemas.microsoft.com/office/drawing/2014/main" id="{DECDA3AA-46D3-437B-829E-FEF45708E43F}"/>
              </a:ext>
            </a:extLst>
          </p:cNvPr>
          <p:cNvSpPr/>
          <p:nvPr/>
        </p:nvSpPr>
        <p:spPr>
          <a:xfrm>
            <a:off x="4305750" y="1575586"/>
            <a:ext cx="3405600" cy="621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</a:rPr>
              <a:t>Issues to Resolve</a:t>
            </a:r>
            <a:endParaRPr sz="2000" dirty="0">
              <a:solidFill>
                <a:srgbClr val="002060"/>
              </a:solidFill>
            </a:endParaRPr>
          </a:p>
        </p:txBody>
      </p:sp>
      <p:cxnSp>
        <p:nvCxnSpPr>
          <p:cNvPr id="9" name="Google Shape;169;p12">
            <a:extLst>
              <a:ext uri="{FF2B5EF4-FFF2-40B4-BE49-F238E27FC236}">
                <a16:creationId xmlns:a16="http://schemas.microsoft.com/office/drawing/2014/main" id="{E72F8AD0-A76B-4279-9F60-AD6347DBB251}"/>
              </a:ext>
            </a:extLst>
          </p:cNvPr>
          <p:cNvCxnSpPr>
            <a:cxnSpLocks/>
          </p:cNvCxnSpPr>
          <p:nvPr/>
        </p:nvCxnSpPr>
        <p:spPr>
          <a:xfrm>
            <a:off x="1433074" y="3013469"/>
            <a:ext cx="9351467" cy="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A9F9B9-0869-4BDA-AC0B-8A8981BD3BD0}"/>
              </a:ext>
            </a:extLst>
          </p:cNvPr>
          <p:cNvGrpSpPr/>
          <p:nvPr/>
        </p:nvGrpSpPr>
        <p:grpSpPr>
          <a:xfrm>
            <a:off x="1433073" y="2831604"/>
            <a:ext cx="4255731" cy="2245889"/>
            <a:chOff x="1433073" y="3799793"/>
            <a:chExt cx="4255731" cy="2245889"/>
          </a:xfrm>
        </p:grpSpPr>
        <p:sp>
          <p:nvSpPr>
            <p:cNvPr id="11" name="Google Shape;171;p12">
              <a:extLst>
                <a:ext uri="{FF2B5EF4-FFF2-40B4-BE49-F238E27FC236}">
                  <a16:creationId xmlns:a16="http://schemas.microsoft.com/office/drawing/2014/main" id="{188C0A14-00DC-4315-AC12-A58D4A2271F0}"/>
                </a:ext>
              </a:extLst>
            </p:cNvPr>
            <p:cNvSpPr/>
            <p:nvPr/>
          </p:nvSpPr>
          <p:spPr>
            <a:xfrm>
              <a:off x="3246744" y="3799793"/>
              <a:ext cx="383100" cy="3831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72;p12">
              <a:extLst>
                <a:ext uri="{FF2B5EF4-FFF2-40B4-BE49-F238E27FC236}">
                  <a16:creationId xmlns:a16="http://schemas.microsoft.com/office/drawing/2014/main" id="{D6248D35-D438-4E0E-A358-AA0C54FFF276}"/>
                </a:ext>
              </a:extLst>
            </p:cNvPr>
            <p:cNvSpPr txBox="1"/>
            <p:nvPr/>
          </p:nvSpPr>
          <p:spPr>
            <a:xfrm>
              <a:off x="1433073" y="4740682"/>
              <a:ext cx="4255731" cy="13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/>
                  <a:cs typeface="Calibri"/>
                  <a:sym typeface="Calibri"/>
                </a:rPr>
                <a:t>What is common in books </a:t>
              </a:r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Calibri"/>
                  <a:cs typeface="Calibri"/>
                  <a:sym typeface="Calibri"/>
                </a:rPr>
                <a:t>preference</a:t>
              </a:r>
            </a:p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/>
                  <a:cs typeface="Calibri"/>
                  <a:sym typeface="Calibri"/>
                </a:rPr>
                <a:t>What is the similarity in their </a:t>
              </a:r>
              <a:r>
                <a:rPr lang="en-US" sz="2000" b="1" dirty="0">
                  <a:solidFill>
                    <a:srgbClr val="C00000"/>
                  </a:solidFill>
                  <a:latin typeface="Calibri"/>
                  <a:cs typeface="Calibri"/>
                  <a:sym typeface="Calibri"/>
                </a:rPr>
                <a:t>Rating</a:t>
              </a:r>
              <a:endParaRPr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3;p12">
              <a:extLst>
                <a:ext uri="{FF2B5EF4-FFF2-40B4-BE49-F238E27FC236}">
                  <a16:creationId xmlns:a16="http://schemas.microsoft.com/office/drawing/2014/main" id="{854C63EC-A01B-4E47-BF8E-77E429DF8675}"/>
                </a:ext>
              </a:extLst>
            </p:cNvPr>
            <p:cNvSpPr txBox="1"/>
            <p:nvPr/>
          </p:nvSpPr>
          <p:spPr>
            <a:xfrm>
              <a:off x="1507360" y="4363399"/>
              <a:ext cx="3834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 similar users</a:t>
              </a:r>
              <a:endParaRPr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74;p12">
            <a:extLst>
              <a:ext uri="{FF2B5EF4-FFF2-40B4-BE49-F238E27FC236}">
                <a16:creationId xmlns:a16="http://schemas.microsoft.com/office/drawing/2014/main" id="{6E82EF64-B9CA-405D-A1EC-A45B6A669084}"/>
              </a:ext>
            </a:extLst>
          </p:cNvPr>
          <p:cNvGrpSpPr/>
          <p:nvPr/>
        </p:nvGrpSpPr>
        <p:grpSpPr>
          <a:xfrm>
            <a:off x="6503190" y="2831604"/>
            <a:ext cx="4639932" cy="2458149"/>
            <a:chOff x="322449" y="3822444"/>
            <a:chExt cx="4639932" cy="2458149"/>
          </a:xfrm>
        </p:grpSpPr>
        <p:sp>
          <p:nvSpPr>
            <p:cNvPr id="15" name="Google Shape;175;p12">
              <a:extLst>
                <a:ext uri="{FF2B5EF4-FFF2-40B4-BE49-F238E27FC236}">
                  <a16:creationId xmlns:a16="http://schemas.microsoft.com/office/drawing/2014/main" id="{D7986C97-43C8-4924-B8E7-E6D102CC81CC}"/>
                </a:ext>
              </a:extLst>
            </p:cNvPr>
            <p:cNvSpPr/>
            <p:nvPr/>
          </p:nvSpPr>
          <p:spPr>
            <a:xfrm>
              <a:off x="2066409" y="3822444"/>
              <a:ext cx="383100" cy="383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76;p12">
              <a:extLst>
                <a:ext uri="{FF2B5EF4-FFF2-40B4-BE49-F238E27FC236}">
                  <a16:creationId xmlns:a16="http://schemas.microsoft.com/office/drawing/2014/main" id="{4232007E-11A7-4EA4-838C-54C0E3645882}"/>
                </a:ext>
              </a:extLst>
            </p:cNvPr>
            <p:cNvSpPr txBox="1"/>
            <p:nvPr/>
          </p:nvSpPr>
          <p:spPr>
            <a:xfrm>
              <a:off x="322449" y="4975593"/>
              <a:ext cx="4639932" cy="13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171450" marR="0" lvl="0" indent="-2032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•"/>
              </a:pP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Recommend books in </a:t>
              </a:r>
              <a:r>
                <a:rPr lang="en-US" sz="2000" b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Ranking</a:t>
              </a: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 list</a:t>
              </a:r>
            </a:p>
            <a:p>
              <a:pPr marL="171450" marR="0" lvl="0" indent="-2032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•"/>
              </a:pP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Provide </a:t>
              </a:r>
              <a:r>
                <a:rPr lang="en-US" sz="20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 of each book contents</a:t>
              </a:r>
            </a:p>
            <a:p>
              <a:pPr marL="171450" marR="0" lvl="0" indent="-2032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•"/>
              </a:pPr>
              <a:endParaRPr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7;p12">
              <a:extLst>
                <a:ext uri="{FF2B5EF4-FFF2-40B4-BE49-F238E27FC236}">
                  <a16:creationId xmlns:a16="http://schemas.microsoft.com/office/drawing/2014/main" id="{3A45A1AC-F51E-4AE4-AD9B-F0EF58285B36}"/>
                </a:ext>
              </a:extLst>
            </p:cNvPr>
            <p:cNvSpPr txBox="1"/>
            <p:nvPr/>
          </p:nvSpPr>
          <p:spPr>
            <a:xfrm>
              <a:off x="794727" y="4313494"/>
              <a:ext cx="3440299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Generate Recommendation Books</a:t>
              </a:r>
              <a:endParaRPr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" name="Google Shape;182;p12">
            <a:extLst>
              <a:ext uri="{FF2B5EF4-FFF2-40B4-BE49-F238E27FC236}">
                <a16:creationId xmlns:a16="http://schemas.microsoft.com/office/drawing/2014/main" id="{F6B267C0-DA96-4A0C-87E3-29356368150E}"/>
              </a:ext>
            </a:extLst>
          </p:cNvPr>
          <p:cNvCxnSpPr/>
          <p:nvPr/>
        </p:nvCxnSpPr>
        <p:spPr>
          <a:xfrm>
            <a:off x="6008550" y="3103669"/>
            <a:ext cx="0" cy="17007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89;p12">
            <a:extLst>
              <a:ext uri="{FF2B5EF4-FFF2-40B4-BE49-F238E27FC236}">
                <a16:creationId xmlns:a16="http://schemas.microsoft.com/office/drawing/2014/main" id="{DFC03BED-632F-4096-B666-206405727635}"/>
              </a:ext>
            </a:extLst>
          </p:cNvPr>
          <p:cNvSpPr/>
          <p:nvPr/>
        </p:nvSpPr>
        <p:spPr>
          <a:xfrm>
            <a:off x="8441320" y="2831604"/>
            <a:ext cx="383100" cy="3831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2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2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1E2307C-2668-4912-A809-0D7DB992722F}"/>
              </a:ext>
            </a:extLst>
          </p:cNvPr>
          <p:cNvSpPr txBox="1"/>
          <p:nvPr/>
        </p:nvSpPr>
        <p:spPr>
          <a:xfrm>
            <a:off x="6357258" y="6278088"/>
            <a:ext cx="5999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  <a:hlinkClick r:id="rId3"/>
              </a:rPr>
              <a:t>Source: https://www.kaggle.com/philippsp/book-recommender-collaborative-filtering-shiny</a:t>
            </a:r>
            <a:endParaRPr lang="en-US" sz="1200">
              <a:hlinkClick r:id="rId3"/>
            </a:endParaRPr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162F9643-A358-4059-9339-44E12F1E2FFF}"/>
              </a:ext>
            </a:extLst>
          </p:cNvPr>
          <p:cNvSpPr/>
          <p:nvPr/>
        </p:nvSpPr>
        <p:spPr>
          <a:xfrm flipV="1">
            <a:off x="-1980" y="6564084"/>
            <a:ext cx="12191998" cy="138545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A1EB8-3278-4016-86F1-E4603F23B2F8}"/>
              </a:ext>
            </a:extLst>
          </p:cNvPr>
          <p:cNvSpPr txBox="1"/>
          <p:nvPr/>
        </p:nvSpPr>
        <p:spPr>
          <a:xfrm>
            <a:off x="5055301" y="6490235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Book Recommendation App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F6078-4687-4E6A-A0C1-E9327D010CCB}"/>
              </a:ext>
            </a:extLst>
          </p:cNvPr>
          <p:cNvSpPr txBox="1"/>
          <p:nvPr/>
        </p:nvSpPr>
        <p:spPr>
          <a:xfrm>
            <a:off x="11828566" y="6504461"/>
            <a:ext cx="269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E7E6E6"/>
                </a:solidFill>
                <a:cs typeface="Calibri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210B7-ACDB-44E3-9E3D-32AB3302AE21}"/>
              </a:ext>
            </a:extLst>
          </p:cNvPr>
          <p:cNvSpPr txBox="1"/>
          <p:nvPr/>
        </p:nvSpPr>
        <p:spPr>
          <a:xfrm>
            <a:off x="136937" y="6500131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Boiler Google 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6A06FB-EDA5-4424-A2C3-6E7756B8CF9D}"/>
              </a:ext>
            </a:extLst>
          </p:cNvPr>
          <p:cNvGrpSpPr/>
          <p:nvPr/>
        </p:nvGrpSpPr>
        <p:grpSpPr>
          <a:xfrm>
            <a:off x="-2968" y="266164"/>
            <a:ext cx="6670022" cy="736311"/>
            <a:chOff x="-2968" y="266164"/>
            <a:chExt cx="6670022" cy="736311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8BA62940-3D88-44E9-ADDE-AA8639E52728}"/>
                </a:ext>
              </a:extLst>
            </p:cNvPr>
            <p:cNvSpPr txBox="1">
              <a:spLocks/>
            </p:cNvSpPr>
            <p:nvPr/>
          </p:nvSpPr>
          <p:spPr>
            <a:xfrm>
              <a:off x="-2968" y="266164"/>
              <a:ext cx="6656119" cy="7317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>
                  <a:solidFill>
                    <a:schemeClr val="bg2"/>
                  </a:solidFill>
                  <a:ea typeface="+mj-lt"/>
                  <a:cs typeface="+mj-lt"/>
                </a:rPr>
                <a:t>Collaborative</a:t>
              </a:r>
              <a:r>
                <a:rPr lang="en-US" altLang="zh-CN">
                  <a:solidFill>
                    <a:schemeClr val="bg2"/>
                  </a:solidFill>
                  <a:ea typeface="+mj-lt"/>
                  <a:cs typeface="+mj-lt"/>
                </a:rPr>
                <a:t> </a:t>
              </a:r>
              <a:r>
                <a:rPr lang="en-US">
                  <a:solidFill>
                    <a:schemeClr val="bg2"/>
                  </a:solidFill>
                  <a:ea typeface="+mj-lt"/>
                  <a:cs typeface="+mj-lt"/>
                </a:rPr>
                <a:t>Filtering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F61CE6AB-F39A-4A33-921B-41F4EF53773D}"/>
                </a:ext>
              </a:extLst>
            </p:cNvPr>
            <p:cNvSpPr/>
            <p:nvPr/>
          </p:nvSpPr>
          <p:spPr>
            <a:xfrm rot="-5400000">
              <a:off x="5746717" y="82137"/>
              <a:ext cx="722416" cy="111825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855E961A-002F-4563-B84A-B5D59A5BC226}"/>
                </a:ext>
              </a:extLst>
            </p:cNvPr>
            <p:cNvSpPr/>
            <p:nvPr/>
          </p:nvSpPr>
          <p:spPr>
            <a:xfrm rot="-5400000">
              <a:off x="5797135" y="398812"/>
              <a:ext cx="475014" cy="732311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C369CF-EC7B-40CD-883B-155C84522F99}"/>
              </a:ext>
            </a:extLst>
          </p:cNvPr>
          <p:cNvGrpSpPr/>
          <p:nvPr/>
        </p:nvGrpSpPr>
        <p:grpSpPr>
          <a:xfrm>
            <a:off x="721092" y="1317745"/>
            <a:ext cx="10739384" cy="4633880"/>
            <a:chOff x="498666" y="1120033"/>
            <a:chExt cx="10739384" cy="4633880"/>
          </a:xfrm>
        </p:grpSpPr>
        <p:sp>
          <p:nvSpPr>
            <p:cNvPr id="63" name="Google Shape;595;p29">
              <a:extLst>
                <a:ext uri="{FF2B5EF4-FFF2-40B4-BE49-F238E27FC236}">
                  <a16:creationId xmlns:a16="http://schemas.microsoft.com/office/drawing/2014/main" id="{6C2560DE-7665-48DF-B847-627F481E8E0E}"/>
                </a:ext>
              </a:extLst>
            </p:cNvPr>
            <p:cNvSpPr/>
            <p:nvPr/>
          </p:nvSpPr>
          <p:spPr>
            <a:xfrm rot="2700000">
              <a:off x="9211584" y="1120033"/>
              <a:ext cx="755614" cy="755614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95;p29">
              <a:extLst>
                <a:ext uri="{FF2B5EF4-FFF2-40B4-BE49-F238E27FC236}">
                  <a16:creationId xmlns:a16="http://schemas.microsoft.com/office/drawing/2014/main" id="{13D550A8-4E9B-48E4-88AE-6276A2A77D8F}"/>
                </a:ext>
              </a:extLst>
            </p:cNvPr>
            <p:cNvSpPr/>
            <p:nvPr/>
          </p:nvSpPr>
          <p:spPr>
            <a:xfrm rot="2700000">
              <a:off x="5468556" y="1120143"/>
              <a:ext cx="755614" cy="755614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95;p29">
              <a:extLst>
                <a:ext uri="{FF2B5EF4-FFF2-40B4-BE49-F238E27FC236}">
                  <a16:creationId xmlns:a16="http://schemas.microsoft.com/office/drawing/2014/main" id="{E30ECC01-9226-44B4-9BE6-AD5C2D50F228}"/>
                </a:ext>
              </a:extLst>
            </p:cNvPr>
            <p:cNvSpPr/>
            <p:nvPr/>
          </p:nvSpPr>
          <p:spPr>
            <a:xfrm rot="2700000">
              <a:off x="1722774" y="1127467"/>
              <a:ext cx="755614" cy="755614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584;p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536E735-74BB-4CB9-B8BB-88DEA294FC4D}"/>
                </a:ext>
              </a:extLst>
            </p:cNvPr>
            <p:cNvGrpSpPr/>
            <p:nvPr/>
          </p:nvGrpSpPr>
          <p:grpSpPr>
            <a:xfrm>
              <a:off x="4180422" y="3585525"/>
              <a:ext cx="3261300" cy="2168388"/>
              <a:chOff x="1618772" y="1360488"/>
              <a:chExt cx="3261300" cy="2168388"/>
            </a:xfrm>
          </p:grpSpPr>
          <p:sp>
            <p:nvSpPr>
              <p:cNvPr id="35" name="Google Shape;585;p29">
                <a:extLst>
                  <a:ext uri="{FF2B5EF4-FFF2-40B4-BE49-F238E27FC236}">
                    <a16:creationId xmlns:a16="http://schemas.microsoft.com/office/drawing/2014/main" id="{E734F273-D21F-470A-852C-3A285078C761}"/>
                  </a:ext>
                </a:extLst>
              </p:cNvPr>
              <p:cNvSpPr/>
              <p:nvPr/>
            </p:nvSpPr>
            <p:spPr>
              <a:xfrm>
                <a:off x="1618772" y="1746876"/>
                <a:ext cx="3261300" cy="1782000"/>
              </a:xfrm>
              <a:prstGeom prst="rect">
                <a:avLst/>
              </a:prstGeom>
              <a:noFill/>
              <a:ln w="254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587;p29">
                <a:extLst>
                  <a:ext uri="{FF2B5EF4-FFF2-40B4-BE49-F238E27FC236}">
                    <a16:creationId xmlns:a16="http://schemas.microsoft.com/office/drawing/2014/main" id="{9652D3C3-9B6B-4BDB-B238-3DCAEB4A0CB7}"/>
                  </a:ext>
                </a:extLst>
              </p:cNvPr>
              <p:cNvSpPr/>
              <p:nvPr/>
            </p:nvSpPr>
            <p:spPr>
              <a:xfrm rot="2700000">
                <a:off x="2912428" y="1360488"/>
                <a:ext cx="755614" cy="755614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588;p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60D75F4-C405-44F7-9086-BF9B8352182F}"/>
                </a:ext>
              </a:extLst>
            </p:cNvPr>
            <p:cNvGrpSpPr/>
            <p:nvPr/>
          </p:nvGrpSpPr>
          <p:grpSpPr>
            <a:xfrm>
              <a:off x="7976750" y="3601912"/>
              <a:ext cx="3261300" cy="2140573"/>
              <a:chOff x="1639900" y="1348427"/>
              <a:chExt cx="3261300" cy="2140573"/>
            </a:xfrm>
          </p:grpSpPr>
          <p:sp>
            <p:nvSpPr>
              <p:cNvPr id="39" name="Google Shape;589;p29">
                <a:extLst>
                  <a:ext uri="{FF2B5EF4-FFF2-40B4-BE49-F238E27FC236}">
                    <a16:creationId xmlns:a16="http://schemas.microsoft.com/office/drawing/2014/main" id="{1BE3E52C-C941-47C4-A1CD-834925BEA9E9}"/>
                  </a:ext>
                </a:extLst>
              </p:cNvPr>
              <p:cNvSpPr/>
              <p:nvPr/>
            </p:nvSpPr>
            <p:spPr>
              <a:xfrm>
                <a:off x="1639900" y="1707000"/>
                <a:ext cx="3261300" cy="1782000"/>
              </a:xfrm>
              <a:prstGeom prst="rect">
                <a:avLst/>
              </a:prstGeom>
              <a:noFill/>
              <a:ln w="254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591;p29">
                <a:extLst>
                  <a:ext uri="{FF2B5EF4-FFF2-40B4-BE49-F238E27FC236}">
                    <a16:creationId xmlns:a16="http://schemas.microsoft.com/office/drawing/2014/main" id="{99558FCC-D2EA-4FBB-A9FE-BCA7BAA763D5}"/>
                  </a:ext>
                </a:extLst>
              </p:cNvPr>
              <p:cNvSpPr/>
              <p:nvPr/>
            </p:nvSpPr>
            <p:spPr>
              <a:xfrm rot="2700000">
                <a:off x="2892741" y="1348427"/>
                <a:ext cx="755614" cy="755614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592;p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AEB1B70-69A3-484D-A695-8B693E462B71}"/>
                </a:ext>
              </a:extLst>
            </p:cNvPr>
            <p:cNvGrpSpPr/>
            <p:nvPr/>
          </p:nvGrpSpPr>
          <p:grpSpPr>
            <a:xfrm>
              <a:off x="514024" y="3601912"/>
              <a:ext cx="3261300" cy="2133361"/>
              <a:chOff x="1639900" y="1355639"/>
              <a:chExt cx="3261300" cy="2133361"/>
            </a:xfrm>
          </p:grpSpPr>
          <p:sp>
            <p:nvSpPr>
              <p:cNvPr id="43" name="Google Shape;593;p29">
                <a:extLst>
                  <a:ext uri="{FF2B5EF4-FFF2-40B4-BE49-F238E27FC236}">
                    <a16:creationId xmlns:a16="http://schemas.microsoft.com/office/drawing/2014/main" id="{8456D875-5985-482A-83A9-FDD00EC6C0D8}"/>
                  </a:ext>
                </a:extLst>
              </p:cNvPr>
              <p:cNvSpPr/>
              <p:nvPr/>
            </p:nvSpPr>
            <p:spPr>
              <a:xfrm>
                <a:off x="1639900" y="1707000"/>
                <a:ext cx="3261300" cy="1782000"/>
              </a:xfrm>
              <a:prstGeom prst="rect">
                <a:avLst/>
              </a:prstGeom>
              <a:noFill/>
              <a:ln w="254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595;p29">
                <a:extLst>
                  <a:ext uri="{FF2B5EF4-FFF2-40B4-BE49-F238E27FC236}">
                    <a16:creationId xmlns:a16="http://schemas.microsoft.com/office/drawing/2014/main" id="{F203E037-DE96-4A36-A48A-32C9BE351CED}"/>
                  </a:ext>
                </a:extLst>
              </p:cNvPr>
              <p:cNvSpPr/>
              <p:nvPr/>
            </p:nvSpPr>
            <p:spPr>
              <a:xfrm rot="2700000">
                <a:off x="2892741" y="1355639"/>
                <a:ext cx="755614" cy="755614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601;p29">
              <a:extLst>
                <a:ext uri="{FF2B5EF4-FFF2-40B4-BE49-F238E27FC236}">
                  <a16:creationId xmlns:a16="http://schemas.microsoft.com/office/drawing/2014/main" id="{7EE0B9C9-F692-4DC4-8C46-9A624E34DEF1}"/>
                </a:ext>
              </a:extLst>
            </p:cNvPr>
            <p:cNvSpPr/>
            <p:nvPr/>
          </p:nvSpPr>
          <p:spPr>
            <a:xfrm>
              <a:off x="498667" y="2075558"/>
              <a:ext cx="3261300" cy="665277"/>
            </a:xfrm>
            <a:prstGeom prst="rect">
              <a:avLst/>
            </a:prstGeom>
            <a:solidFill>
              <a:srgbClr val="041E42">
                <a:alpha val="793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 the App user</a:t>
              </a: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02;p29">
              <a:extLst>
                <a:ext uri="{FF2B5EF4-FFF2-40B4-BE49-F238E27FC236}">
                  <a16:creationId xmlns:a16="http://schemas.microsoft.com/office/drawing/2014/main" id="{A3B7FF39-2067-456D-B660-428637C86A02}"/>
                </a:ext>
              </a:extLst>
            </p:cNvPr>
            <p:cNvSpPr/>
            <p:nvPr/>
          </p:nvSpPr>
          <p:spPr>
            <a:xfrm>
              <a:off x="4201534" y="2079113"/>
              <a:ext cx="3261300" cy="665277"/>
            </a:xfrm>
            <a:prstGeom prst="rect">
              <a:avLst/>
            </a:prstGeom>
            <a:solidFill>
              <a:srgbClr val="041E42">
                <a:alpha val="793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Rating score </a:t>
              </a: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from similar users </a:t>
              </a: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 other books</a:t>
              </a: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03;p29">
              <a:extLst>
                <a:ext uri="{FF2B5EF4-FFF2-40B4-BE49-F238E27FC236}">
                  <a16:creationId xmlns:a16="http://schemas.microsoft.com/office/drawing/2014/main" id="{31F695E0-839D-4B1D-84A7-E83163EA4D0A}"/>
                </a:ext>
              </a:extLst>
            </p:cNvPr>
            <p:cNvSpPr/>
            <p:nvPr/>
          </p:nvSpPr>
          <p:spPr>
            <a:xfrm>
              <a:off x="7937225" y="2075557"/>
              <a:ext cx="3261300" cy="665277"/>
            </a:xfrm>
            <a:prstGeom prst="rect">
              <a:avLst/>
            </a:prstGeom>
            <a:solidFill>
              <a:srgbClr val="041E42">
                <a:alpha val="793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Make Predictions base on similarity prediction model</a:t>
              </a:r>
              <a:endParaRPr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04;p29">
              <a:extLst>
                <a:ext uri="{FF2B5EF4-FFF2-40B4-BE49-F238E27FC236}">
                  <a16:creationId xmlns:a16="http://schemas.microsoft.com/office/drawing/2014/main" id="{1473EACD-BBDF-4E1B-813E-D0E55F9A49C7}"/>
                </a:ext>
              </a:extLst>
            </p:cNvPr>
            <p:cNvSpPr/>
            <p:nvPr/>
          </p:nvSpPr>
          <p:spPr>
            <a:xfrm>
              <a:off x="498666" y="4679308"/>
              <a:ext cx="3276657" cy="586517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Find Similar Users rated </a:t>
              </a: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same books</a:t>
              </a:r>
              <a:endParaRPr sz="20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605;p29">
              <a:extLst>
                <a:ext uri="{FF2B5EF4-FFF2-40B4-BE49-F238E27FC236}">
                  <a16:creationId xmlns:a16="http://schemas.microsoft.com/office/drawing/2014/main" id="{9E7BCDD2-A5A9-4739-A237-7FB4F5FE4894}"/>
                </a:ext>
              </a:extLst>
            </p:cNvPr>
            <p:cNvSpPr/>
            <p:nvPr/>
          </p:nvSpPr>
          <p:spPr>
            <a:xfrm>
              <a:off x="4167276" y="4547583"/>
              <a:ext cx="3261300" cy="843084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Rating correlation </a:t>
              </a:r>
              <a:r>
                <a:rPr lang="en-US" b="1" dirty="0">
                  <a:solidFill>
                    <a:srgbClr val="002060"/>
                  </a:solidFill>
                  <a:ea typeface="Calibri"/>
                  <a:cs typeface="Calibri"/>
                  <a:sym typeface="Calibri"/>
                </a:rPr>
                <a:t>coefficient </a:t>
              </a:r>
              <a:r>
                <a:rPr lang="en-US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between current user and similar users</a:t>
              </a:r>
              <a:endParaRPr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606;p29">
              <a:extLst>
                <a:ext uri="{FF2B5EF4-FFF2-40B4-BE49-F238E27FC236}">
                  <a16:creationId xmlns:a16="http://schemas.microsoft.com/office/drawing/2014/main" id="{0984D688-C1DC-4366-81B3-3A38569F2BB8}"/>
                </a:ext>
              </a:extLst>
            </p:cNvPr>
            <p:cNvSpPr/>
            <p:nvPr/>
          </p:nvSpPr>
          <p:spPr>
            <a:xfrm>
              <a:off x="7963604" y="4528882"/>
              <a:ext cx="3261300" cy="1012604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Provide user books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on</a:t>
              </a:r>
              <a:endParaRPr lang="en-US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similarities and rating ranks</a:t>
              </a:r>
              <a:endParaRPr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608;p29">
              <a:extLst>
                <a:ext uri="{FF2B5EF4-FFF2-40B4-BE49-F238E27FC236}">
                  <a16:creationId xmlns:a16="http://schemas.microsoft.com/office/drawing/2014/main" id="{8AD19274-D29C-473D-91F7-E0A3160FED72}"/>
                </a:ext>
              </a:extLst>
            </p:cNvPr>
            <p:cNvSpPr/>
            <p:nvPr/>
          </p:nvSpPr>
          <p:spPr>
            <a:xfrm>
              <a:off x="1941037" y="1255661"/>
              <a:ext cx="319088" cy="465117"/>
            </a:xfrm>
            <a:custGeom>
              <a:avLst/>
              <a:gdLst/>
              <a:ahLst/>
              <a:cxnLst/>
              <a:rect l="l" t="t" r="r" b="b"/>
              <a:pathLst>
                <a:path w="319088" h="465117" extrusionOk="0">
                  <a:moveTo>
                    <a:pt x="192044" y="410183"/>
                  </a:moveTo>
                  <a:lnTo>
                    <a:pt x="130575" y="417892"/>
                  </a:lnTo>
                  <a:cubicBezTo>
                    <a:pt x="138080" y="434366"/>
                    <a:pt x="144845" y="436046"/>
                    <a:pt x="159544" y="436046"/>
                  </a:cubicBezTo>
                  <a:cubicBezTo>
                    <a:pt x="176666" y="436046"/>
                    <a:pt x="183151" y="434215"/>
                    <a:pt x="192044" y="410183"/>
                  </a:cubicBezTo>
                  <a:close/>
                  <a:moveTo>
                    <a:pt x="206181" y="364811"/>
                  </a:moveTo>
                  <a:lnTo>
                    <a:pt x="116423" y="376030"/>
                  </a:lnTo>
                  <a:cubicBezTo>
                    <a:pt x="116452" y="376181"/>
                    <a:pt x="116512" y="376353"/>
                    <a:pt x="116556" y="376482"/>
                  </a:cubicBezTo>
                  <a:cubicBezTo>
                    <a:pt x="119894" y="387852"/>
                    <a:pt x="122657" y="396573"/>
                    <a:pt x="125213" y="404024"/>
                  </a:cubicBezTo>
                  <a:lnTo>
                    <a:pt x="197140" y="395001"/>
                  </a:lnTo>
                  <a:cubicBezTo>
                    <a:pt x="198736" y="389855"/>
                    <a:pt x="200449" y="384191"/>
                    <a:pt x="202355" y="377645"/>
                  </a:cubicBezTo>
                  <a:cubicBezTo>
                    <a:pt x="203537" y="373618"/>
                    <a:pt x="204911" y="369096"/>
                    <a:pt x="206181" y="364811"/>
                  </a:cubicBezTo>
                  <a:close/>
                  <a:moveTo>
                    <a:pt x="103275" y="334318"/>
                  </a:moveTo>
                  <a:cubicBezTo>
                    <a:pt x="106584" y="344073"/>
                    <a:pt x="109568" y="353311"/>
                    <a:pt x="112198" y="362054"/>
                  </a:cubicBezTo>
                  <a:cubicBezTo>
                    <a:pt x="112198" y="362054"/>
                    <a:pt x="210805" y="349694"/>
                    <a:pt x="210805" y="349694"/>
                  </a:cubicBezTo>
                  <a:cubicBezTo>
                    <a:pt x="212356" y="344762"/>
                    <a:pt x="214144" y="339529"/>
                    <a:pt x="215916" y="334318"/>
                  </a:cubicBezTo>
                  <a:close/>
                  <a:moveTo>
                    <a:pt x="159419" y="73025"/>
                  </a:moveTo>
                  <a:cubicBezTo>
                    <a:pt x="163434" y="73025"/>
                    <a:pt x="166687" y="76279"/>
                    <a:pt x="166687" y="80289"/>
                  </a:cubicBezTo>
                  <a:cubicBezTo>
                    <a:pt x="166687" y="84299"/>
                    <a:pt x="163434" y="87556"/>
                    <a:pt x="159419" y="87556"/>
                  </a:cubicBezTo>
                  <a:cubicBezTo>
                    <a:pt x="119359" y="87556"/>
                    <a:pt x="86762" y="120153"/>
                    <a:pt x="86762" y="160213"/>
                  </a:cubicBezTo>
                  <a:cubicBezTo>
                    <a:pt x="86762" y="164223"/>
                    <a:pt x="83509" y="167481"/>
                    <a:pt x="79495" y="167481"/>
                  </a:cubicBezTo>
                  <a:cubicBezTo>
                    <a:pt x="75480" y="167481"/>
                    <a:pt x="72231" y="164223"/>
                    <a:pt x="72231" y="160213"/>
                  </a:cubicBezTo>
                  <a:cubicBezTo>
                    <a:pt x="72231" y="112128"/>
                    <a:pt x="111339" y="73025"/>
                    <a:pt x="159419" y="73025"/>
                  </a:cubicBezTo>
                  <a:close/>
                  <a:moveTo>
                    <a:pt x="159544" y="29071"/>
                  </a:moveTo>
                  <a:cubicBezTo>
                    <a:pt x="87557" y="29071"/>
                    <a:pt x="28998" y="87752"/>
                    <a:pt x="28998" y="159891"/>
                  </a:cubicBezTo>
                  <a:cubicBezTo>
                    <a:pt x="28998" y="189436"/>
                    <a:pt x="48557" y="224537"/>
                    <a:pt x="67481" y="258475"/>
                  </a:cubicBezTo>
                  <a:cubicBezTo>
                    <a:pt x="76035" y="273829"/>
                    <a:pt x="84706" y="289549"/>
                    <a:pt x="91930" y="305247"/>
                  </a:cubicBezTo>
                  <a:lnTo>
                    <a:pt x="227291" y="305247"/>
                  </a:lnTo>
                  <a:cubicBezTo>
                    <a:pt x="234485" y="289613"/>
                    <a:pt x="243083" y="273979"/>
                    <a:pt x="251563" y="258647"/>
                  </a:cubicBezTo>
                  <a:cubicBezTo>
                    <a:pt x="270516" y="224494"/>
                    <a:pt x="290075" y="189221"/>
                    <a:pt x="290075" y="159891"/>
                  </a:cubicBezTo>
                  <a:cubicBezTo>
                    <a:pt x="290075" y="87752"/>
                    <a:pt x="231516" y="29071"/>
                    <a:pt x="159544" y="29071"/>
                  </a:cubicBezTo>
                  <a:close/>
                  <a:moveTo>
                    <a:pt x="159544" y="0"/>
                  </a:moveTo>
                  <a:cubicBezTo>
                    <a:pt x="247648" y="0"/>
                    <a:pt x="319088" y="71579"/>
                    <a:pt x="319088" y="159891"/>
                  </a:cubicBezTo>
                  <a:cubicBezTo>
                    <a:pt x="319088" y="218012"/>
                    <a:pt x="265656" y="280784"/>
                    <a:pt x="246112" y="335438"/>
                  </a:cubicBezTo>
                  <a:cubicBezTo>
                    <a:pt x="217039" y="416665"/>
                    <a:pt x="221175" y="465117"/>
                    <a:pt x="159544" y="465117"/>
                  </a:cubicBezTo>
                  <a:cubicBezTo>
                    <a:pt x="98799" y="465117"/>
                    <a:pt x="102020" y="416449"/>
                    <a:pt x="72962" y="335115"/>
                  </a:cubicBezTo>
                  <a:cubicBezTo>
                    <a:pt x="53491" y="280569"/>
                    <a:pt x="0" y="218486"/>
                    <a:pt x="0" y="159891"/>
                  </a:cubicBezTo>
                  <a:cubicBezTo>
                    <a:pt x="0" y="71579"/>
                    <a:pt x="71425" y="0"/>
                    <a:pt x="15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611;p29">
              <a:extLst>
                <a:ext uri="{FF2B5EF4-FFF2-40B4-BE49-F238E27FC236}">
                  <a16:creationId xmlns:a16="http://schemas.microsoft.com/office/drawing/2014/main" id="{DE82476E-6533-4BF3-AC74-2980E1267051}"/>
                </a:ext>
              </a:extLst>
            </p:cNvPr>
            <p:cNvSpPr/>
            <p:nvPr/>
          </p:nvSpPr>
          <p:spPr>
            <a:xfrm>
              <a:off x="9408328" y="1316514"/>
              <a:ext cx="319086" cy="3184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15882" y="21600"/>
                  </a:lnTo>
                  <a:lnTo>
                    <a:pt x="15882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13658" y="21600"/>
                  </a:moveTo>
                  <a:lnTo>
                    <a:pt x="7941" y="21600"/>
                  </a:lnTo>
                  <a:lnTo>
                    <a:pt x="7941" y="9983"/>
                  </a:lnTo>
                  <a:lnTo>
                    <a:pt x="13658" y="9983"/>
                  </a:lnTo>
                  <a:cubicBezTo>
                    <a:pt x="13658" y="9983"/>
                    <a:pt x="13658" y="21600"/>
                    <a:pt x="13658" y="21600"/>
                  </a:cubicBezTo>
                  <a:close/>
                  <a:moveTo>
                    <a:pt x="5717" y="21600"/>
                  </a:moveTo>
                  <a:lnTo>
                    <a:pt x="0" y="21600"/>
                  </a:lnTo>
                  <a:lnTo>
                    <a:pt x="0" y="5989"/>
                  </a:lnTo>
                  <a:lnTo>
                    <a:pt x="5717" y="5989"/>
                  </a:lnTo>
                  <a:cubicBezTo>
                    <a:pt x="5717" y="5989"/>
                    <a:pt x="5717" y="21600"/>
                    <a:pt x="5717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612;p29">
              <a:extLst>
                <a:ext uri="{FF2B5EF4-FFF2-40B4-BE49-F238E27FC236}">
                  <a16:creationId xmlns:a16="http://schemas.microsoft.com/office/drawing/2014/main" id="{5AEA04B4-DDFE-4F94-ADE4-7179921944E5}"/>
                </a:ext>
              </a:extLst>
            </p:cNvPr>
            <p:cNvSpPr/>
            <p:nvPr/>
          </p:nvSpPr>
          <p:spPr>
            <a:xfrm>
              <a:off x="1929052" y="2744391"/>
              <a:ext cx="400500" cy="593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0;p29">
              <a:extLst>
                <a:ext uri="{FF2B5EF4-FFF2-40B4-BE49-F238E27FC236}">
                  <a16:creationId xmlns:a16="http://schemas.microsoft.com/office/drawing/2014/main" id="{3D5AE600-C76E-4C07-85F8-A16078CED2E9}"/>
                </a:ext>
              </a:extLst>
            </p:cNvPr>
            <p:cNvSpPr/>
            <p:nvPr/>
          </p:nvSpPr>
          <p:spPr>
            <a:xfrm>
              <a:off x="5631934" y="2744391"/>
              <a:ext cx="400500" cy="593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21;p29">
              <a:extLst>
                <a:ext uri="{FF2B5EF4-FFF2-40B4-BE49-F238E27FC236}">
                  <a16:creationId xmlns:a16="http://schemas.microsoft.com/office/drawing/2014/main" id="{749C74E3-EE24-4A8C-9C01-CE7DD5AE767B}"/>
                </a:ext>
              </a:extLst>
            </p:cNvPr>
            <p:cNvSpPr/>
            <p:nvPr/>
          </p:nvSpPr>
          <p:spPr>
            <a:xfrm>
              <a:off x="9389141" y="2744391"/>
              <a:ext cx="400500" cy="593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Graphic 4" descr="Group of men">
              <a:extLst>
                <a:ext uri="{FF2B5EF4-FFF2-40B4-BE49-F238E27FC236}">
                  <a16:creationId xmlns:a16="http://schemas.microsoft.com/office/drawing/2014/main" id="{B555537A-55E5-4166-8BAE-5047EDD17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64863" y="3682554"/>
              <a:ext cx="554036" cy="554036"/>
            </a:xfrm>
            <a:prstGeom prst="rect">
              <a:avLst/>
            </a:prstGeom>
          </p:spPr>
        </p:pic>
        <p:pic>
          <p:nvPicPr>
            <p:cNvPr id="8" name="Graphic 7" descr="Checklist">
              <a:extLst>
                <a:ext uri="{FF2B5EF4-FFF2-40B4-BE49-F238E27FC236}">
                  <a16:creationId xmlns:a16="http://schemas.microsoft.com/office/drawing/2014/main" id="{C8101C83-4297-4B2D-B711-76983E2B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59554" y="1210109"/>
              <a:ext cx="558547" cy="558547"/>
            </a:xfrm>
            <a:prstGeom prst="rect">
              <a:avLst/>
            </a:prstGeom>
          </p:spPr>
        </p:pic>
        <p:pic>
          <p:nvPicPr>
            <p:cNvPr id="11" name="Graphic 10" descr="Network">
              <a:extLst>
                <a:ext uri="{FF2B5EF4-FFF2-40B4-BE49-F238E27FC236}">
                  <a16:creationId xmlns:a16="http://schemas.microsoft.com/office/drawing/2014/main" id="{EB9B7EBC-365D-4E7E-9789-AB03C28CF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386" y="3598532"/>
              <a:ext cx="681954" cy="681954"/>
            </a:xfrm>
            <a:prstGeom prst="rect">
              <a:avLst/>
            </a:prstGeom>
          </p:spPr>
        </p:pic>
        <p:pic>
          <p:nvPicPr>
            <p:cNvPr id="15" name="Graphic 14" descr="Bar graph with upward trend">
              <a:extLst>
                <a:ext uri="{FF2B5EF4-FFF2-40B4-BE49-F238E27FC236}">
                  <a16:creationId xmlns:a16="http://schemas.microsoft.com/office/drawing/2014/main" id="{F49CA9E9-0921-4F5D-A773-B6B2CC7E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90853" y="3682554"/>
              <a:ext cx="554036" cy="554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12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05E0E71-80B3-4220-A767-0A48AF62946E}"/>
              </a:ext>
            </a:extLst>
          </p:cNvPr>
          <p:cNvSpPr txBox="1"/>
          <p:nvPr/>
        </p:nvSpPr>
        <p:spPr>
          <a:xfrm>
            <a:off x="1111029" y="1496729"/>
            <a:ext cx="9351323" cy="727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zh-CN" altLang="en-US" sz="2400" dirty="0">
              <a:ea typeface="宋体"/>
              <a:cs typeface="Calibri"/>
            </a:endParaRP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99ED3FCF-9BA2-4C59-9BDF-EFA3FF7E8301}"/>
              </a:ext>
            </a:extLst>
          </p:cNvPr>
          <p:cNvSpPr/>
          <p:nvPr/>
        </p:nvSpPr>
        <p:spPr>
          <a:xfrm flipV="1">
            <a:off x="-1980" y="6564084"/>
            <a:ext cx="12191998" cy="138545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66557-279C-40D5-91EB-9D171EAF2A10}"/>
              </a:ext>
            </a:extLst>
          </p:cNvPr>
          <p:cNvSpPr txBox="1"/>
          <p:nvPr/>
        </p:nvSpPr>
        <p:spPr>
          <a:xfrm>
            <a:off x="5055301" y="6490235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Book Recommendation 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50C5BA-FEAB-4B2F-A061-7942B25B37A7}"/>
              </a:ext>
            </a:extLst>
          </p:cNvPr>
          <p:cNvSpPr txBox="1"/>
          <p:nvPr/>
        </p:nvSpPr>
        <p:spPr>
          <a:xfrm>
            <a:off x="11828566" y="6504461"/>
            <a:ext cx="269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E7E6E6"/>
                </a:solidFill>
                <a:cs typeface="Calibri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11E16-A583-4D0F-99B6-3810ED69A9FB}"/>
              </a:ext>
            </a:extLst>
          </p:cNvPr>
          <p:cNvSpPr txBox="1"/>
          <p:nvPr/>
        </p:nvSpPr>
        <p:spPr>
          <a:xfrm>
            <a:off x="136937" y="6500131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Boiler Google 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2C5E90-76DB-4B05-AD86-0020020D85B7}"/>
              </a:ext>
            </a:extLst>
          </p:cNvPr>
          <p:cNvGrpSpPr/>
          <p:nvPr/>
        </p:nvGrpSpPr>
        <p:grpSpPr>
          <a:xfrm>
            <a:off x="-2968" y="266164"/>
            <a:ext cx="6660595" cy="736311"/>
            <a:chOff x="-2968" y="266164"/>
            <a:chExt cx="6660595" cy="736311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BAB82EAE-7E98-4754-8BD7-E7AF042BA57D}"/>
                </a:ext>
              </a:extLst>
            </p:cNvPr>
            <p:cNvSpPr txBox="1">
              <a:spLocks/>
            </p:cNvSpPr>
            <p:nvPr/>
          </p:nvSpPr>
          <p:spPr>
            <a:xfrm>
              <a:off x="-2968" y="266164"/>
              <a:ext cx="6656119" cy="7317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>
                  <a:solidFill>
                    <a:schemeClr val="bg2"/>
                  </a:solidFill>
                  <a:cs typeface="Calibri Light"/>
                </a:rPr>
                <a:t>Search Books with App</a:t>
              </a: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740B9DF-8318-4EF4-9451-2844552232F8}"/>
                </a:ext>
              </a:extLst>
            </p:cNvPr>
            <p:cNvSpPr/>
            <p:nvPr/>
          </p:nvSpPr>
          <p:spPr>
            <a:xfrm rot="-5400000">
              <a:off x="5737290" y="82137"/>
              <a:ext cx="722416" cy="111825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0330741B-858C-40AE-B3B0-BB10FE8A5D47}"/>
                </a:ext>
              </a:extLst>
            </p:cNvPr>
            <p:cNvSpPr/>
            <p:nvPr/>
          </p:nvSpPr>
          <p:spPr>
            <a:xfrm rot="-5400000">
              <a:off x="5797135" y="398812"/>
              <a:ext cx="475014" cy="732311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Google Shape;285;p17">
            <a:extLst>
              <a:ext uri="{FF2B5EF4-FFF2-40B4-BE49-F238E27FC236}">
                <a16:creationId xmlns:a16="http://schemas.microsoft.com/office/drawing/2014/main" id="{929C0302-EA19-43E1-9377-BB3EDDBDC535}"/>
              </a:ext>
            </a:extLst>
          </p:cNvPr>
          <p:cNvSpPr/>
          <p:nvPr/>
        </p:nvSpPr>
        <p:spPr>
          <a:xfrm flipH="1">
            <a:off x="5894173" y="1423338"/>
            <a:ext cx="2360938" cy="4222422"/>
          </a:xfrm>
          <a:custGeom>
            <a:avLst/>
            <a:gdLst/>
            <a:ahLst/>
            <a:cxnLst/>
            <a:rect l="l" t="t" r="r" b="b"/>
            <a:pathLst>
              <a:path w="493" h="928" extrusionOk="0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86;p17">
            <a:extLst>
              <a:ext uri="{FF2B5EF4-FFF2-40B4-BE49-F238E27FC236}">
                <a16:creationId xmlns:a16="http://schemas.microsoft.com/office/drawing/2014/main" id="{5F499503-A9E3-4106-9C7C-26EA9547EFF3}"/>
              </a:ext>
            </a:extLst>
          </p:cNvPr>
          <p:cNvCxnSpPr>
            <a:stCxn id="19" idx="0"/>
          </p:cNvCxnSpPr>
          <p:nvPr/>
        </p:nvCxnSpPr>
        <p:spPr>
          <a:xfrm>
            <a:off x="7350459" y="1637686"/>
            <a:ext cx="4089477" cy="1467"/>
          </a:xfrm>
          <a:prstGeom prst="straightConnector1">
            <a:avLst/>
          </a:prstGeom>
          <a:noFill/>
          <a:ln w="28575" cap="flat" cmpd="sng">
            <a:solidFill>
              <a:srgbClr val="041E4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289;p17">
            <a:extLst>
              <a:ext uri="{FF2B5EF4-FFF2-40B4-BE49-F238E27FC236}">
                <a16:creationId xmlns:a16="http://schemas.microsoft.com/office/drawing/2014/main" id="{80444A8F-CBFA-4EBF-8B7B-5EDF7F1DC579}"/>
              </a:ext>
            </a:extLst>
          </p:cNvPr>
          <p:cNvCxnSpPr/>
          <p:nvPr/>
        </p:nvCxnSpPr>
        <p:spPr>
          <a:xfrm>
            <a:off x="7725809" y="4413592"/>
            <a:ext cx="3384998" cy="13201"/>
          </a:xfrm>
          <a:prstGeom prst="straightConnector1">
            <a:avLst/>
          </a:prstGeom>
          <a:noFill/>
          <a:ln w="28575" cap="flat" cmpd="sng">
            <a:solidFill>
              <a:srgbClr val="162B5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287;p17">
            <a:extLst>
              <a:ext uri="{FF2B5EF4-FFF2-40B4-BE49-F238E27FC236}">
                <a16:creationId xmlns:a16="http://schemas.microsoft.com/office/drawing/2014/main" id="{D24E37F0-BD61-4200-93AD-F4A424DAE40C}"/>
              </a:ext>
            </a:extLst>
          </p:cNvPr>
          <p:cNvSpPr/>
          <p:nvPr/>
        </p:nvSpPr>
        <p:spPr>
          <a:xfrm>
            <a:off x="7055390" y="1637686"/>
            <a:ext cx="590139" cy="56325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41E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91;p17">
            <a:extLst>
              <a:ext uri="{FF2B5EF4-FFF2-40B4-BE49-F238E27FC236}">
                <a16:creationId xmlns:a16="http://schemas.microsoft.com/office/drawing/2014/main" id="{EF087C0B-1552-4196-AFED-8DEB31FD8EAC}"/>
              </a:ext>
            </a:extLst>
          </p:cNvPr>
          <p:cNvSpPr/>
          <p:nvPr/>
        </p:nvSpPr>
        <p:spPr>
          <a:xfrm>
            <a:off x="7431287" y="4413592"/>
            <a:ext cx="590139" cy="56325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41E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23" name="Google Shape;292;p17">
            <a:extLst>
              <a:ext uri="{FF2B5EF4-FFF2-40B4-BE49-F238E27FC236}">
                <a16:creationId xmlns:a16="http://schemas.microsoft.com/office/drawing/2014/main" id="{A243FC6A-90F5-4B83-A1E9-B60C059FFF6F}"/>
              </a:ext>
            </a:extLst>
          </p:cNvPr>
          <p:cNvSpPr txBox="1"/>
          <p:nvPr/>
        </p:nvSpPr>
        <p:spPr>
          <a:xfrm>
            <a:off x="8082844" y="4413592"/>
            <a:ext cx="3357092" cy="102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j-lt"/>
                <a:ea typeface="宋体"/>
                <a:cs typeface="Calibri"/>
              </a:rPr>
              <a:t>A</a:t>
            </a:r>
            <a:r>
              <a:rPr lang="zh-CN" altLang="en-US" sz="2000" dirty="0">
                <a:latin typeface="+mj-lt"/>
                <a:cs typeface="Calibri"/>
              </a:rPr>
              <a:t>pp provide</a:t>
            </a:r>
            <a:r>
              <a:rPr lang="en-US" altLang="zh-CN" sz="2000" dirty="0">
                <a:latin typeface="+mj-lt"/>
                <a:cs typeface="Calibri"/>
              </a:rPr>
              <a:t>s</a:t>
            </a:r>
            <a:r>
              <a:rPr lang="zh-CN" altLang="en-US" sz="2000" dirty="0">
                <a:latin typeface="+mj-lt"/>
                <a:cs typeface="Calibri"/>
              </a:rPr>
              <a:t> search reasults and overview of contents</a:t>
            </a:r>
          </a:p>
        </p:txBody>
      </p:sp>
      <p:sp>
        <p:nvSpPr>
          <p:cNvPr id="25" name="Google Shape;294;p17">
            <a:extLst>
              <a:ext uri="{FF2B5EF4-FFF2-40B4-BE49-F238E27FC236}">
                <a16:creationId xmlns:a16="http://schemas.microsoft.com/office/drawing/2014/main" id="{D78F7CD0-635D-4F41-95E8-4B445767428C}"/>
              </a:ext>
            </a:extLst>
          </p:cNvPr>
          <p:cNvSpPr txBox="1"/>
          <p:nvPr/>
        </p:nvSpPr>
        <p:spPr>
          <a:xfrm>
            <a:off x="7766846" y="1606542"/>
            <a:ext cx="4122893" cy="5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+mj-lt"/>
                <a:ea typeface="宋体"/>
                <a:cs typeface="Calibri"/>
              </a:rPr>
              <a:t>Provides the detail of books user rated</a:t>
            </a:r>
            <a:endParaRPr sz="2000" dirty="0">
              <a:latin typeface="+mj-lt"/>
              <a:ea typeface="宋体"/>
              <a:cs typeface="Calibri"/>
              <a:sym typeface="Calibri"/>
            </a:endParaRPr>
          </a:p>
        </p:txBody>
      </p:sp>
      <p:pic>
        <p:nvPicPr>
          <p:cNvPr id="26" name="Google Shape;295;p17">
            <a:extLst>
              <a:ext uri="{FF2B5EF4-FFF2-40B4-BE49-F238E27FC236}">
                <a16:creationId xmlns:a16="http://schemas.microsoft.com/office/drawing/2014/main" id="{EDDADF8F-F61F-4E76-9468-E2884EBFB9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171" y="1743419"/>
            <a:ext cx="368581" cy="35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85;p17">
            <a:extLst>
              <a:ext uri="{FF2B5EF4-FFF2-40B4-BE49-F238E27FC236}">
                <a16:creationId xmlns:a16="http://schemas.microsoft.com/office/drawing/2014/main" id="{00F848A6-D33A-40B9-86AD-91EA7CBB1FF4}"/>
              </a:ext>
            </a:extLst>
          </p:cNvPr>
          <p:cNvSpPr/>
          <p:nvPr/>
        </p:nvSpPr>
        <p:spPr>
          <a:xfrm>
            <a:off x="3908297" y="1423454"/>
            <a:ext cx="2274554" cy="4222115"/>
          </a:xfrm>
          <a:custGeom>
            <a:avLst/>
            <a:gdLst/>
            <a:ahLst/>
            <a:cxnLst/>
            <a:rect l="l" t="t" r="r" b="b"/>
            <a:pathLst>
              <a:path w="493" h="928" extrusionOk="0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286;p17">
            <a:extLst>
              <a:ext uri="{FF2B5EF4-FFF2-40B4-BE49-F238E27FC236}">
                <a16:creationId xmlns:a16="http://schemas.microsoft.com/office/drawing/2014/main" id="{B637A42B-B3DA-4885-BB88-BB5A1F11EED3}"/>
              </a:ext>
            </a:extLst>
          </p:cNvPr>
          <p:cNvCxnSpPr>
            <a:stCxn id="34" idx="0"/>
          </p:cNvCxnSpPr>
          <p:nvPr/>
        </p:nvCxnSpPr>
        <p:spPr>
          <a:xfrm flipH="1">
            <a:off x="840000" y="1637786"/>
            <a:ext cx="3939848" cy="1467"/>
          </a:xfrm>
          <a:prstGeom prst="straightConnector1">
            <a:avLst/>
          </a:prstGeom>
          <a:noFill/>
          <a:ln w="28575" cap="flat" cmpd="sng">
            <a:solidFill>
              <a:srgbClr val="041E4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288;p17">
            <a:extLst>
              <a:ext uri="{FF2B5EF4-FFF2-40B4-BE49-F238E27FC236}">
                <a16:creationId xmlns:a16="http://schemas.microsoft.com/office/drawing/2014/main" id="{9618C1ED-E210-491A-9903-80C5B1BEC7B2}"/>
              </a:ext>
            </a:extLst>
          </p:cNvPr>
          <p:cNvCxnSpPr/>
          <p:nvPr/>
        </p:nvCxnSpPr>
        <p:spPr>
          <a:xfrm rot="10800000">
            <a:off x="745835" y="4628790"/>
            <a:ext cx="3808372" cy="2933"/>
          </a:xfrm>
          <a:prstGeom prst="straightConnector1">
            <a:avLst/>
          </a:prstGeom>
          <a:noFill/>
          <a:ln w="28575" cap="flat" cmpd="sng">
            <a:solidFill>
              <a:srgbClr val="041E4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289;p17">
            <a:extLst>
              <a:ext uri="{FF2B5EF4-FFF2-40B4-BE49-F238E27FC236}">
                <a16:creationId xmlns:a16="http://schemas.microsoft.com/office/drawing/2014/main" id="{83AECF3A-3C81-4494-A56C-50A67ABEE202}"/>
              </a:ext>
            </a:extLst>
          </p:cNvPr>
          <p:cNvCxnSpPr/>
          <p:nvPr/>
        </p:nvCxnSpPr>
        <p:spPr>
          <a:xfrm flipH="1">
            <a:off x="811849" y="3079054"/>
            <a:ext cx="3261146" cy="13200"/>
          </a:xfrm>
          <a:prstGeom prst="straightConnector1">
            <a:avLst/>
          </a:prstGeom>
          <a:noFill/>
          <a:ln w="28575" cap="flat" cmpd="sng">
            <a:solidFill>
              <a:srgbClr val="162B5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287;p17">
            <a:extLst>
              <a:ext uri="{FF2B5EF4-FFF2-40B4-BE49-F238E27FC236}">
                <a16:creationId xmlns:a16="http://schemas.microsoft.com/office/drawing/2014/main" id="{88811DBE-0BF3-4615-921C-E70C668796B4}"/>
              </a:ext>
            </a:extLst>
          </p:cNvPr>
          <p:cNvSpPr/>
          <p:nvPr/>
        </p:nvSpPr>
        <p:spPr>
          <a:xfrm flipH="1">
            <a:off x="4495575" y="1637786"/>
            <a:ext cx="568546" cy="563209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41E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90;p17">
            <a:extLst>
              <a:ext uri="{FF2B5EF4-FFF2-40B4-BE49-F238E27FC236}">
                <a16:creationId xmlns:a16="http://schemas.microsoft.com/office/drawing/2014/main" id="{38EE91BD-F38A-447D-872C-EF1DDEF5D12A}"/>
              </a:ext>
            </a:extLst>
          </p:cNvPr>
          <p:cNvSpPr/>
          <p:nvPr/>
        </p:nvSpPr>
        <p:spPr>
          <a:xfrm flipH="1">
            <a:off x="4269933" y="4620450"/>
            <a:ext cx="568546" cy="563209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41E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91;p17">
            <a:extLst>
              <a:ext uri="{FF2B5EF4-FFF2-40B4-BE49-F238E27FC236}">
                <a16:creationId xmlns:a16="http://schemas.microsoft.com/office/drawing/2014/main" id="{5CF0D789-87FD-4FBC-BD7A-A0957928535C}"/>
              </a:ext>
            </a:extLst>
          </p:cNvPr>
          <p:cNvSpPr/>
          <p:nvPr/>
        </p:nvSpPr>
        <p:spPr>
          <a:xfrm flipH="1">
            <a:off x="3788195" y="3079054"/>
            <a:ext cx="568546" cy="563209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41E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37" name="Google Shape;292;p17">
            <a:extLst>
              <a:ext uri="{FF2B5EF4-FFF2-40B4-BE49-F238E27FC236}">
                <a16:creationId xmlns:a16="http://schemas.microsoft.com/office/drawing/2014/main" id="{49A7E838-C228-43A9-912B-262A0A6213DA}"/>
              </a:ext>
            </a:extLst>
          </p:cNvPr>
          <p:cNvSpPr txBox="1"/>
          <p:nvPr/>
        </p:nvSpPr>
        <p:spPr>
          <a:xfrm flipH="1">
            <a:off x="526937" y="3098632"/>
            <a:ext cx="3005300" cy="489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>
              <a:lnSpc>
                <a:spcPct val="150000"/>
              </a:lnSpc>
            </a:pPr>
            <a:r>
              <a:rPr lang="en-US" sz="2000" dirty="0">
                <a:latin typeface="+mj-lt"/>
                <a:ea typeface="宋体"/>
                <a:cs typeface="Calibri"/>
                <a:sym typeface="Calibri"/>
              </a:rPr>
              <a:t>Rate these books</a:t>
            </a:r>
          </a:p>
        </p:txBody>
      </p:sp>
      <p:sp>
        <p:nvSpPr>
          <p:cNvPr id="38" name="Google Shape;293;p17">
            <a:extLst>
              <a:ext uri="{FF2B5EF4-FFF2-40B4-BE49-F238E27FC236}">
                <a16:creationId xmlns:a16="http://schemas.microsoft.com/office/drawing/2014/main" id="{1A824507-F061-4AC6-A14D-D8E0F6ED8DF0}"/>
              </a:ext>
            </a:extLst>
          </p:cNvPr>
          <p:cNvSpPr txBox="1"/>
          <p:nvPr/>
        </p:nvSpPr>
        <p:spPr>
          <a:xfrm flipH="1">
            <a:off x="379660" y="4541873"/>
            <a:ext cx="3692808" cy="66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000" dirty="0">
                <a:latin typeface="+mj-lt"/>
                <a:ea typeface="宋体"/>
                <a:cs typeface="Calibri"/>
              </a:rPr>
              <a:t>App provide recommendations</a:t>
            </a:r>
          </a:p>
        </p:txBody>
      </p:sp>
      <p:sp>
        <p:nvSpPr>
          <p:cNvPr id="39" name="Google Shape;294;p17">
            <a:extLst>
              <a:ext uri="{FF2B5EF4-FFF2-40B4-BE49-F238E27FC236}">
                <a16:creationId xmlns:a16="http://schemas.microsoft.com/office/drawing/2014/main" id="{7A3A630F-5D41-46B8-BD90-659CC7F1F634}"/>
              </a:ext>
            </a:extLst>
          </p:cNvPr>
          <p:cNvSpPr txBox="1"/>
          <p:nvPr/>
        </p:nvSpPr>
        <p:spPr>
          <a:xfrm flipH="1">
            <a:off x="379660" y="1558536"/>
            <a:ext cx="4087125" cy="58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latin typeface="+mj-lt"/>
                <a:ea typeface="宋体"/>
                <a:cs typeface="Calibri"/>
                <a:sym typeface="Calibri"/>
              </a:rPr>
              <a:t>Enter 3 books’ name in text input box</a:t>
            </a:r>
          </a:p>
        </p:txBody>
      </p:sp>
      <p:pic>
        <p:nvPicPr>
          <p:cNvPr id="40" name="Google Shape;295;p17">
            <a:extLst>
              <a:ext uri="{FF2B5EF4-FFF2-40B4-BE49-F238E27FC236}">
                <a16:creationId xmlns:a16="http://schemas.microsoft.com/office/drawing/2014/main" id="{98E993D3-A68D-47ED-959D-BF8E894505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02299" y="1743511"/>
            <a:ext cx="355095" cy="35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97;p17">
            <a:extLst>
              <a:ext uri="{FF2B5EF4-FFF2-40B4-BE49-F238E27FC236}">
                <a16:creationId xmlns:a16="http://schemas.microsoft.com/office/drawing/2014/main" id="{F70AC906-51D3-4F25-85FC-805B2EE8E8E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376657" y="4726173"/>
            <a:ext cx="355095" cy="35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4C6EC9F9-84AA-473B-AA92-316CD8D00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1763" y="2822255"/>
            <a:ext cx="1424511" cy="1424511"/>
          </a:xfrm>
          <a:prstGeom prst="rect">
            <a:avLst/>
          </a:prstGeom>
        </p:spPr>
      </p:pic>
      <p:pic>
        <p:nvPicPr>
          <p:cNvPr id="9" name="Graphic 8" descr="Filter">
            <a:extLst>
              <a:ext uri="{FF2B5EF4-FFF2-40B4-BE49-F238E27FC236}">
                <a16:creationId xmlns:a16="http://schemas.microsoft.com/office/drawing/2014/main" id="{B09A3264-ECD6-4466-8148-C3AD8B115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4054" y="3166158"/>
            <a:ext cx="457200" cy="457200"/>
          </a:xfrm>
          <a:prstGeom prst="rect">
            <a:avLst/>
          </a:prstGeom>
        </p:spPr>
      </p:pic>
      <p:pic>
        <p:nvPicPr>
          <p:cNvPr id="44" name="Graphic 43" descr="Subtitles RTL">
            <a:extLst>
              <a:ext uri="{FF2B5EF4-FFF2-40B4-BE49-F238E27FC236}">
                <a16:creationId xmlns:a16="http://schemas.microsoft.com/office/drawing/2014/main" id="{D383B758-516C-4D6B-A008-F60F5ABE09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7856" y="44919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584520D8-83D0-4A0B-ADE6-C127E04F3A6F}"/>
              </a:ext>
            </a:extLst>
          </p:cNvPr>
          <p:cNvSpPr/>
          <p:nvPr/>
        </p:nvSpPr>
        <p:spPr>
          <a:xfrm flipV="1">
            <a:off x="-1980" y="6564084"/>
            <a:ext cx="12191998" cy="138545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FC432-93FF-4D07-9137-7E9F4363B501}"/>
              </a:ext>
            </a:extLst>
          </p:cNvPr>
          <p:cNvSpPr txBox="1"/>
          <p:nvPr/>
        </p:nvSpPr>
        <p:spPr>
          <a:xfrm>
            <a:off x="5055301" y="6490235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Book Recommendation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D722F-458F-4068-8037-183DEB9A0FAE}"/>
              </a:ext>
            </a:extLst>
          </p:cNvPr>
          <p:cNvSpPr txBox="1"/>
          <p:nvPr/>
        </p:nvSpPr>
        <p:spPr>
          <a:xfrm>
            <a:off x="11828566" y="6504461"/>
            <a:ext cx="269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E7E6E6"/>
                </a:solidFill>
                <a:cs typeface="Calibri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2A6E5-AE78-4ADE-934F-28AB31D4EDCA}"/>
              </a:ext>
            </a:extLst>
          </p:cNvPr>
          <p:cNvSpPr txBox="1"/>
          <p:nvPr/>
        </p:nvSpPr>
        <p:spPr>
          <a:xfrm>
            <a:off x="136937" y="6500131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Boiler Google 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725778-8BB9-4E01-B20D-5DE1EAA64215}"/>
              </a:ext>
            </a:extLst>
          </p:cNvPr>
          <p:cNvGrpSpPr/>
          <p:nvPr/>
        </p:nvGrpSpPr>
        <p:grpSpPr>
          <a:xfrm>
            <a:off x="-2968" y="266164"/>
            <a:ext cx="6660595" cy="736311"/>
            <a:chOff x="-2968" y="266164"/>
            <a:chExt cx="6660595" cy="736311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AA1DB77C-6B3A-4677-9731-40D9695B22A2}"/>
                </a:ext>
              </a:extLst>
            </p:cNvPr>
            <p:cNvSpPr txBox="1">
              <a:spLocks/>
            </p:cNvSpPr>
            <p:nvPr/>
          </p:nvSpPr>
          <p:spPr>
            <a:xfrm>
              <a:off x="-2968" y="266164"/>
              <a:ext cx="6656119" cy="7317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2"/>
                  </a:solidFill>
                  <a:cs typeface="Calibri Light"/>
                </a:rPr>
                <a:t>App Demonstration</a:t>
              </a:r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48AD00E4-0B56-4C2E-8A13-DD8F3883B621}"/>
                </a:ext>
              </a:extLst>
            </p:cNvPr>
            <p:cNvSpPr/>
            <p:nvPr/>
          </p:nvSpPr>
          <p:spPr>
            <a:xfrm rot="-5400000">
              <a:off x="5737290" y="82137"/>
              <a:ext cx="722416" cy="111825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D1032DD0-3601-4CB1-B89F-7E0D4C86945C}"/>
                </a:ext>
              </a:extLst>
            </p:cNvPr>
            <p:cNvSpPr/>
            <p:nvPr/>
          </p:nvSpPr>
          <p:spPr>
            <a:xfrm rot="-5400000">
              <a:off x="5797135" y="398812"/>
              <a:ext cx="475014" cy="732311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D5780-004F-44B8-9A40-48EE039D7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57" y="1296520"/>
            <a:ext cx="3353944" cy="496900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3A0D64-C6F7-41AD-813E-0A2F6B695ED0}"/>
              </a:ext>
            </a:extLst>
          </p:cNvPr>
          <p:cNvCxnSpPr>
            <a:cxnSpLocks/>
          </p:cNvCxnSpPr>
          <p:nvPr/>
        </p:nvCxnSpPr>
        <p:spPr>
          <a:xfrm>
            <a:off x="2533135" y="2434281"/>
            <a:ext cx="1111034" cy="394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E9278-7269-48F5-AE6A-3BF4E665835B}"/>
              </a:ext>
            </a:extLst>
          </p:cNvPr>
          <p:cNvSpPr txBox="1"/>
          <p:nvPr/>
        </p:nvSpPr>
        <p:spPr>
          <a:xfrm>
            <a:off x="476472" y="1855794"/>
            <a:ext cx="281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Enter the book name you want to rate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C7D3C-6F58-49BC-A8CF-8A503437238E}"/>
              </a:ext>
            </a:extLst>
          </p:cNvPr>
          <p:cNvCxnSpPr>
            <a:cxnSpLocks/>
          </p:cNvCxnSpPr>
          <p:nvPr/>
        </p:nvCxnSpPr>
        <p:spPr>
          <a:xfrm flipV="1">
            <a:off x="2633107" y="3478885"/>
            <a:ext cx="1432260" cy="499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9001D-3D57-48A4-BB31-A63E2F354FC6}"/>
              </a:ext>
            </a:extLst>
          </p:cNvPr>
          <p:cNvSpPr txBox="1"/>
          <p:nvPr/>
        </p:nvSpPr>
        <p:spPr>
          <a:xfrm>
            <a:off x="308238" y="4038499"/>
            <a:ext cx="26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 your rate for books</a:t>
            </a:r>
          </a:p>
        </p:txBody>
      </p:sp>
      <p:pic>
        <p:nvPicPr>
          <p:cNvPr id="22" name="Picture 21" descr="A picture containing shelf, book, furniture, television&#10;&#10;Description automatically generated">
            <a:extLst>
              <a:ext uri="{FF2B5EF4-FFF2-40B4-BE49-F238E27FC236}">
                <a16:creationId xmlns:a16="http://schemas.microsoft.com/office/drawing/2014/main" id="{5EA289EC-B67C-40EE-9B9A-8EFAC9659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25" y="1487204"/>
            <a:ext cx="2857748" cy="229381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4BCA7-2105-492D-833E-3AC469F9199F}"/>
              </a:ext>
            </a:extLst>
          </p:cNvPr>
          <p:cNvCxnSpPr>
            <a:cxnSpLocks/>
          </p:cNvCxnSpPr>
          <p:nvPr/>
        </p:nvCxnSpPr>
        <p:spPr>
          <a:xfrm flipH="1" flipV="1">
            <a:off x="9236599" y="3498865"/>
            <a:ext cx="644587" cy="643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9F3DB0-BD91-490A-A8DA-EB625BEBF327}"/>
              </a:ext>
            </a:extLst>
          </p:cNvPr>
          <p:cNvSpPr txBox="1"/>
          <p:nvPr/>
        </p:nvSpPr>
        <p:spPr>
          <a:xfrm>
            <a:off x="8035071" y="4223165"/>
            <a:ext cx="375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Click this button for recommendation</a:t>
            </a:r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2CF033BF-67DB-461E-93A8-832A21B65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23" y="4970157"/>
            <a:ext cx="4601607" cy="917997"/>
          </a:xfrm>
          <a:prstGeom prst="rect">
            <a:avLst/>
          </a:prstGeom>
        </p:spPr>
      </p:pic>
      <p:sp>
        <p:nvSpPr>
          <p:cNvPr id="21" name="Google Shape;228;p14">
            <a:extLst>
              <a:ext uri="{FF2B5EF4-FFF2-40B4-BE49-F238E27FC236}">
                <a16:creationId xmlns:a16="http://schemas.microsoft.com/office/drawing/2014/main" id="{0137F4DA-2D71-409D-9570-2E44371BCAD1}"/>
              </a:ext>
            </a:extLst>
          </p:cNvPr>
          <p:cNvSpPr txBox="1"/>
          <p:nvPr/>
        </p:nvSpPr>
        <p:spPr>
          <a:xfrm>
            <a:off x="6947522" y="5860807"/>
            <a:ext cx="4601607" cy="325905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Access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83CA9F-733D-4824-9D2A-9B4DEA2FDBED}"/>
              </a:ext>
            </a:extLst>
          </p:cNvPr>
          <p:cNvGrpSpPr/>
          <p:nvPr/>
        </p:nvGrpSpPr>
        <p:grpSpPr>
          <a:xfrm>
            <a:off x="-2968" y="266164"/>
            <a:ext cx="6660595" cy="736311"/>
            <a:chOff x="-2968" y="266164"/>
            <a:chExt cx="6660595" cy="736311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6CAFBCE9-A899-4FC1-ABFA-151C07650D61}"/>
                </a:ext>
              </a:extLst>
            </p:cNvPr>
            <p:cNvSpPr txBox="1">
              <a:spLocks/>
            </p:cNvSpPr>
            <p:nvPr/>
          </p:nvSpPr>
          <p:spPr>
            <a:xfrm>
              <a:off x="-2968" y="266164"/>
              <a:ext cx="6656119" cy="7317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2"/>
                  </a:solidFill>
                  <a:cs typeface="Calibri Light"/>
                </a:rPr>
                <a:t>App Demonstration</a:t>
              </a:r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450DBC97-D922-4822-BB09-AC96F2BD943C}"/>
                </a:ext>
              </a:extLst>
            </p:cNvPr>
            <p:cNvSpPr/>
            <p:nvPr/>
          </p:nvSpPr>
          <p:spPr>
            <a:xfrm rot="-5400000">
              <a:off x="5737290" y="82137"/>
              <a:ext cx="722416" cy="111825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BA78E1F-9133-42B8-8D53-0CD6F25B34C9}"/>
                </a:ext>
              </a:extLst>
            </p:cNvPr>
            <p:cNvSpPr/>
            <p:nvPr/>
          </p:nvSpPr>
          <p:spPr>
            <a:xfrm rot="-5400000">
              <a:off x="5797135" y="398812"/>
              <a:ext cx="475014" cy="732311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5AB327-324B-454D-9CF3-21A498F56884}"/>
              </a:ext>
            </a:extLst>
          </p:cNvPr>
          <p:cNvSpPr/>
          <p:nvPr/>
        </p:nvSpPr>
        <p:spPr>
          <a:xfrm flipV="1">
            <a:off x="-1980" y="6564084"/>
            <a:ext cx="12191998" cy="138545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2593F-C578-4F23-BCEE-75CA61ED6664}"/>
              </a:ext>
            </a:extLst>
          </p:cNvPr>
          <p:cNvSpPr txBox="1"/>
          <p:nvPr/>
        </p:nvSpPr>
        <p:spPr>
          <a:xfrm>
            <a:off x="5055301" y="6490235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Book Recommendation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4BEF8-5B02-4FA5-85EF-0A5B9F75C2D5}"/>
              </a:ext>
            </a:extLst>
          </p:cNvPr>
          <p:cNvSpPr txBox="1"/>
          <p:nvPr/>
        </p:nvSpPr>
        <p:spPr>
          <a:xfrm>
            <a:off x="11828566" y="6504461"/>
            <a:ext cx="269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E7E6E6"/>
                </a:solidFill>
                <a:cs typeface="Calibri"/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F3EE-ADD9-4258-A718-59A5814D83CB}"/>
              </a:ext>
            </a:extLst>
          </p:cNvPr>
          <p:cNvSpPr txBox="1"/>
          <p:nvPr/>
        </p:nvSpPr>
        <p:spPr>
          <a:xfrm>
            <a:off x="136937" y="6500131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Boiler Google R</a:t>
            </a:r>
          </a:p>
        </p:txBody>
      </p:sp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61AFC84E-A536-48AC-B0FA-FB2E1C2C9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87" y="1388837"/>
            <a:ext cx="9152413" cy="3833192"/>
          </a:xfrm>
          <a:prstGeom prst="rect">
            <a:avLst/>
          </a:prstGeom>
        </p:spPr>
      </p:pic>
      <p:sp>
        <p:nvSpPr>
          <p:cNvPr id="12" name="Google Shape;228;p14">
            <a:extLst>
              <a:ext uri="{FF2B5EF4-FFF2-40B4-BE49-F238E27FC236}">
                <a16:creationId xmlns:a16="http://schemas.microsoft.com/office/drawing/2014/main" id="{E33FC3E4-1DAC-42AA-8BFD-7EE52347E707}"/>
              </a:ext>
            </a:extLst>
          </p:cNvPr>
          <p:cNvSpPr txBox="1"/>
          <p:nvPr/>
        </p:nvSpPr>
        <p:spPr>
          <a:xfrm>
            <a:off x="1692787" y="5222029"/>
            <a:ext cx="9152412" cy="474436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detail of recommendations and detail of books you search for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24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18047-D6C4-4FBB-9F4E-B0DEF4C437C2}"/>
              </a:ext>
            </a:extLst>
          </p:cNvPr>
          <p:cNvGrpSpPr/>
          <p:nvPr/>
        </p:nvGrpSpPr>
        <p:grpSpPr>
          <a:xfrm>
            <a:off x="-2968" y="185482"/>
            <a:ext cx="6660595" cy="736311"/>
            <a:chOff x="-2968" y="266164"/>
            <a:chExt cx="6660595" cy="736311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9BF36275-F878-4F88-BCC7-209DDF5252E8}"/>
                </a:ext>
              </a:extLst>
            </p:cNvPr>
            <p:cNvSpPr txBox="1">
              <a:spLocks/>
            </p:cNvSpPr>
            <p:nvPr/>
          </p:nvSpPr>
          <p:spPr>
            <a:xfrm>
              <a:off x="-2968" y="266164"/>
              <a:ext cx="6656119" cy="7317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2"/>
                  </a:solidFill>
                  <a:cs typeface="Calibri Light"/>
                </a:rPr>
                <a:t>Future &amp; Summary</a:t>
              </a:r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14337379-B122-4697-BB49-F0655D830057}"/>
                </a:ext>
              </a:extLst>
            </p:cNvPr>
            <p:cNvSpPr/>
            <p:nvPr/>
          </p:nvSpPr>
          <p:spPr>
            <a:xfrm rot="-5400000">
              <a:off x="5737290" y="82137"/>
              <a:ext cx="722416" cy="111825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86E985B3-D7EC-4FA5-B0BD-3BE2C2C7E2E6}"/>
                </a:ext>
              </a:extLst>
            </p:cNvPr>
            <p:cNvSpPr/>
            <p:nvPr/>
          </p:nvSpPr>
          <p:spPr>
            <a:xfrm rot="-5400000">
              <a:off x="5797135" y="398812"/>
              <a:ext cx="475014" cy="732311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7A320254-E557-4D6A-B5E9-9F9C1E122CF5}"/>
              </a:ext>
            </a:extLst>
          </p:cNvPr>
          <p:cNvSpPr/>
          <p:nvPr/>
        </p:nvSpPr>
        <p:spPr>
          <a:xfrm flipV="1">
            <a:off x="-1980" y="6564084"/>
            <a:ext cx="12191998" cy="138545"/>
          </a:xfrm>
          <a:prstGeom prst="round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F6C29-31C4-4789-8F1B-F9ACA8182F0C}"/>
              </a:ext>
            </a:extLst>
          </p:cNvPr>
          <p:cNvSpPr txBox="1"/>
          <p:nvPr/>
        </p:nvSpPr>
        <p:spPr>
          <a:xfrm>
            <a:off x="5055301" y="6490235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Book Recommendation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3FCD6-0CF4-4656-97D1-3AED1D1D315F}"/>
              </a:ext>
            </a:extLst>
          </p:cNvPr>
          <p:cNvSpPr txBox="1"/>
          <p:nvPr/>
        </p:nvSpPr>
        <p:spPr>
          <a:xfrm>
            <a:off x="11828566" y="6504461"/>
            <a:ext cx="2691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E7E6E6"/>
                </a:solidFill>
                <a:cs typeface="Calibri"/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6EF2F-327E-40D0-86F0-E7212891EDAB}"/>
              </a:ext>
            </a:extLst>
          </p:cNvPr>
          <p:cNvSpPr txBox="1"/>
          <p:nvPr/>
        </p:nvSpPr>
        <p:spPr>
          <a:xfrm>
            <a:off x="136937" y="6500131"/>
            <a:ext cx="2080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E7E6E6"/>
                </a:solidFill>
                <a:cs typeface="Calibri"/>
              </a:rPr>
              <a:t>Boiler Google R</a:t>
            </a:r>
          </a:p>
        </p:txBody>
      </p:sp>
      <p:cxnSp>
        <p:nvCxnSpPr>
          <p:cNvPr id="10" name="Google Shape;474;p25">
            <a:extLst>
              <a:ext uri="{FF2B5EF4-FFF2-40B4-BE49-F238E27FC236}">
                <a16:creationId xmlns:a16="http://schemas.microsoft.com/office/drawing/2014/main" id="{5C394820-53F9-4F2B-A5BE-4914244887CF}"/>
              </a:ext>
            </a:extLst>
          </p:cNvPr>
          <p:cNvCxnSpPr/>
          <p:nvPr/>
        </p:nvCxnSpPr>
        <p:spPr>
          <a:xfrm rot="10800000" flipH="1">
            <a:off x="6952261" y="4124302"/>
            <a:ext cx="18900" cy="7716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1" name="Google Shape;475;p25">
            <a:extLst>
              <a:ext uri="{FF2B5EF4-FFF2-40B4-BE49-F238E27FC236}">
                <a16:creationId xmlns:a16="http://schemas.microsoft.com/office/drawing/2014/main" id="{F69244A9-D350-4B3D-BD10-88AD7D4DFCD5}"/>
              </a:ext>
            </a:extLst>
          </p:cNvPr>
          <p:cNvSpPr/>
          <p:nvPr/>
        </p:nvSpPr>
        <p:spPr>
          <a:xfrm rot="10800000" flipH="1">
            <a:off x="2450793" y="4922416"/>
            <a:ext cx="3411294" cy="1589484"/>
          </a:xfrm>
          <a:custGeom>
            <a:avLst/>
            <a:gdLst/>
            <a:ahLst/>
            <a:cxnLst/>
            <a:rect l="l" t="t" r="r" b="b"/>
            <a:pathLst>
              <a:path w="3390900" h="1695450" extrusionOk="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rgbClr val="BF0D3E">
              <a:alpha val="508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76;p25">
            <a:extLst>
              <a:ext uri="{FF2B5EF4-FFF2-40B4-BE49-F238E27FC236}">
                <a16:creationId xmlns:a16="http://schemas.microsoft.com/office/drawing/2014/main" id="{AA435CA2-B07B-4214-800F-0A9E42564A41}"/>
              </a:ext>
            </a:extLst>
          </p:cNvPr>
          <p:cNvSpPr/>
          <p:nvPr/>
        </p:nvSpPr>
        <p:spPr>
          <a:xfrm rot="10800000" flipH="1">
            <a:off x="5522303" y="4922416"/>
            <a:ext cx="2950083" cy="1589484"/>
          </a:xfrm>
          <a:custGeom>
            <a:avLst/>
            <a:gdLst/>
            <a:ahLst/>
            <a:cxnLst/>
            <a:rect l="l" t="t" r="r" b="b"/>
            <a:pathLst>
              <a:path w="3390900" h="1695450" extrusionOk="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rgbClr val="041E42">
              <a:alpha val="681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77;p25">
            <a:extLst>
              <a:ext uri="{FF2B5EF4-FFF2-40B4-BE49-F238E27FC236}">
                <a16:creationId xmlns:a16="http://schemas.microsoft.com/office/drawing/2014/main" id="{564E37BA-5ACA-4FF8-8B90-0F518B01E648}"/>
              </a:ext>
            </a:extLst>
          </p:cNvPr>
          <p:cNvSpPr/>
          <p:nvPr/>
        </p:nvSpPr>
        <p:spPr>
          <a:xfrm>
            <a:off x="6753066" y="5513615"/>
            <a:ext cx="501290" cy="413625"/>
          </a:xfrm>
          <a:custGeom>
            <a:avLst/>
            <a:gdLst/>
            <a:ahLst/>
            <a:cxnLst/>
            <a:rect l="l" t="t" r="r" b="b"/>
            <a:pathLst>
              <a:path w="338138" h="285751" extrusionOk="0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78;p25">
            <a:extLst>
              <a:ext uri="{FF2B5EF4-FFF2-40B4-BE49-F238E27FC236}">
                <a16:creationId xmlns:a16="http://schemas.microsoft.com/office/drawing/2014/main" id="{2E429D17-634D-4EC3-9ADA-A5A3E4CB8A06}"/>
              </a:ext>
            </a:extLst>
          </p:cNvPr>
          <p:cNvSpPr/>
          <p:nvPr/>
        </p:nvSpPr>
        <p:spPr>
          <a:xfrm>
            <a:off x="3917601" y="5547131"/>
            <a:ext cx="501290" cy="413625"/>
          </a:xfrm>
          <a:custGeom>
            <a:avLst/>
            <a:gdLst/>
            <a:ahLst/>
            <a:cxnLst/>
            <a:rect l="l" t="t" r="r" b="b"/>
            <a:pathLst>
              <a:path w="338138" h="285751" extrusionOk="0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479;p25">
            <a:extLst>
              <a:ext uri="{FF2B5EF4-FFF2-40B4-BE49-F238E27FC236}">
                <a16:creationId xmlns:a16="http://schemas.microsoft.com/office/drawing/2014/main" id="{D979D8BE-48D4-4626-BC1B-BD84D8AD54B5}"/>
              </a:ext>
            </a:extLst>
          </p:cNvPr>
          <p:cNvGrpSpPr/>
          <p:nvPr/>
        </p:nvGrpSpPr>
        <p:grpSpPr>
          <a:xfrm>
            <a:off x="3015908" y="2253525"/>
            <a:ext cx="2185222" cy="2256577"/>
            <a:chOff x="4136855" y="1297959"/>
            <a:chExt cx="2525100" cy="2640198"/>
          </a:xfrm>
        </p:grpSpPr>
        <p:sp>
          <p:nvSpPr>
            <p:cNvPr id="16" name="Google Shape;480;p25">
              <a:extLst>
                <a:ext uri="{FF2B5EF4-FFF2-40B4-BE49-F238E27FC236}">
                  <a16:creationId xmlns:a16="http://schemas.microsoft.com/office/drawing/2014/main" id="{CDB5AB00-FCD6-496A-99FA-649498E4E951}"/>
                </a:ext>
              </a:extLst>
            </p:cNvPr>
            <p:cNvSpPr txBox="1"/>
            <p:nvPr/>
          </p:nvSpPr>
          <p:spPr>
            <a:xfrm>
              <a:off x="4136855" y="1709157"/>
              <a:ext cx="2525100" cy="2229000"/>
            </a:xfrm>
            <a:prstGeom prst="rect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182875" rIns="182875" bIns="1828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C00000"/>
                  </a:solidFill>
                </a:rPr>
                <a:t>Book </a:t>
              </a:r>
              <a:r>
                <a:rPr lang="en-US" sz="1600" b="1" dirty="0" err="1">
                  <a:solidFill>
                    <a:srgbClr val="C00000"/>
                  </a:solidFill>
                </a:rPr>
                <a:t>img</a:t>
              </a:r>
              <a:endParaRPr lang="en-US" sz="1600" b="1"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C00000"/>
                  </a:solidFill>
                </a:rPr>
                <a:t>Add purchase </a:t>
              </a:r>
              <a:r>
                <a:rPr lang="en-US" sz="1600" b="1" dirty="0" err="1">
                  <a:solidFill>
                    <a:srgbClr val="C00000"/>
                  </a:solidFill>
                </a:rPr>
                <a:t>url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Google Shape;481;p25">
              <a:extLst>
                <a:ext uri="{FF2B5EF4-FFF2-40B4-BE49-F238E27FC236}">
                  <a16:creationId xmlns:a16="http://schemas.microsoft.com/office/drawing/2014/main" id="{A030C0F1-036E-44D1-9026-AF3892E23BF9}"/>
                </a:ext>
              </a:extLst>
            </p:cNvPr>
            <p:cNvSpPr/>
            <p:nvPr/>
          </p:nvSpPr>
          <p:spPr>
            <a:xfrm>
              <a:off x="4629685" y="1297959"/>
              <a:ext cx="1708878" cy="700288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1" dirty="0">
                  <a:solidFill>
                    <a:srgbClr val="C00000"/>
                  </a:solidFill>
                </a:rPr>
                <a:t>Future Development</a:t>
              </a:r>
              <a:r>
                <a:rPr lang="en-US" sz="1665" b="1" dirty="0">
                  <a:solidFill>
                    <a:schemeClr val="dk1"/>
                  </a:solidFill>
                </a:rPr>
                <a:t> </a:t>
              </a:r>
              <a:endParaRPr sz="1665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482;p25">
            <a:extLst>
              <a:ext uri="{FF2B5EF4-FFF2-40B4-BE49-F238E27FC236}">
                <a16:creationId xmlns:a16="http://schemas.microsoft.com/office/drawing/2014/main" id="{545B0180-9ADE-43A8-8C17-E97B46376A50}"/>
              </a:ext>
            </a:extLst>
          </p:cNvPr>
          <p:cNvGrpSpPr/>
          <p:nvPr/>
        </p:nvGrpSpPr>
        <p:grpSpPr>
          <a:xfrm>
            <a:off x="5727532" y="1419074"/>
            <a:ext cx="2625784" cy="2705152"/>
            <a:chOff x="4280891" y="1217576"/>
            <a:chExt cx="2289000" cy="3165029"/>
          </a:xfrm>
        </p:grpSpPr>
        <p:sp>
          <p:nvSpPr>
            <p:cNvPr id="19" name="Google Shape;483;p25">
              <a:extLst>
                <a:ext uri="{FF2B5EF4-FFF2-40B4-BE49-F238E27FC236}">
                  <a16:creationId xmlns:a16="http://schemas.microsoft.com/office/drawing/2014/main" id="{0738A55E-CCD5-4702-86A7-D93D4E060A16}"/>
                </a:ext>
              </a:extLst>
            </p:cNvPr>
            <p:cNvSpPr txBox="1"/>
            <p:nvPr/>
          </p:nvSpPr>
          <p:spPr>
            <a:xfrm>
              <a:off x="4280891" y="1608504"/>
              <a:ext cx="2289000" cy="2774101"/>
            </a:xfrm>
            <a:prstGeom prst="rect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28600" tIns="182875" rIns="182875" bIns="182875" anchor="t" anchorCtr="1">
              <a:noAutofit/>
            </a:bodyPr>
            <a:lstStyle/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Business Scenario</a:t>
              </a:r>
            </a:p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Project Statement</a:t>
              </a:r>
            </a:p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App Demonstration</a:t>
              </a:r>
              <a:endParaRPr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84;p25">
              <a:extLst>
                <a:ext uri="{FF2B5EF4-FFF2-40B4-BE49-F238E27FC236}">
                  <a16:creationId xmlns:a16="http://schemas.microsoft.com/office/drawing/2014/main" id="{3C886BDE-EFB4-421E-9D49-A2F3F6D67C03}"/>
                </a:ext>
              </a:extLst>
            </p:cNvPr>
            <p:cNvSpPr/>
            <p:nvPr/>
          </p:nvSpPr>
          <p:spPr>
            <a:xfrm>
              <a:off x="4567551" y="1217576"/>
              <a:ext cx="1774500" cy="453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182875" rIns="182875" bIns="182875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1665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" name="Google Shape;485;p25">
            <a:extLst>
              <a:ext uri="{FF2B5EF4-FFF2-40B4-BE49-F238E27FC236}">
                <a16:creationId xmlns:a16="http://schemas.microsoft.com/office/drawing/2014/main" id="{D56183A0-507F-468E-AAFB-C08A785ED0D8}"/>
              </a:ext>
            </a:extLst>
          </p:cNvPr>
          <p:cNvCxnSpPr>
            <a:cxnSpLocks/>
          </p:cNvCxnSpPr>
          <p:nvPr/>
        </p:nvCxnSpPr>
        <p:spPr>
          <a:xfrm rot="10800000">
            <a:off x="4125038" y="4457903"/>
            <a:ext cx="3000" cy="43800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1046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706</Words>
  <Application>Microsoft Office PowerPoint</Application>
  <PresentationFormat>Widescreen</PresentationFormat>
  <Paragraphs>117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Book Recommendation App</vt:lpstr>
      <vt:lpstr>Boiler Google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Chunxuan Zhang</cp:lastModifiedBy>
  <cp:revision>69</cp:revision>
  <dcterms:created xsi:type="dcterms:W3CDTF">2013-07-15T20:26:40Z</dcterms:created>
  <dcterms:modified xsi:type="dcterms:W3CDTF">2019-10-12T23:00:01Z</dcterms:modified>
</cp:coreProperties>
</file>