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9"/>
  </p:notesMasterIdLst>
  <p:sldIdLst>
    <p:sldId id="280" r:id="rId3"/>
    <p:sldId id="293" r:id="rId4"/>
    <p:sldId id="295" r:id="rId5"/>
    <p:sldId id="297" r:id="rId6"/>
    <p:sldId id="296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0" autoAdjust="0"/>
    <p:restoredTop sz="93689"/>
  </p:normalViewPr>
  <p:slideViewPr>
    <p:cSldViewPr snapToGrid="0" snapToObjects="1">
      <p:cViewPr varScale="1">
        <p:scale>
          <a:sx n="80" d="100"/>
          <a:sy n="80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1E884-A9C0-48AE-8293-DF44909D488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3C70-0FEF-41C9-9F64-5B5113E83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4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3C70-0FEF-41C9-9F64-5B5113E836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6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2335237" y="4205109"/>
            <a:ext cx="7835704" cy="497720"/>
          </a:xfrm>
        </p:spPr>
        <p:txBody>
          <a:bodyPr/>
          <a:lstStyle/>
          <a:p>
            <a:r>
              <a:rPr lang="en-US" altLang="zh-CN" dirty="0"/>
              <a:t>CHUNXUAN ZHANG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81382-F587-414F-A763-63231D150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586" y="2145545"/>
            <a:ext cx="11146606" cy="1552575"/>
          </a:xfrm>
        </p:spPr>
        <p:txBody>
          <a:bodyPr/>
          <a:lstStyle/>
          <a:p>
            <a:r>
              <a:rPr lang="en-US" altLang="zh-CN" sz="3600" dirty="0">
                <a:latin typeface="Microsoft YaHei" charset="0"/>
                <a:ea typeface="Microsoft YaHei" charset="0"/>
                <a:cs typeface="Microsoft YaHei" charset="0"/>
              </a:rPr>
              <a:t>KAGGLE DATA MINING COMPETITION</a:t>
            </a:r>
          </a:p>
          <a:p>
            <a:r>
              <a:rPr lang="en-US" altLang="zh-CN" sz="3600" dirty="0">
                <a:latin typeface="Microsoft YaHei" charset="0"/>
                <a:ea typeface="Microsoft YaHei" charset="0"/>
                <a:cs typeface="Microsoft YaHei" charset="0"/>
              </a:rPr>
              <a:t>BANKRUPTCY ANALYICS</a:t>
            </a:r>
            <a:endParaRPr lang="zh-CN" altLang="en-US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30">
        <p:fade/>
      </p:transition>
    </mc:Choice>
    <mc:Fallback xmlns="">
      <p:transition advTm="363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403866" y="2137058"/>
            <a:ext cx="4588044" cy="401052"/>
          </a:xfrm>
        </p:spPr>
        <p:txBody>
          <a:bodyPr/>
          <a:lstStyle/>
          <a:p>
            <a:r>
              <a:rPr lang="en-US" altLang="zh-CN" sz="4800" dirty="0"/>
              <a:t>CONTENTS</a:t>
            </a:r>
            <a:endParaRPr lang="zh-CN" altLang="en-US" sz="4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18488" y="4031134"/>
            <a:ext cx="2461145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WORKING FLOW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  <a:p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105443" y="4456469"/>
            <a:ext cx="1846774" cy="439381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661726" y="4046271"/>
            <a:ext cx="4224724" cy="291415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TUNING AND IMPROVING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4797729" y="4455096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7810250" y="4046271"/>
            <a:ext cx="3812345" cy="306855"/>
          </a:xfrm>
        </p:spPr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LEARNT AND IDEA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740852" y="4456469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6708" y="4848443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80099" y="4848443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32953" y="4848443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6645" y="128561"/>
            <a:ext cx="2646708" cy="369332"/>
          </a:xfrm>
        </p:spPr>
        <p:txBody>
          <a:bodyPr/>
          <a:lstStyle/>
          <a:p>
            <a:r>
              <a:rPr lang="en-US" altLang="zh-CN" sz="2000" dirty="0"/>
              <a:t>WORKING FLOW</a:t>
            </a:r>
            <a:endParaRPr lang="zh-CN" altLang="en-US" sz="2000" dirty="0"/>
          </a:p>
        </p:txBody>
      </p:sp>
      <p:sp>
        <p:nvSpPr>
          <p:cNvPr id="75" name="矩形 74"/>
          <p:cNvSpPr/>
          <p:nvPr/>
        </p:nvSpPr>
        <p:spPr>
          <a:xfrm>
            <a:off x="835805" y="1306821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6018" y="962736"/>
            <a:ext cx="212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Model Selection</a:t>
            </a:r>
            <a:endParaRPr lang="zh-CN" altLang="en-US" b="1" dirty="0"/>
          </a:p>
        </p:txBody>
      </p:sp>
      <p:sp>
        <p:nvSpPr>
          <p:cNvPr id="84" name="矩形 83"/>
          <p:cNvSpPr/>
          <p:nvPr/>
        </p:nvSpPr>
        <p:spPr>
          <a:xfrm>
            <a:off x="835806" y="5689414"/>
            <a:ext cx="1886434" cy="12357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16865" y="4770976"/>
            <a:ext cx="30042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Grid Search</a:t>
            </a:r>
          </a:p>
          <a:p>
            <a:pPr algn="ctr"/>
            <a:r>
              <a:rPr lang="en-US" altLang="zh-CN" b="1" dirty="0"/>
              <a:t> vs. </a:t>
            </a:r>
          </a:p>
          <a:p>
            <a:pPr algn="ctr"/>
            <a:r>
              <a:rPr lang="en-US" altLang="zh-CN" b="1" dirty="0"/>
              <a:t>Manually Tuning Model​</a:t>
            </a:r>
            <a:endParaRPr lang="zh-CN" altLang="en-US" b="1" dirty="0"/>
          </a:p>
        </p:txBody>
      </p:sp>
      <p:sp>
        <p:nvSpPr>
          <p:cNvPr id="91" name="矩形 90"/>
          <p:cNvSpPr/>
          <p:nvPr/>
        </p:nvSpPr>
        <p:spPr>
          <a:xfrm>
            <a:off x="853152" y="4243488"/>
            <a:ext cx="1886434" cy="12357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66284" y="3635071"/>
            <a:ext cx="2839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Why not filter out Attributes or Outliers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834621" y="2951143"/>
            <a:ext cx="1886434" cy="12357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6750" y="2543271"/>
            <a:ext cx="2796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Data Balance Method</a:t>
            </a:r>
            <a:endParaRPr lang="zh-CN" altLang="en-US" b="1" dirty="0"/>
          </a:p>
        </p:txBody>
      </p:sp>
      <p:cxnSp>
        <p:nvCxnSpPr>
          <p:cNvPr id="39" name="直接连接符 76"/>
          <p:cNvCxnSpPr/>
          <p:nvPr/>
        </p:nvCxnSpPr>
        <p:spPr>
          <a:xfrm>
            <a:off x="3064129" y="883269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40" name="直接连接符 78"/>
          <p:cNvCxnSpPr/>
          <p:nvPr/>
        </p:nvCxnSpPr>
        <p:spPr>
          <a:xfrm>
            <a:off x="3064129" y="1807194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1" name="直接连接符 79"/>
          <p:cNvCxnSpPr/>
          <p:nvPr/>
        </p:nvCxnSpPr>
        <p:spPr>
          <a:xfrm>
            <a:off x="3064129" y="883269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2" name="直接连接符 88"/>
          <p:cNvCxnSpPr/>
          <p:nvPr/>
        </p:nvCxnSpPr>
        <p:spPr>
          <a:xfrm>
            <a:off x="2722240" y="1335245"/>
            <a:ext cx="34188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3232039" y="697700"/>
            <a:ext cx="603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Fail: Random Forest, logit Regression, deep learning​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28722" y="1619587"/>
            <a:ext cx="445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H2o package: automl: xgboost​</a:t>
            </a:r>
            <a:endParaRPr lang="zh-CN" altLang="en-US" dirty="0"/>
          </a:p>
        </p:txBody>
      </p:sp>
      <p:cxnSp>
        <p:nvCxnSpPr>
          <p:cNvPr id="49" name="直接连接符 66"/>
          <p:cNvCxnSpPr/>
          <p:nvPr/>
        </p:nvCxnSpPr>
        <p:spPr>
          <a:xfrm>
            <a:off x="2916399" y="4291190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50" name="直接连接符 69"/>
          <p:cNvCxnSpPr/>
          <p:nvPr/>
        </p:nvCxnSpPr>
        <p:spPr>
          <a:xfrm>
            <a:off x="3083996" y="4291190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3262277" y="4110190"/>
            <a:ext cx="662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Attributes and Data may contain information out of box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cxnSp>
        <p:nvCxnSpPr>
          <p:cNvPr id="85" name="直接连接符 76"/>
          <p:cNvCxnSpPr/>
          <p:nvPr/>
        </p:nvCxnSpPr>
        <p:spPr>
          <a:xfrm>
            <a:off x="3079985" y="2491808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87" name="直接连接符 78"/>
          <p:cNvCxnSpPr/>
          <p:nvPr/>
        </p:nvCxnSpPr>
        <p:spPr>
          <a:xfrm>
            <a:off x="3079985" y="341573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89" name="直接连接符 79"/>
          <p:cNvCxnSpPr/>
          <p:nvPr/>
        </p:nvCxnSpPr>
        <p:spPr>
          <a:xfrm>
            <a:off x="3079985" y="249180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92" name="直接连接符 88"/>
          <p:cNvCxnSpPr/>
          <p:nvPr/>
        </p:nvCxnSpPr>
        <p:spPr>
          <a:xfrm>
            <a:off x="9605957" y="1811751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95" name="文本框 94"/>
          <p:cNvSpPr txBox="1"/>
          <p:nvPr/>
        </p:nvSpPr>
        <p:spPr>
          <a:xfrm>
            <a:off x="3247895" y="2306238"/>
            <a:ext cx="46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Fail: Under-sampling, over-sampling​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3344578" y="3228125"/>
            <a:ext cx="19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SMOTE: Better!​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334006" y="3300493"/>
            <a:ext cx="506437" cy="242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2674" y="3236893"/>
            <a:ext cx="60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Unsupervised learning and generates new data!​</a:t>
            </a:r>
            <a:endParaRPr lang="zh-CN" altLang="en-US" dirty="0"/>
          </a:p>
        </p:txBody>
      </p:sp>
      <p:cxnSp>
        <p:nvCxnSpPr>
          <p:cNvPr id="119" name="直接连接符 76"/>
          <p:cNvCxnSpPr/>
          <p:nvPr/>
        </p:nvCxnSpPr>
        <p:spPr>
          <a:xfrm>
            <a:off x="3268666" y="5284036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20" name="直接连接符 78"/>
          <p:cNvCxnSpPr/>
          <p:nvPr/>
        </p:nvCxnSpPr>
        <p:spPr>
          <a:xfrm>
            <a:off x="3268666" y="6207961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1" name="直接连接符 79"/>
          <p:cNvCxnSpPr/>
          <p:nvPr/>
        </p:nvCxnSpPr>
        <p:spPr>
          <a:xfrm>
            <a:off x="3239558" y="5284036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2" name="直接连接符 88"/>
          <p:cNvCxnSpPr/>
          <p:nvPr/>
        </p:nvCxnSpPr>
        <p:spPr>
          <a:xfrm>
            <a:off x="2856831" y="5736012"/>
            <a:ext cx="3827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23" name="文本框 122"/>
          <p:cNvSpPr txBox="1"/>
          <p:nvPr/>
        </p:nvSpPr>
        <p:spPr>
          <a:xfrm>
            <a:off x="3436576" y="5098467"/>
            <a:ext cx="603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dirty="0"/>
              <a:t>Manually: Work-load &amp; hard to compare model​​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3533259" y="6020354"/>
            <a:ext cx="720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Grid Search: Effective -  search best model and visualize result​</a:t>
            </a:r>
            <a:endParaRPr lang="zh-CN" altLang="en-US" dirty="0"/>
          </a:p>
        </p:txBody>
      </p:sp>
      <p:cxnSp>
        <p:nvCxnSpPr>
          <p:cNvPr id="129" name="直接连接符 69"/>
          <p:cNvCxnSpPr/>
          <p:nvPr/>
        </p:nvCxnSpPr>
        <p:spPr>
          <a:xfrm>
            <a:off x="2739586" y="2975812"/>
            <a:ext cx="34441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65586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3845"/>
            <a:ext cx="41781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TUNING AND IMPROVING​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72C40D2-B1EA-49CB-8DA7-82FACE62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616457"/>
            <a:ext cx="5738357" cy="5555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EDAB4-78CB-4096-9DB8-F47DE20DBA8C}"/>
              </a:ext>
            </a:extLst>
          </p:cNvPr>
          <p:cNvSpPr txBox="1"/>
          <p:nvPr/>
        </p:nvSpPr>
        <p:spPr>
          <a:xfrm>
            <a:off x="1428294" y="6241543"/>
            <a:ext cx="421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bg2">
                    <a:lumMod val="50000"/>
                  </a:schemeClr>
                </a:solidFill>
              </a:rPr>
              <a:t>Train size: Test Size = 60: 40        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: depth = 8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6E36F3-7AAE-4EAC-A870-727011A98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31"/>
          <a:stretch/>
        </p:blipFill>
        <p:spPr>
          <a:xfrm>
            <a:off x="6431462" y="894031"/>
            <a:ext cx="5539904" cy="2176571"/>
          </a:xfrm>
          <a:prstGeom prst="rect">
            <a:avLst/>
          </a:prstGeom>
        </p:spPr>
      </p:pic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D4EEE891-30DD-44B5-9F0D-87EE0A83B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128" y="3787399"/>
            <a:ext cx="5692238" cy="14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78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217143" y="1562600"/>
            <a:ext cx="5084272" cy="598830"/>
            <a:chOff x="447698" y="715883"/>
            <a:chExt cx="3238595" cy="509896"/>
          </a:xfrm>
        </p:grpSpPr>
        <p:grpSp>
          <p:nvGrpSpPr>
            <p:cNvPr id="28" name="组合 16"/>
            <p:cNvGrpSpPr/>
            <p:nvPr/>
          </p:nvGrpSpPr>
          <p:grpSpPr>
            <a:xfrm>
              <a:off x="923717" y="715883"/>
              <a:ext cx="2300757" cy="509896"/>
              <a:chOff x="888096" y="1000203"/>
              <a:chExt cx="4259825" cy="9440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447698" y="719389"/>
              <a:ext cx="3238595" cy="497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3200" b="1" kern="0" dirty="0">
                  <a:solidFill>
                    <a:srgbClr val="00B050"/>
                  </a:solidFill>
                  <a:latin typeface="Segoe UI"/>
                  <a:ea typeface="微软雅黑"/>
                </a:rPr>
                <a:t>What I learnt</a:t>
              </a:r>
              <a:r>
                <a:rPr lang="en-US" altLang="zh-CN" sz="2000" b="1" kern="0" dirty="0">
                  <a:solidFill>
                    <a:srgbClr val="00B050"/>
                  </a:solidFill>
                  <a:latin typeface="Segoe UI"/>
                  <a:ea typeface="微软雅黑"/>
                </a:rPr>
                <a:t>​ </a:t>
              </a:r>
              <a:endParaRPr lang="zh-CN" altLang="en-US" sz="2000" b="1" kern="0" dirty="0">
                <a:solidFill>
                  <a:srgbClr val="00B050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198605" y="2270774"/>
            <a:ext cx="33167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New techniques:​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SMOTE​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Xgboost​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Grid Search</a:t>
            </a:r>
          </a:p>
          <a:p>
            <a:endParaRPr lang="zh-CN" altLang="en-US" sz="1200" dirty="0"/>
          </a:p>
          <a:p>
            <a:endParaRPr lang="zh-CN" altLang="en-US" sz="1200" dirty="0"/>
          </a:p>
        </p:txBody>
      </p:sp>
      <p:grpSp>
        <p:nvGrpSpPr>
          <p:cNvPr id="37" name="组 36"/>
          <p:cNvGrpSpPr/>
          <p:nvPr/>
        </p:nvGrpSpPr>
        <p:grpSpPr>
          <a:xfrm>
            <a:off x="4723833" y="930379"/>
            <a:ext cx="6077239" cy="1322889"/>
            <a:chOff x="-1766325" y="715883"/>
            <a:chExt cx="4990799" cy="1147550"/>
          </a:xfrm>
        </p:grpSpPr>
        <p:grpSp>
          <p:nvGrpSpPr>
            <p:cNvPr id="39" name="组合 16"/>
            <p:cNvGrpSpPr/>
            <p:nvPr/>
          </p:nvGrpSpPr>
          <p:grpSpPr>
            <a:xfrm>
              <a:off x="-1145003" y="715883"/>
              <a:ext cx="4369477" cy="1073398"/>
              <a:chOff x="-2942114" y="1000203"/>
              <a:chExt cx="8090035" cy="198738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-2942114" y="2079518"/>
                <a:ext cx="5379818" cy="908067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-1766325" y="1278658"/>
              <a:ext cx="33253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altLang="zh-CN" sz="3200" b="1" kern="0" dirty="0">
                  <a:solidFill>
                    <a:srgbClr val="FFC000"/>
                  </a:solidFill>
                  <a:latin typeface="Segoe UI"/>
                  <a:ea typeface="微软雅黑"/>
                </a:rPr>
                <a:t>Further ideas​</a:t>
              </a:r>
              <a:endParaRPr lang="zh-CN" altLang="en-US" sz="3200" b="1" kern="0" dirty="0">
                <a:solidFill>
                  <a:srgbClr val="FFC000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301415" y="2511174"/>
            <a:ext cx="367119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Tuning SMOTE​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Learn more about Attributes​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AdaBoost​</a:t>
            </a:r>
          </a:p>
          <a:p>
            <a:endParaRPr lang="zh-CN" altLang="en-US" dirty="0"/>
          </a:p>
          <a:p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01768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192" name="菱形 191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rgbClr val="A5A5A5">
                  <a:lumMod val="5000"/>
                  <a:lumOff val="95000"/>
                  <a:alpha val="3000"/>
                </a:srgbClr>
              </a:gs>
              <a:gs pos="83000">
                <a:srgbClr val="A5A5A5">
                  <a:lumMod val="45000"/>
                  <a:lumOff val="55000"/>
                  <a:alpha val="57000"/>
                </a:srgbClr>
              </a:gs>
              <a:gs pos="100000">
                <a:srgbClr val="A5A5A5">
                  <a:lumMod val="30000"/>
                  <a:lumOff val="7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6600" b="1" kern="0" dirty="0">
              <a:gradFill flip="none" rotWithShape="1">
                <a:gsLst>
                  <a:gs pos="0">
                    <a:srgbClr val="515151">
                      <a:lumMod val="89000"/>
                    </a:srgbClr>
                  </a:gs>
                  <a:gs pos="23000">
                    <a:srgbClr val="515151">
                      <a:lumMod val="89000"/>
                    </a:srgbClr>
                  </a:gs>
                  <a:gs pos="69000">
                    <a:srgbClr val="515151">
                      <a:lumMod val="75000"/>
                    </a:srgbClr>
                  </a:gs>
                  <a:gs pos="97000">
                    <a:srgbClr val="515151">
                      <a:lumMod val="7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Segoe UI"/>
              <a:ea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1828" y="2936597"/>
            <a:ext cx="2461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sz="66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166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微软雅黑</vt:lpstr>
      <vt:lpstr>微软雅黑</vt:lpstr>
      <vt:lpstr>等线</vt:lpstr>
      <vt:lpstr>Arial</vt:lpstr>
      <vt:lpstr>Century Gothic</vt:lpstr>
      <vt:lpstr>Segoe UI</vt:lpstr>
      <vt:lpstr>Segoe UI Light</vt:lpstr>
      <vt:lpstr>Wingdings</vt:lpstr>
      <vt:lpstr>模板页面</vt:lpstr>
      <vt:lpstr>OfficePLUS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Chunxuan Zhang</cp:lastModifiedBy>
  <cp:revision>102</cp:revision>
  <dcterms:created xsi:type="dcterms:W3CDTF">2015-08-18T02:51:41Z</dcterms:created>
  <dcterms:modified xsi:type="dcterms:W3CDTF">2020-11-02T21:26:33Z</dcterms:modified>
</cp:coreProperties>
</file>