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4"/>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F7EE420-2936-4950-9564-40A8DA459A8C}">
  <a:tblStyle styleId="{4F7EE420-2936-4950-9564-40A8DA459A8C}"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xeJ3vjTLUjQJia1NVjWnCfNZZWcnbnS2/view?usp=sharing"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3d51560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a3d51560d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Obligatoria para la primera clase (después no va).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3d51560d2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a3d51560d2_0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3d51560d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a3d51560d2_0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Se puede usar para comenzar o finalizar la clase, según sea más conveniente. La información de este slide es de relleno.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GB"/>
              <a:t>Recurso: Mapa de conceptos</a:t>
            </a:r>
            <a:endParaRPr b="1"/>
          </a:p>
          <a:p>
            <a:pPr indent="0" lvl="0" marL="0" rtl="0" algn="l">
              <a:lnSpc>
                <a:spcPct val="100000"/>
              </a:lnSpc>
              <a:spcBef>
                <a:spcPts val="0"/>
              </a:spcBef>
              <a:spcAft>
                <a:spcPts val="0"/>
              </a:spcAft>
              <a:buSzPts val="1100"/>
              <a:buNone/>
            </a:pPr>
            <a:r>
              <a:rPr lang="en-GB"/>
              <a:t>Muestra rápidamente los contenidos de la clase y cómo se relacionan. Ayuda a los estudiantes a evitar “perderse” durante la clase, al avanzar en un sentido lineal una diapositiva tras otra. El ejemplo pertenece a la primera clase del curso UX/UI.</a:t>
            </a:r>
            <a:endParaRPr/>
          </a:p>
          <a:p>
            <a:pPr indent="0" lvl="0" marL="0" rtl="0" algn="l">
              <a:lnSpc>
                <a:spcPct val="100000"/>
              </a:lnSpc>
              <a:spcBef>
                <a:spcPts val="0"/>
              </a:spcBef>
              <a:spcAft>
                <a:spcPts val="0"/>
              </a:spcAft>
              <a:buSzPts val="1100"/>
              <a:buNone/>
            </a:pPr>
            <a:r>
              <a:rPr b="1" lang="en-GB"/>
              <a:t>Sugerencia</a:t>
            </a:r>
            <a:r>
              <a:rPr lang="en-GB"/>
              <a:t>: </a:t>
            </a:r>
            <a:br>
              <a:rPr lang="en-GB"/>
            </a:br>
            <a:r>
              <a:rPr lang="en-GB"/>
              <a:t>-También se pueden mostrar con un menor énfasis o colores apagados, aquellos contenidos de clases anteriores y que se vinculen con la actual. </a:t>
            </a:r>
            <a:endParaRPr/>
          </a:p>
          <a:p>
            <a:pPr indent="0" lvl="0" marL="0" rtl="0" algn="l">
              <a:lnSpc>
                <a:spcPct val="100000"/>
              </a:lnSpc>
              <a:spcBef>
                <a:spcPts val="0"/>
              </a:spcBef>
              <a:spcAft>
                <a:spcPts val="0"/>
              </a:spcAft>
              <a:buSzPts val="1100"/>
              <a:buNone/>
            </a:pPr>
            <a:r>
              <a:rPr lang="en-GB"/>
              <a:t>-Resaltar con color los temas que se abordan en la clase.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2ea9547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a2ea9547a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GB"/>
              <a:t>Recurso: Cronograma del curso</a:t>
            </a:r>
            <a:br>
              <a:rPr lang="en-GB"/>
            </a:br>
            <a:r>
              <a:rPr lang="en-GB"/>
              <a:t>- Se muestra al</a:t>
            </a:r>
            <a:r>
              <a:rPr b="1" lang="en-GB"/>
              <a:t> inicio</a:t>
            </a:r>
            <a:r>
              <a:rPr lang="en-GB"/>
              <a:t> de cada clase </a:t>
            </a:r>
            <a:endParaRPr/>
          </a:p>
          <a:p>
            <a:pPr indent="0" lvl="0" marL="0" rtl="0" algn="l">
              <a:lnSpc>
                <a:spcPct val="100000"/>
              </a:lnSpc>
              <a:spcBef>
                <a:spcPts val="0"/>
              </a:spcBef>
              <a:spcAft>
                <a:spcPts val="0"/>
              </a:spcAft>
              <a:buSzPts val="1100"/>
              <a:buNone/>
            </a:pPr>
            <a:r>
              <a:rPr lang="en-GB"/>
              <a:t>- Tiene un aspecto similar a un </a:t>
            </a:r>
            <a:r>
              <a:rPr b="1" lang="en-GB"/>
              <a:t>calendario.</a:t>
            </a:r>
            <a:br>
              <a:rPr lang="en-GB"/>
            </a:br>
            <a:r>
              <a:rPr lang="en-GB"/>
              <a:t>- Resume rápidamente: título de la clase, número y contenidos que abarca</a:t>
            </a:r>
            <a:endParaRPr/>
          </a:p>
          <a:p>
            <a:pPr indent="0" lvl="0" marL="0" rtl="0" algn="l">
              <a:lnSpc>
                <a:spcPct val="100000"/>
              </a:lnSpc>
              <a:spcBef>
                <a:spcPts val="0"/>
              </a:spcBef>
              <a:spcAft>
                <a:spcPts val="0"/>
              </a:spcAft>
              <a:buSzPts val="1100"/>
              <a:buNone/>
            </a:pPr>
            <a:r>
              <a:rPr lang="en-GB"/>
              <a:t>- Guía rápida tanto para docentes, como para estudiantes.</a:t>
            </a:r>
            <a:br>
              <a:rPr lang="en-GB"/>
            </a:br>
            <a:r>
              <a:rPr lang="en-GB"/>
              <a:t>- Para mayor ubicación en el curso, también muestra en un tamaño más pequeño lo sucedido la clase anterior y la siguiente.</a:t>
            </a:r>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-Ubicar en el interior de cada clase aquellas cuestiones destacadas con las cuales se encontrará el alumno y con su respectivo nombre:</a:t>
            </a:r>
            <a:r>
              <a:rPr b="1" lang="en-GB">
                <a:solidFill>
                  <a:schemeClr val="dk1"/>
                </a:solidFill>
              </a:rPr>
              <a:t> desafíos, entregables de proyecto, actividades colaborativas o  ejemplos en vivo.</a:t>
            </a:r>
            <a:endParaRPr b="1"/>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a3fb9f9fd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a3fb9f9fd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Entrevistas Modalidad online</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Duración estimada: </a:t>
            </a:r>
            <a:r>
              <a:rPr lang="en-GB" sz="1400">
                <a:solidFill>
                  <a:schemeClr val="dk1"/>
                </a:solidFill>
                <a:latin typeface="Helvetica Neue"/>
                <a:ea typeface="Helvetica Neue"/>
                <a:cs typeface="Helvetica Neue"/>
                <a:sym typeface="Helvetica Neue"/>
              </a:rPr>
              <a:t>15 MINUTOS PARA CREAR EL CUESTIONARIO Y 1 HORA PARA REALIZAR LAS ENTREVISTAS</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Espacio: </a:t>
            </a:r>
            <a:r>
              <a:rPr lang="en-GB" sz="1400">
                <a:solidFill>
                  <a:schemeClr val="dk1"/>
                </a:solidFill>
                <a:latin typeface="Helvetica Neue"/>
                <a:ea typeface="Helvetica Neue"/>
                <a:cs typeface="Helvetica Neue"/>
                <a:sym typeface="Helvetica Neue"/>
              </a:rPr>
              <a:t>Breakout Rooms</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Consigna: </a:t>
            </a:r>
            <a:r>
              <a:rPr lang="en-GB" sz="1400">
                <a:solidFill>
                  <a:schemeClr val="dk1"/>
                </a:solidFill>
                <a:latin typeface="Helvetica Neue"/>
                <a:ea typeface="Helvetica Neue"/>
                <a:cs typeface="Helvetica Neue"/>
                <a:sym typeface="Helvetica Neue"/>
              </a:rPr>
              <a:t>Cada estudiantes irá a la sala con su tutor y tendrán 5 minutos para realizar la entrevista. Respetar el tiempo para qué todos puedan participar. La idea es practicar la dinámica. Al final de la dinámica hacer un cierre de aciertos y problemas generales qué haya observado. Respetar los tiempos para que todos puedan participar.</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NOTA: </a:t>
            </a:r>
            <a:r>
              <a:rPr lang="en-GB" sz="1400">
                <a:solidFill>
                  <a:schemeClr val="dk1"/>
                </a:solidFill>
                <a:latin typeface="Helvetica Neue"/>
                <a:ea typeface="Helvetica Neue"/>
                <a:cs typeface="Helvetica Neue"/>
                <a:sym typeface="Helvetica Neue"/>
              </a:rPr>
              <a:t>El tutor guiará la actividad e intervendrá de ser necesario durante la entrevista. Pueden usar el “Documento Guía” que se encuentra en la carpeta de la clase para guiar la entrevista.</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¿Cómo llevar adelante la actividad?</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1: </a:t>
            </a:r>
            <a:r>
              <a:rPr lang="en-GB" sz="1400">
                <a:solidFill>
                  <a:schemeClr val="dk1"/>
                </a:solidFill>
                <a:latin typeface="Helvetica Neue"/>
                <a:ea typeface="Helvetica Neue"/>
                <a:cs typeface="Helvetica Neue"/>
                <a:sym typeface="Helvetica Neue"/>
              </a:rPr>
              <a:t>Dar la consiga y pactar el tiempo que durará la actividad.</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2: </a:t>
            </a:r>
            <a:r>
              <a:rPr lang="en-GB" sz="1400">
                <a:solidFill>
                  <a:schemeClr val="dk1"/>
                </a:solidFill>
                <a:latin typeface="Helvetica Neue"/>
                <a:ea typeface="Helvetica Neue"/>
                <a:cs typeface="Helvetica Neue"/>
                <a:sym typeface="Helvetica Neue"/>
              </a:rPr>
              <a:t>Cada alumno tendrá un total de 15 minutos para pensar las preguntas a realizar. Tener presente generar preguntas que inviten a empatizar con los usuarios y así obtener respuesta de valor. Más preguntas abiertas y menos preguntas cerradas. En este punto se puede ayudar de la guía entregada.</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3:</a:t>
            </a:r>
            <a:r>
              <a:rPr lang="en-GB" sz="1400">
                <a:solidFill>
                  <a:schemeClr val="dk1"/>
                </a:solidFill>
                <a:latin typeface="Helvetica Neue"/>
                <a:ea typeface="Helvetica Neue"/>
                <a:cs typeface="Helvetica Neue"/>
                <a:sym typeface="Helvetica Neue"/>
              </a:rPr>
              <a:t> Ir a los breakouts room. En este punto, para una mejor organización, solicitar a los alumnos que se coloquen en el nombre la inicial de su tutor (ej: si el nombre del tutor es Lucas deberá colocarse (L). En caso de repetirse nombres usar la siguiente letra también.</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3: </a:t>
            </a:r>
            <a:r>
              <a:rPr lang="en-GB" sz="1400">
                <a:solidFill>
                  <a:schemeClr val="dk1"/>
                </a:solidFill>
                <a:latin typeface="Helvetica Neue"/>
                <a:ea typeface="Helvetica Neue"/>
                <a:cs typeface="Helvetica Neue"/>
                <a:sym typeface="Helvetica Neue"/>
              </a:rPr>
              <a:t>Cada grupo, guiado por el tutor, comenzará la actividad. Cada estudiante tendrá entre 4 y 5 minutos para ser moderador o usuario. El moderador preguntará sin condicionar ni comprometer al usuario, obteniendo respuestas a las preguntas solicitadas. El docente/tutor será el encargado de corregir si el entrevistador/moderador está condicionando o no sirven (dentro del contexto) las preguntas realizadas. En ese tiempo los demás deben tomar nota de aquellos aspectos que se pueden mejorar del entrevistador o del cuestionario en función de las buenas prácticas vistas en clase.</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4: </a:t>
            </a:r>
            <a:r>
              <a:rPr lang="en-GB" sz="1400">
                <a:solidFill>
                  <a:schemeClr val="dk1"/>
                </a:solidFill>
                <a:latin typeface="Helvetica Neue"/>
                <a:ea typeface="Helvetica Neue"/>
                <a:cs typeface="Helvetica Neue"/>
                <a:sym typeface="Helvetica Neue"/>
              </a:rPr>
              <a:t>Al final de la dinámica hacer un cierre de aciertos y problemas generales qué haya observado. </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5: </a:t>
            </a:r>
            <a:r>
              <a:rPr lang="en-GB" sz="1400">
                <a:solidFill>
                  <a:schemeClr val="dk1"/>
                </a:solidFill>
                <a:latin typeface="Helvetica Neue"/>
                <a:ea typeface="Helvetica Neue"/>
                <a:cs typeface="Helvetica Neue"/>
                <a:sym typeface="Helvetica Neue"/>
              </a:rPr>
              <a:t>Finalizada esta primera parte se volverá al Zoom General.</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6: </a:t>
            </a:r>
            <a:r>
              <a:rPr lang="en-GB" sz="1400">
                <a:solidFill>
                  <a:schemeClr val="dk1"/>
                </a:solidFill>
                <a:latin typeface="Helvetica Neue"/>
                <a:ea typeface="Helvetica Neue"/>
                <a:cs typeface="Helvetica Neue"/>
                <a:sym typeface="Helvetica Neue"/>
              </a:rPr>
              <a:t>El docente hará una cierre de la actividad.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a3d51560d2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a3d51560d2_0_2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53d2ee7401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53d2ee7401_0_7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subtemas de un módulo.</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71eae05999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71eae05999_2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53d2ee740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g53d2ee7401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subtemas de un módulo.</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71eae05999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71eae05999_2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72fe79b10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72fe79b102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3d51560d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a3d51560d2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Colocar todas las clases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71f9f7f6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71f9f7f64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71eae05999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71eae05999_2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72fe79b102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72fe79b102_3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71eae05999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71eae05999_2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53d2ee7401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53d2ee7401_0_7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subtemas de un módulo.</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71f9f7f64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71f9f7f64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El docente deberá evaluar si es necesario o no explicar estos conceptos. Posiblemente se omita, o se define muy brevemente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71f9f7f64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71f9f7f646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53d2ee7401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53d2ee7401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53d2ee7401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g53d2ee7401_0_3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slides de sólo texto. Si no alcanza, no sobrecargar, usar otra con el mismo título para indicar que continúa el mismo módulo.</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35ff7b4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35ff7b4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Presentación de Estudiantes</a:t>
            </a:r>
            <a:endParaRPr b="1"/>
          </a:p>
          <a:p>
            <a:pPr indent="0" lvl="0" marL="0" rtl="0" algn="l">
              <a:spcBef>
                <a:spcPts val="0"/>
              </a:spcBef>
              <a:spcAft>
                <a:spcPts val="0"/>
              </a:spcAft>
              <a:buNone/>
            </a:pPr>
            <a:r>
              <a:rPr lang="en-GB"/>
              <a:t>Soporte: Encuesta de Zoom</a:t>
            </a:r>
            <a:endParaRPr/>
          </a:p>
          <a:p>
            <a:pPr indent="0" lvl="0" marL="0" rtl="0" algn="l">
              <a:spcBef>
                <a:spcPts val="0"/>
              </a:spcBef>
              <a:spcAft>
                <a:spcPts val="0"/>
              </a:spcAft>
              <a:buNone/>
            </a:pPr>
            <a:r>
              <a:rPr lang="en-GB"/>
              <a:t>¿Como crear encuestas de zoom? Disponible en </a:t>
            </a:r>
            <a:r>
              <a:rPr lang="en-GB" u="sng">
                <a:solidFill>
                  <a:schemeClr val="hlink"/>
                </a:solidFill>
                <a:hlinkClick r:id="rId2"/>
              </a:rPr>
              <a:t>este video.</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u="sng"/>
              <a:t>Consigna:</a:t>
            </a:r>
            <a:r>
              <a:rPr lang="en-GB"/>
              <a:t> Presentación de los estudiantes. Generar </a:t>
            </a:r>
            <a:r>
              <a:rPr lang="en-GB" u="sng"/>
              <a:t>una encuesta de zoom para cada punto</a:t>
            </a:r>
            <a:r>
              <a:rPr lang="en-GB"/>
              <a:t> (3 en total) con los siguientes ítems y opciones.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PAÍS </a:t>
            </a:r>
            <a:r>
              <a:rPr lang="en-GB"/>
              <a:t>/ Opciones:</a:t>
            </a:r>
            <a:endParaRPr/>
          </a:p>
          <a:p>
            <a:pPr indent="-298450" lvl="0" marL="457200" rtl="0" algn="l">
              <a:spcBef>
                <a:spcPts val="0"/>
              </a:spcBef>
              <a:spcAft>
                <a:spcPts val="0"/>
              </a:spcAft>
              <a:buSzPts val="1100"/>
              <a:buAutoNum type="arabicPeriod"/>
            </a:pPr>
            <a:r>
              <a:rPr lang="en-GB"/>
              <a:t>Argentina</a:t>
            </a:r>
            <a:endParaRPr/>
          </a:p>
          <a:p>
            <a:pPr indent="-298450" lvl="0" marL="457200" rtl="0" algn="l">
              <a:spcBef>
                <a:spcPts val="0"/>
              </a:spcBef>
              <a:spcAft>
                <a:spcPts val="0"/>
              </a:spcAft>
              <a:buSzPts val="1100"/>
              <a:buAutoNum type="arabicPeriod"/>
            </a:pPr>
            <a:r>
              <a:rPr lang="en-GB"/>
              <a:t>Uruguay</a:t>
            </a:r>
            <a:endParaRPr/>
          </a:p>
          <a:p>
            <a:pPr indent="-298450" lvl="0" marL="457200" rtl="0" algn="l">
              <a:spcBef>
                <a:spcPts val="0"/>
              </a:spcBef>
              <a:spcAft>
                <a:spcPts val="0"/>
              </a:spcAft>
              <a:buSzPts val="1100"/>
              <a:buAutoNum type="arabicPeriod"/>
            </a:pPr>
            <a:r>
              <a:rPr lang="en-GB"/>
              <a:t>Chile</a:t>
            </a:r>
            <a:endParaRPr/>
          </a:p>
          <a:p>
            <a:pPr indent="-298450" lvl="0" marL="457200" rtl="0" algn="l">
              <a:spcBef>
                <a:spcPts val="0"/>
              </a:spcBef>
              <a:spcAft>
                <a:spcPts val="0"/>
              </a:spcAft>
              <a:buSzPts val="1100"/>
              <a:buAutoNum type="arabicPeriod"/>
            </a:pPr>
            <a:r>
              <a:rPr lang="en-GB"/>
              <a:t>Colombia</a:t>
            </a:r>
            <a:endParaRPr/>
          </a:p>
          <a:p>
            <a:pPr indent="-298450" lvl="0" marL="457200" rtl="0" algn="l">
              <a:spcBef>
                <a:spcPts val="0"/>
              </a:spcBef>
              <a:spcAft>
                <a:spcPts val="0"/>
              </a:spcAft>
              <a:buSzPts val="1100"/>
              <a:buAutoNum type="arabicPeriod"/>
            </a:pPr>
            <a:r>
              <a:rPr lang="en-GB"/>
              <a:t>Perú</a:t>
            </a:r>
            <a:endParaRPr/>
          </a:p>
          <a:p>
            <a:pPr indent="-298450" lvl="0" marL="457200" rtl="0" algn="l">
              <a:spcBef>
                <a:spcPts val="0"/>
              </a:spcBef>
              <a:spcAft>
                <a:spcPts val="0"/>
              </a:spcAft>
              <a:buSzPts val="1100"/>
              <a:buAutoNum type="arabicPeriod"/>
            </a:pPr>
            <a:r>
              <a:rPr lang="en-GB"/>
              <a:t>Otro</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CONOCIMIENTOS PREVIOS EN LA DISCIPLINA /</a:t>
            </a:r>
            <a:r>
              <a:rPr lang="en-GB"/>
              <a:t> Opciones:</a:t>
            </a:r>
            <a:endParaRPr/>
          </a:p>
          <a:p>
            <a:pPr indent="-298450" lvl="0" marL="457200" rtl="0" algn="l">
              <a:spcBef>
                <a:spcPts val="0"/>
              </a:spcBef>
              <a:spcAft>
                <a:spcPts val="0"/>
              </a:spcAft>
              <a:buSzPts val="1100"/>
              <a:buAutoNum type="arabicPeriod"/>
            </a:pPr>
            <a:r>
              <a:rPr lang="en-GB"/>
              <a:t>Nulo conocimiento</a:t>
            </a:r>
            <a:endParaRPr/>
          </a:p>
          <a:p>
            <a:pPr indent="-298450" lvl="0" marL="457200" rtl="0" algn="l">
              <a:spcBef>
                <a:spcPts val="0"/>
              </a:spcBef>
              <a:spcAft>
                <a:spcPts val="0"/>
              </a:spcAft>
              <a:buSzPts val="1100"/>
              <a:buAutoNum type="arabicPeriod"/>
            </a:pPr>
            <a:r>
              <a:rPr lang="en-GB"/>
              <a:t>Poco </a:t>
            </a:r>
            <a:r>
              <a:rPr lang="en-GB">
                <a:solidFill>
                  <a:schemeClr val="dk1"/>
                </a:solidFill>
              </a:rPr>
              <a:t>conocimiento</a:t>
            </a:r>
            <a:endParaRPr/>
          </a:p>
          <a:p>
            <a:pPr indent="-298450" lvl="0" marL="457200" rtl="0" algn="l">
              <a:spcBef>
                <a:spcPts val="0"/>
              </a:spcBef>
              <a:spcAft>
                <a:spcPts val="0"/>
              </a:spcAft>
              <a:buSzPts val="1100"/>
              <a:buAutoNum type="arabicPeriod"/>
            </a:pPr>
            <a:r>
              <a:rPr lang="en-GB"/>
              <a:t>Bastante </a:t>
            </a:r>
            <a:r>
              <a:rPr lang="en-GB">
                <a:solidFill>
                  <a:schemeClr val="dk1"/>
                </a:solidFill>
              </a:rPr>
              <a:t>conocimiento</a:t>
            </a:r>
            <a:endParaRPr/>
          </a:p>
          <a:p>
            <a:pPr indent="-298450" lvl="0" marL="457200" rtl="0" algn="l">
              <a:spcBef>
                <a:spcPts val="0"/>
              </a:spcBef>
              <a:spcAft>
                <a:spcPts val="0"/>
              </a:spcAft>
              <a:buSzPts val="1100"/>
              <a:buAutoNum type="arabicPeriod"/>
            </a:pPr>
            <a:r>
              <a:rPr lang="en-GB"/>
              <a:t>Gurú del diseño</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¿POR QUÉ ELEGISTE EL CURSO? / </a:t>
            </a:r>
            <a:r>
              <a:rPr lang="en-GB"/>
              <a:t>Opciones:</a:t>
            </a:r>
            <a:endParaRPr/>
          </a:p>
          <a:p>
            <a:pPr indent="-298450" lvl="0" marL="457200" rtl="0" algn="l">
              <a:spcBef>
                <a:spcPts val="0"/>
              </a:spcBef>
              <a:spcAft>
                <a:spcPts val="0"/>
              </a:spcAft>
              <a:buSzPts val="1100"/>
              <a:buAutoNum type="arabicPeriod"/>
            </a:pPr>
            <a:r>
              <a:rPr lang="en-GB"/>
              <a:t>Soy curioso/a y siempre quiero aprender más.</a:t>
            </a:r>
            <a:endParaRPr/>
          </a:p>
          <a:p>
            <a:pPr indent="-298450" lvl="0" marL="457200" rtl="0" algn="l">
              <a:spcBef>
                <a:spcPts val="0"/>
              </a:spcBef>
              <a:spcAft>
                <a:spcPts val="0"/>
              </a:spcAft>
              <a:buSzPts val="1100"/>
              <a:buAutoNum type="arabicPeriod"/>
            </a:pPr>
            <a:r>
              <a:rPr lang="en-GB"/>
              <a:t>Quiero emprender o mejorar mi camino Freelance.</a:t>
            </a:r>
            <a:endParaRPr/>
          </a:p>
          <a:p>
            <a:pPr indent="-298450" lvl="0" marL="457200" rtl="0" algn="l">
              <a:spcBef>
                <a:spcPts val="0"/>
              </a:spcBef>
              <a:spcAft>
                <a:spcPts val="0"/>
              </a:spcAft>
              <a:buSzPts val="1100"/>
              <a:buAutoNum type="arabicPeriod"/>
            </a:pPr>
            <a:r>
              <a:rPr lang="en-GB"/>
              <a:t>Quiero perfeccionar o desenvolverme de forma profesional o laboral.</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72fe79b102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g72fe79b102_3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1100"/>
              </a:spcAft>
              <a:buClr>
                <a:schemeClr val="dk1"/>
              </a:buClr>
              <a:buSzPts val="1100"/>
              <a:buFont typeface="Arial"/>
              <a:buNone/>
            </a:pPr>
            <a:r>
              <a:rPr lang="en-GB" sz="1200">
                <a:solidFill>
                  <a:schemeClr val="dk1"/>
                </a:solidFill>
                <a:latin typeface="Didact Gothic"/>
                <a:ea typeface="Didact Gothic"/>
                <a:cs typeface="Didact Gothic"/>
                <a:sym typeface="Didact Gothic"/>
              </a:rPr>
              <a:t>Cuando la petición llega al servidor, el mismo resuelve: </a:t>
            </a:r>
            <a:r>
              <a:rPr b="1" lang="en-GB" sz="1200">
                <a:solidFill>
                  <a:schemeClr val="dk1"/>
                </a:solidFill>
                <a:latin typeface="Didact Gothic"/>
                <a:ea typeface="Didact Gothic"/>
                <a:cs typeface="Didact Gothic"/>
                <a:sym typeface="Didact Gothic"/>
              </a:rPr>
              <a:t>1) si el sitio efectivamente está en ese servidor; 2) qué directorio (o carpeta) corresponde con ese sitio web; 3) qué archivo estás pidiendo (si no pedís ninguno, siempre se busca uno por defecto), y 4) qué tecnologías conforman esos archivos.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53d2ee740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g53d2ee7401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Usar para los módulos más importantes de la clase, donde se introducen conceptos que se ven en varios slides. No hay que usarla para todos los módulos.</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7214a52a7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g7214a52a73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7214a52a7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7214a52a73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7214a52a7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g7214a52a73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7214a52a7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g7214a52a73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53d2ee7401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g53d2ee7401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53d2ee7401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g53d2ee7401_0_4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Mostrar la instalación y configuración de Sublime Text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53d2ee7401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g53d2ee7401_0_4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slides de texto con gráfico de etapas/pasos.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c5463b4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ac5463b4d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72ae5a0cb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g72ae5a0cb9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72ae5a0cb9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g72ae5a0cb9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53d2ee7401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g53d2ee7401_0_4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Mostrar cómo crear un archivo en Sublime Text.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72ae5a0cb9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g72ae5a0cb9_1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72ae5a0cb9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3" name="Google Shape;503;g72ae5a0cb9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53d2ee7401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2" name="Google Shape;512;g53d2ee7401_0_3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Mostrar por lo menos los 3 pasos para la instalación de la herramienta, que se describen en la próxima slide.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53d2ee7401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9" name="Google Shape;519;g53d2ee7401_0_1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slides de texto con gráfico de etapas/pasos.</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72ae5a0cb9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5" name="Google Shape;535;g72ae5a0cb9_1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53d2ee7401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3" name="Google Shape;543;g53d2ee7401_0_4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Mostrar cómo acceder a la terminal.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72ae5a0cb9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0" name="Google Shape;550;g72ae5a0cb9_1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d3fe66c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cd3fe66c0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7214a52a7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8" name="Google Shape;558;g7214a52a73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53d2ee7401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g53d2ee7401_0_5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Usar para slides de sólo texto con bullets.</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be00581a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3" name="Google Shape;573;gbe00581a2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Portada de Coder Tips</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be00581a2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be00581a2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que los estudiantes puedan explorar en sus casas los recursos vistos en clase: artículos, herramientas, websites, videos.</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be00581a2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be00581a2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que los estudiantes puedan explorar en sus casas los recursos vistos en clase: artículos, herramientas, websites, videos.</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7a442fa4c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0" name="Google Shape;600;g7a442fa4c0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7a442fa4c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7" name="Google Shape;607;g7a442fa4c0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53d2ee7401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5" name="Google Shape;615;g53d2ee7401_0_5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Se sugiere ubicar al finalizar la explicación de algún tema, para abrir formalmente el espacio de preguntas y ordenar la interacción.</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53d2ee7401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1" name="Google Shape;621;g53d2ee7401_0_5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53d2ee7401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7" name="Google Shape;627;g53d2ee7401_0_5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d3fe66c0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cd3fe66c0d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3d51560d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a3d51560d2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Obligatoria siempre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3d51560d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a3d51560d2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Obligatoria siempre. Es lo que queremos alcanzar una vez finalizada la clase. Recordá que se enuncian en principio con el verbo delante (por ejemplo: “Comprender…”, “Analizar…”, “conocer…”, etc).</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53d2ee7401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53d2ee7401_0_6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6" name="Shape 96"/>
        <p:cNvGrpSpPr/>
        <p:nvPr/>
      </p:nvGrpSpPr>
      <p:grpSpPr>
        <a:xfrm>
          <a:off x="0" y="0"/>
          <a:ext cx="0" cy="0"/>
          <a:chOff x="0" y="0"/>
          <a:chExt cx="0" cy="0"/>
        </a:xfrm>
      </p:grpSpPr>
      <p:sp>
        <p:nvSpPr>
          <p:cNvPr id="97" name="Google Shape;97;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98" name="Google Shape;98;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99" name="Google Shape;9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16.png"/><Relationship Id="rId5" Type="http://schemas.openxmlformats.org/officeDocument/2006/relationships/image" Target="../media/image22.png"/><Relationship Id="rId6" Type="http://schemas.openxmlformats.org/officeDocument/2006/relationships/image" Target="../media/image19.png"/><Relationship Id="rId7"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docs.google.com/document/d/1XZKjU31f8OhIwha25bocLGg5zrggxDbiC9J6tahq0Dw/edit?usp=sharing" TargetMode="External"/><Relationship Id="rId4" Type="http://schemas.openxmlformats.org/officeDocument/2006/relationships/image" Target="../media/image26.png"/><Relationship Id="rId5"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8.png"/><Relationship Id="rId4" Type="http://schemas.openxmlformats.org/officeDocument/2006/relationships/image" Target="../media/image5.png"/><Relationship Id="rId5"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5.png"/><Relationship Id="rId4" Type="http://schemas.openxmlformats.org/officeDocument/2006/relationships/image" Target="../media/image5.png"/><Relationship Id="rId5"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30.jpg"/><Relationship Id="rId5" Type="http://schemas.openxmlformats.org/officeDocument/2006/relationships/hyperlink" Target="https://blog.ida.cl/estrategia-digital/diferencias-aplicacion-web-sitio-web/"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3.png"/><Relationship Id="rId4" Type="http://schemas.openxmlformats.org/officeDocument/2006/relationships/image" Target="../media/image31.png"/><Relationship Id="rId5" Type="http://schemas.openxmlformats.org/officeDocument/2006/relationships/image" Target="../media/image49.png"/><Relationship Id="rId6"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3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40.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3.png"/><Relationship Id="rId4" Type="http://schemas.openxmlformats.org/officeDocument/2006/relationships/image" Target="../media/image6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2.png"/><Relationship Id="rId4" Type="http://schemas.openxmlformats.org/officeDocument/2006/relationships/hyperlink" Target="http://www.coderhouse.com" TargetMode="External"/><Relationship Id="rId5" Type="http://schemas.openxmlformats.org/officeDocument/2006/relationships/image" Target="../media/image5.png"/><Relationship Id="rId6" Type="http://schemas.openxmlformats.org/officeDocument/2006/relationships/image" Target="../media/image3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4.png"/><Relationship Id="rId5"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5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51.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5.png"/><Relationship Id="rId4" Type="http://schemas.openxmlformats.org/officeDocument/2006/relationships/image" Target="../media/image47.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5.png"/><Relationship Id="rId4" Type="http://schemas.openxmlformats.org/officeDocument/2006/relationships/image" Target="../media/image48.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5.png"/><Relationship Id="rId4" Type="http://schemas.openxmlformats.org/officeDocument/2006/relationships/image" Target="../media/image43.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5.png"/><Relationship Id="rId4" Type="http://schemas.openxmlformats.org/officeDocument/2006/relationships/image" Target="../media/image4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drive.google.com/file/d/16dfQUyU5GFFej1dAMLj7yu2UlSAhNbkw/view?usp=sharing" TargetMode="External"/><Relationship Id="rId4" Type="http://schemas.openxmlformats.org/officeDocument/2006/relationships/image" Target="../media/image23.png"/><Relationship Id="rId5" Type="http://schemas.openxmlformats.org/officeDocument/2006/relationships/image" Target="../media/image4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s://www.sublimetext.com/3" TargetMode="Externa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s://plataforma.coderhouse.com/video-tutoriales" TargetMode="External"/><Relationship Id="rId5"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5.png"/><Relationship Id="rId4" Type="http://schemas.openxmlformats.org/officeDocument/2006/relationships/image" Target="../media/image6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5.png"/><Relationship Id="rId4" Type="http://schemas.openxmlformats.org/officeDocument/2006/relationships/image" Target="../media/image5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3.png"/><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5.png"/><Relationship Id="rId4" Type="http://schemas.openxmlformats.org/officeDocument/2006/relationships/image" Target="../media/image5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5.png"/><Relationship Id="rId4" Type="http://schemas.openxmlformats.org/officeDocument/2006/relationships/image" Target="../media/image50.gif"/><Relationship Id="rId5" Type="http://schemas.openxmlformats.org/officeDocument/2006/relationships/hyperlink" Target="https://tonalidad.es/blog/tuts/sublime-text-las-veinte-mejores-combinaciones-teclas/"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hyperlink" Target="https://drive.google.com/file/d/1n4ZiEGB7L9iYiz8PWsXecrqEIl930AHs/view?usp=sharing" TargetMode="External"/><Relationship Id="rId4" Type="http://schemas.openxmlformats.org/officeDocument/2006/relationships/image" Target="../media/image23.png"/><Relationship Id="rId5" Type="http://schemas.openxmlformats.org/officeDocument/2006/relationships/image" Target="../media/image4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s://balsamiq.com/wireframes/desktop/" TargetMode="External"/><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5.png"/><Relationship Id="rId4" Type="http://schemas.openxmlformats.org/officeDocument/2006/relationships/image" Target="../media/image6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3.png"/><Relationship Id="rId4" Type="http://schemas.openxmlformats.org/officeDocument/2006/relationships/image" Target="../media/image4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5.png"/><Relationship Id="rId4" Type="http://schemas.openxmlformats.org/officeDocument/2006/relationships/image" Target="../media/image4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5.png"/><Relationship Id="rId4" Type="http://schemas.openxmlformats.org/officeDocument/2006/relationships/hyperlink" Target="https://tutorial.djangogirls.org/es/intro_to_command_line/"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61.png"/><Relationship Id="rId4" Type="http://schemas.openxmlformats.org/officeDocument/2006/relationships/image" Target="../media/image5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hyperlink" Target="https://www.youtube.com/playlist?list=PL_-j_Nxetw-GGSiu_0KAQKktto9-lOtaO" TargetMode="External"/><Relationship Id="rId4" Type="http://schemas.openxmlformats.org/officeDocument/2006/relationships/hyperlink" Target="https://www.youtube.com/playlist?list=PL_-j_Nxetw-GGSiu_0KAQKktto9-lOtaO" TargetMode="External"/><Relationship Id="rId9" Type="http://schemas.openxmlformats.org/officeDocument/2006/relationships/image" Target="../media/image65.png"/><Relationship Id="rId5" Type="http://schemas.openxmlformats.org/officeDocument/2006/relationships/hyperlink" Target="https://www.youtube.com/playlist?list=PL_-j_Nxetw-HUemJyXLr18G5l5t3VU_Eh" TargetMode="External"/><Relationship Id="rId6" Type="http://schemas.openxmlformats.org/officeDocument/2006/relationships/hyperlink" Target="https://www.youtube.com/playlist?list=PL_-j_Nxetw-E1YOlrXMfvF3TQPa0VJDhE" TargetMode="External"/><Relationship Id="rId7" Type="http://schemas.openxmlformats.org/officeDocument/2006/relationships/image" Target="../media/image53.png"/><Relationship Id="rId8" Type="http://schemas.openxmlformats.org/officeDocument/2006/relationships/image" Target="../media/image5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hyperlink" Target="https://www.youtube.com/playlist?list=PL_-j_Nxetw-GmxCsP17k61NjLyoOMRzDM" TargetMode="External"/><Relationship Id="rId4" Type="http://schemas.openxmlformats.org/officeDocument/2006/relationships/hyperlink" Target="https://www.youtube.com/playlist?list=PL_-j_Nxetw-FhVw9cwTayaFTaOPTUBC7y" TargetMode="External"/><Relationship Id="rId11" Type="http://schemas.openxmlformats.org/officeDocument/2006/relationships/image" Target="../media/image65.png"/><Relationship Id="rId10" Type="http://schemas.openxmlformats.org/officeDocument/2006/relationships/image" Target="../media/image57.png"/><Relationship Id="rId9" Type="http://schemas.openxmlformats.org/officeDocument/2006/relationships/image" Target="../media/image53.png"/><Relationship Id="rId5" Type="http://schemas.openxmlformats.org/officeDocument/2006/relationships/hyperlink" Target="https://www.youtube.com/playlist?list=PL_-j_Nxetw-EfDh9iHJ7s_iQykEF9Mpwe" TargetMode="External"/><Relationship Id="rId6" Type="http://schemas.openxmlformats.org/officeDocument/2006/relationships/hyperlink" Target="https://www.youtube.com/playlist?list=PL_-j_Nxetw-FbSqZtazzt9GkuNDaKxJBB" TargetMode="External"/><Relationship Id="rId7" Type="http://schemas.openxmlformats.org/officeDocument/2006/relationships/hyperlink" Target="https://www.youtube.com/playlist?list=PL_-j_Nxetw-FaOxk6-PzpmujOYNhToNlt" TargetMode="External"/><Relationship Id="rId8" Type="http://schemas.openxmlformats.org/officeDocument/2006/relationships/hyperlink" Target="https://www.youtube.com/playlist?list=PL_-j_Nxetw-HUc0MTf8MVj3oFtT_OeffM"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5.xml"/><Relationship Id="rId3" Type="http://schemas.openxmlformats.org/officeDocument/2006/relationships/image" Target="../media/image59.png"/><Relationship Id="rId4" Type="http://schemas.openxmlformats.org/officeDocument/2006/relationships/image" Target="../media/image5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6.xml"/><Relationship Id="rId3" Type="http://schemas.openxmlformats.org/officeDocument/2006/relationships/hyperlink" Target="https://plataforma.coderhouse.com/beneficios" TargetMode="External"/><Relationship Id="rId4" Type="http://schemas.openxmlformats.org/officeDocument/2006/relationships/image" Target="../media/image62.png"/><Relationship Id="rId5" Type="http://schemas.openxmlformats.org/officeDocument/2006/relationships/image" Target="../media/image6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60.png"/><Relationship Id="rId4" Type="http://schemas.openxmlformats.org/officeDocument/2006/relationships/image" Target="../media/image6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6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60.png"/><Relationship Id="rId4" Type="http://schemas.openxmlformats.org/officeDocument/2006/relationships/image" Target="../media/image6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drive.google.com/drive/folders/1riTtwJqgR-UNVu5fDhyOcWMMG9jxKyAK?usp=sharing" TargetMode="External"/><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9.png"/><Relationship Id="rId7"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27"/>
          <p:cNvSpPr txBox="1"/>
          <p:nvPr/>
        </p:nvSpPr>
        <p:spPr>
          <a:xfrm>
            <a:off x="2259600" y="2252413"/>
            <a:ext cx="4624800" cy="1177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n-GB" sz="4800" u="none" cap="none" strike="noStrike">
                <a:solidFill>
                  <a:srgbClr val="E0FF00"/>
                </a:solidFill>
                <a:latin typeface="Anton"/>
                <a:ea typeface="Anton"/>
                <a:cs typeface="Anton"/>
                <a:sym typeface="Anton"/>
              </a:rPr>
              <a:t>¡LES DAMOS LA BIENVENIDA!</a:t>
            </a:r>
            <a:endParaRPr b="0" i="1" sz="4800" u="none" cap="none" strike="noStrike">
              <a:solidFill>
                <a:srgbClr val="E0FF00"/>
              </a:solidFill>
              <a:latin typeface="Anton"/>
              <a:ea typeface="Anton"/>
              <a:cs typeface="Anton"/>
              <a:sym typeface="Anton"/>
            </a:endParaRPr>
          </a:p>
        </p:txBody>
      </p:sp>
      <p:sp>
        <p:nvSpPr>
          <p:cNvPr id="105" name="Google Shape;105;p27"/>
          <p:cNvSpPr txBox="1"/>
          <p:nvPr/>
        </p:nvSpPr>
        <p:spPr>
          <a:xfrm>
            <a:off x="3071988" y="3725500"/>
            <a:ext cx="3000000" cy="561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n-GB" sz="2000" u="none" cap="none" strike="noStrike">
                <a:solidFill>
                  <a:srgbClr val="E0FF00"/>
                </a:solidFill>
                <a:latin typeface="Helvetica Neue"/>
                <a:ea typeface="Helvetica Neue"/>
                <a:cs typeface="Helvetica Neue"/>
                <a:sym typeface="Helvetica Neue"/>
              </a:rPr>
              <a:t>¿Están listos?</a:t>
            </a:r>
            <a:endParaRPr b="0" i="0" sz="1400" u="none" cap="none" strike="noStrike">
              <a:solidFill>
                <a:srgbClr val="E0FF00"/>
              </a:solidFill>
              <a:latin typeface="Helvetica Neue"/>
              <a:ea typeface="Helvetica Neue"/>
              <a:cs typeface="Helvetica Neue"/>
              <a:sym typeface="Helvetica Neue"/>
            </a:endParaRPr>
          </a:p>
        </p:txBody>
      </p:sp>
      <p:pic>
        <p:nvPicPr>
          <p:cNvPr descr="Man Dancing on Apple iOS 12.2" id="106" name="Google Shape;106;p27"/>
          <p:cNvPicPr preferRelativeResize="0"/>
          <p:nvPr/>
        </p:nvPicPr>
        <p:blipFill rotWithShape="1">
          <a:blip r:embed="rId4">
            <a:alphaModFix/>
          </a:blip>
          <a:srcRect b="0" l="0" r="0" t="0"/>
          <a:stretch/>
        </p:blipFill>
        <p:spPr>
          <a:xfrm>
            <a:off x="3983400" y="631749"/>
            <a:ext cx="1177200" cy="1177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78" name="Shape 178"/>
        <p:cNvGrpSpPr/>
        <p:nvPr/>
      </p:nvGrpSpPr>
      <p:grpSpPr>
        <a:xfrm>
          <a:off x="0" y="0"/>
          <a:ext cx="0" cy="0"/>
          <a:chOff x="0" y="0"/>
          <a:chExt cx="0" cy="0"/>
        </a:xfrm>
      </p:grpSpPr>
      <p:sp>
        <p:nvSpPr>
          <p:cNvPr id="179" name="Google Shape;179;p36"/>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180" name="Google Shape;180;p3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4" name="Shape 184"/>
        <p:cNvGrpSpPr/>
        <p:nvPr/>
      </p:nvGrpSpPr>
      <p:grpSpPr>
        <a:xfrm>
          <a:off x="0" y="0"/>
          <a:ext cx="0" cy="0"/>
          <a:chOff x="0" y="0"/>
          <a:chExt cx="0" cy="0"/>
        </a:xfrm>
      </p:grpSpPr>
      <p:sp>
        <p:nvSpPr>
          <p:cNvPr id="185" name="Google Shape;185;p37"/>
          <p:cNvSpPr txBox="1"/>
          <p:nvPr>
            <p:ph type="ctrTitle"/>
          </p:nvPr>
        </p:nvSpPr>
        <p:spPr>
          <a:xfrm>
            <a:off x="176575" y="199288"/>
            <a:ext cx="7552800" cy="42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i="1" lang="en-GB" sz="2000">
                <a:latin typeface="Anton"/>
                <a:ea typeface="Anton"/>
                <a:cs typeface="Anton"/>
                <a:sym typeface="Anton"/>
              </a:rPr>
              <a:t>MAPA DE CONCEPTOS CLASE 0</a:t>
            </a:r>
            <a:endParaRPr i="1" sz="2000">
              <a:latin typeface="Anton"/>
              <a:ea typeface="Anton"/>
              <a:cs typeface="Anton"/>
              <a:sym typeface="Anton"/>
            </a:endParaRPr>
          </a:p>
        </p:txBody>
      </p:sp>
      <p:pic>
        <p:nvPicPr>
          <p:cNvPr id="186" name="Google Shape;186;p3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87" name="Google Shape;187;p37"/>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sp>
        <p:nvSpPr>
          <p:cNvPr id="188" name="Google Shape;188;p37"/>
          <p:cNvSpPr/>
          <p:nvPr/>
        </p:nvSpPr>
        <p:spPr>
          <a:xfrm>
            <a:off x="618500" y="3785675"/>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FFFFFF"/>
                </a:solidFill>
                <a:latin typeface="Helvetica Neue"/>
                <a:ea typeface="Helvetica Neue"/>
                <a:cs typeface="Helvetica Neue"/>
                <a:sym typeface="Helvetica Neue"/>
              </a:rPr>
              <a:t>Herramientas a utilizar en el curso</a:t>
            </a:r>
            <a:endParaRPr b="0" i="0" sz="1100" u="none" cap="none" strike="noStrike">
              <a:solidFill>
                <a:srgbClr val="FFFFFF"/>
              </a:solidFill>
              <a:latin typeface="Helvetica Neue"/>
              <a:ea typeface="Helvetica Neue"/>
              <a:cs typeface="Helvetica Neue"/>
              <a:sym typeface="Helvetica Neue"/>
            </a:endParaRPr>
          </a:p>
        </p:txBody>
      </p:sp>
      <p:sp>
        <p:nvSpPr>
          <p:cNvPr id="189" name="Google Shape;189;p37"/>
          <p:cNvSpPr/>
          <p:nvPr/>
        </p:nvSpPr>
        <p:spPr>
          <a:xfrm>
            <a:off x="4482904" y="2067383"/>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Herramientas básicas para el diseño y desarrollo web</a:t>
            </a:r>
            <a:endParaRPr b="0" i="0" sz="1100" u="none" cap="none" strike="noStrike">
              <a:solidFill>
                <a:srgbClr val="222222"/>
              </a:solidFill>
              <a:latin typeface="Helvetica Neue"/>
              <a:ea typeface="Helvetica Neue"/>
              <a:cs typeface="Helvetica Neue"/>
              <a:sym typeface="Helvetica Neue"/>
            </a:endParaRPr>
          </a:p>
        </p:txBody>
      </p:sp>
      <p:sp>
        <p:nvSpPr>
          <p:cNvPr id="190" name="Google Shape;190;p37"/>
          <p:cNvSpPr/>
          <p:nvPr/>
        </p:nvSpPr>
        <p:spPr>
          <a:xfrm>
            <a:off x="618500" y="2067378"/>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FFFFFF"/>
                </a:solidFill>
                <a:latin typeface="Helvetica Neue"/>
                <a:ea typeface="Helvetica Neue"/>
                <a:cs typeface="Helvetica Neue"/>
                <a:sym typeface="Helvetica Neue"/>
              </a:rPr>
              <a:t>Conceptos básicos</a:t>
            </a:r>
            <a:endParaRPr b="0" i="0" sz="1100" u="none" cap="none" strike="noStrike">
              <a:solidFill>
                <a:srgbClr val="FFFFFF"/>
              </a:solidFill>
              <a:latin typeface="Helvetica Neue"/>
              <a:ea typeface="Helvetica Neue"/>
              <a:cs typeface="Helvetica Neue"/>
              <a:sym typeface="Helvetica Neue"/>
            </a:endParaRPr>
          </a:p>
        </p:txBody>
      </p:sp>
      <p:cxnSp>
        <p:nvCxnSpPr>
          <p:cNvPr id="191" name="Google Shape;191;p37"/>
          <p:cNvCxnSpPr>
            <a:stCxn id="188" idx="0"/>
            <a:endCxn id="190" idx="2"/>
          </p:cNvCxnSpPr>
          <p:nvPr/>
        </p:nvCxnSpPr>
        <p:spPr>
          <a:xfrm rot="10800000">
            <a:off x="1344950" y="2669675"/>
            <a:ext cx="0" cy="1116000"/>
          </a:xfrm>
          <a:prstGeom prst="straightConnector1">
            <a:avLst/>
          </a:prstGeom>
          <a:noFill/>
          <a:ln cap="flat" cmpd="sng" w="9525">
            <a:solidFill>
              <a:srgbClr val="CCCCCC"/>
            </a:solidFill>
            <a:prstDash val="solid"/>
            <a:round/>
            <a:headEnd len="med" w="med" type="oval"/>
            <a:tailEnd len="med" w="med" type="oval"/>
          </a:ln>
        </p:spPr>
      </p:cxnSp>
      <p:sp>
        <p:nvSpPr>
          <p:cNvPr id="192" name="Google Shape;192;p37"/>
          <p:cNvSpPr/>
          <p:nvPr/>
        </p:nvSpPr>
        <p:spPr>
          <a:xfrm>
            <a:off x="4482904" y="1333650"/>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Desarrollo web</a:t>
            </a:r>
            <a:endParaRPr b="0" i="0" sz="1100" u="none" cap="none" strike="noStrike">
              <a:solidFill>
                <a:srgbClr val="222222"/>
              </a:solidFill>
              <a:latin typeface="Helvetica Neue"/>
              <a:ea typeface="Helvetica Neue"/>
              <a:cs typeface="Helvetica Neue"/>
              <a:sym typeface="Helvetica Neue"/>
            </a:endParaRPr>
          </a:p>
        </p:txBody>
      </p:sp>
      <p:sp>
        <p:nvSpPr>
          <p:cNvPr id="193" name="Google Shape;193;p37"/>
          <p:cNvSpPr/>
          <p:nvPr/>
        </p:nvSpPr>
        <p:spPr>
          <a:xfrm>
            <a:off x="4482904" y="2801111"/>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Internet</a:t>
            </a:r>
            <a:endParaRPr b="0" i="0" sz="1100" u="none" cap="none" strike="noStrike">
              <a:solidFill>
                <a:srgbClr val="222222"/>
              </a:solidFill>
              <a:latin typeface="Helvetica Neue"/>
              <a:ea typeface="Helvetica Neue"/>
              <a:cs typeface="Helvetica Neue"/>
              <a:sym typeface="Helvetica Neue"/>
            </a:endParaRPr>
          </a:p>
        </p:txBody>
      </p:sp>
      <p:cxnSp>
        <p:nvCxnSpPr>
          <p:cNvPr id="194" name="Google Shape;194;p37"/>
          <p:cNvCxnSpPr>
            <a:stCxn id="190" idx="3"/>
            <a:endCxn id="192" idx="1"/>
          </p:cNvCxnSpPr>
          <p:nvPr/>
        </p:nvCxnSpPr>
        <p:spPr>
          <a:xfrm flipH="1" rot="10800000">
            <a:off x="2071400" y="1634778"/>
            <a:ext cx="2411400" cy="733800"/>
          </a:xfrm>
          <a:prstGeom prst="bentConnector3">
            <a:avLst>
              <a:gd fmla="val 49999" name="adj1"/>
            </a:avLst>
          </a:prstGeom>
          <a:noFill/>
          <a:ln cap="flat" cmpd="sng" w="9525">
            <a:solidFill>
              <a:srgbClr val="CCCCCC"/>
            </a:solidFill>
            <a:prstDash val="solid"/>
            <a:round/>
            <a:headEnd len="sm" w="sm" type="none"/>
            <a:tailEnd len="med" w="med" type="oval"/>
          </a:ln>
        </p:spPr>
      </p:cxnSp>
      <p:cxnSp>
        <p:nvCxnSpPr>
          <p:cNvPr id="195" name="Google Shape;195;p37"/>
          <p:cNvCxnSpPr>
            <a:stCxn id="190" idx="3"/>
            <a:endCxn id="189" idx="1"/>
          </p:cNvCxnSpPr>
          <p:nvPr/>
        </p:nvCxnSpPr>
        <p:spPr>
          <a:xfrm>
            <a:off x="2071400" y="2368578"/>
            <a:ext cx="2411400" cy="600"/>
          </a:xfrm>
          <a:prstGeom prst="bentConnector3">
            <a:avLst>
              <a:gd fmla="val 49999" name="adj1"/>
            </a:avLst>
          </a:prstGeom>
          <a:noFill/>
          <a:ln cap="flat" cmpd="sng" w="9525">
            <a:solidFill>
              <a:srgbClr val="CCCCCC"/>
            </a:solidFill>
            <a:prstDash val="solid"/>
            <a:round/>
            <a:headEnd len="sm" w="sm" type="none"/>
            <a:tailEnd len="med" w="med" type="oval"/>
          </a:ln>
        </p:spPr>
      </p:cxnSp>
      <p:cxnSp>
        <p:nvCxnSpPr>
          <p:cNvPr id="196" name="Google Shape;196;p37"/>
          <p:cNvCxnSpPr>
            <a:stCxn id="190" idx="3"/>
            <a:endCxn id="193" idx="1"/>
          </p:cNvCxnSpPr>
          <p:nvPr/>
        </p:nvCxnSpPr>
        <p:spPr>
          <a:xfrm>
            <a:off x="2071400" y="2368578"/>
            <a:ext cx="2411400" cy="733800"/>
          </a:xfrm>
          <a:prstGeom prst="bentConnector3">
            <a:avLst>
              <a:gd fmla="val 49999" name="adj1"/>
            </a:avLst>
          </a:prstGeom>
          <a:noFill/>
          <a:ln cap="flat" cmpd="sng" w="9525">
            <a:solidFill>
              <a:srgbClr val="CCCCCC"/>
            </a:solidFill>
            <a:prstDash val="solid"/>
            <a:round/>
            <a:headEnd len="sm" w="sm" type="none"/>
            <a:tailEnd len="med" w="med" type="oval"/>
          </a:ln>
        </p:spPr>
      </p:cxnSp>
      <p:cxnSp>
        <p:nvCxnSpPr>
          <p:cNvPr id="197" name="Google Shape;197;p37"/>
          <p:cNvCxnSpPr>
            <a:stCxn id="188" idx="3"/>
            <a:endCxn id="198" idx="1"/>
          </p:cNvCxnSpPr>
          <p:nvPr/>
        </p:nvCxnSpPr>
        <p:spPr>
          <a:xfrm>
            <a:off x="2071400" y="4086875"/>
            <a:ext cx="958200" cy="0"/>
          </a:xfrm>
          <a:prstGeom prst="straightConnector1">
            <a:avLst/>
          </a:prstGeom>
          <a:noFill/>
          <a:ln cap="flat" cmpd="sng" w="9525">
            <a:solidFill>
              <a:srgbClr val="CCCCCC"/>
            </a:solidFill>
            <a:prstDash val="solid"/>
            <a:round/>
            <a:headEnd len="med" w="med" type="oval"/>
            <a:tailEnd len="med" w="med" type="oval"/>
          </a:ln>
        </p:spPr>
      </p:cxnSp>
      <p:sp>
        <p:nvSpPr>
          <p:cNvPr id="199" name="Google Shape;199;p37"/>
          <p:cNvSpPr/>
          <p:nvPr/>
        </p:nvSpPr>
        <p:spPr>
          <a:xfrm>
            <a:off x="3029604" y="3785686"/>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Instalación y práctica </a:t>
            </a:r>
            <a:endParaRPr b="0" i="0" sz="1100" u="none" cap="none" strike="noStrike">
              <a:solidFill>
                <a:srgbClr val="222222"/>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3" name="Shape 203"/>
        <p:cNvGrpSpPr/>
        <p:nvPr/>
      </p:nvGrpSpPr>
      <p:grpSpPr>
        <a:xfrm>
          <a:off x="0" y="0"/>
          <a:ext cx="0" cy="0"/>
          <a:chOff x="0" y="0"/>
          <a:chExt cx="0" cy="0"/>
        </a:xfrm>
      </p:grpSpPr>
      <p:sp>
        <p:nvSpPr>
          <p:cNvPr id="204" name="Google Shape;204;p38"/>
          <p:cNvSpPr/>
          <p:nvPr/>
        </p:nvSpPr>
        <p:spPr>
          <a:xfrm>
            <a:off x="1208850"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5" name="Google Shape;205;p3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06" name="Google Shape;206;p38"/>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8"/>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1</a:t>
            </a:r>
            <a:endParaRPr b="0" i="0" sz="1400" u="none" cap="none" strike="noStrike">
              <a:solidFill>
                <a:srgbClr val="000000"/>
              </a:solidFill>
              <a:latin typeface="Helvetica Neue"/>
              <a:ea typeface="Helvetica Neue"/>
              <a:cs typeface="Helvetica Neue"/>
              <a:sym typeface="Helvetica Neue"/>
            </a:endParaRPr>
          </a:p>
        </p:txBody>
      </p:sp>
      <p:sp>
        <p:nvSpPr>
          <p:cNvPr id="208" name="Google Shape;208;p38"/>
          <p:cNvSpPr txBox="1"/>
          <p:nvPr/>
        </p:nvSpPr>
        <p:spPr>
          <a:xfrm>
            <a:off x="3761125"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lang="en-GB" sz="1200">
                <a:latin typeface="Helvetica Neue"/>
                <a:ea typeface="Helvetica Neue"/>
                <a:cs typeface="Helvetica Neue"/>
                <a:sym typeface="Helvetica Neue"/>
              </a:rPr>
              <a:t>Prototipado y conceptos básicos de HTML</a:t>
            </a:r>
            <a:endParaRPr b="1" i="0" sz="1200" u="none" cap="none" strike="noStrike">
              <a:solidFill>
                <a:srgbClr val="000000"/>
              </a:solidFill>
              <a:latin typeface="Helvetica Neue"/>
              <a:ea typeface="Helvetica Neue"/>
              <a:cs typeface="Helvetica Neue"/>
              <a:sym typeface="Helvetica Neue"/>
            </a:endParaRPr>
          </a:p>
        </p:txBody>
      </p:sp>
      <p:cxnSp>
        <p:nvCxnSpPr>
          <p:cNvPr id="209" name="Google Shape;209;p38"/>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210" name="Google Shape;210;p38"/>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211" name="Google Shape;211;p38"/>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212" name="Google Shape;212;p38"/>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213" name="Google Shape;213;p38"/>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214" name="Google Shape;214;p38"/>
          <p:cNvSpPr/>
          <p:nvPr/>
        </p:nvSpPr>
        <p:spPr>
          <a:xfrm>
            <a:off x="120890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8"/>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8"/>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0</a:t>
            </a:r>
            <a:endParaRPr b="0" i="0" sz="1400" u="none" cap="none" strike="noStrike">
              <a:solidFill>
                <a:srgbClr val="000000"/>
              </a:solidFill>
              <a:latin typeface="Helvetica Neue"/>
              <a:ea typeface="Helvetica Neue"/>
              <a:cs typeface="Helvetica Neue"/>
              <a:sym typeface="Helvetica Neue"/>
            </a:endParaRPr>
          </a:p>
        </p:txBody>
      </p:sp>
      <p:sp>
        <p:nvSpPr>
          <p:cNvPr id="217" name="Google Shape;217;p38"/>
          <p:cNvSpPr txBox="1"/>
          <p:nvPr/>
        </p:nvSpPr>
        <p:spPr>
          <a:xfrm>
            <a:off x="1377625"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Inducción al curso de Desarrollo Web</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218" name="Google Shape;218;p38"/>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219" name="Google Shape;219;p38"/>
          <p:cNvCxnSpPr/>
          <p:nvPr/>
        </p:nvCxnSpPr>
        <p:spPr>
          <a:xfrm>
            <a:off x="1377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220" name="Google Shape;220;p38"/>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221" name="Google Shape;221;p38"/>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222" name="Google Shape;222;p38"/>
          <p:cNvPicPr preferRelativeResize="0"/>
          <p:nvPr/>
        </p:nvPicPr>
        <p:blipFill rotWithShape="1">
          <a:blip r:embed="rId4">
            <a:alphaModFix/>
          </a:blip>
          <a:srcRect b="0" l="0" r="0" t="0"/>
          <a:stretch/>
        </p:blipFill>
        <p:spPr>
          <a:xfrm>
            <a:off x="2966250" y="1391289"/>
            <a:ext cx="196500" cy="196500"/>
          </a:xfrm>
          <a:prstGeom prst="rect">
            <a:avLst/>
          </a:prstGeom>
          <a:noFill/>
          <a:ln>
            <a:noFill/>
          </a:ln>
        </p:spPr>
      </p:pic>
      <p:sp>
        <p:nvSpPr>
          <p:cNvPr id="223" name="Google Shape;223;p38"/>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38"/>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8"/>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2</a:t>
            </a:r>
            <a:endParaRPr b="0" i="0" sz="1400" u="none" cap="none" strike="noStrike">
              <a:solidFill>
                <a:srgbClr val="000000"/>
              </a:solidFill>
              <a:latin typeface="Helvetica Neue"/>
              <a:ea typeface="Helvetica Neue"/>
              <a:cs typeface="Helvetica Neue"/>
              <a:sym typeface="Helvetica Neue"/>
            </a:endParaRPr>
          </a:p>
        </p:txBody>
      </p:sp>
      <p:sp>
        <p:nvSpPr>
          <p:cNvPr id="226" name="Google Shape;226;p38"/>
          <p:cNvSpPr txBox="1"/>
          <p:nvPr/>
        </p:nvSpPr>
        <p:spPr>
          <a:xfrm>
            <a:off x="6144625"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Primeros pasos con HTML</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227" name="Google Shape;227;p38"/>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228" name="Google Shape;228;p38"/>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229" name="Google Shape;229;p38"/>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230" name="Google Shape;230;p38"/>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231" name="Google Shape;231;p38"/>
          <p:cNvPicPr preferRelativeResize="0"/>
          <p:nvPr/>
        </p:nvPicPr>
        <p:blipFill rotWithShape="1">
          <a:blip r:embed="rId4">
            <a:alphaModFix/>
          </a:blip>
          <a:srcRect b="0" l="0" r="0" t="0"/>
          <a:stretch/>
        </p:blipFill>
        <p:spPr>
          <a:xfrm>
            <a:off x="7733250" y="1391289"/>
            <a:ext cx="196500" cy="196500"/>
          </a:xfrm>
          <a:prstGeom prst="rect">
            <a:avLst/>
          </a:prstGeom>
          <a:noFill/>
          <a:ln>
            <a:noFill/>
          </a:ln>
        </p:spPr>
      </p:pic>
      <p:sp>
        <p:nvSpPr>
          <p:cNvPr id="232" name="Google Shape;232;p38"/>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sp>
        <p:nvSpPr>
          <p:cNvPr id="233" name="Google Shape;233;p38"/>
          <p:cNvSpPr txBox="1"/>
          <p:nvPr/>
        </p:nvSpPr>
        <p:spPr>
          <a:xfrm>
            <a:off x="1727900" y="2494788"/>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INSTALACIÓN DE SUBLIME TEXT</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p:txBody>
      </p:sp>
      <p:pic>
        <p:nvPicPr>
          <p:cNvPr id="234" name="Google Shape;234;p38"/>
          <p:cNvPicPr preferRelativeResize="0"/>
          <p:nvPr/>
        </p:nvPicPr>
        <p:blipFill rotWithShape="1">
          <a:blip r:embed="rId5">
            <a:alphaModFix/>
          </a:blip>
          <a:srcRect b="0" l="0" r="0" t="0"/>
          <a:stretch/>
        </p:blipFill>
        <p:spPr>
          <a:xfrm>
            <a:off x="1392100" y="2514213"/>
            <a:ext cx="365625" cy="365625"/>
          </a:xfrm>
          <a:prstGeom prst="rect">
            <a:avLst/>
          </a:prstGeom>
          <a:noFill/>
          <a:ln>
            <a:noFill/>
          </a:ln>
        </p:spPr>
      </p:pic>
      <p:sp>
        <p:nvSpPr>
          <p:cNvPr id="235" name="Google Shape;235;p38"/>
          <p:cNvSpPr txBox="1"/>
          <p:nvPr/>
        </p:nvSpPr>
        <p:spPr>
          <a:xfrm>
            <a:off x="1727900" y="2978600"/>
            <a:ext cx="13896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CREACIÓN DE UN ARCHIVO EN SUBLIME TEXT</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p:txBody>
      </p:sp>
      <p:pic>
        <p:nvPicPr>
          <p:cNvPr id="236" name="Google Shape;236;p38"/>
          <p:cNvPicPr preferRelativeResize="0"/>
          <p:nvPr/>
        </p:nvPicPr>
        <p:blipFill rotWithShape="1">
          <a:blip r:embed="rId5">
            <a:alphaModFix/>
          </a:blip>
          <a:srcRect b="0" l="0" r="0" t="0"/>
          <a:stretch/>
        </p:blipFill>
        <p:spPr>
          <a:xfrm>
            <a:off x="1392100" y="2998025"/>
            <a:ext cx="365625" cy="365625"/>
          </a:xfrm>
          <a:prstGeom prst="rect">
            <a:avLst/>
          </a:prstGeom>
          <a:noFill/>
          <a:ln>
            <a:noFill/>
          </a:ln>
        </p:spPr>
      </p:pic>
      <p:sp>
        <p:nvSpPr>
          <p:cNvPr id="237" name="Google Shape;237;p38"/>
          <p:cNvSpPr txBox="1"/>
          <p:nvPr/>
        </p:nvSpPr>
        <p:spPr>
          <a:xfrm>
            <a:off x="1713400" y="3419425"/>
            <a:ext cx="13896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INSTALACIÓN DE BALSAMIQ</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p:txBody>
      </p:sp>
      <p:pic>
        <p:nvPicPr>
          <p:cNvPr id="238" name="Google Shape;238;p38"/>
          <p:cNvPicPr preferRelativeResize="0"/>
          <p:nvPr/>
        </p:nvPicPr>
        <p:blipFill rotWithShape="1">
          <a:blip r:embed="rId5">
            <a:alphaModFix/>
          </a:blip>
          <a:srcRect b="0" l="0" r="0" t="0"/>
          <a:stretch/>
        </p:blipFill>
        <p:spPr>
          <a:xfrm>
            <a:off x="1377600" y="3438850"/>
            <a:ext cx="365625" cy="365625"/>
          </a:xfrm>
          <a:prstGeom prst="rect">
            <a:avLst/>
          </a:prstGeom>
          <a:noFill/>
          <a:ln>
            <a:noFill/>
          </a:ln>
        </p:spPr>
      </p:pic>
      <p:pic>
        <p:nvPicPr>
          <p:cNvPr id="239" name="Google Shape;239;p38"/>
          <p:cNvPicPr preferRelativeResize="0"/>
          <p:nvPr/>
        </p:nvPicPr>
        <p:blipFill rotWithShape="1">
          <a:blip r:embed="rId6">
            <a:alphaModFix/>
          </a:blip>
          <a:srcRect b="0" l="0" r="0" t="0"/>
          <a:stretch/>
        </p:blipFill>
        <p:spPr>
          <a:xfrm>
            <a:off x="3858650" y="2519612"/>
            <a:ext cx="306000" cy="306000"/>
          </a:xfrm>
          <a:prstGeom prst="rect">
            <a:avLst/>
          </a:prstGeom>
          <a:noFill/>
          <a:ln>
            <a:noFill/>
          </a:ln>
        </p:spPr>
      </p:pic>
      <p:sp>
        <p:nvSpPr>
          <p:cNvPr id="240" name="Google Shape;240;p38"/>
          <p:cNvSpPr txBox="1"/>
          <p:nvPr/>
        </p:nvSpPr>
        <p:spPr>
          <a:xfrm>
            <a:off x="4177200" y="2530863"/>
            <a:ext cx="13413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SKETCH</a:t>
            </a:r>
            <a:endParaRPr b="0" i="0" sz="700" u="none" cap="none" strike="noStrike">
              <a:solidFill>
                <a:srgbClr val="000000"/>
              </a:solidFill>
              <a:latin typeface="Helvetica Neue"/>
              <a:ea typeface="Helvetica Neue"/>
              <a:cs typeface="Helvetica Neue"/>
              <a:sym typeface="Helvetica Neue"/>
            </a:endParaRPr>
          </a:p>
        </p:txBody>
      </p:sp>
      <p:sp>
        <p:nvSpPr>
          <p:cNvPr id="241" name="Google Shape;241;p38"/>
          <p:cNvSpPr txBox="1"/>
          <p:nvPr/>
        </p:nvSpPr>
        <p:spPr>
          <a:xfrm>
            <a:off x="4138575" y="2961688"/>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PRÁCTICA DE LO VISTO EN CLASE</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p:txBody>
      </p:sp>
      <p:pic>
        <p:nvPicPr>
          <p:cNvPr id="242" name="Google Shape;242;p38"/>
          <p:cNvPicPr preferRelativeResize="0"/>
          <p:nvPr/>
        </p:nvPicPr>
        <p:blipFill rotWithShape="1">
          <a:blip r:embed="rId5">
            <a:alphaModFix/>
          </a:blip>
          <a:srcRect b="0" l="0" r="0" t="0"/>
          <a:stretch/>
        </p:blipFill>
        <p:spPr>
          <a:xfrm>
            <a:off x="3802775" y="2981113"/>
            <a:ext cx="365625" cy="365625"/>
          </a:xfrm>
          <a:prstGeom prst="rect">
            <a:avLst/>
          </a:prstGeom>
          <a:noFill/>
          <a:ln>
            <a:noFill/>
          </a:ln>
        </p:spPr>
      </p:pic>
      <p:pic>
        <p:nvPicPr>
          <p:cNvPr id="243" name="Google Shape;243;p38"/>
          <p:cNvPicPr preferRelativeResize="0"/>
          <p:nvPr/>
        </p:nvPicPr>
        <p:blipFill rotWithShape="1">
          <a:blip r:embed="rId6">
            <a:alphaModFix/>
          </a:blip>
          <a:srcRect b="0" l="0" r="0" t="0"/>
          <a:stretch/>
        </p:blipFill>
        <p:spPr>
          <a:xfrm>
            <a:off x="3858625" y="3483462"/>
            <a:ext cx="306000" cy="306000"/>
          </a:xfrm>
          <a:prstGeom prst="rect">
            <a:avLst/>
          </a:prstGeom>
          <a:noFill/>
          <a:ln>
            <a:noFill/>
          </a:ln>
        </p:spPr>
      </p:pic>
      <p:sp>
        <p:nvSpPr>
          <p:cNvPr id="244" name="Google Shape;244;p38"/>
          <p:cNvSpPr txBox="1"/>
          <p:nvPr/>
        </p:nvSpPr>
        <p:spPr>
          <a:xfrm>
            <a:off x="4177175" y="3494713"/>
            <a:ext cx="13413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NUEVO DOCUMENTO</a:t>
            </a:r>
            <a:endParaRPr b="0" i="0" sz="700" u="none" cap="none" strike="noStrike">
              <a:solidFill>
                <a:srgbClr val="000000"/>
              </a:solidFill>
              <a:latin typeface="Helvetica Neue"/>
              <a:ea typeface="Helvetica Neue"/>
              <a:cs typeface="Helvetica Neue"/>
              <a:sym typeface="Helvetica Neue"/>
            </a:endParaRPr>
          </a:p>
        </p:txBody>
      </p:sp>
      <p:sp>
        <p:nvSpPr>
          <p:cNvPr id="245" name="Google Shape;245;p38"/>
          <p:cNvSpPr txBox="1"/>
          <p:nvPr/>
        </p:nvSpPr>
        <p:spPr>
          <a:xfrm>
            <a:off x="4196575" y="3843825"/>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WIREFRAME Y ESQUELETO HTML</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246" name="Google Shape;246;p38"/>
          <p:cNvPicPr preferRelativeResize="0"/>
          <p:nvPr/>
        </p:nvPicPr>
        <p:blipFill rotWithShape="1">
          <a:blip r:embed="rId7">
            <a:alphaModFix/>
          </a:blip>
          <a:srcRect b="0" l="0" r="0" t="0"/>
          <a:stretch/>
        </p:blipFill>
        <p:spPr>
          <a:xfrm>
            <a:off x="3877450" y="3903425"/>
            <a:ext cx="307150" cy="307150"/>
          </a:xfrm>
          <a:prstGeom prst="rect">
            <a:avLst/>
          </a:prstGeom>
          <a:noFill/>
          <a:ln>
            <a:noFill/>
          </a:ln>
        </p:spPr>
      </p:pic>
      <p:pic>
        <p:nvPicPr>
          <p:cNvPr id="247" name="Google Shape;247;p38"/>
          <p:cNvPicPr preferRelativeResize="0"/>
          <p:nvPr/>
        </p:nvPicPr>
        <p:blipFill rotWithShape="1">
          <a:blip r:embed="rId6">
            <a:alphaModFix/>
          </a:blip>
          <a:srcRect b="0" l="0" r="0" t="0"/>
          <a:stretch/>
        </p:blipFill>
        <p:spPr>
          <a:xfrm>
            <a:off x="6265575" y="2534312"/>
            <a:ext cx="306000" cy="306000"/>
          </a:xfrm>
          <a:prstGeom prst="rect">
            <a:avLst/>
          </a:prstGeom>
          <a:noFill/>
          <a:ln>
            <a:noFill/>
          </a:ln>
        </p:spPr>
      </p:pic>
      <p:sp>
        <p:nvSpPr>
          <p:cNvPr id="248" name="Google Shape;248;p38"/>
          <p:cNvSpPr txBox="1"/>
          <p:nvPr/>
        </p:nvSpPr>
        <p:spPr>
          <a:xfrm>
            <a:off x="6584125" y="2545563"/>
            <a:ext cx="13413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LISTAS</a:t>
            </a:r>
            <a:endParaRPr b="0" i="0" sz="700" u="none" cap="none" strike="noStrike">
              <a:solidFill>
                <a:srgbClr val="000000"/>
              </a:solidFill>
              <a:latin typeface="Helvetica Neue"/>
              <a:ea typeface="Helvetica Neue"/>
              <a:cs typeface="Helvetica Neue"/>
              <a:sym typeface="Helvetica Neue"/>
            </a:endParaRPr>
          </a:p>
        </p:txBody>
      </p:sp>
      <p:sp>
        <p:nvSpPr>
          <p:cNvPr id="249" name="Google Shape;249;p38"/>
          <p:cNvSpPr txBox="1"/>
          <p:nvPr/>
        </p:nvSpPr>
        <p:spPr>
          <a:xfrm>
            <a:off x="6549250" y="2961675"/>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PRÁCTICAS DE LO VISTO EN CLASE</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p:txBody>
      </p:sp>
      <p:pic>
        <p:nvPicPr>
          <p:cNvPr id="250" name="Google Shape;250;p38"/>
          <p:cNvPicPr preferRelativeResize="0"/>
          <p:nvPr/>
        </p:nvPicPr>
        <p:blipFill rotWithShape="1">
          <a:blip r:embed="rId5">
            <a:alphaModFix/>
          </a:blip>
          <a:srcRect b="0" l="0" r="0" t="0"/>
          <a:stretch/>
        </p:blipFill>
        <p:spPr>
          <a:xfrm>
            <a:off x="6213450" y="2981100"/>
            <a:ext cx="365625" cy="365625"/>
          </a:xfrm>
          <a:prstGeom prst="rect">
            <a:avLst/>
          </a:prstGeom>
          <a:noFill/>
          <a:ln>
            <a:noFill/>
          </a:ln>
        </p:spPr>
      </p:pic>
      <p:pic>
        <p:nvPicPr>
          <p:cNvPr id="251" name="Google Shape;251;p38"/>
          <p:cNvPicPr preferRelativeResize="0"/>
          <p:nvPr/>
        </p:nvPicPr>
        <p:blipFill rotWithShape="1">
          <a:blip r:embed="rId6">
            <a:alphaModFix/>
          </a:blip>
          <a:srcRect b="0" l="0" r="0" t="0"/>
          <a:stretch/>
        </p:blipFill>
        <p:spPr>
          <a:xfrm>
            <a:off x="6242125" y="3483487"/>
            <a:ext cx="306000" cy="306000"/>
          </a:xfrm>
          <a:prstGeom prst="rect">
            <a:avLst/>
          </a:prstGeom>
          <a:noFill/>
          <a:ln>
            <a:noFill/>
          </a:ln>
        </p:spPr>
      </p:pic>
      <p:sp>
        <p:nvSpPr>
          <p:cNvPr id="252" name="Google Shape;252;p38"/>
          <p:cNvSpPr txBox="1"/>
          <p:nvPr/>
        </p:nvSpPr>
        <p:spPr>
          <a:xfrm>
            <a:off x="6560675" y="3494738"/>
            <a:ext cx="13413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FORMULARIOS</a:t>
            </a:r>
            <a:endParaRPr b="0" i="0" sz="700" u="none" cap="none" strike="noStrike">
              <a:solidFill>
                <a:srgbClr val="000000"/>
              </a:solidFill>
              <a:latin typeface="Helvetica Neue"/>
              <a:ea typeface="Helvetica Neue"/>
              <a:cs typeface="Helvetica Neue"/>
              <a:sym typeface="Helvetica Neue"/>
            </a:endParaRPr>
          </a:p>
        </p:txBody>
      </p:sp>
      <p:sp>
        <p:nvSpPr>
          <p:cNvPr id="253" name="Google Shape;253;p38"/>
          <p:cNvSpPr txBox="1"/>
          <p:nvPr/>
        </p:nvSpPr>
        <p:spPr>
          <a:xfrm>
            <a:off x="6536813" y="3912675"/>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ESTRUCTURA HTML DEL PROYECTO</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254" name="Google Shape;254;p38"/>
          <p:cNvPicPr preferRelativeResize="0"/>
          <p:nvPr/>
        </p:nvPicPr>
        <p:blipFill rotWithShape="1">
          <a:blip r:embed="rId7">
            <a:alphaModFix/>
          </a:blip>
          <a:srcRect b="0" l="0" r="0" t="0"/>
          <a:stretch/>
        </p:blipFill>
        <p:spPr>
          <a:xfrm>
            <a:off x="6217688" y="3972275"/>
            <a:ext cx="307150" cy="307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58" name="Shape 258"/>
        <p:cNvGrpSpPr/>
        <p:nvPr/>
      </p:nvGrpSpPr>
      <p:grpSpPr>
        <a:xfrm>
          <a:off x="0" y="0"/>
          <a:ext cx="0" cy="0"/>
          <a:chOff x="0" y="0"/>
          <a:chExt cx="0" cy="0"/>
        </a:xfrm>
      </p:grpSpPr>
      <p:sp>
        <p:nvSpPr>
          <p:cNvPr id="259" name="Google Shape;259;p39"/>
          <p:cNvSpPr txBox="1"/>
          <p:nvPr/>
        </p:nvSpPr>
        <p:spPr>
          <a:xfrm>
            <a:off x="809550" y="2001575"/>
            <a:ext cx="7524900" cy="228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GUIÓN DE LA CLASE</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n-GB" sz="1800">
                <a:latin typeface="Helvetica Neue"/>
                <a:ea typeface="Helvetica Neue"/>
                <a:cs typeface="Helvetica Neue"/>
                <a:sym typeface="Helvetica Neue"/>
              </a:rPr>
              <a:t>Accede al material complementario </a:t>
            </a:r>
            <a:r>
              <a:rPr lang="en-GB" sz="1800" u="sng">
                <a:solidFill>
                  <a:schemeClr val="hlink"/>
                </a:solidFill>
                <a:latin typeface="Helvetica Neue"/>
                <a:ea typeface="Helvetica Neue"/>
                <a:cs typeface="Helvetica Neue"/>
                <a:sym typeface="Helvetica Neue"/>
                <a:hlinkClick r:id="rId3"/>
              </a:rPr>
              <a:t>aquí</a:t>
            </a:r>
            <a:r>
              <a:rPr lang="en-GB" sz="1800">
                <a:latin typeface="Helvetica Neue"/>
                <a:ea typeface="Helvetica Neue"/>
                <a:cs typeface="Helvetica Neue"/>
                <a:sym typeface="Helvetica Neue"/>
              </a:rPr>
              <a:t>. </a:t>
            </a:r>
            <a:endParaRPr b="0" i="0" sz="1800" u="none" cap="none" strike="noStrike">
              <a:solidFill>
                <a:srgbClr val="000000"/>
              </a:solidFill>
              <a:latin typeface="Helvetica Neue"/>
              <a:ea typeface="Helvetica Neue"/>
              <a:cs typeface="Helvetica Neue"/>
              <a:sym typeface="Helvetica Neue"/>
            </a:endParaRPr>
          </a:p>
        </p:txBody>
      </p:sp>
      <p:pic>
        <p:nvPicPr>
          <p:cNvPr id="260" name="Google Shape;260;p39"/>
          <p:cNvPicPr preferRelativeResize="0"/>
          <p:nvPr/>
        </p:nvPicPr>
        <p:blipFill rotWithShape="1">
          <a:blip r:embed="rId4">
            <a:alphaModFix/>
          </a:blip>
          <a:srcRect b="0" l="0" r="0" t="0"/>
          <a:stretch/>
        </p:blipFill>
        <p:spPr>
          <a:xfrm>
            <a:off x="7748400" y="4727300"/>
            <a:ext cx="1186526" cy="330675"/>
          </a:xfrm>
          <a:prstGeom prst="rect">
            <a:avLst/>
          </a:prstGeom>
          <a:noFill/>
          <a:ln>
            <a:noFill/>
          </a:ln>
        </p:spPr>
      </p:pic>
      <p:pic>
        <p:nvPicPr>
          <p:cNvPr id="261" name="Google Shape;261;p39"/>
          <p:cNvPicPr preferRelativeResize="0"/>
          <p:nvPr/>
        </p:nvPicPr>
        <p:blipFill rotWithShape="1">
          <a:blip r:embed="rId5">
            <a:alphaModFix/>
          </a:blip>
          <a:srcRect b="0" l="0" r="0" t="0"/>
          <a:stretch/>
        </p:blipFill>
        <p:spPr>
          <a:xfrm>
            <a:off x="3978738" y="815050"/>
            <a:ext cx="1186525" cy="1186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5" name="Shape 265"/>
        <p:cNvGrpSpPr/>
        <p:nvPr/>
      </p:nvGrpSpPr>
      <p:grpSpPr>
        <a:xfrm>
          <a:off x="0" y="0"/>
          <a:ext cx="0" cy="0"/>
          <a:chOff x="0" y="0"/>
          <a:chExt cx="0" cy="0"/>
        </a:xfrm>
      </p:grpSpPr>
      <p:sp>
        <p:nvSpPr>
          <p:cNvPr id="266" name="Google Shape;266;p40"/>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CONCEPTOS BÁSICOS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70" name="Shape 270"/>
        <p:cNvGrpSpPr/>
        <p:nvPr/>
      </p:nvGrpSpPr>
      <p:grpSpPr>
        <a:xfrm>
          <a:off x="0" y="0"/>
          <a:ext cx="0" cy="0"/>
          <a:chOff x="0" y="0"/>
          <a:chExt cx="0" cy="0"/>
        </a:xfrm>
      </p:grpSpPr>
      <p:sp>
        <p:nvSpPr>
          <p:cNvPr id="271" name="Google Shape;271;p41"/>
          <p:cNvSpPr txBox="1"/>
          <p:nvPr/>
        </p:nvSpPr>
        <p:spPr>
          <a:xfrm>
            <a:off x="1163700" y="2077200"/>
            <a:ext cx="6816600" cy="989100"/>
          </a:xfrm>
          <a:prstGeom prst="rect">
            <a:avLst/>
          </a:prstGeom>
          <a:noFill/>
          <a:ln>
            <a:noFill/>
          </a:ln>
        </p:spPr>
        <p:txBody>
          <a:bodyPr anchorCtr="0" anchor="ctr" bIns="91425" lIns="91425" spcFirstLastPara="1" rIns="91425" wrap="square" tIns="91425">
            <a:noAutofit/>
          </a:bodyPr>
          <a:lstStyle/>
          <a:p>
            <a:pPr indent="45720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¿QUÉ ES EL DESARROLLO WEB?</a:t>
            </a:r>
            <a:endParaRPr i="1" sz="3600">
              <a:latin typeface="Anton"/>
              <a:ea typeface="Anton"/>
              <a:cs typeface="Anton"/>
              <a:sym typeface="Anton"/>
            </a:endParaRPr>
          </a:p>
        </p:txBody>
      </p:sp>
      <p:pic>
        <p:nvPicPr>
          <p:cNvPr id="272" name="Google Shape;272;p4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2"/>
          <p:cNvSpPr txBox="1"/>
          <p:nvPr>
            <p:ph idx="1" type="subTitle"/>
          </p:nvPr>
        </p:nvSpPr>
        <p:spPr>
          <a:xfrm>
            <a:off x="912000" y="517675"/>
            <a:ext cx="7424100" cy="1357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GB" sz="1800">
                <a:solidFill>
                  <a:schemeClr val="dk1"/>
                </a:solidFill>
                <a:latin typeface="Helvetica Neue"/>
                <a:ea typeface="Helvetica Neue"/>
                <a:cs typeface="Helvetica Neue"/>
                <a:sym typeface="Helvetica Neue"/>
              </a:rPr>
              <a:t>Marie Quilly (2014) lo define como: </a:t>
            </a:r>
            <a:r>
              <a:rPr i="1" lang="en-GB" sz="1800">
                <a:solidFill>
                  <a:schemeClr val="dk1"/>
                </a:solidFill>
                <a:highlight>
                  <a:srgbClr val="E0FF00"/>
                </a:highlight>
                <a:latin typeface="Helvetica Neue"/>
                <a:ea typeface="Helvetica Neue"/>
                <a:cs typeface="Helvetica Neue"/>
                <a:sym typeface="Helvetica Neue"/>
              </a:rPr>
              <a:t>“La planificación y el diseño de páginas de internet, con la interacción de medios como textos, imágenes, vídeos, sonido y enlaces a otras páginas web”</a:t>
            </a:r>
            <a:r>
              <a:rPr lang="en-GB" sz="1800">
                <a:solidFill>
                  <a:schemeClr val="dk1"/>
                </a:solidFill>
                <a:latin typeface="Helvetica Neue"/>
                <a:ea typeface="Helvetica Neue"/>
                <a:cs typeface="Helvetica Neue"/>
                <a:sym typeface="Helvetica Neue"/>
              </a:rPr>
              <a:t>.</a:t>
            </a:r>
            <a:endParaRPr sz="18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SzPts val="2800"/>
              <a:buNone/>
            </a:pPr>
            <a:r>
              <a:t/>
            </a:r>
            <a:endParaRPr sz="1800">
              <a:solidFill>
                <a:schemeClr val="dk1"/>
              </a:solidFill>
              <a:latin typeface="Helvetica Neue"/>
              <a:ea typeface="Helvetica Neue"/>
              <a:cs typeface="Helvetica Neue"/>
              <a:sym typeface="Helvetica Neue"/>
            </a:endParaRPr>
          </a:p>
          <a:p>
            <a:pPr indent="0" lvl="0" marL="457200" rtl="0" algn="just">
              <a:lnSpc>
                <a:spcPct val="115000"/>
              </a:lnSpc>
              <a:spcBef>
                <a:spcPts val="0"/>
              </a:spcBef>
              <a:spcAft>
                <a:spcPts val="0"/>
              </a:spcAft>
              <a:buNone/>
            </a:pPr>
            <a:r>
              <a:t/>
            </a:r>
            <a:endParaRPr sz="1800">
              <a:solidFill>
                <a:schemeClr val="dk1"/>
              </a:solidFill>
              <a:latin typeface="Helvetica Neue"/>
              <a:ea typeface="Helvetica Neue"/>
              <a:cs typeface="Helvetica Neue"/>
              <a:sym typeface="Helvetica Neue"/>
            </a:endParaRPr>
          </a:p>
        </p:txBody>
      </p:sp>
      <p:pic>
        <p:nvPicPr>
          <p:cNvPr id="278" name="Google Shape;278;p42"/>
          <p:cNvPicPr preferRelativeResize="0"/>
          <p:nvPr/>
        </p:nvPicPr>
        <p:blipFill rotWithShape="1">
          <a:blip r:embed="rId3">
            <a:alphaModFix/>
          </a:blip>
          <a:srcRect b="0" l="0" r="0" t="0"/>
          <a:stretch/>
        </p:blipFill>
        <p:spPr>
          <a:xfrm>
            <a:off x="7944000" y="4523000"/>
            <a:ext cx="990274" cy="275981"/>
          </a:xfrm>
          <a:prstGeom prst="rect">
            <a:avLst/>
          </a:prstGeom>
          <a:noFill/>
          <a:ln>
            <a:noFill/>
          </a:ln>
        </p:spPr>
      </p:pic>
      <p:sp>
        <p:nvSpPr>
          <p:cNvPr id="279" name="Google Shape;279;p42"/>
          <p:cNvSpPr txBox="1"/>
          <p:nvPr/>
        </p:nvSpPr>
        <p:spPr>
          <a:xfrm>
            <a:off x="3263050" y="1681600"/>
            <a:ext cx="5225400" cy="33459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b="1" lang="en-GB" sz="1800">
                <a:solidFill>
                  <a:schemeClr val="dk1"/>
                </a:solidFill>
                <a:latin typeface="Helvetica Neue"/>
                <a:ea typeface="Helvetica Neue"/>
                <a:cs typeface="Helvetica Neue"/>
                <a:sym typeface="Helvetica Neue"/>
              </a:rPr>
              <a:t>Principios básicos</a:t>
            </a:r>
            <a:endParaRPr b="1" sz="1800">
              <a:solidFill>
                <a:schemeClr val="dk1"/>
              </a:solidFill>
              <a:latin typeface="Helvetica Neue"/>
              <a:ea typeface="Helvetica Neue"/>
              <a:cs typeface="Helvetica Neue"/>
              <a:sym typeface="Helvetica Neue"/>
            </a:endParaRPr>
          </a:p>
          <a:p>
            <a:pPr indent="-342900" lvl="0" marL="914400" rtl="0" algn="just">
              <a:lnSpc>
                <a:spcPct val="115000"/>
              </a:lnSpc>
              <a:spcBef>
                <a:spcPts val="0"/>
              </a:spcBef>
              <a:spcAft>
                <a:spcPts val="0"/>
              </a:spcAft>
              <a:buClr>
                <a:srgbClr val="3CEFAB"/>
              </a:buClr>
              <a:buSzPts val="1800"/>
              <a:buChar char="●"/>
            </a:pPr>
            <a:r>
              <a:rPr b="1" lang="en-GB" sz="1800">
                <a:solidFill>
                  <a:schemeClr val="dk1"/>
                </a:solidFill>
                <a:latin typeface="Helvetica Neue"/>
                <a:ea typeface="Helvetica Neue"/>
                <a:cs typeface="Helvetica Neue"/>
                <a:sym typeface="Helvetica Neue"/>
              </a:rPr>
              <a:t>Navegabilidad:</a:t>
            </a:r>
            <a:r>
              <a:rPr lang="en-GB" sz="1800">
                <a:solidFill>
                  <a:schemeClr val="dk1"/>
                </a:solidFill>
                <a:latin typeface="Helvetica Neue"/>
                <a:ea typeface="Helvetica Neue"/>
                <a:cs typeface="Helvetica Neue"/>
                <a:sym typeface="Helvetica Neue"/>
              </a:rPr>
              <a:t> ¿dónde puede ir el usuario y de qué forma? ¿Cómo pasar de una página a otra?</a:t>
            </a:r>
            <a:endParaRPr sz="1800">
              <a:solidFill>
                <a:schemeClr val="dk1"/>
              </a:solidFill>
              <a:latin typeface="Helvetica Neue"/>
              <a:ea typeface="Helvetica Neue"/>
              <a:cs typeface="Helvetica Neue"/>
              <a:sym typeface="Helvetica Neue"/>
            </a:endParaRPr>
          </a:p>
          <a:p>
            <a:pPr indent="-342900" lvl="0" marL="914400" rtl="0" algn="just">
              <a:lnSpc>
                <a:spcPct val="115000"/>
              </a:lnSpc>
              <a:spcBef>
                <a:spcPts val="0"/>
              </a:spcBef>
              <a:spcAft>
                <a:spcPts val="0"/>
              </a:spcAft>
              <a:buClr>
                <a:srgbClr val="3CEFAB"/>
              </a:buClr>
              <a:buSzPts val="1800"/>
              <a:buChar char="●"/>
            </a:pPr>
            <a:r>
              <a:rPr b="1" lang="en-GB" sz="1800">
                <a:solidFill>
                  <a:schemeClr val="dk1"/>
                </a:solidFill>
                <a:latin typeface="Helvetica Neue"/>
                <a:ea typeface="Helvetica Neue"/>
                <a:cs typeface="Helvetica Neue"/>
                <a:sym typeface="Helvetica Neue"/>
              </a:rPr>
              <a:t>Interactividad:</a:t>
            </a:r>
            <a:r>
              <a:rPr lang="en-GB" sz="1800">
                <a:solidFill>
                  <a:schemeClr val="dk1"/>
                </a:solidFill>
                <a:latin typeface="Helvetica Neue"/>
                <a:ea typeface="Helvetica Neue"/>
                <a:cs typeface="Helvetica Neue"/>
                <a:sym typeface="Helvetica Neue"/>
              </a:rPr>
              <a:t> ¿cómo pasar de un medio a otro, o de una aplicación a otra? ¿Cómo relacionar los diferentes medios?</a:t>
            </a:r>
            <a:endParaRPr sz="1800">
              <a:solidFill>
                <a:schemeClr val="dk1"/>
              </a:solidFill>
              <a:latin typeface="Helvetica Neue"/>
              <a:ea typeface="Helvetica Neue"/>
              <a:cs typeface="Helvetica Neue"/>
              <a:sym typeface="Helvetica Neue"/>
            </a:endParaRPr>
          </a:p>
          <a:p>
            <a:pPr indent="-342900" lvl="0" marL="914400" rtl="0" algn="just">
              <a:lnSpc>
                <a:spcPct val="115000"/>
              </a:lnSpc>
              <a:spcBef>
                <a:spcPts val="0"/>
              </a:spcBef>
              <a:spcAft>
                <a:spcPts val="0"/>
              </a:spcAft>
              <a:buClr>
                <a:srgbClr val="3CEFAB"/>
              </a:buClr>
              <a:buSzPts val="1800"/>
              <a:buChar char="●"/>
            </a:pPr>
            <a:r>
              <a:rPr b="1" lang="en-GB" sz="1800">
                <a:solidFill>
                  <a:schemeClr val="dk1"/>
                </a:solidFill>
                <a:latin typeface="Helvetica Neue"/>
                <a:ea typeface="Helvetica Neue"/>
                <a:cs typeface="Helvetica Neue"/>
                <a:sym typeface="Helvetica Neue"/>
              </a:rPr>
              <a:t>Arquitectura de la información:</a:t>
            </a:r>
            <a:r>
              <a:rPr lang="en-GB" sz="1800">
                <a:solidFill>
                  <a:schemeClr val="dk1"/>
                </a:solidFill>
                <a:latin typeface="Helvetica Neue"/>
                <a:ea typeface="Helvetica Neue"/>
                <a:cs typeface="Helvetica Neue"/>
                <a:sym typeface="Helvetica Neue"/>
              </a:rPr>
              <a:t> ¿cómo organizar esta última?</a:t>
            </a:r>
            <a:endParaRPr>
              <a:latin typeface="Helvetica Neue"/>
              <a:ea typeface="Helvetica Neue"/>
              <a:cs typeface="Helvetica Neue"/>
              <a:sym typeface="Helvetica Neue"/>
            </a:endParaRPr>
          </a:p>
        </p:txBody>
      </p:sp>
      <p:pic>
        <p:nvPicPr>
          <p:cNvPr id="280" name="Google Shape;280;p42"/>
          <p:cNvPicPr preferRelativeResize="0"/>
          <p:nvPr/>
        </p:nvPicPr>
        <p:blipFill>
          <a:blip r:embed="rId4">
            <a:alphaModFix/>
          </a:blip>
          <a:stretch>
            <a:fillRect/>
          </a:stretch>
        </p:blipFill>
        <p:spPr>
          <a:xfrm>
            <a:off x="830150" y="1722775"/>
            <a:ext cx="2805850" cy="2805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84" name="Shape 284"/>
        <p:cNvGrpSpPr/>
        <p:nvPr/>
      </p:nvGrpSpPr>
      <p:grpSpPr>
        <a:xfrm>
          <a:off x="0" y="0"/>
          <a:ext cx="0" cy="0"/>
          <a:chOff x="0" y="0"/>
          <a:chExt cx="0" cy="0"/>
        </a:xfrm>
      </p:grpSpPr>
      <p:sp>
        <p:nvSpPr>
          <p:cNvPr id="285" name="Google Shape;285;p43"/>
          <p:cNvSpPr txBox="1"/>
          <p:nvPr/>
        </p:nvSpPr>
        <p:spPr>
          <a:xfrm>
            <a:off x="1163700" y="2077200"/>
            <a:ext cx="6816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HERRAMIENTAS BÁSICAS PARA EL DISEÑO Y DESARROLLO WEB</a:t>
            </a:r>
            <a:endParaRPr i="1" sz="3600">
              <a:latin typeface="Anton"/>
              <a:ea typeface="Anton"/>
              <a:cs typeface="Anton"/>
              <a:sym typeface="Anton"/>
            </a:endParaRPr>
          </a:p>
        </p:txBody>
      </p:sp>
      <p:pic>
        <p:nvPicPr>
          <p:cNvPr id="286" name="Google Shape;286;p4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4"/>
          <p:cNvSpPr txBox="1"/>
          <p:nvPr>
            <p:ph idx="1" type="subTitle"/>
          </p:nvPr>
        </p:nvSpPr>
        <p:spPr>
          <a:xfrm>
            <a:off x="911550" y="476750"/>
            <a:ext cx="7320900" cy="723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100"/>
              <a:buNone/>
            </a:pPr>
            <a:r>
              <a:rPr i="1" lang="en-GB" sz="3700">
                <a:solidFill>
                  <a:schemeClr val="dk1"/>
                </a:solidFill>
                <a:latin typeface="Anton"/>
                <a:ea typeface="Anton"/>
                <a:cs typeface="Anton"/>
                <a:sym typeface="Anton"/>
              </a:rPr>
              <a:t>LENGUAJES PARA EL DESARROLLO WEB</a:t>
            </a:r>
            <a:endParaRPr i="1" sz="3700">
              <a:solidFill>
                <a:schemeClr val="dk1"/>
              </a:solidFill>
              <a:latin typeface="Anton"/>
              <a:ea typeface="Anton"/>
              <a:cs typeface="Anton"/>
              <a:sym typeface="Anton"/>
            </a:endParaRPr>
          </a:p>
          <a:p>
            <a:pPr indent="0" lvl="0" marL="0" rtl="0" algn="l">
              <a:lnSpc>
                <a:spcPct val="115000"/>
              </a:lnSpc>
              <a:spcBef>
                <a:spcPts val="0"/>
              </a:spcBef>
              <a:spcAft>
                <a:spcPts val="0"/>
              </a:spcAft>
              <a:buSzPts val="2800"/>
              <a:buNone/>
            </a:pPr>
            <a:r>
              <a:t/>
            </a:r>
            <a:endParaRPr i="1" sz="3700">
              <a:solidFill>
                <a:schemeClr val="dk1"/>
              </a:solidFill>
              <a:latin typeface="Didact Gothic"/>
              <a:ea typeface="Didact Gothic"/>
              <a:cs typeface="Didact Gothic"/>
              <a:sym typeface="Didact Gothic"/>
            </a:endParaRPr>
          </a:p>
          <a:p>
            <a:pPr indent="0" lvl="0" marL="457200" rtl="0" algn="just">
              <a:lnSpc>
                <a:spcPct val="115000"/>
              </a:lnSpc>
              <a:spcBef>
                <a:spcPts val="0"/>
              </a:spcBef>
              <a:spcAft>
                <a:spcPts val="0"/>
              </a:spcAft>
              <a:buNone/>
            </a:pPr>
            <a:r>
              <a:t/>
            </a:r>
            <a:endParaRPr i="1" sz="3700">
              <a:solidFill>
                <a:schemeClr val="dk1"/>
              </a:solidFill>
              <a:latin typeface="Didact Gothic"/>
              <a:ea typeface="Didact Gothic"/>
              <a:cs typeface="Didact Gothic"/>
              <a:sym typeface="Didact Gothic"/>
            </a:endParaRPr>
          </a:p>
        </p:txBody>
      </p:sp>
      <p:pic>
        <p:nvPicPr>
          <p:cNvPr id="292" name="Google Shape;292;p44"/>
          <p:cNvPicPr preferRelativeResize="0"/>
          <p:nvPr/>
        </p:nvPicPr>
        <p:blipFill rotWithShape="1">
          <a:blip r:embed="rId3">
            <a:alphaModFix/>
          </a:blip>
          <a:srcRect b="0" l="0" r="0" t="0"/>
          <a:stretch/>
        </p:blipFill>
        <p:spPr>
          <a:xfrm>
            <a:off x="7944000" y="4523000"/>
            <a:ext cx="990274" cy="275981"/>
          </a:xfrm>
          <a:prstGeom prst="rect">
            <a:avLst/>
          </a:prstGeom>
          <a:noFill/>
          <a:ln>
            <a:noFill/>
          </a:ln>
        </p:spPr>
      </p:pic>
      <p:sp>
        <p:nvSpPr>
          <p:cNvPr id="293" name="Google Shape;293;p44"/>
          <p:cNvSpPr txBox="1"/>
          <p:nvPr/>
        </p:nvSpPr>
        <p:spPr>
          <a:xfrm>
            <a:off x="3260725" y="1868675"/>
            <a:ext cx="5225400" cy="19863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lang="en-GB" sz="1800">
                <a:solidFill>
                  <a:schemeClr val="dk1"/>
                </a:solidFill>
                <a:latin typeface="Helvetica Neue"/>
                <a:ea typeface="Helvetica Neue"/>
                <a:cs typeface="Helvetica Neue"/>
                <a:sym typeface="Helvetica Neue"/>
              </a:rPr>
              <a:t>Para el diseño y desarrollo web existen diferentes lenguajes, que nos permiten llevar el diseño en papel (sketch) a una estructura que pueda interpretar un computador. En este curso se verán dos lenguajes bases: HTML y CSS.</a:t>
            </a:r>
            <a:endParaRPr sz="1800">
              <a:solidFill>
                <a:schemeClr val="dk1"/>
              </a:solidFill>
              <a:latin typeface="Helvetica Neue"/>
              <a:ea typeface="Helvetica Neue"/>
              <a:cs typeface="Helvetica Neue"/>
              <a:sym typeface="Helvetica Neue"/>
            </a:endParaRPr>
          </a:p>
          <a:p>
            <a:pPr indent="0" lvl="0" marL="457200" rtl="0" algn="just">
              <a:lnSpc>
                <a:spcPct val="115000"/>
              </a:lnSpc>
              <a:spcBef>
                <a:spcPts val="0"/>
              </a:spcBef>
              <a:spcAft>
                <a:spcPts val="0"/>
              </a:spcAft>
              <a:buNone/>
            </a:pPr>
            <a:r>
              <a:t/>
            </a:r>
            <a:endParaRPr b="1" sz="1800">
              <a:solidFill>
                <a:schemeClr val="dk1"/>
              </a:solidFill>
              <a:latin typeface="Didact Gothic"/>
              <a:ea typeface="Didact Gothic"/>
              <a:cs typeface="Didact Gothic"/>
              <a:sym typeface="Didact Gothic"/>
            </a:endParaRPr>
          </a:p>
        </p:txBody>
      </p:sp>
      <p:pic>
        <p:nvPicPr>
          <p:cNvPr id="294" name="Google Shape;294;p44"/>
          <p:cNvPicPr preferRelativeResize="0"/>
          <p:nvPr/>
        </p:nvPicPr>
        <p:blipFill>
          <a:blip r:embed="rId4">
            <a:alphaModFix/>
          </a:blip>
          <a:stretch>
            <a:fillRect/>
          </a:stretch>
        </p:blipFill>
        <p:spPr>
          <a:xfrm>
            <a:off x="493475" y="1909325"/>
            <a:ext cx="2857500" cy="1905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45"/>
          <p:cNvPicPr preferRelativeResize="0"/>
          <p:nvPr/>
        </p:nvPicPr>
        <p:blipFill rotWithShape="1">
          <a:blip r:embed="rId3">
            <a:alphaModFix/>
          </a:blip>
          <a:srcRect b="0" l="0" r="0" t="0"/>
          <a:stretch/>
        </p:blipFill>
        <p:spPr>
          <a:xfrm>
            <a:off x="7944000" y="4523000"/>
            <a:ext cx="990274" cy="275981"/>
          </a:xfrm>
          <a:prstGeom prst="rect">
            <a:avLst/>
          </a:prstGeom>
          <a:noFill/>
          <a:ln>
            <a:noFill/>
          </a:ln>
        </p:spPr>
      </p:pic>
      <p:sp>
        <p:nvSpPr>
          <p:cNvPr id="300" name="Google Shape;300;p45"/>
          <p:cNvSpPr txBox="1"/>
          <p:nvPr/>
        </p:nvSpPr>
        <p:spPr>
          <a:xfrm>
            <a:off x="4033725" y="659150"/>
            <a:ext cx="4693200" cy="3703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800">
                <a:solidFill>
                  <a:schemeClr val="dk1"/>
                </a:solidFill>
                <a:latin typeface="Helvetica Neue"/>
                <a:ea typeface="Helvetica Neue"/>
                <a:cs typeface="Helvetica Neue"/>
                <a:sym typeface="Helvetica Neue"/>
              </a:rPr>
              <a:t>E</a:t>
            </a:r>
            <a:r>
              <a:rPr lang="en-GB" sz="1800">
                <a:solidFill>
                  <a:schemeClr val="dk1"/>
                </a:solidFill>
                <a:latin typeface="Helvetica Neue"/>
                <a:ea typeface="Helvetica Neue"/>
                <a:cs typeface="Helvetica Neue"/>
                <a:sym typeface="Helvetica Neue"/>
              </a:rPr>
              <a:t>s un </a:t>
            </a:r>
            <a:r>
              <a:rPr b="1" lang="en-GB" sz="1800">
                <a:solidFill>
                  <a:schemeClr val="dk1"/>
                </a:solidFill>
                <a:latin typeface="Helvetica Neue"/>
                <a:ea typeface="Helvetica Neue"/>
                <a:cs typeface="Helvetica Neue"/>
                <a:sym typeface="Helvetica Neue"/>
              </a:rPr>
              <a:t>"lenguaje" de marcado de etiquetas</a:t>
            </a:r>
            <a:r>
              <a:rPr lang="en-GB" sz="1800">
                <a:solidFill>
                  <a:schemeClr val="dk1"/>
                </a:solidFill>
                <a:latin typeface="Helvetica Neue"/>
                <a:ea typeface="Helvetica Neue"/>
                <a:cs typeface="Helvetica Neue"/>
                <a:sym typeface="Helvetica Neue"/>
              </a:rPr>
              <a:t>, que permite </a:t>
            </a:r>
            <a:r>
              <a:rPr lang="en-GB" sz="1800">
                <a:solidFill>
                  <a:schemeClr val="dk1"/>
                </a:solidFill>
                <a:highlight>
                  <a:srgbClr val="E0FF00"/>
                </a:highlight>
                <a:latin typeface="Helvetica Neue"/>
                <a:ea typeface="Helvetica Neue"/>
                <a:cs typeface="Helvetica Neue"/>
                <a:sym typeface="Helvetica Neue"/>
              </a:rPr>
              <a:t>crear documentos para </a:t>
            </a:r>
            <a:r>
              <a:rPr lang="en-GB" sz="1800">
                <a:solidFill>
                  <a:schemeClr val="dk1"/>
                </a:solidFill>
                <a:highlight>
                  <a:srgbClr val="E0FF00"/>
                </a:highlight>
                <a:latin typeface="Helvetica Neue"/>
                <a:ea typeface="Helvetica Neue"/>
                <a:cs typeface="Helvetica Neue"/>
                <a:sym typeface="Helvetica Neue"/>
              </a:rPr>
              <a:t>web</a:t>
            </a:r>
            <a:r>
              <a:rPr lang="en-GB" sz="1800">
                <a:solidFill>
                  <a:schemeClr val="dk1"/>
                </a:solidFill>
                <a:latin typeface="Helvetica Neue"/>
                <a:ea typeface="Helvetica Neue"/>
                <a:cs typeface="Helvetica Neue"/>
                <a:sym typeface="Helvetica Neue"/>
              </a:rPr>
              <a:t>. </a:t>
            </a:r>
            <a:endParaRPr sz="1800">
              <a:solidFill>
                <a:schemeClr val="dk1"/>
              </a:solidFill>
              <a:latin typeface="Helvetica Neue"/>
              <a:ea typeface="Helvetica Neue"/>
              <a:cs typeface="Helvetica Neue"/>
              <a:sym typeface="Helvetica Neue"/>
            </a:endParaRPr>
          </a:p>
          <a:p>
            <a:pPr indent="0" lvl="0" marL="0" rtl="0" algn="just">
              <a:lnSpc>
                <a:spcPct val="115000"/>
              </a:lnSpc>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GB" sz="1800">
                <a:solidFill>
                  <a:schemeClr val="dk1"/>
                </a:solidFill>
                <a:latin typeface="Helvetica Neue"/>
                <a:ea typeface="Helvetica Neue"/>
                <a:cs typeface="Helvetica Neue"/>
                <a:sym typeface="Helvetica Neue"/>
              </a:rPr>
              <a:t>Durante el curso estaremos viendo HTML, incluyendo toda su estructura y etiquetas. Los siguientes términos serán de uso frecuente:</a:t>
            </a:r>
            <a:endParaRPr sz="18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342900" lvl="0" marL="457200" rtl="0" algn="l">
              <a:lnSpc>
                <a:spcPct val="115000"/>
              </a:lnSpc>
              <a:spcBef>
                <a:spcPts val="0"/>
              </a:spcBef>
              <a:spcAft>
                <a:spcPts val="0"/>
              </a:spcAft>
              <a:buClr>
                <a:srgbClr val="3CEFAB"/>
              </a:buClr>
              <a:buSzPts val="1800"/>
              <a:buFont typeface="Helvetica Neue"/>
              <a:buChar char="●"/>
            </a:pPr>
            <a:r>
              <a:rPr lang="en-GB" sz="1800">
                <a:solidFill>
                  <a:schemeClr val="dk1"/>
                </a:solidFill>
                <a:latin typeface="Helvetica Neue"/>
                <a:ea typeface="Helvetica Neue"/>
                <a:cs typeface="Helvetica Neue"/>
                <a:sym typeface="Helvetica Neue"/>
              </a:rPr>
              <a:t>Etiqueta.</a:t>
            </a:r>
            <a:endParaRPr sz="1800">
              <a:solidFill>
                <a:schemeClr val="dk1"/>
              </a:solidFill>
              <a:latin typeface="Helvetica Neue"/>
              <a:ea typeface="Helvetica Neue"/>
              <a:cs typeface="Helvetica Neue"/>
              <a:sym typeface="Helvetica Neue"/>
            </a:endParaRPr>
          </a:p>
          <a:p>
            <a:pPr indent="-342900" lvl="0" marL="457200" rtl="0" algn="l">
              <a:lnSpc>
                <a:spcPct val="115000"/>
              </a:lnSpc>
              <a:spcBef>
                <a:spcPts val="0"/>
              </a:spcBef>
              <a:spcAft>
                <a:spcPts val="0"/>
              </a:spcAft>
              <a:buClr>
                <a:srgbClr val="3CEFAB"/>
              </a:buClr>
              <a:buSzPts val="1800"/>
              <a:buFont typeface="Helvetica Neue"/>
              <a:buChar char="●"/>
            </a:pPr>
            <a:r>
              <a:rPr lang="en-GB" sz="1800">
                <a:solidFill>
                  <a:schemeClr val="dk1"/>
                </a:solidFill>
                <a:latin typeface="Helvetica Neue"/>
                <a:ea typeface="Helvetica Neue"/>
                <a:cs typeface="Helvetica Neue"/>
                <a:sym typeface="Helvetica Neue"/>
              </a:rPr>
              <a:t>Atributo.</a:t>
            </a:r>
            <a:endParaRPr sz="1800">
              <a:solidFill>
                <a:schemeClr val="dk1"/>
              </a:solidFill>
              <a:latin typeface="Helvetica Neue"/>
              <a:ea typeface="Helvetica Neue"/>
              <a:cs typeface="Helvetica Neue"/>
              <a:sym typeface="Helvetica Neue"/>
            </a:endParaRPr>
          </a:p>
          <a:p>
            <a:pPr indent="-342900" lvl="0" marL="457200" rtl="0" algn="l">
              <a:lnSpc>
                <a:spcPct val="115000"/>
              </a:lnSpc>
              <a:spcBef>
                <a:spcPts val="0"/>
              </a:spcBef>
              <a:spcAft>
                <a:spcPts val="0"/>
              </a:spcAft>
              <a:buClr>
                <a:srgbClr val="3CEFAB"/>
              </a:buClr>
              <a:buSzPts val="1800"/>
              <a:buFont typeface="Helvetica Neue"/>
              <a:buChar char="●"/>
            </a:pPr>
            <a:r>
              <a:rPr lang="en-GB" sz="1800">
                <a:solidFill>
                  <a:schemeClr val="dk1"/>
                </a:solidFill>
                <a:latin typeface="Helvetica Neue"/>
                <a:ea typeface="Helvetica Neue"/>
                <a:cs typeface="Helvetica Neue"/>
                <a:sym typeface="Helvetica Neue"/>
              </a:rPr>
              <a:t>Estructura.</a:t>
            </a:r>
            <a:endParaRPr sz="1800">
              <a:solidFill>
                <a:schemeClr val="dk1"/>
              </a:solidFill>
              <a:latin typeface="Helvetica Neue"/>
              <a:ea typeface="Helvetica Neue"/>
              <a:cs typeface="Helvetica Neue"/>
              <a:sym typeface="Helvetica Neue"/>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Helvetica Neue"/>
              <a:ea typeface="Helvetica Neue"/>
              <a:cs typeface="Helvetica Neue"/>
              <a:sym typeface="Helvetica Neue"/>
            </a:endParaRPr>
          </a:p>
          <a:p>
            <a:pPr indent="0" lvl="0" marL="457200" rtl="0" algn="just">
              <a:lnSpc>
                <a:spcPct val="115000"/>
              </a:lnSpc>
              <a:spcBef>
                <a:spcPts val="0"/>
              </a:spcBef>
              <a:spcAft>
                <a:spcPts val="0"/>
              </a:spcAft>
              <a:buNone/>
            </a:pPr>
            <a:r>
              <a:t/>
            </a:r>
            <a:endParaRPr sz="1800">
              <a:solidFill>
                <a:schemeClr val="dk1"/>
              </a:solidFill>
              <a:latin typeface="Helvetica Neue"/>
              <a:ea typeface="Helvetica Neue"/>
              <a:cs typeface="Helvetica Neue"/>
              <a:sym typeface="Helvetica Neue"/>
            </a:endParaRPr>
          </a:p>
        </p:txBody>
      </p:sp>
      <p:pic>
        <p:nvPicPr>
          <p:cNvPr id="301" name="Google Shape;301;p45"/>
          <p:cNvPicPr preferRelativeResize="0"/>
          <p:nvPr/>
        </p:nvPicPr>
        <p:blipFill rotWithShape="1">
          <a:blip r:embed="rId4">
            <a:alphaModFix/>
          </a:blip>
          <a:srcRect b="17136" l="0" r="52290" t="0"/>
          <a:stretch/>
        </p:blipFill>
        <p:spPr>
          <a:xfrm>
            <a:off x="0" y="0"/>
            <a:ext cx="371095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10" name="Shape 110"/>
        <p:cNvGrpSpPr/>
        <p:nvPr/>
      </p:nvGrpSpPr>
      <p:grpSpPr>
        <a:xfrm>
          <a:off x="0" y="0"/>
          <a:ext cx="0" cy="0"/>
          <a:chOff x="0" y="0"/>
          <a:chExt cx="0" cy="0"/>
        </a:xfrm>
      </p:grpSpPr>
      <p:sp>
        <p:nvSpPr>
          <p:cNvPr id="111" name="Google Shape;111;p28"/>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112" name="Google Shape;112;p28"/>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113" name="Google Shape;113;p28"/>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p46"/>
          <p:cNvPicPr preferRelativeResize="0"/>
          <p:nvPr/>
        </p:nvPicPr>
        <p:blipFill>
          <a:blip r:embed="rId3">
            <a:alphaModFix/>
          </a:blip>
          <a:stretch>
            <a:fillRect/>
          </a:stretch>
        </p:blipFill>
        <p:spPr>
          <a:xfrm>
            <a:off x="4673975" y="76200"/>
            <a:ext cx="4429479" cy="4991100"/>
          </a:xfrm>
          <a:prstGeom prst="rect">
            <a:avLst/>
          </a:prstGeom>
          <a:noFill/>
          <a:ln>
            <a:noFill/>
          </a:ln>
        </p:spPr>
      </p:pic>
      <p:pic>
        <p:nvPicPr>
          <p:cNvPr id="307" name="Google Shape;307;p46"/>
          <p:cNvPicPr preferRelativeResize="0"/>
          <p:nvPr/>
        </p:nvPicPr>
        <p:blipFill rotWithShape="1">
          <a:blip r:embed="rId4">
            <a:alphaModFix/>
          </a:blip>
          <a:srcRect b="0" l="0" r="0" t="0"/>
          <a:stretch/>
        </p:blipFill>
        <p:spPr>
          <a:xfrm>
            <a:off x="7944000" y="4523000"/>
            <a:ext cx="990274" cy="275981"/>
          </a:xfrm>
          <a:prstGeom prst="rect">
            <a:avLst/>
          </a:prstGeom>
          <a:noFill/>
          <a:ln>
            <a:noFill/>
          </a:ln>
        </p:spPr>
      </p:pic>
      <p:pic>
        <p:nvPicPr>
          <p:cNvPr id="308" name="Google Shape;308;p46"/>
          <p:cNvPicPr preferRelativeResize="0"/>
          <p:nvPr/>
        </p:nvPicPr>
        <p:blipFill rotWithShape="1">
          <a:blip r:embed="rId5">
            <a:alphaModFix/>
          </a:blip>
          <a:srcRect b="0" l="10429" r="14810" t="0"/>
          <a:stretch/>
        </p:blipFill>
        <p:spPr>
          <a:xfrm>
            <a:off x="73875" y="76200"/>
            <a:ext cx="4597775" cy="4991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7"/>
          <p:cNvSpPr txBox="1"/>
          <p:nvPr/>
        </p:nvSpPr>
        <p:spPr>
          <a:xfrm>
            <a:off x="4262325" y="1116350"/>
            <a:ext cx="4693200" cy="421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600">
                <a:solidFill>
                  <a:schemeClr val="dk1"/>
                </a:solidFill>
                <a:latin typeface="Helvetica Neue"/>
                <a:ea typeface="Helvetica Neue"/>
                <a:cs typeface="Helvetica Neue"/>
                <a:sym typeface="Helvetica Neue"/>
              </a:rPr>
              <a:t>El CSS, en español «hojas de estilo en cascada», es un </a:t>
            </a:r>
            <a:r>
              <a:rPr b="1" lang="en-GB" sz="1600">
                <a:solidFill>
                  <a:schemeClr val="dk1"/>
                </a:solidFill>
                <a:latin typeface="Helvetica Neue"/>
                <a:ea typeface="Helvetica Neue"/>
                <a:cs typeface="Helvetica Neue"/>
                <a:sym typeface="Helvetica Neue"/>
              </a:rPr>
              <a:t>lenguaje de diseño gráfico</a:t>
            </a:r>
            <a:r>
              <a:rPr lang="en-GB" sz="1600">
                <a:solidFill>
                  <a:schemeClr val="dk1"/>
                </a:solidFill>
                <a:latin typeface="Helvetica Neue"/>
                <a:ea typeface="Helvetica Neue"/>
                <a:cs typeface="Helvetica Neue"/>
                <a:sym typeface="Helvetica Neue"/>
              </a:rPr>
              <a:t>, utilizado para definir y crear la presentación de un documento estructurado, escrito en un lenguaje de marcado.</a:t>
            </a:r>
            <a:r>
              <a:rPr lang="en-GB" sz="1600">
                <a:solidFill>
                  <a:schemeClr val="dk1"/>
                </a:solidFill>
                <a:latin typeface="Helvetica Neue"/>
                <a:ea typeface="Helvetica Neue"/>
                <a:cs typeface="Helvetica Neue"/>
                <a:sym typeface="Helvetica Neue"/>
              </a:rPr>
              <a:t>​</a:t>
            </a:r>
            <a:endParaRPr sz="16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GB" sz="1600">
                <a:solidFill>
                  <a:schemeClr val="dk1"/>
                </a:solidFill>
                <a:latin typeface="Helvetica Neue"/>
                <a:ea typeface="Helvetica Neue"/>
                <a:cs typeface="Helvetica Neue"/>
                <a:sym typeface="Helvetica Neue"/>
              </a:rPr>
              <a:t>Algunos términos que utilizaremos serán:</a:t>
            </a:r>
            <a:endParaRPr sz="16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330200" lvl="0" marL="457200" rtl="0" algn="l">
              <a:lnSpc>
                <a:spcPct val="115000"/>
              </a:lnSpc>
              <a:spcBef>
                <a:spcPts val="0"/>
              </a:spcBef>
              <a:spcAft>
                <a:spcPts val="0"/>
              </a:spcAft>
              <a:buClr>
                <a:srgbClr val="3CEFAB"/>
              </a:buClr>
              <a:buSzPts val="1600"/>
              <a:buFont typeface="Helvetica Neue"/>
              <a:buChar char="●"/>
            </a:pPr>
            <a:r>
              <a:rPr lang="en-GB" sz="1600">
                <a:solidFill>
                  <a:schemeClr val="dk1"/>
                </a:solidFill>
                <a:latin typeface="Helvetica Neue"/>
                <a:ea typeface="Helvetica Neue"/>
                <a:cs typeface="Helvetica Neue"/>
                <a:sym typeface="Helvetica Neue"/>
              </a:rPr>
              <a:t>Estilo.</a:t>
            </a:r>
            <a:endParaRPr sz="1600">
              <a:solidFill>
                <a:schemeClr val="dk1"/>
              </a:solidFill>
              <a:latin typeface="Helvetica Neue"/>
              <a:ea typeface="Helvetica Neue"/>
              <a:cs typeface="Helvetica Neue"/>
              <a:sym typeface="Helvetica Neue"/>
            </a:endParaRPr>
          </a:p>
          <a:p>
            <a:pPr indent="-330200" lvl="0" marL="457200" rtl="0" algn="l">
              <a:lnSpc>
                <a:spcPct val="115000"/>
              </a:lnSpc>
              <a:spcBef>
                <a:spcPts val="0"/>
              </a:spcBef>
              <a:spcAft>
                <a:spcPts val="0"/>
              </a:spcAft>
              <a:buClr>
                <a:srgbClr val="3CEFAB"/>
              </a:buClr>
              <a:buSzPts val="1600"/>
              <a:buFont typeface="Helvetica Neue"/>
              <a:buChar char="●"/>
            </a:pPr>
            <a:r>
              <a:rPr lang="en-GB" sz="1600">
                <a:solidFill>
                  <a:schemeClr val="dk1"/>
                </a:solidFill>
                <a:latin typeface="Helvetica Neue"/>
                <a:ea typeface="Helvetica Neue"/>
                <a:cs typeface="Helvetica Neue"/>
                <a:sym typeface="Helvetica Neue"/>
              </a:rPr>
              <a:t>Reglas.</a:t>
            </a:r>
            <a:endParaRPr sz="1600">
              <a:solidFill>
                <a:schemeClr val="dk1"/>
              </a:solidFill>
              <a:latin typeface="Helvetica Neue"/>
              <a:ea typeface="Helvetica Neue"/>
              <a:cs typeface="Helvetica Neue"/>
              <a:sym typeface="Helvetica Neue"/>
            </a:endParaRPr>
          </a:p>
          <a:p>
            <a:pPr indent="-330200" lvl="0" marL="457200" rtl="0" algn="l">
              <a:lnSpc>
                <a:spcPct val="115000"/>
              </a:lnSpc>
              <a:spcBef>
                <a:spcPts val="0"/>
              </a:spcBef>
              <a:spcAft>
                <a:spcPts val="0"/>
              </a:spcAft>
              <a:buClr>
                <a:srgbClr val="3CEFAB"/>
              </a:buClr>
              <a:buSzPts val="1600"/>
              <a:buFont typeface="Helvetica Neue"/>
              <a:buChar char="●"/>
            </a:pPr>
            <a:r>
              <a:rPr lang="en-GB" sz="1600">
                <a:solidFill>
                  <a:schemeClr val="dk1"/>
                </a:solidFill>
                <a:latin typeface="Helvetica Neue"/>
                <a:ea typeface="Helvetica Neue"/>
                <a:cs typeface="Helvetica Neue"/>
                <a:sym typeface="Helvetica Neue"/>
              </a:rPr>
              <a:t>Medidas.</a:t>
            </a:r>
            <a:endParaRPr sz="1600">
              <a:solidFill>
                <a:schemeClr val="dk1"/>
              </a:solidFill>
              <a:latin typeface="Helvetica Neue"/>
              <a:ea typeface="Helvetica Neue"/>
              <a:cs typeface="Helvetica Neue"/>
              <a:sym typeface="Helvetica Neue"/>
            </a:endParaRPr>
          </a:p>
          <a:p>
            <a:pPr indent="-330200" lvl="0" marL="457200" rtl="0" algn="l">
              <a:lnSpc>
                <a:spcPct val="115000"/>
              </a:lnSpc>
              <a:spcBef>
                <a:spcPts val="0"/>
              </a:spcBef>
              <a:spcAft>
                <a:spcPts val="0"/>
              </a:spcAft>
              <a:buClr>
                <a:srgbClr val="3CEFAB"/>
              </a:buClr>
              <a:buSzPts val="1600"/>
              <a:buFont typeface="Helvetica Neue"/>
              <a:buChar char="●"/>
            </a:pPr>
            <a:r>
              <a:rPr lang="en-GB" sz="1600">
                <a:solidFill>
                  <a:schemeClr val="dk1"/>
                </a:solidFill>
                <a:latin typeface="Helvetica Neue"/>
                <a:ea typeface="Helvetica Neue"/>
                <a:cs typeface="Helvetica Neue"/>
                <a:sym typeface="Helvetica Neue"/>
              </a:rPr>
              <a:t>Fuente.</a:t>
            </a:r>
            <a:endParaRPr sz="1600">
              <a:solidFill>
                <a:schemeClr val="dk1"/>
              </a:solidFill>
              <a:latin typeface="Helvetica Neue"/>
              <a:ea typeface="Helvetica Neue"/>
              <a:cs typeface="Helvetica Neue"/>
              <a:sym typeface="Helvetica Neue"/>
            </a:endParaRPr>
          </a:p>
          <a:p>
            <a:pPr indent="0" lvl="0" marL="0" rtl="0" algn="just">
              <a:lnSpc>
                <a:spcPct val="115000"/>
              </a:lnSpc>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457200" rtl="0" algn="just">
              <a:lnSpc>
                <a:spcPct val="115000"/>
              </a:lnSpc>
              <a:spcBef>
                <a:spcPts val="0"/>
              </a:spcBef>
              <a:spcAft>
                <a:spcPts val="0"/>
              </a:spcAft>
              <a:buNone/>
            </a:pPr>
            <a:r>
              <a:t/>
            </a:r>
            <a:endParaRPr sz="1600">
              <a:solidFill>
                <a:schemeClr val="dk1"/>
              </a:solidFill>
              <a:latin typeface="Helvetica Neue"/>
              <a:ea typeface="Helvetica Neue"/>
              <a:cs typeface="Helvetica Neue"/>
              <a:sym typeface="Helvetica Neue"/>
            </a:endParaRPr>
          </a:p>
        </p:txBody>
      </p:sp>
      <p:pic>
        <p:nvPicPr>
          <p:cNvPr id="314" name="Google Shape;314;p47"/>
          <p:cNvPicPr preferRelativeResize="0"/>
          <p:nvPr/>
        </p:nvPicPr>
        <p:blipFill rotWithShape="1">
          <a:blip r:embed="rId3">
            <a:alphaModFix/>
          </a:blip>
          <a:srcRect b="0" l="0" r="0" t="0"/>
          <a:stretch/>
        </p:blipFill>
        <p:spPr>
          <a:xfrm>
            <a:off x="7944000" y="4523000"/>
            <a:ext cx="990274" cy="275981"/>
          </a:xfrm>
          <a:prstGeom prst="rect">
            <a:avLst/>
          </a:prstGeom>
          <a:noFill/>
          <a:ln>
            <a:noFill/>
          </a:ln>
        </p:spPr>
      </p:pic>
      <p:pic>
        <p:nvPicPr>
          <p:cNvPr id="315" name="Google Shape;315;p47"/>
          <p:cNvPicPr preferRelativeResize="0"/>
          <p:nvPr/>
        </p:nvPicPr>
        <p:blipFill rotWithShape="1">
          <a:blip r:embed="rId4">
            <a:alphaModFix/>
          </a:blip>
          <a:srcRect b="17136" l="48060" r="0" t="0"/>
          <a:stretch/>
        </p:blipFill>
        <p:spPr>
          <a:xfrm>
            <a:off x="0" y="0"/>
            <a:ext cx="4014851" cy="5111450"/>
          </a:xfrm>
          <a:prstGeom prst="rect">
            <a:avLst/>
          </a:prstGeom>
          <a:noFill/>
          <a:ln>
            <a:noFill/>
          </a:ln>
        </p:spPr>
      </p:pic>
      <p:sp>
        <p:nvSpPr>
          <p:cNvPr id="316" name="Google Shape;316;p47"/>
          <p:cNvSpPr txBox="1"/>
          <p:nvPr/>
        </p:nvSpPr>
        <p:spPr>
          <a:xfrm>
            <a:off x="4262325" y="184550"/>
            <a:ext cx="4537500" cy="85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highlight>
                  <a:srgbClr val="E0FF00"/>
                </a:highlight>
                <a:latin typeface="Helvetica Neue"/>
                <a:ea typeface="Helvetica Neue"/>
                <a:cs typeface="Helvetica Neue"/>
                <a:sym typeface="Helvetica Neue"/>
              </a:rPr>
              <a:t>El CSS permite controlar la apariencia de una página web.</a:t>
            </a:r>
            <a:endParaRPr sz="1800">
              <a:highlight>
                <a:srgbClr val="E0FF00"/>
              </a:highlight>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48"/>
          <p:cNvPicPr preferRelativeResize="0"/>
          <p:nvPr/>
        </p:nvPicPr>
        <p:blipFill rotWithShape="1">
          <a:blip r:embed="rId3">
            <a:alphaModFix/>
          </a:blip>
          <a:srcRect b="22203" l="0" r="0" t="0"/>
          <a:stretch/>
        </p:blipFill>
        <p:spPr>
          <a:xfrm>
            <a:off x="4459675" y="76200"/>
            <a:ext cx="4649044" cy="5067300"/>
          </a:xfrm>
          <a:prstGeom prst="rect">
            <a:avLst/>
          </a:prstGeom>
          <a:noFill/>
          <a:ln>
            <a:noFill/>
          </a:ln>
        </p:spPr>
      </p:pic>
      <p:pic>
        <p:nvPicPr>
          <p:cNvPr id="322" name="Google Shape;322;p48"/>
          <p:cNvPicPr preferRelativeResize="0"/>
          <p:nvPr/>
        </p:nvPicPr>
        <p:blipFill rotWithShape="1">
          <a:blip r:embed="rId4">
            <a:alphaModFix/>
          </a:blip>
          <a:srcRect b="0" l="0" r="0" t="0"/>
          <a:stretch/>
        </p:blipFill>
        <p:spPr>
          <a:xfrm>
            <a:off x="7944000" y="4523000"/>
            <a:ext cx="990274" cy="275981"/>
          </a:xfrm>
          <a:prstGeom prst="rect">
            <a:avLst/>
          </a:prstGeom>
          <a:noFill/>
          <a:ln>
            <a:noFill/>
          </a:ln>
        </p:spPr>
      </p:pic>
      <p:pic>
        <p:nvPicPr>
          <p:cNvPr id="323" name="Google Shape;323;p48"/>
          <p:cNvPicPr preferRelativeResize="0"/>
          <p:nvPr/>
        </p:nvPicPr>
        <p:blipFill>
          <a:blip r:embed="rId5">
            <a:alphaModFix/>
          </a:blip>
          <a:stretch>
            <a:fillRect/>
          </a:stretch>
        </p:blipFill>
        <p:spPr>
          <a:xfrm>
            <a:off x="152400" y="76200"/>
            <a:ext cx="4361849" cy="49148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49"/>
          <p:cNvPicPr preferRelativeResize="0"/>
          <p:nvPr/>
        </p:nvPicPr>
        <p:blipFill rotWithShape="1">
          <a:blip r:embed="rId3">
            <a:alphaModFix/>
          </a:blip>
          <a:srcRect b="0" l="0" r="0" t="0"/>
          <a:stretch/>
        </p:blipFill>
        <p:spPr>
          <a:xfrm>
            <a:off x="7944000" y="4523000"/>
            <a:ext cx="990274" cy="275981"/>
          </a:xfrm>
          <a:prstGeom prst="rect">
            <a:avLst/>
          </a:prstGeom>
          <a:noFill/>
          <a:ln>
            <a:noFill/>
          </a:ln>
        </p:spPr>
      </p:pic>
      <p:pic>
        <p:nvPicPr>
          <p:cNvPr id="329" name="Google Shape;329;p49"/>
          <p:cNvPicPr preferRelativeResize="0"/>
          <p:nvPr/>
        </p:nvPicPr>
        <p:blipFill rotWithShape="1">
          <a:blip r:embed="rId4">
            <a:alphaModFix/>
          </a:blip>
          <a:srcRect b="17456" l="0" r="0" t="23491"/>
          <a:stretch/>
        </p:blipFill>
        <p:spPr>
          <a:xfrm>
            <a:off x="644100" y="1091500"/>
            <a:ext cx="7855800" cy="3328826"/>
          </a:xfrm>
          <a:prstGeom prst="rect">
            <a:avLst/>
          </a:prstGeom>
          <a:noFill/>
          <a:ln>
            <a:noFill/>
          </a:ln>
        </p:spPr>
      </p:pic>
      <p:sp>
        <p:nvSpPr>
          <p:cNvPr id="330" name="Google Shape;330;p49"/>
          <p:cNvSpPr txBox="1"/>
          <p:nvPr/>
        </p:nvSpPr>
        <p:spPr>
          <a:xfrm>
            <a:off x="54575" y="4726700"/>
            <a:ext cx="7208100" cy="2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highlight>
                  <a:srgbClr val="FFFF00"/>
                </a:highlight>
                <a:latin typeface="Helvetica Neue"/>
                <a:ea typeface="Helvetica Neue"/>
                <a:cs typeface="Helvetica Neue"/>
                <a:sym typeface="Helvetica Neue"/>
              </a:rPr>
              <a:t>Fuente:</a:t>
            </a:r>
            <a:r>
              <a:rPr lang="en-GB" sz="1300">
                <a:highlight>
                  <a:srgbClr val="FFFF00"/>
                </a:highlight>
              </a:rPr>
              <a:t> </a:t>
            </a:r>
            <a:r>
              <a:rPr lang="en-GB" sz="1300" u="sng">
                <a:solidFill>
                  <a:schemeClr val="hlink"/>
                </a:solidFill>
                <a:highlight>
                  <a:srgbClr val="FFFF00"/>
                </a:highlight>
                <a:hlinkClick r:id="rId5"/>
              </a:rPr>
              <a:t>https://blog.ida.cl/estrategia-digital/diferencias-aplicacion-web-sitio-web/ </a:t>
            </a:r>
            <a:endParaRPr sz="1300">
              <a:highlight>
                <a:srgbClr val="FFFF00"/>
              </a:highlight>
            </a:endParaRPr>
          </a:p>
        </p:txBody>
      </p:sp>
      <p:sp>
        <p:nvSpPr>
          <p:cNvPr id="331" name="Google Shape;331;p49"/>
          <p:cNvSpPr txBox="1"/>
          <p:nvPr>
            <p:ph idx="1" type="subTitle"/>
          </p:nvPr>
        </p:nvSpPr>
        <p:spPr>
          <a:xfrm>
            <a:off x="1228350" y="206650"/>
            <a:ext cx="6687300" cy="723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100"/>
              <a:buNone/>
            </a:pPr>
            <a:r>
              <a:rPr i="1" lang="en-GB" sz="3000">
                <a:solidFill>
                  <a:schemeClr val="dk1"/>
                </a:solidFill>
                <a:latin typeface="Anton"/>
                <a:ea typeface="Anton"/>
                <a:cs typeface="Anton"/>
                <a:sym typeface="Anton"/>
              </a:rPr>
              <a:t>¿QUÉ ES UN LENGUAJE DE PROGRAMACIÓN?</a:t>
            </a:r>
            <a:endParaRPr i="1" sz="3000">
              <a:solidFill>
                <a:schemeClr val="dk1"/>
              </a:solidFill>
              <a:latin typeface="Anton"/>
              <a:ea typeface="Anton"/>
              <a:cs typeface="Anton"/>
              <a:sym typeface="Anton"/>
            </a:endParaRPr>
          </a:p>
          <a:p>
            <a:pPr indent="0" lvl="0" marL="0" rtl="0" algn="l">
              <a:lnSpc>
                <a:spcPct val="115000"/>
              </a:lnSpc>
              <a:spcBef>
                <a:spcPts val="0"/>
              </a:spcBef>
              <a:spcAft>
                <a:spcPts val="0"/>
              </a:spcAft>
              <a:buSzPts val="2800"/>
              <a:buNone/>
            </a:pPr>
            <a:r>
              <a:t/>
            </a:r>
            <a:endParaRPr i="1" sz="3000">
              <a:solidFill>
                <a:schemeClr val="dk1"/>
              </a:solidFill>
              <a:latin typeface="Didact Gothic"/>
              <a:ea typeface="Didact Gothic"/>
              <a:cs typeface="Didact Gothic"/>
              <a:sym typeface="Didact Gothic"/>
            </a:endParaRPr>
          </a:p>
          <a:p>
            <a:pPr indent="0" lvl="0" marL="457200" rtl="0" algn="just">
              <a:lnSpc>
                <a:spcPct val="115000"/>
              </a:lnSpc>
              <a:spcBef>
                <a:spcPts val="0"/>
              </a:spcBef>
              <a:spcAft>
                <a:spcPts val="0"/>
              </a:spcAft>
              <a:buNone/>
            </a:pPr>
            <a:r>
              <a:t/>
            </a:r>
            <a:endParaRPr i="1" sz="3000">
              <a:solidFill>
                <a:schemeClr val="dk1"/>
              </a:solidFill>
              <a:latin typeface="Didact Gothic"/>
              <a:ea typeface="Didact Gothic"/>
              <a:cs typeface="Didact Gothic"/>
              <a:sym typeface="Didact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35" name="Shape 335"/>
        <p:cNvGrpSpPr/>
        <p:nvPr/>
      </p:nvGrpSpPr>
      <p:grpSpPr>
        <a:xfrm>
          <a:off x="0" y="0"/>
          <a:ext cx="0" cy="0"/>
          <a:chOff x="0" y="0"/>
          <a:chExt cx="0" cy="0"/>
        </a:xfrm>
      </p:grpSpPr>
      <p:sp>
        <p:nvSpPr>
          <p:cNvPr id="336" name="Google Shape;336;p50"/>
          <p:cNvSpPr txBox="1"/>
          <p:nvPr/>
        </p:nvSpPr>
        <p:spPr>
          <a:xfrm>
            <a:off x="1163700" y="2077200"/>
            <a:ext cx="6816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CONCEPTOS BÁSICOS SOBRE INTERNET</a:t>
            </a:r>
            <a:endParaRPr i="1" sz="3600">
              <a:latin typeface="Anton"/>
              <a:ea typeface="Anton"/>
              <a:cs typeface="Anton"/>
              <a:sym typeface="Anton"/>
            </a:endParaRPr>
          </a:p>
        </p:txBody>
      </p:sp>
      <p:pic>
        <p:nvPicPr>
          <p:cNvPr id="337" name="Google Shape;337;p5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1"/>
          <p:cNvSpPr/>
          <p:nvPr/>
        </p:nvSpPr>
        <p:spPr>
          <a:xfrm>
            <a:off x="1072950" y="657051"/>
            <a:ext cx="1174200" cy="1174200"/>
          </a:xfrm>
          <a:prstGeom prst="ellipse">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343" name="Google Shape;343;p51"/>
          <p:cNvSpPr/>
          <p:nvPr/>
        </p:nvSpPr>
        <p:spPr>
          <a:xfrm>
            <a:off x="3982882" y="657051"/>
            <a:ext cx="1174200" cy="1174200"/>
          </a:xfrm>
          <a:prstGeom prst="ellipse">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344" name="Google Shape;344;p51"/>
          <p:cNvSpPr/>
          <p:nvPr/>
        </p:nvSpPr>
        <p:spPr>
          <a:xfrm>
            <a:off x="6683469" y="657051"/>
            <a:ext cx="1174200" cy="1174200"/>
          </a:xfrm>
          <a:prstGeom prst="ellipse">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345" name="Google Shape;345;p51"/>
          <p:cNvSpPr txBox="1"/>
          <p:nvPr/>
        </p:nvSpPr>
        <p:spPr>
          <a:xfrm>
            <a:off x="396825" y="2426725"/>
            <a:ext cx="2438100" cy="1775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100"/>
              </a:spcAft>
              <a:buClr>
                <a:schemeClr val="dk1"/>
              </a:buClr>
              <a:buSzPts val="1100"/>
              <a:buFont typeface="Arial"/>
              <a:buNone/>
            </a:pPr>
            <a:r>
              <a:rPr lang="en-GB" sz="1600">
                <a:solidFill>
                  <a:schemeClr val="dk1"/>
                </a:solidFill>
                <a:latin typeface="Helvetica Neue"/>
                <a:ea typeface="Helvetica Neue"/>
                <a:cs typeface="Helvetica Neue"/>
                <a:sym typeface="Helvetica Neue"/>
              </a:rPr>
              <a:t>Se trata de una red de equipos de cálculo, que se relacionan entre sí a través del uso de un lenguaje universal.</a:t>
            </a:r>
            <a:endParaRPr sz="1600">
              <a:latin typeface="Helvetica Neue"/>
              <a:ea typeface="Helvetica Neue"/>
              <a:cs typeface="Helvetica Neue"/>
              <a:sym typeface="Helvetica Neue"/>
            </a:endParaRPr>
          </a:p>
        </p:txBody>
      </p:sp>
      <p:sp>
        <p:nvSpPr>
          <p:cNvPr id="346" name="Google Shape;346;p51"/>
          <p:cNvSpPr txBox="1"/>
          <p:nvPr/>
        </p:nvSpPr>
        <p:spPr>
          <a:xfrm>
            <a:off x="1377735" y="779057"/>
            <a:ext cx="516600" cy="7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800">
              <a:solidFill>
                <a:srgbClr val="FFFFFF"/>
              </a:solidFill>
              <a:latin typeface="Lato"/>
              <a:ea typeface="Lato"/>
              <a:cs typeface="Lato"/>
              <a:sym typeface="Lato"/>
            </a:endParaRPr>
          </a:p>
        </p:txBody>
      </p:sp>
      <p:sp>
        <p:nvSpPr>
          <p:cNvPr id="347" name="Google Shape;347;p51"/>
          <p:cNvSpPr txBox="1"/>
          <p:nvPr/>
        </p:nvSpPr>
        <p:spPr>
          <a:xfrm>
            <a:off x="4342688" y="749457"/>
            <a:ext cx="516600" cy="7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800">
              <a:solidFill>
                <a:srgbClr val="FFFFFF"/>
              </a:solidFill>
              <a:latin typeface="Lato"/>
              <a:ea typeface="Lato"/>
              <a:cs typeface="Lato"/>
              <a:sym typeface="Lato"/>
            </a:endParaRPr>
          </a:p>
        </p:txBody>
      </p:sp>
      <p:pic>
        <p:nvPicPr>
          <p:cNvPr id="348" name="Google Shape;348;p51"/>
          <p:cNvPicPr preferRelativeResize="0"/>
          <p:nvPr/>
        </p:nvPicPr>
        <p:blipFill>
          <a:blip r:embed="rId3">
            <a:alphaModFix/>
          </a:blip>
          <a:stretch>
            <a:fillRect/>
          </a:stretch>
        </p:blipFill>
        <p:spPr>
          <a:xfrm>
            <a:off x="7662700" y="4659025"/>
            <a:ext cx="1186526" cy="330675"/>
          </a:xfrm>
          <a:prstGeom prst="rect">
            <a:avLst/>
          </a:prstGeom>
          <a:noFill/>
          <a:ln>
            <a:noFill/>
          </a:ln>
        </p:spPr>
      </p:pic>
      <p:pic>
        <p:nvPicPr>
          <p:cNvPr id="349" name="Google Shape;349;p51"/>
          <p:cNvPicPr preferRelativeResize="0"/>
          <p:nvPr/>
        </p:nvPicPr>
        <p:blipFill>
          <a:blip r:embed="rId4">
            <a:alphaModFix/>
          </a:blip>
          <a:stretch>
            <a:fillRect/>
          </a:stretch>
        </p:blipFill>
        <p:spPr>
          <a:xfrm>
            <a:off x="1243788" y="844313"/>
            <a:ext cx="784476" cy="784476"/>
          </a:xfrm>
          <a:prstGeom prst="rect">
            <a:avLst/>
          </a:prstGeom>
          <a:noFill/>
          <a:ln>
            <a:noFill/>
          </a:ln>
        </p:spPr>
      </p:pic>
      <p:sp>
        <p:nvSpPr>
          <p:cNvPr id="350" name="Google Shape;350;p51"/>
          <p:cNvSpPr txBox="1"/>
          <p:nvPr/>
        </p:nvSpPr>
        <p:spPr>
          <a:xfrm>
            <a:off x="364800" y="1881963"/>
            <a:ext cx="2438100" cy="5964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300"/>
              </a:spcAft>
              <a:buNone/>
            </a:pPr>
            <a:r>
              <a:rPr i="1" lang="en-GB" sz="2400">
                <a:solidFill>
                  <a:schemeClr val="dk1"/>
                </a:solidFill>
                <a:latin typeface="Anton"/>
                <a:ea typeface="Anton"/>
                <a:cs typeface="Anton"/>
                <a:sym typeface="Anton"/>
              </a:rPr>
              <a:t>INTERNET</a:t>
            </a:r>
            <a:endParaRPr i="1" sz="2400">
              <a:latin typeface="Anton"/>
              <a:ea typeface="Anton"/>
              <a:cs typeface="Anton"/>
              <a:sym typeface="Anton"/>
            </a:endParaRPr>
          </a:p>
        </p:txBody>
      </p:sp>
      <p:sp>
        <p:nvSpPr>
          <p:cNvPr id="351" name="Google Shape;351;p51"/>
          <p:cNvSpPr txBox="1"/>
          <p:nvPr/>
        </p:nvSpPr>
        <p:spPr>
          <a:xfrm>
            <a:off x="3375088" y="1880213"/>
            <a:ext cx="2438100" cy="5964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300"/>
              </a:spcAft>
              <a:buNone/>
            </a:pPr>
            <a:r>
              <a:rPr i="1" lang="en-GB" sz="2400">
                <a:solidFill>
                  <a:schemeClr val="dk1"/>
                </a:solidFill>
                <a:latin typeface="Anton"/>
                <a:ea typeface="Anton"/>
                <a:cs typeface="Anton"/>
                <a:sym typeface="Anton"/>
              </a:rPr>
              <a:t>NAVEGADOR</a:t>
            </a:r>
            <a:endParaRPr i="1" sz="2400">
              <a:latin typeface="Anton"/>
              <a:ea typeface="Anton"/>
              <a:cs typeface="Anton"/>
              <a:sym typeface="Anton"/>
            </a:endParaRPr>
          </a:p>
        </p:txBody>
      </p:sp>
      <p:pic>
        <p:nvPicPr>
          <p:cNvPr id="352" name="Google Shape;352;p51"/>
          <p:cNvPicPr preferRelativeResize="0"/>
          <p:nvPr/>
        </p:nvPicPr>
        <p:blipFill>
          <a:blip r:embed="rId5">
            <a:alphaModFix/>
          </a:blip>
          <a:stretch>
            <a:fillRect/>
          </a:stretch>
        </p:blipFill>
        <p:spPr>
          <a:xfrm>
            <a:off x="4118650" y="825649"/>
            <a:ext cx="834962" cy="834943"/>
          </a:xfrm>
          <a:prstGeom prst="rect">
            <a:avLst/>
          </a:prstGeom>
          <a:noFill/>
          <a:ln>
            <a:noFill/>
          </a:ln>
        </p:spPr>
      </p:pic>
      <p:sp>
        <p:nvSpPr>
          <p:cNvPr id="353" name="Google Shape;353;p51"/>
          <p:cNvSpPr txBox="1"/>
          <p:nvPr/>
        </p:nvSpPr>
        <p:spPr>
          <a:xfrm>
            <a:off x="3330800" y="2579125"/>
            <a:ext cx="2438100" cy="1775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100"/>
              </a:spcAft>
              <a:buNone/>
            </a:pPr>
            <a:r>
              <a:rPr lang="en-GB" sz="1600">
                <a:solidFill>
                  <a:schemeClr val="dk1"/>
                </a:solidFill>
                <a:latin typeface="Helvetica Neue"/>
                <a:ea typeface="Helvetica Neue"/>
                <a:cs typeface="Helvetica Neue"/>
                <a:sym typeface="Helvetica Neue"/>
              </a:rPr>
              <a:t>Es el instrumento que permite a los usuarios de internet navegar entre las distintas páginas de sitios webs.</a:t>
            </a:r>
            <a:endParaRPr sz="1600">
              <a:latin typeface="Helvetica Neue"/>
              <a:ea typeface="Helvetica Neue"/>
              <a:cs typeface="Helvetica Neue"/>
              <a:sym typeface="Helvetica Neue"/>
            </a:endParaRPr>
          </a:p>
        </p:txBody>
      </p:sp>
      <p:sp>
        <p:nvSpPr>
          <p:cNvPr id="354" name="Google Shape;354;p51"/>
          <p:cNvSpPr txBox="1"/>
          <p:nvPr/>
        </p:nvSpPr>
        <p:spPr>
          <a:xfrm>
            <a:off x="6032550" y="1906698"/>
            <a:ext cx="2438100" cy="519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300"/>
              </a:spcAft>
              <a:buNone/>
            </a:pPr>
            <a:r>
              <a:rPr i="1" lang="en-GB" sz="2400">
                <a:solidFill>
                  <a:schemeClr val="dk1"/>
                </a:solidFill>
                <a:latin typeface="Anton"/>
                <a:ea typeface="Anton"/>
                <a:cs typeface="Anton"/>
                <a:sym typeface="Anton"/>
              </a:rPr>
              <a:t>BUSCADOR</a:t>
            </a:r>
            <a:r>
              <a:rPr i="1" lang="en-GB" sz="2400">
                <a:solidFill>
                  <a:schemeClr val="dk1"/>
                </a:solidFill>
                <a:latin typeface="Anton"/>
                <a:ea typeface="Anton"/>
                <a:cs typeface="Anton"/>
                <a:sym typeface="Anton"/>
              </a:rPr>
              <a:t> </a:t>
            </a:r>
            <a:endParaRPr i="1" sz="2400">
              <a:latin typeface="Anton"/>
              <a:ea typeface="Anton"/>
              <a:cs typeface="Anton"/>
              <a:sym typeface="Anton"/>
            </a:endParaRPr>
          </a:p>
        </p:txBody>
      </p:sp>
      <p:sp>
        <p:nvSpPr>
          <p:cNvPr id="355" name="Google Shape;355;p51"/>
          <p:cNvSpPr txBox="1"/>
          <p:nvPr/>
        </p:nvSpPr>
        <p:spPr>
          <a:xfrm>
            <a:off x="6022175" y="2379625"/>
            <a:ext cx="2737500" cy="2174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100"/>
              </a:spcAft>
              <a:buNone/>
            </a:pPr>
            <a:r>
              <a:rPr lang="en-GB" sz="1600">
                <a:solidFill>
                  <a:schemeClr val="dk1"/>
                </a:solidFill>
                <a:latin typeface="Helvetica Neue"/>
                <a:ea typeface="Helvetica Neue"/>
                <a:cs typeface="Helvetica Neue"/>
                <a:sym typeface="Helvetica Neue"/>
              </a:rPr>
              <a:t>E</a:t>
            </a:r>
            <a:r>
              <a:rPr lang="en-GB" sz="1600">
                <a:solidFill>
                  <a:schemeClr val="dk1"/>
                </a:solidFill>
                <a:latin typeface="Helvetica Neue"/>
                <a:ea typeface="Helvetica Neue"/>
                <a:cs typeface="Helvetica Neue"/>
                <a:sym typeface="Helvetica Neue"/>
              </a:rPr>
              <a:t>s un sistema informático que busca todo tipo de información en la web, almacenando la misma en una enorme base de datos, para arrojar la información solicitada.</a:t>
            </a:r>
            <a:endParaRPr sz="1600">
              <a:solidFill>
                <a:schemeClr val="dk1"/>
              </a:solidFill>
              <a:latin typeface="Helvetica Neue"/>
              <a:ea typeface="Helvetica Neue"/>
              <a:cs typeface="Helvetica Neue"/>
              <a:sym typeface="Helvetica Neue"/>
            </a:endParaRPr>
          </a:p>
        </p:txBody>
      </p:sp>
      <p:pic>
        <p:nvPicPr>
          <p:cNvPr id="356" name="Google Shape;356;p51"/>
          <p:cNvPicPr preferRelativeResize="0"/>
          <p:nvPr/>
        </p:nvPicPr>
        <p:blipFill>
          <a:blip r:embed="rId6">
            <a:alphaModFix/>
          </a:blip>
          <a:stretch>
            <a:fillRect/>
          </a:stretch>
        </p:blipFill>
        <p:spPr>
          <a:xfrm>
            <a:off x="6864650" y="820425"/>
            <a:ext cx="784475" cy="784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2"/>
          <p:cNvSpPr txBox="1"/>
          <p:nvPr/>
        </p:nvSpPr>
        <p:spPr>
          <a:xfrm>
            <a:off x="4315725" y="721850"/>
            <a:ext cx="41427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i="1" lang="en-GB" sz="3000">
                <a:latin typeface="Anton"/>
                <a:ea typeface="Anton"/>
                <a:cs typeface="Anton"/>
                <a:sym typeface="Anton"/>
              </a:rPr>
              <a:t>¿QUÉ ES UN SITIO WEB?</a:t>
            </a:r>
            <a:endParaRPr b="0" i="1" sz="3000" u="none" cap="none" strike="noStrike">
              <a:solidFill>
                <a:srgbClr val="000000"/>
              </a:solidFill>
              <a:latin typeface="Anton"/>
              <a:ea typeface="Anton"/>
              <a:cs typeface="Anton"/>
              <a:sym typeface="Anton"/>
            </a:endParaRPr>
          </a:p>
        </p:txBody>
      </p:sp>
      <p:pic>
        <p:nvPicPr>
          <p:cNvPr id="362" name="Google Shape;362;p5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63" name="Google Shape;363;p52"/>
          <p:cNvPicPr preferRelativeResize="0"/>
          <p:nvPr/>
        </p:nvPicPr>
        <p:blipFill>
          <a:blip r:embed="rId4">
            <a:alphaModFix/>
          </a:blip>
          <a:stretch>
            <a:fillRect/>
          </a:stretch>
        </p:blipFill>
        <p:spPr>
          <a:xfrm>
            <a:off x="0" y="78600"/>
            <a:ext cx="3914911" cy="5064900"/>
          </a:xfrm>
          <a:prstGeom prst="rect">
            <a:avLst/>
          </a:prstGeom>
          <a:noFill/>
          <a:ln>
            <a:noFill/>
          </a:ln>
        </p:spPr>
      </p:pic>
      <p:sp>
        <p:nvSpPr>
          <p:cNvPr id="364" name="Google Shape;364;p52"/>
          <p:cNvSpPr txBox="1"/>
          <p:nvPr/>
        </p:nvSpPr>
        <p:spPr>
          <a:xfrm>
            <a:off x="4274550" y="1865050"/>
            <a:ext cx="4327500" cy="1758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GB" sz="1800">
                <a:solidFill>
                  <a:schemeClr val="dk1"/>
                </a:solidFill>
                <a:latin typeface="Helvetica Neue"/>
                <a:ea typeface="Helvetica Neue"/>
                <a:cs typeface="Helvetica Neue"/>
                <a:sym typeface="Helvetica Neue"/>
              </a:rPr>
              <a:t>E</a:t>
            </a:r>
            <a:r>
              <a:rPr lang="en-GB" sz="1800">
                <a:solidFill>
                  <a:schemeClr val="dk1"/>
                </a:solidFill>
                <a:latin typeface="Helvetica Neue"/>
                <a:ea typeface="Helvetica Neue"/>
                <a:cs typeface="Helvetica Neue"/>
                <a:sym typeface="Helvetica Neue"/>
              </a:rPr>
              <a:t>s un </a:t>
            </a:r>
            <a:r>
              <a:rPr lang="en-GB" sz="1800">
                <a:solidFill>
                  <a:schemeClr val="dk1"/>
                </a:solidFill>
                <a:highlight>
                  <a:srgbClr val="E0FF00"/>
                </a:highlight>
                <a:latin typeface="Helvetica Neue"/>
                <a:ea typeface="Helvetica Neue"/>
                <a:cs typeface="Helvetica Neue"/>
                <a:sym typeface="Helvetica Neue"/>
              </a:rPr>
              <a:t>espacio virtual en Internet</a:t>
            </a:r>
            <a:r>
              <a:rPr lang="en-GB" sz="1800">
                <a:solidFill>
                  <a:schemeClr val="dk1"/>
                </a:solidFill>
                <a:latin typeface="Helvetica Neue"/>
                <a:ea typeface="Helvetica Neue"/>
                <a:cs typeface="Helvetica Neue"/>
                <a:sym typeface="Helvetica Neue"/>
              </a:rPr>
              <a:t>. Se trata de un conjunto de páginas web</a:t>
            </a:r>
            <a:r>
              <a:rPr lang="en-GB" sz="1800">
                <a:solidFill>
                  <a:schemeClr val="dk1"/>
                </a:solidFill>
                <a:latin typeface="Helvetica Neue"/>
                <a:ea typeface="Helvetica Neue"/>
                <a:cs typeface="Helvetica Neue"/>
                <a:sym typeface="Helvetica Neue"/>
              </a:rPr>
              <a:t>,</a:t>
            </a:r>
            <a:r>
              <a:rPr lang="en-GB" sz="1800">
                <a:solidFill>
                  <a:schemeClr val="dk1"/>
                </a:solidFill>
                <a:latin typeface="Helvetica Neue"/>
                <a:ea typeface="Helvetica Neue"/>
                <a:cs typeface="Helvetica Neue"/>
                <a:sym typeface="Helvetica Neue"/>
              </a:rPr>
              <a:t> accesibles desde un mismo dominio o subdominio de la </a:t>
            </a:r>
            <a:r>
              <a:rPr lang="en-GB" sz="1800">
                <a:solidFill>
                  <a:schemeClr val="dk1"/>
                </a:solidFill>
                <a:highlight>
                  <a:srgbClr val="E0FF00"/>
                </a:highlight>
                <a:latin typeface="Helvetica Neue"/>
                <a:ea typeface="Helvetica Neue"/>
                <a:cs typeface="Helvetica Neue"/>
                <a:sym typeface="Helvetica Neue"/>
              </a:rPr>
              <a:t>World Wide Web (WWW)</a:t>
            </a:r>
            <a:r>
              <a:rPr lang="en-GB" sz="1800">
                <a:solidFill>
                  <a:schemeClr val="dk1"/>
                </a:solidFill>
                <a:latin typeface="Helvetica Neue"/>
                <a:ea typeface="Helvetica Neue"/>
                <a:cs typeface="Helvetica Neue"/>
                <a:sym typeface="Helvetica Neue"/>
              </a:rPr>
              <a:t>.</a:t>
            </a:r>
            <a:endParaRPr sz="1800">
              <a:solidFill>
                <a:schemeClr val="dk1"/>
              </a:solidFill>
              <a:latin typeface="Helvetica Neue"/>
              <a:ea typeface="Helvetica Neue"/>
              <a:cs typeface="Helvetica Neue"/>
              <a:sym typeface="Helvetica Neue"/>
            </a:endParaRPr>
          </a:p>
          <a:p>
            <a:pPr indent="0" lvl="0" marL="0" rtl="0" algn="just">
              <a:spcBef>
                <a:spcPts val="0"/>
              </a:spcBef>
              <a:spcAft>
                <a:spcPts val="0"/>
              </a:spcAft>
              <a:buNone/>
            </a:pPr>
            <a:r>
              <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68" name="Shape 368"/>
        <p:cNvGrpSpPr/>
        <p:nvPr/>
      </p:nvGrpSpPr>
      <p:grpSpPr>
        <a:xfrm>
          <a:off x="0" y="0"/>
          <a:ext cx="0" cy="0"/>
          <a:chOff x="0" y="0"/>
          <a:chExt cx="0" cy="0"/>
        </a:xfrm>
      </p:grpSpPr>
      <p:sp>
        <p:nvSpPr>
          <p:cNvPr id="369" name="Google Shape;369;p53"/>
          <p:cNvSpPr txBox="1"/>
          <p:nvPr/>
        </p:nvSpPr>
        <p:spPr>
          <a:xfrm>
            <a:off x="852150" y="2636863"/>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a:ea typeface="Lato"/>
              <a:cs typeface="Lato"/>
              <a:sym typeface="Lato"/>
            </a:endParaRPr>
          </a:p>
        </p:txBody>
      </p:sp>
      <p:sp>
        <p:nvSpPr>
          <p:cNvPr id="370" name="Google Shape;370;p53"/>
          <p:cNvSpPr txBox="1"/>
          <p:nvPr/>
        </p:nvSpPr>
        <p:spPr>
          <a:xfrm>
            <a:off x="2000950" y="1962788"/>
            <a:ext cx="5304300" cy="207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SITIO WEB Y PÁGINA WEB</a:t>
            </a:r>
            <a:endParaRPr i="1" sz="4000">
              <a:latin typeface="Anton"/>
              <a:ea typeface="Anton"/>
              <a:cs typeface="Anton"/>
              <a:sym typeface="Anton"/>
            </a:endParaRPr>
          </a:p>
          <a:p>
            <a:pPr indent="0" lvl="0" marL="0" rtl="0" algn="ctr">
              <a:spcBef>
                <a:spcPts val="0"/>
              </a:spcBef>
              <a:spcAft>
                <a:spcPts val="0"/>
              </a:spcAft>
              <a:buNone/>
            </a:pPr>
            <a:r>
              <a:rPr i="1" lang="en-GB" sz="4000">
                <a:latin typeface="Anton"/>
                <a:ea typeface="Anton"/>
                <a:cs typeface="Anton"/>
                <a:sym typeface="Anton"/>
              </a:rPr>
              <a:t>NO SON LO MISMO.</a:t>
            </a:r>
            <a:endParaRPr i="1" sz="4000">
              <a:latin typeface="Anton"/>
              <a:ea typeface="Anton"/>
              <a:cs typeface="Anton"/>
              <a:sym typeface="Anton"/>
            </a:endParaRPr>
          </a:p>
        </p:txBody>
      </p:sp>
      <p:pic>
        <p:nvPicPr>
          <p:cNvPr id="371" name="Google Shape;371;p5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72" name="Google Shape;372;p53"/>
          <p:cNvPicPr preferRelativeResize="0"/>
          <p:nvPr/>
        </p:nvPicPr>
        <p:blipFill rotWithShape="1">
          <a:blip r:embed="rId4">
            <a:alphaModFix/>
          </a:blip>
          <a:srcRect b="0" l="0" r="0" t="0"/>
          <a:stretch/>
        </p:blipFill>
        <p:spPr>
          <a:xfrm>
            <a:off x="4059838" y="832037"/>
            <a:ext cx="1186525" cy="1186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4"/>
          <p:cNvSpPr txBox="1"/>
          <p:nvPr/>
        </p:nvSpPr>
        <p:spPr>
          <a:xfrm>
            <a:off x="1717500" y="67525"/>
            <a:ext cx="5709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i="1" lang="en-GB" sz="4000">
                <a:latin typeface="Anton"/>
                <a:ea typeface="Anton"/>
                <a:cs typeface="Anton"/>
                <a:sym typeface="Anton"/>
              </a:rPr>
              <a:t>DIFERENCIA ENTRE </a:t>
            </a:r>
            <a:endParaRPr i="1" sz="4000">
              <a:latin typeface="Anton"/>
              <a:ea typeface="Anton"/>
              <a:cs typeface="Anton"/>
              <a:sym typeface="Anton"/>
            </a:endParaRPr>
          </a:p>
          <a:p>
            <a:pPr indent="0" lvl="0" marL="0" marR="0" rtl="0" algn="ctr">
              <a:lnSpc>
                <a:spcPct val="100000"/>
              </a:lnSpc>
              <a:spcBef>
                <a:spcPts val="0"/>
              </a:spcBef>
              <a:spcAft>
                <a:spcPts val="0"/>
              </a:spcAft>
              <a:buClr>
                <a:srgbClr val="000000"/>
              </a:buClr>
              <a:buSzPts val="4500"/>
              <a:buFont typeface="Arial"/>
              <a:buNone/>
            </a:pPr>
            <a:r>
              <a:rPr i="1" lang="en-GB" sz="4000">
                <a:latin typeface="Anton"/>
                <a:ea typeface="Anton"/>
                <a:cs typeface="Anton"/>
                <a:sym typeface="Anton"/>
              </a:rPr>
              <a:t>PÁGINA WEB Y SITIO WEB</a:t>
            </a:r>
            <a:endParaRPr b="0" i="1" sz="4000" u="none" cap="none" strike="noStrike">
              <a:solidFill>
                <a:srgbClr val="000000"/>
              </a:solidFill>
              <a:latin typeface="Anton"/>
              <a:ea typeface="Anton"/>
              <a:cs typeface="Anton"/>
              <a:sym typeface="Anton"/>
            </a:endParaRPr>
          </a:p>
        </p:txBody>
      </p:sp>
      <p:pic>
        <p:nvPicPr>
          <p:cNvPr id="378" name="Google Shape;378;p5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79" name="Google Shape;379;p54"/>
          <p:cNvPicPr preferRelativeResize="0"/>
          <p:nvPr/>
        </p:nvPicPr>
        <p:blipFill rotWithShape="1">
          <a:blip r:embed="rId4">
            <a:alphaModFix/>
          </a:blip>
          <a:srcRect b="0" l="0" r="0" t="4770"/>
          <a:stretch/>
        </p:blipFill>
        <p:spPr>
          <a:xfrm>
            <a:off x="1624125" y="1405064"/>
            <a:ext cx="5895750" cy="350903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id="384" name="Google Shape;384;p55"/>
          <p:cNvPicPr preferRelativeResize="0"/>
          <p:nvPr/>
        </p:nvPicPr>
        <p:blipFill>
          <a:blip r:embed="rId3">
            <a:alphaModFix/>
          </a:blip>
          <a:stretch>
            <a:fillRect/>
          </a:stretch>
        </p:blipFill>
        <p:spPr>
          <a:xfrm>
            <a:off x="691450" y="782300"/>
            <a:ext cx="8262251" cy="1075500"/>
          </a:xfrm>
          <a:prstGeom prst="rect">
            <a:avLst/>
          </a:prstGeom>
          <a:noFill/>
          <a:ln>
            <a:noFill/>
          </a:ln>
        </p:spPr>
      </p:pic>
      <p:sp>
        <p:nvSpPr>
          <p:cNvPr id="385" name="Google Shape;385;p55"/>
          <p:cNvSpPr txBox="1"/>
          <p:nvPr>
            <p:ph idx="1" type="body"/>
          </p:nvPr>
        </p:nvSpPr>
        <p:spPr>
          <a:xfrm>
            <a:off x="3248975" y="1650900"/>
            <a:ext cx="5656800" cy="293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sz="1600">
                <a:solidFill>
                  <a:schemeClr val="dk1"/>
                </a:solidFill>
                <a:latin typeface="Helvetica Neue"/>
                <a:ea typeface="Helvetica Neue"/>
                <a:cs typeface="Helvetica Neue"/>
                <a:sym typeface="Helvetica Neue"/>
              </a:rPr>
              <a:t>Al abrir un browser o navegador, e ingresar una página web, se lo suele hacer por su nombre, por </a:t>
            </a:r>
            <a:r>
              <a:rPr lang="en-GB" sz="1600">
                <a:solidFill>
                  <a:schemeClr val="dk1"/>
                </a:solidFill>
                <a:latin typeface="Helvetica Neue"/>
                <a:ea typeface="Helvetica Neue"/>
                <a:cs typeface="Helvetica Neue"/>
                <a:sym typeface="Helvetica Neue"/>
              </a:rPr>
              <a:t>ejemplo: </a:t>
            </a:r>
            <a:r>
              <a:rPr lang="en-GB" sz="1600" u="sng">
                <a:solidFill>
                  <a:schemeClr val="hlink"/>
                </a:solidFill>
                <a:latin typeface="Helvetica Neue"/>
                <a:ea typeface="Helvetica Neue"/>
                <a:cs typeface="Helvetica Neue"/>
                <a:sym typeface="Helvetica Neue"/>
                <a:hlinkClick r:id="rId4"/>
              </a:rPr>
              <a:t>www.coderhouse.com</a:t>
            </a:r>
            <a:r>
              <a:rPr lang="en-GB" sz="1600">
                <a:solidFill>
                  <a:schemeClr val="dk1"/>
                </a:solidFill>
                <a:latin typeface="Helvetica Neue"/>
                <a:ea typeface="Helvetica Neue"/>
                <a:cs typeface="Helvetica Neue"/>
                <a:sym typeface="Helvetica Neue"/>
              </a:rPr>
              <a:t> </a:t>
            </a:r>
            <a:endParaRPr sz="16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SzPts val="1800"/>
              <a:buNone/>
            </a:pPr>
            <a:r>
              <a:t/>
            </a:r>
            <a:endParaRPr sz="16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SzPts val="1800"/>
              <a:buNone/>
            </a:pPr>
            <a:r>
              <a:rPr lang="en-GB" sz="1600">
                <a:solidFill>
                  <a:schemeClr val="dk1"/>
                </a:solidFill>
                <a:latin typeface="Helvetica Neue"/>
                <a:ea typeface="Helvetica Neue"/>
                <a:cs typeface="Helvetica Neue"/>
                <a:sym typeface="Helvetica Neue"/>
              </a:rPr>
              <a:t>A lo largo de toda la red de internet, hay una serie de máquinas que hacen de “agenda” y nos dan la </a:t>
            </a:r>
            <a:r>
              <a:rPr lang="en-GB" sz="1600">
                <a:solidFill>
                  <a:schemeClr val="dk1"/>
                </a:solidFill>
                <a:latin typeface="Helvetica Neue"/>
                <a:ea typeface="Helvetica Neue"/>
                <a:cs typeface="Helvetica Neue"/>
                <a:sym typeface="Helvetica Neue"/>
              </a:rPr>
              <a:t>dirección </a:t>
            </a:r>
            <a:r>
              <a:rPr lang="en-GB" sz="1600">
                <a:solidFill>
                  <a:schemeClr val="dk1"/>
                </a:solidFill>
                <a:latin typeface="Helvetica Neue"/>
                <a:ea typeface="Helvetica Neue"/>
                <a:cs typeface="Helvetica Neue"/>
                <a:sym typeface="Helvetica Neue"/>
              </a:rPr>
              <a:t>IP</a:t>
            </a:r>
            <a:r>
              <a:rPr lang="en-GB" sz="1600">
                <a:solidFill>
                  <a:schemeClr val="dk1"/>
                </a:solidFill>
                <a:latin typeface="Helvetica Neue"/>
                <a:ea typeface="Helvetica Neue"/>
                <a:cs typeface="Helvetica Neue"/>
                <a:sym typeface="Helvetica Neue"/>
              </a:rPr>
              <a:t>.  </a:t>
            </a:r>
            <a:r>
              <a:rPr lang="en-GB" sz="1600">
                <a:solidFill>
                  <a:schemeClr val="dk1"/>
                </a:solidFill>
                <a:latin typeface="Helvetica Neue"/>
                <a:ea typeface="Helvetica Neue"/>
                <a:cs typeface="Helvetica Neue"/>
                <a:sym typeface="Helvetica Neue"/>
              </a:rPr>
              <a:t>La dirección IP es un conjunto de números que identifica, de manera lógica y jerárquica, a una interfaz en red. </a:t>
            </a:r>
            <a:endParaRPr sz="1600">
              <a:solidFill>
                <a:schemeClr val="dk1"/>
              </a:solidFill>
              <a:latin typeface="Helvetica Neue"/>
              <a:ea typeface="Helvetica Neue"/>
              <a:cs typeface="Helvetica Neue"/>
              <a:sym typeface="Helvetica Neue"/>
            </a:endParaRPr>
          </a:p>
          <a:p>
            <a:pPr indent="0" lvl="0" marL="0" rtl="0" algn="ctr">
              <a:lnSpc>
                <a:spcPct val="115000"/>
              </a:lnSpc>
              <a:spcBef>
                <a:spcPts val="1100"/>
              </a:spcBef>
              <a:spcAft>
                <a:spcPts val="0"/>
              </a:spcAft>
              <a:buSzPts val="1800"/>
              <a:buNone/>
            </a:pPr>
            <a:r>
              <a:rPr lang="en-GB">
                <a:solidFill>
                  <a:schemeClr val="dk1"/>
                </a:solidFill>
                <a:highlight>
                  <a:srgbClr val="E0FF00"/>
                </a:highlight>
                <a:latin typeface="Helvetica Neue"/>
                <a:ea typeface="Helvetica Neue"/>
                <a:cs typeface="Helvetica Neue"/>
                <a:sym typeface="Helvetica Neue"/>
              </a:rPr>
              <a:t>www.coderhouse.com   = 159.89.87.61</a:t>
            </a:r>
            <a:endParaRPr>
              <a:solidFill>
                <a:schemeClr val="dk1"/>
              </a:solidFill>
              <a:highlight>
                <a:srgbClr val="E0FF00"/>
              </a:highlight>
              <a:latin typeface="Helvetica Neue"/>
              <a:ea typeface="Helvetica Neue"/>
              <a:cs typeface="Helvetica Neue"/>
              <a:sym typeface="Helvetica Neue"/>
            </a:endParaRPr>
          </a:p>
          <a:p>
            <a:pPr indent="0" lvl="0" marL="0" rtl="0" algn="l">
              <a:lnSpc>
                <a:spcPct val="115000"/>
              </a:lnSpc>
              <a:spcBef>
                <a:spcPts val="1100"/>
              </a:spcBef>
              <a:spcAft>
                <a:spcPts val="1100"/>
              </a:spcAft>
              <a:buClr>
                <a:schemeClr val="dk1"/>
              </a:buClr>
              <a:buSzPts val="1100"/>
              <a:buFont typeface="Arial"/>
              <a:buNone/>
            </a:pPr>
            <a:r>
              <a:t/>
            </a:r>
            <a:endParaRPr sz="1600">
              <a:latin typeface="Helvetica Neue"/>
              <a:ea typeface="Helvetica Neue"/>
              <a:cs typeface="Helvetica Neue"/>
              <a:sym typeface="Helvetica Neue"/>
            </a:endParaRPr>
          </a:p>
        </p:txBody>
      </p:sp>
      <p:pic>
        <p:nvPicPr>
          <p:cNvPr id="386" name="Google Shape;386;p55"/>
          <p:cNvPicPr preferRelativeResize="0"/>
          <p:nvPr/>
        </p:nvPicPr>
        <p:blipFill rotWithShape="1">
          <a:blip r:embed="rId5">
            <a:alphaModFix/>
          </a:blip>
          <a:srcRect b="0" l="0" r="0" t="0"/>
          <a:stretch/>
        </p:blipFill>
        <p:spPr>
          <a:xfrm>
            <a:off x="7567925" y="4659625"/>
            <a:ext cx="1186526" cy="330675"/>
          </a:xfrm>
          <a:prstGeom prst="rect">
            <a:avLst/>
          </a:prstGeom>
          <a:noFill/>
          <a:ln>
            <a:noFill/>
          </a:ln>
        </p:spPr>
      </p:pic>
      <p:pic>
        <p:nvPicPr>
          <p:cNvPr id="387" name="Google Shape;387;p55"/>
          <p:cNvPicPr preferRelativeResize="0"/>
          <p:nvPr/>
        </p:nvPicPr>
        <p:blipFill rotWithShape="1">
          <a:blip r:embed="rId6">
            <a:alphaModFix/>
          </a:blip>
          <a:srcRect b="0" l="21064" r="19647" t="0"/>
          <a:stretch/>
        </p:blipFill>
        <p:spPr>
          <a:xfrm>
            <a:off x="356450" y="1869125"/>
            <a:ext cx="2563200" cy="2223850"/>
          </a:xfrm>
          <a:prstGeom prst="rect">
            <a:avLst/>
          </a:prstGeom>
          <a:noFill/>
          <a:ln>
            <a:noFill/>
          </a:ln>
        </p:spPr>
      </p:pic>
      <p:sp>
        <p:nvSpPr>
          <p:cNvPr id="388" name="Google Shape;388;p55"/>
          <p:cNvSpPr txBox="1"/>
          <p:nvPr/>
        </p:nvSpPr>
        <p:spPr>
          <a:xfrm>
            <a:off x="1625100" y="144500"/>
            <a:ext cx="5893800" cy="637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1100"/>
              </a:spcAft>
              <a:buNone/>
            </a:pPr>
            <a:r>
              <a:rPr lang="en-GB" sz="3000">
                <a:solidFill>
                  <a:schemeClr val="dk1"/>
                </a:solidFill>
                <a:latin typeface="Anton"/>
                <a:ea typeface="Anton"/>
                <a:cs typeface="Anton"/>
                <a:sym typeface="Anton"/>
              </a:rPr>
              <a:t>EL MODELO CLIENTE-SERVIDOR </a:t>
            </a:r>
            <a:endParaRPr sz="3000">
              <a:solidFill>
                <a:schemeClr val="dk1"/>
              </a:solidFill>
              <a:latin typeface="Anton"/>
              <a:ea typeface="Anton"/>
              <a:cs typeface="Anton"/>
              <a:sym typeface="Anto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17" name="Shape 117"/>
        <p:cNvGrpSpPr/>
        <p:nvPr/>
      </p:nvGrpSpPr>
      <p:grpSpPr>
        <a:xfrm>
          <a:off x="0" y="0"/>
          <a:ext cx="0" cy="0"/>
          <a:chOff x="0" y="0"/>
          <a:chExt cx="0" cy="0"/>
        </a:xfrm>
      </p:grpSpPr>
      <p:sp>
        <p:nvSpPr>
          <p:cNvPr id="118" name="Google Shape;118;p29"/>
          <p:cNvSpPr txBox="1"/>
          <p:nvPr/>
        </p:nvSpPr>
        <p:spPr>
          <a:xfrm>
            <a:off x="1398000" y="552325"/>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PRESENTACIÓN DE ESTUDIANTES</a:t>
            </a:r>
            <a:endParaRPr i="1" sz="3600">
              <a:solidFill>
                <a:srgbClr val="121212"/>
              </a:solidFill>
              <a:latin typeface="Anton"/>
              <a:ea typeface="Anton"/>
              <a:cs typeface="Anton"/>
              <a:sym typeface="Anton"/>
            </a:endParaRPr>
          </a:p>
        </p:txBody>
      </p:sp>
      <p:sp>
        <p:nvSpPr>
          <p:cNvPr id="119" name="Google Shape;119;p29"/>
          <p:cNvSpPr txBox="1"/>
          <p:nvPr/>
        </p:nvSpPr>
        <p:spPr>
          <a:xfrm>
            <a:off x="4310850" y="1541425"/>
            <a:ext cx="3516300" cy="276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400">
                <a:solidFill>
                  <a:srgbClr val="222222"/>
                </a:solidFill>
                <a:latin typeface="Helvetica Neue"/>
                <a:ea typeface="Helvetica Neue"/>
                <a:cs typeface="Helvetica Neue"/>
                <a:sym typeface="Helvetica Neue"/>
              </a:rPr>
              <a:t>Por encuestas de Zoom:</a:t>
            </a:r>
            <a:endParaRPr sz="2400">
              <a:solidFill>
                <a:srgbClr val="222222"/>
              </a:solidFill>
              <a:latin typeface="Helvetica Neue"/>
              <a:ea typeface="Helvetica Neue"/>
              <a:cs typeface="Helvetica Neue"/>
              <a:sym typeface="Helvetica Neue"/>
            </a:endParaRPr>
          </a:p>
          <a:p>
            <a:pPr indent="-342900" lvl="0" marL="457200" rtl="0" algn="l">
              <a:spcBef>
                <a:spcPts val="0"/>
              </a:spcBef>
              <a:spcAft>
                <a:spcPts val="0"/>
              </a:spcAft>
              <a:buClr>
                <a:srgbClr val="222222"/>
              </a:buClr>
              <a:buSzPts val="1800"/>
              <a:buFont typeface="Helvetica Neue"/>
              <a:buAutoNum type="arabicPeriod"/>
            </a:pPr>
            <a:r>
              <a:rPr lang="en-GB" sz="1800">
                <a:solidFill>
                  <a:srgbClr val="222222"/>
                </a:solidFill>
                <a:latin typeface="Helvetica Neue"/>
                <a:ea typeface="Helvetica Neue"/>
                <a:cs typeface="Helvetica Neue"/>
                <a:sym typeface="Helvetica Neue"/>
              </a:rPr>
              <a:t>País</a:t>
            </a:r>
            <a:endParaRPr sz="1800">
              <a:solidFill>
                <a:srgbClr val="222222"/>
              </a:solidFill>
              <a:latin typeface="Helvetica Neue"/>
              <a:ea typeface="Helvetica Neue"/>
              <a:cs typeface="Helvetica Neue"/>
              <a:sym typeface="Helvetica Neue"/>
            </a:endParaRPr>
          </a:p>
          <a:p>
            <a:pPr indent="-342900" lvl="0" marL="457200" rtl="0" algn="l">
              <a:spcBef>
                <a:spcPts val="0"/>
              </a:spcBef>
              <a:spcAft>
                <a:spcPts val="0"/>
              </a:spcAft>
              <a:buClr>
                <a:srgbClr val="222222"/>
              </a:buClr>
              <a:buSzPts val="1800"/>
              <a:buFont typeface="Helvetica Neue"/>
              <a:buAutoNum type="arabicPeriod"/>
            </a:pPr>
            <a:r>
              <a:rPr lang="en-GB" sz="1800">
                <a:solidFill>
                  <a:srgbClr val="222222"/>
                </a:solidFill>
                <a:latin typeface="Helvetica Neue"/>
                <a:ea typeface="Helvetica Neue"/>
                <a:cs typeface="Helvetica Neue"/>
                <a:sym typeface="Helvetica Neue"/>
              </a:rPr>
              <a:t>Conocimientos previos en la disciplina</a:t>
            </a:r>
            <a:endParaRPr sz="1800">
              <a:solidFill>
                <a:srgbClr val="222222"/>
              </a:solidFill>
              <a:latin typeface="Helvetica Neue"/>
              <a:ea typeface="Helvetica Neue"/>
              <a:cs typeface="Helvetica Neue"/>
              <a:sym typeface="Helvetica Neue"/>
            </a:endParaRPr>
          </a:p>
          <a:p>
            <a:pPr indent="-342900" lvl="0" marL="457200" rtl="0" algn="l">
              <a:spcBef>
                <a:spcPts val="0"/>
              </a:spcBef>
              <a:spcAft>
                <a:spcPts val="0"/>
              </a:spcAft>
              <a:buClr>
                <a:srgbClr val="222222"/>
              </a:buClr>
              <a:buSzPts val="1800"/>
              <a:buFont typeface="Helvetica Neue"/>
              <a:buAutoNum type="arabicPeriod"/>
            </a:pPr>
            <a:r>
              <a:rPr lang="en-GB" sz="1800">
                <a:solidFill>
                  <a:srgbClr val="222222"/>
                </a:solidFill>
                <a:latin typeface="Helvetica Neue"/>
                <a:ea typeface="Helvetica Neue"/>
                <a:cs typeface="Helvetica Neue"/>
                <a:sym typeface="Helvetica Neue"/>
              </a:rPr>
              <a:t>¿Por qué elegiste el curso?</a:t>
            </a:r>
            <a:endParaRPr sz="1800">
              <a:solidFill>
                <a:srgbClr val="222222"/>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sz="1800">
              <a:solidFill>
                <a:srgbClr val="222222"/>
              </a:solidFill>
              <a:latin typeface="Helvetica Neue"/>
              <a:ea typeface="Helvetica Neue"/>
              <a:cs typeface="Helvetica Neue"/>
              <a:sym typeface="Helvetica Neue"/>
            </a:endParaRPr>
          </a:p>
          <a:p>
            <a:pPr indent="0" lvl="0" marL="0" rtl="0" algn="l">
              <a:spcBef>
                <a:spcPts val="0"/>
              </a:spcBef>
              <a:spcAft>
                <a:spcPts val="0"/>
              </a:spcAft>
              <a:buNone/>
            </a:pPr>
            <a:r>
              <a:t/>
            </a:r>
            <a:endParaRPr>
              <a:solidFill>
                <a:srgbClr val="222222"/>
              </a:solidFill>
              <a:latin typeface="Helvetica Neue"/>
              <a:ea typeface="Helvetica Neue"/>
              <a:cs typeface="Helvetica Neue"/>
              <a:sym typeface="Helvetica Neue"/>
            </a:endParaRPr>
          </a:p>
          <a:p>
            <a:pPr indent="0" lvl="0" marL="0" rtl="0" algn="l">
              <a:spcBef>
                <a:spcPts val="0"/>
              </a:spcBef>
              <a:spcAft>
                <a:spcPts val="0"/>
              </a:spcAft>
              <a:buNone/>
            </a:pPr>
            <a:r>
              <a:rPr lang="en-GB">
                <a:solidFill>
                  <a:srgbClr val="222222"/>
                </a:solidFill>
                <a:latin typeface="Helvetica Neue"/>
                <a:ea typeface="Helvetica Neue"/>
                <a:cs typeface="Helvetica Neue"/>
                <a:sym typeface="Helvetica Neue"/>
              </a:rPr>
              <a:t>Se responde en encuestas separadas creadas por el docente.</a:t>
            </a:r>
            <a:endParaRPr sz="2400">
              <a:solidFill>
                <a:srgbClr val="222222"/>
              </a:solidFill>
              <a:latin typeface="Helvetica Neue"/>
              <a:ea typeface="Helvetica Neue"/>
              <a:cs typeface="Helvetica Neue"/>
              <a:sym typeface="Helvetica Neue"/>
            </a:endParaRPr>
          </a:p>
        </p:txBody>
      </p:sp>
      <p:sp>
        <p:nvSpPr>
          <p:cNvPr id="120" name="Google Shape;120;p29"/>
          <p:cNvSpPr/>
          <p:nvPr/>
        </p:nvSpPr>
        <p:spPr>
          <a:xfrm>
            <a:off x="1585225" y="1716364"/>
            <a:ext cx="1533000" cy="15330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1" name="Google Shape;121;p29"/>
          <p:cNvPicPr preferRelativeResize="0"/>
          <p:nvPr/>
        </p:nvPicPr>
        <p:blipFill>
          <a:blip r:embed="rId3">
            <a:alphaModFix/>
          </a:blip>
          <a:stretch>
            <a:fillRect/>
          </a:stretch>
        </p:blipFill>
        <p:spPr>
          <a:xfrm>
            <a:off x="1657621" y="1762239"/>
            <a:ext cx="1549155" cy="1549151"/>
          </a:xfrm>
          <a:prstGeom prst="rect">
            <a:avLst/>
          </a:prstGeom>
          <a:noFill/>
          <a:ln>
            <a:noFill/>
          </a:ln>
        </p:spPr>
      </p:pic>
      <p:pic>
        <p:nvPicPr>
          <p:cNvPr id="122" name="Google Shape;122;p29"/>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123" name="Google Shape;123;p29"/>
          <p:cNvPicPr preferRelativeResize="0"/>
          <p:nvPr/>
        </p:nvPicPr>
        <p:blipFill rotWithShape="1">
          <a:blip r:embed="rId5">
            <a:alphaModFix/>
          </a:blip>
          <a:srcRect b="0" l="-28965" r="0" t="-28965"/>
          <a:stretch/>
        </p:blipFill>
        <p:spPr>
          <a:xfrm>
            <a:off x="3705863" y="3597825"/>
            <a:ext cx="657225" cy="485775"/>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5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94" name="Google Shape;394;p56"/>
          <p:cNvSpPr txBox="1"/>
          <p:nvPr/>
        </p:nvSpPr>
        <p:spPr>
          <a:xfrm>
            <a:off x="4416150" y="592725"/>
            <a:ext cx="4414500" cy="392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800"/>
              <a:buFont typeface="Arial"/>
              <a:buNone/>
            </a:pPr>
            <a:r>
              <a:rPr lang="en-GB" sz="1800">
                <a:solidFill>
                  <a:schemeClr val="dk1"/>
                </a:solidFill>
                <a:latin typeface="Helvetica Neue"/>
                <a:ea typeface="Helvetica Neue"/>
                <a:cs typeface="Helvetica Neue"/>
                <a:sym typeface="Helvetica Neue"/>
              </a:rPr>
              <a:t>Cuando la petición llega al servidor, el mismo resuelve: </a:t>
            </a:r>
            <a:endParaRPr sz="1800">
              <a:solidFill>
                <a:schemeClr val="dk1"/>
              </a:solidFill>
              <a:latin typeface="Helvetica Neue"/>
              <a:ea typeface="Helvetica Neue"/>
              <a:cs typeface="Helvetica Neue"/>
              <a:sym typeface="Helvetica Neue"/>
            </a:endParaRPr>
          </a:p>
          <a:p>
            <a:pPr indent="-342900" lvl="0" marL="457200" rtl="0" algn="l">
              <a:lnSpc>
                <a:spcPct val="115000"/>
              </a:lnSpc>
              <a:spcBef>
                <a:spcPts val="1100"/>
              </a:spcBef>
              <a:spcAft>
                <a:spcPts val="0"/>
              </a:spcAft>
              <a:buClr>
                <a:srgbClr val="3DFFBC"/>
              </a:buClr>
              <a:buSzPts val="1800"/>
              <a:buFont typeface="Helvetica Neue"/>
              <a:buChar char="●"/>
            </a:pPr>
            <a:r>
              <a:rPr lang="en-GB" sz="1800">
                <a:solidFill>
                  <a:schemeClr val="dk1"/>
                </a:solidFill>
                <a:latin typeface="Helvetica Neue"/>
                <a:ea typeface="Helvetica Neue"/>
                <a:cs typeface="Helvetica Neue"/>
                <a:sym typeface="Helvetica Neue"/>
              </a:rPr>
              <a:t>Si el </a:t>
            </a:r>
            <a:r>
              <a:rPr lang="en-GB" sz="1800">
                <a:solidFill>
                  <a:schemeClr val="dk1"/>
                </a:solidFill>
                <a:latin typeface="Helvetica Neue"/>
                <a:ea typeface="Helvetica Neue"/>
                <a:cs typeface="Helvetica Neue"/>
                <a:sym typeface="Helvetica Neue"/>
              </a:rPr>
              <a:t>sitio </a:t>
            </a:r>
            <a:r>
              <a:rPr lang="en-GB" sz="1800">
                <a:solidFill>
                  <a:schemeClr val="dk1"/>
                </a:solidFill>
                <a:latin typeface="Helvetica Neue"/>
                <a:ea typeface="Helvetica Neue"/>
                <a:cs typeface="Helvetica Neue"/>
                <a:sym typeface="Helvetica Neue"/>
              </a:rPr>
              <a:t>efectivamente está en ese servidor.</a:t>
            </a:r>
            <a:endParaRPr sz="1800">
              <a:solidFill>
                <a:schemeClr val="dk1"/>
              </a:solidFill>
              <a:latin typeface="Helvetica Neue"/>
              <a:ea typeface="Helvetica Neue"/>
              <a:cs typeface="Helvetica Neue"/>
              <a:sym typeface="Helvetica Neue"/>
            </a:endParaRPr>
          </a:p>
          <a:p>
            <a:pPr indent="-342900" lvl="0" marL="457200" rtl="0" algn="l">
              <a:lnSpc>
                <a:spcPct val="115000"/>
              </a:lnSpc>
              <a:spcBef>
                <a:spcPts val="0"/>
              </a:spcBef>
              <a:spcAft>
                <a:spcPts val="0"/>
              </a:spcAft>
              <a:buClr>
                <a:srgbClr val="3DFFBC"/>
              </a:buClr>
              <a:buSzPts val="1800"/>
              <a:buFont typeface="Helvetica Neue"/>
              <a:buChar char="●"/>
            </a:pPr>
            <a:r>
              <a:rPr lang="en-GB" sz="1800">
                <a:solidFill>
                  <a:schemeClr val="dk1"/>
                </a:solidFill>
                <a:latin typeface="Helvetica Neue"/>
                <a:ea typeface="Helvetica Neue"/>
                <a:cs typeface="Helvetica Neue"/>
                <a:sym typeface="Helvetica Neue"/>
              </a:rPr>
              <a:t>Qué directorio (o carpeta) corresponde con ese sitio web.</a:t>
            </a:r>
            <a:endParaRPr sz="1800">
              <a:solidFill>
                <a:schemeClr val="dk1"/>
              </a:solidFill>
              <a:latin typeface="Helvetica Neue"/>
              <a:ea typeface="Helvetica Neue"/>
              <a:cs typeface="Helvetica Neue"/>
              <a:sym typeface="Helvetica Neue"/>
            </a:endParaRPr>
          </a:p>
          <a:p>
            <a:pPr indent="-342900" lvl="0" marL="457200" rtl="0" algn="l">
              <a:lnSpc>
                <a:spcPct val="115000"/>
              </a:lnSpc>
              <a:spcBef>
                <a:spcPts val="0"/>
              </a:spcBef>
              <a:spcAft>
                <a:spcPts val="0"/>
              </a:spcAft>
              <a:buClr>
                <a:srgbClr val="3DFFBC"/>
              </a:buClr>
              <a:buSzPts val="1800"/>
              <a:buFont typeface="Helvetica Neue"/>
              <a:buChar char="●"/>
            </a:pPr>
            <a:r>
              <a:rPr lang="en-GB" sz="1800">
                <a:solidFill>
                  <a:schemeClr val="dk1"/>
                </a:solidFill>
                <a:latin typeface="Helvetica Neue"/>
                <a:ea typeface="Helvetica Neue"/>
                <a:cs typeface="Helvetica Neue"/>
                <a:sym typeface="Helvetica Neue"/>
              </a:rPr>
              <a:t>Qué archivo está siendo solicitado (si no es ninguno, siempre se busca uno por defecto).</a:t>
            </a:r>
            <a:endParaRPr sz="1800">
              <a:solidFill>
                <a:schemeClr val="dk1"/>
              </a:solidFill>
              <a:latin typeface="Helvetica Neue"/>
              <a:ea typeface="Helvetica Neue"/>
              <a:cs typeface="Helvetica Neue"/>
              <a:sym typeface="Helvetica Neue"/>
            </a:endParaRPr>
          </a:p>
          <a:p>
            <a:pPr indent="-342900" lvl="0" marL="457200" rtl="0" algn="l">
              <a:lnSpc>
                <a:spcPct val="115000"/>
              </a:lnSpc>
              <a:spcBef>
                <a:spcPts val="0"/>
              </a:spcBef>
              <a:spcAft>
                <a:spcPts val="0"/>
              </a:spcAft>
              <a:buClr>
                <a:srgbClr val="3DFFBC"/>
              </a:buClr>
              <a:buSzPts val="1800"/>
              <a:buFont typeface="Helvetica Neue"/>
              <a:buChar char="●"/>
            </a:pPr>
            <a:r>
              <a:rPr lang="en-GB" sz="1800">
                <a:solidFill>
                  <a:schemeClr val="dk1"/>
                </a:solidFill>
                <a:latin typeface="Helvetica Neue"/>
                <a:ea typeface="Helvetica Neue"/>
                <a:cs typeface="Helvetica Neue"/>
                <a:sym typeface="Helvetica Neue"/>
              </a:rPr>
              <a:t>Qué tecnologías conforman esos archivos. </a:t>
            </a:r>
            <a:endParaRPr sz="1800">
              <a:latin typeface="Helvetica Neue"/>
              <a:ea typeface="Helvetica Neue"/>
              <a:cs typeface="Helvetica Neue"/>
              <a:sym typeface="Helvetica Neue"/>
            </a:endParaRPr>
          </a:p>
        </p:txBody>
      </p:sp>
      <p:pic>
        <p:nvPicPr>
          <p:cNvPr id="395" name="Google Shape;395;p56"/>
          <p:cNvPicPr preferRelativeResize="0"/>
          <p:nvPr/>
        </p:nvPicPr>
        <p:blipFill>
          <a:blip r:embed="rId4">
            <a:alphaModFix/>
          </a:blip>
          <a:stretch>
            <a:fillRect/>
          </a:stretch>
        </p:blipFill>
        <p:spPr>
          <a:xfrm>
            <a:off x="118385" y="1049922"/>
            <a:ext cx="4207865" cy="2966350"/>
          </a:xfrm>
          <a:prstGeom prst="rect">
            <a:avLst/>
          </a:prstGeom>
          <a:noFill/>
          <a:ln>
            <a:noFill/>
          </a:ln>
        </p:spPr>
      </p:pic>
      <p:sp>
        <p:nvSpPr>
          <p:cNvPr id="396" name="Google Shape;396;p56"/>
          <p:cNvSpPr txBox="1"/>
          <p:nvPr/>
        </p:nvSpPr>
        <p:spPr>
          <a:xfrm>
            <a:off x="1625100" y="144500"/>
            <a:ext cx="5893800" cy="637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1100"/>
              </a:spcAft>
              <a:buNone/>
            </a:pPr>
            <a:r>
              <a:rPr lang="en-GB" sz="3000">
                <a:solidFill>
                  <a:schemeClr val="dk1"/>
                </a:solidFill>
                <a:latin typeface="Anton"/>
                <a:ea typeface="Anton"/>
                <a:cs typeface="Anton"/>
                <a:sym typeface="Anton"/>
              </a:rPr>
              <a:t>EL MODELO CLIENTE-SERVIDOR </a:t>
            </a:r>
            <a:endParaRPr sz="3000">
              <a:solidFill>
                <a:schemeClr val="dk1"/>
              </a:solidFill>
              <a:latin typeface="Anton"/>
              <a:ea typeface="Anton"/>
              <a:cs typeface="Anton"/>
              <a:sym typeface="Anto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pic>
        <p:nvPicPr>
          <p:cNvPr id="401" name="Google Shape;401;p57"/>
          <p:cNvPicPr preferRelativeResize="0"/>
          <p:nvPr/>
        </p:nvPicPr>
        <p:blipFill rotWithShape="1">
          <a:blip r:embed="rId3">
            <a:alphaModFix/>
          </a:blip>
          <a:srcRect b="0" l="0" r="0" t="0"/>
          <a:stretch/>
        </p:blipFill>
        <p:spPr>
          <a:xfrm>
            <a:off x="1912725" y="1140725"/>
            <a:ext cx="5318549" cy="3518901"/>
          </a:xfrm>
          <a:prstGeom prst="rect">
            <a:avLst/>
          </a:prstGeom>
          <a:noFill/>
          <a:ln>
            <a:noFill/>
          </a:ln>
        </p:spPr>
      </p:pic>
      <p:pic>
        <p:nvPicPr>
          <p:cNvPr id="402" name="Google Shape;402;p57"/>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
        <p:nvSpPr>
          <p:cNvPr id="403" name="Google Shape;403;p57"/>
          <p:cNvSpPr txBox="1"/>
          <p:nvPr/>
        </p:nvSpPr>
        <p:spPr>
          <a:xfrm>
            <a:off x="1625100" y="144500"/>
            <a:ext cx="5893800" cy="637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1100"/>
              </a:spcAft>
              <a:buNone/>
            </a:pPr>
            <a:r>
              <a:rPr lang="en-GB" sz="3000">
                <a:solidFill>
                  <a:schemeClr val="dk1"/>
                </a:solidFill>
                <a:latin typeface="Anton"/>
                <a:ea typeface="Anton"/>
                <a:cs typeface="Anton"/>
                <a:sym typeface="Anton"/>
              </a:rPr>
              <a:t>EL MODELO CLIENTE-SERVIDOR </a:t>
            </a:r>
            <a:endParaRPr sz="3000">
              <a:solidFill>
                <a:schemeClr val="dk1"/>
              </a:solidFill>
              <a:latin typeface="Anton"/>
              <a:ea typeface="Anton"/>
              <a:cs typeface="Anton"/>
              <a:sym typeface="Anto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7" name="Shape 407"/>
        <p:cNvGrpSpPr/>
        <p:nvPr/>
      </p:nvGrpSpPr>
      <p:grpSpPr>
        <a:xfrm>
          <a:off x="0" y="0"/>
          <a:ext cx="0" cy="0"/>
          <a:chOff x="0" y="0"/>
          <a:chExt cx="0" cy="0"/>
        </a:xfrm>
      </p:grpSpPr>
      <p:sp>
        <p:nvSpPr>
          <p:cNvPr id="408" name="Google Shape;408;p58"/>
          <p:cNvSpPr txBox="1"/>
          <p:nvPr/>
        </p:nvSpPr>
        <p:spPr>
          <a:xfrm>
            <a:off x="1119300" y="1677200"/>
            <a:ext cx="69054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HERRAMIENTAS A UTILIZAR EN EL CURSO</a:t>
            </a:r>
            <a:endParaRPr i="1" sz="3600">
              <a:solidFill>
                <a:srgbClr val="E0FF00"/>
              </a:solidFill>
              <a:latin typeface="Anton"/>
              <a:ea typeface="Anton"/>
              <a:cs typeface="Anton"/>
              <a:sym typeface="Anto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pic>
        <p:nvPicPr>
          <p:cNvPr id="413" name="Google Shape;413;p59"/>
          <p:cNvPicPr preferRelativeResize="0"/>
          <p:nvPr/>
        </p:nvPicPr>
        <p:blipFill rotWithShape="1">
          <a:blip r:embed="rId3">
            <a:alphaModFix/>
          </a:blip>
          <a:srcRect b="0" l="0" r="0" t="0"/>
          <a:stretch/>
        </p:blipFill>
        <p:spPr>
          <a:xfrm>
            <a:off x="7944000" y="4523000"/>
            <a:ext cx="990274" cy="275981"/>
          </a:xfrm>
          <a:prstGeom prst="rect">
            <a:avLst/>
          </a:prstGeom>
          <a:noFill/>
          <a:ln>
            <a:noFill/>
          </a:ln>
        </p:spPr>
      </p:pic>
      <p:sp>
        <p:nvSpPr>
          <p:cNvPr id="414" name="Google Shape;414;p59"/>
          <p:cNvSpPr txBox="1"/>
          <p:nvPr>
            <p:ph idx="1" type="subTitle"/>
          </p:nvPr>
        </p:nvSpPr>
        <p:spPr>
          <a:xfrm>
            <a:off x="1228350" y="249575"/>
            <a:ext cx="6687300" cy="723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i="1" lang="en-GB" sz="3000">
                <a:solidFill>
                  <a:schemeClr val="dk1"/>
                </a:solidFill>
                <a:latin typeface="Anton"/>
                <a:ea typeface="Anton"/>
                <a:cs typeface="Anton"/>
                <a:sym typeface="Anton"/>
              </a:rPr>
              <a:t>EXPLORADORES</a:t>
            </a:r>
            <a:endParaRPr i="1" sz="3000">
              <a:solidFill>
                <a:schemeClr val="dk1"/>
              </a:solidFill>
              <a:latin typeface="Anton"/>
              <a:ea typeface="Anton"/>
              <a:cs typeface="Anton"/>
              <a:sym typeface="Anton"/>
            </a:endParaRPr>
          </a:p>
          <a:p>
            <a:pPr indent="0" lvl="0" marL="0" rtl="0" algn="l">
              <a:lnSpc>
                <a:spcPct val="115000"/>
              </a:lnSpc>
              <a:spcBef>
                <a:spcPts val="0"/>
              </a:spcBef>
              <a:spcAft>
                <a:spcPts val="0"/>
              </a:spcAft>
              <a:buSzPts val="2800"/>
              <a:buNone/>
            </a:pPr>
            <a:r>
              <a:t/>
            </a:r>
            <a:endParaRPr i="1" sz="3000">
              <a:solidFill>
                <a:schemeClr val="dk1"/>
              </a:solidFill>
              <a:latin typeface="Didact Gothic"/>
              <a:ea typeface="Didact Gothic"/>
              <a:cs typeface="Didact Gothic"/>
              <a:sym typeface="Didact Gothic"/>
            </a:endParaRPr>
          </a:p>
          <a:p>
            <a:pPr indent="0" lvl="0" marL="457200" rtl="0" algn="just">
              <a:lnSpc>
                <a:spcPct val="115000"/>
              </a:lnSpc>
              <a:spcBef>
                <a:spcPts val="0"/>
              </a:spcBef>
              <a:spcAft>
                <a:spcPts val="0"/>
              </a:spcAft>
              <a:buNone/>
            </a:pPr>
            <a:r>
              <a:t/>
            </a:r>
            <a:endParaRPr i="1" sz="3000">
              <a:solidFill>
                <a:schemeClr val="dk1"/>
              </a:solidFill>
              <a:latin typeface="Didact Gothic"/>
              <a:ea typeface="Didact Gothic"/>
              <a:cs typeface="Didact Gothic"/>
              <a:sym typeface="Didact Gothic"/>
            </a:endParaRPr>
          </a:p>
        </p:txBody>
      </p:sp>
      <p:pic>
        <p:nvPicPr>
          <p:cNvPr id="415" name="Google Shape;415;p59"/>
          <p:cNvPicPr preferRelativeResize="0"/>
          <p:nvPr/>
        </p:nvPicPr>
        <p:blipFill>
          <a:blip r:embed="rId4">
            <a:alphaModFix/>
          </a:blip>
          <a:stretch>
            <a:fillRect/>
          </a:stretch>
        </p:blipFill>
        <p:spPr>
          <a:xfrm>
            <a:off x="332750" y="1843289"/>
            <a:ext cx="3613875" cy="2030925"/>
          </a:xfrm>
          <a:prstGeom prst="rect">
            <a:avLst/>
          </a:prstGeom>
          <a:noFill/>
          <a:ln>
            <a:noFill/>
          </a:ln>
        </p:spPr>
      </p:pic>
      <p:sp>
        <p:nvSpPr>
          <p:cNvPr id="416" name="Google Shape;416;p59"/>
          <p:cNvSpPr txBox="1"/>
          <p:nvPr/>
        </p:nvSpPr>
        <p:spPr>
          <a:xfrm>
            <a:off x="4243050" y="1080150"/>
            <a:ext cx="4775100" cy="34110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GB" sz="1800">
                <a:latin typeface="Helvetica Neue"/>
                <a:ea typeface="Helvetica Neue"/>
                <a:cs typeface="Helvetica Neue"/>
                <a:sym typeface="Helvetica Neue"/>
              </a:rPr>
              <a:t>Para probar tu web, necesitarás varios exploradores, con el fin de corroborar si los mismos soportan las etiquetas aplicadas al diseño. Los más comunes son:</a:t>
            </a:r>
            <a:endParaRPr sz="1800">
              <a:latin typeface="Helvetica Neue"/>
              <a:ea typeface="Helvetica Neue"/>
              <a:cs typeface="Helvetica Neue"/>
              <a:sym typeface="Helvetica Neue"/>
            </a:endParaRPr>
          </a:p>
          <a:p>
            <a:pPr indent="457200" lvl="0" marL="0" rtl="0" algn="just">
              <a:lnSpc>
                <a:spcPct val="115000"/>
              </a:lnSpc>
              <a:spcBef>
                <a:spcPts val="0"/>
              </a:spcBef>
              <a:spcAft>
                <a:spcPts val="0"/>
              </a:spcAft>
              <a:buNone/>
            </a:pPr>
            <a:r>
              <a:t/>
            </a:r>
            <a:endParaRPr sz="1800">
              <a:latin typeface="Helvetica Neue"/>
              <a:ea typeface="Helvetica Neue"/>
              <a:cs typeface="Helvetica Neue"/>
              <a:sym typeface="Helvetica Neue"/>
            </a:endParaRPr>
          </a:p>
          <a:p>
            <a:pPr indent="-342900" lvl="0" marL="457200" rtl="0" algn="l">
              <a:lnSpc>
                <a:spcPct val="115000"/>
              </a:lnSpc>
              <a:spcBef>
                <a:spcPts val="0"/>
              </a:spcBef>
              <a:spcAft>
                <a:spcPts val="0"/>
              </a:spcAft>
              <a:buClr>
                <a:srgbClr val="3CEFAB"/>
              </a:buClr>
              <a:buSzPts val="1800"/>
              <a:buFont typeface="Helvetica Neue"/>
              <a:buChar char="●"/>
            </a:pPr>
            <a:r>
              <a:rPr lang="en-GB" sz="1800">
                <a:latin typeface="Helvetica Neue"/>
                <a:ea typeface="Helvetica Neue"/>
                <a:cs typeface="Helvetica Neue"/>
                <a:sym typeface="Helvetica Neue"/>
              </a:rPr>
              <a:t>Google Chrome.</a:t>
            </a:r>
            <a:endParaRPr sz="1800">
              <a:latin typeface="Helvetica Neue"/>
              <a:ea typeface="Helvetica Neue"/>
              <a:cs typeface="Helvetica Neue"/>
              <a:sym typeface="Helvetica Neue"/>
            </a:endParaRPr>
          </a:p>
          <a:p>
            <a:pPr indent="-342900" lvl="0" marL="457200" rtl="0" algn="l">
              <a:lnSpc>
                <a:spcPct val="115000"/>
              </a:lnSpc>
              <a:spcBef>
                <a:spcPts val="0"/>
              </a:spcBef>
              <a:spcAft>
                <a:spcPts val="0"/>
              </a:spcAft>
              <a:buClr>
                <a:srgbClr val="3CEFAB"/>
              </a:buClr>
              <a:buSzPts val="1800"/>
              <a:buFont typeface="Helvetica Neue"/>
              <a:buChar char="●"/>
            </a:pPr>
            <a:r>
              <a:rPr lang="en-GB" sz="1800">
                <a:latin typeface="Helvetica Neue"/>
                <a:ea typeface="Helvetica Neue"/>
                <a:cs typeface="Helvetica Neue"/>
                <a:sym typeface="Helvetica Neue"/>
              </a:rPr>
              <a:t>Mozilla Firefox.</a:t>
            </a:r>
            <a:endParaRPr sz="1800">
              <a:latin typeface="Helvetica Neue"/>
              <a:ea typeface="Helvetica Neue"/>
              <a:cs typeface="Helvetica Neue"/>
              <a:sym typeface="Helvetica Neue"/>
            </a:endParaRPr>
          </a:p>
          <a:p>
            <a:pPr indent="-342900" lvl="0" marL="457200" rtl="0" algn="l">
              <a:lnSpc>
                <a:spcPct val="115000"/>
              </a:lnSpc>
              <a:spcBef>
                <a:spcPts val="0"/>
              </a:spcBef>
              <a:spcAft>
                <a:spcPts val="0"/>
              </a:spcAft>
              <a:buClr>
                <a:srgbClr val="3CEFAB"/>
              </a:buClr>
              <a:buSzPts val="1800"/>
              <a:buFont typeface="Helvetica Neue"/>
              <a:buChar char="●"/>
            </a:pPr>
            <a:r>
              <a:rPr lang="en-GB" sz="1800">
                <a:latin typeface="Helvetica Neue"/>
                <a:ea typeface="Helvetica Neue"/>
                <a:cs typeface="Helvetica Neue"/>
                <a:sym typeface="Helvetica Neue"/>
              </a:rPr>
              <a:t>Opera.</a:t>
            </a:r>
            <a:endParaRPr sz="1800">
              <a:latin typeface="Helvetica Neue"/>
              <a:ea typeface="Helvetica Neue"/>
              <a:cs typeface="Helvetica Neue"/>
              <a:sym typeface="Helvetica Neue"/>
            </a:endParaRPr>
          </a:p>
          <a:p>
            <a:pPr indent="-342900" lvl="0" marL="457200" rtl="0" algn="l">
              <a:lnSpc>
                <a:spcPct val="115000"/>
              </a:lnSpc>
              <a:spcBef>
                <a:spcPts val="0"/>
              </a:spcBef>
              <a:spcAft>
                <a:spcPts val="0"/>
              </a:spcAft>
              <a:buClr>
                <a:srgbClr val="3CEFAB"/>
              </a:buClr>
              <a:buSzPts val="1800"/>
              <a:buFont typeface="Helvetica Neue"/>
              <a:buChar char="●"/>
            </a:pPr>
            <a:r>
              <a:rPr lang="en-GB" sz="1800">
                <a:latin typeface="Helvetica Neue"/>
                <a:ea typeface="Helvetica Neue"/>
                <a:cs typeface="Helvetica Neue"/>
                <a:sym typeface="Helvetica Neue"/>
              </a:rPr>
              <a:t>Safari.</a:t>
            </a:r>
            <a:endParaRPr sz="1800">
              <a:latin typeface="Helvetica Neue"/>
              <a:ea typeface="Helvetica Neue"/>
              <a:cs typeface="Helvetica Neue"/>
              <a:sym typeface="Helvetica Neue"/>
            </a:endParaRPr>
          </a:p>
          <a:p>
            <a:pPr indent="-342900" lvl="0" marL="457200" rtl="0" algn="l">
              <a:lnSpc>
                <a:spcPct val="115000"/>
              </a:lnSpc>
              <a:spcBef>
                <a:spcPts val="0"/>
              </a:spcBef>
              <a:spcAft>
                <a:spcPts val="0"/>
              </a:spcAft>
              <a:buClr>
                <a:srgbClr val="3CEFAB"/>
              </a:buClr>
              <a:buSzPts val="1800"/>
              <a:buFont typeface="Helvetica Neue"/>
              <a:buChar char="●"/>
            </a:pPr>
            <a:r>
              <a:rPr lang="en-GB" sz="1800">
                <a:latin typeface="Helvetica Neue"/>
                <a:ea typeface="Helvetica Neue"/>
                <a:cs typeface="Helvetica Neue"/>
                <a:sym typeface="Helvetica Neue"/>
              </a:rPr>
              <a:t>Microsoft Edge.</a:t>
            </a:r>
            <a:endParaRPr sz="18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800">
              <a:latin typeface="Helvetica Neue"/>
              <a:ea typeface="Helvetica Neue"/>
              <a:cs typeface="Helvetica Neue"/>
              <a:sym typeface="Helvetica Neu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pic>
        <p:nvPicPr>
          <p:cNvPr id="421" name="Google Shape;421;p60"/>
          <p:cNvPicPr preferRelativeResize="0"/>
          <p:nvPr/>
        </p:nvPicPr>
        <p:blipFill rotWithShape="1">
          <a:blip r:embed="rId3">
            <a:alphaModFix/>
          </a:blip>
          <a:srcRect b="0" l="0" r="0" t="0"/>
          <a:stretch/>
        </p:blipFill>
        <p:spPr>
          <a:xfrm>
            <a:off x="7944000" y="4523000"/>
            <a:ext cx="990274" cy="275981"/>
          </a:xfrm>
          <a:prstGeom prst="rect">
            <a:avLst/>
          </a:prstGeom>
          <a:noFill/>
          <a:ln>
            <a:noFill/>
          </a:ln>
        </p:spPr>
      </p:pic>
      <p:sp>
        <p:nvSpPr>
          <p:cNvPr id="422" name="Google Shape;422;p60"/>
          <p:cNvSpPr txBox="1"/>
          <p:nvPr>
            <p:ph idx="1" type="subTitle"/>
          </p:nvPr>
        </p:nvSpPr>
        <p:spPr>
          <a:xfrm>
            <a:off x="542850" y="63200"/>
            <a:ext cx="6687300" cy="723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i="1" lang="en-GB" sz="3000">
                <a:solidFill>
                  <a:schemeClr val="dk1"/>
                </a:solidFill>
                <a:latin typeface="Anton"/>
                <a:ea typeface="Anton"/>
                <a:cs typeface="Anton"/>
                <a:sym typeface="Anton"/>
              </a:rPr>
              <a:t>EDITORES DE TEXTO</a:t>
            </a:r>
            <a:endParaRPr i="1" sz="3000">
              <a:solidFill>
                <a:schemeClr val="dk1"/>
              </a:solidFill>
              <a:latin typeface="Didact Gothic"/>
              <a:ea typeface="Didact Gothic"/>
              <a:cs typeface="Didact Gothic"/>
              <a:sym typeface="Didact Gothic"/>
            </a:endParaRPr>
          </a:p>
          <a:p>
            <a:pPr indent="0" lvl="0" marL="0" rtl="0" algn="l">
              <a:lnSpc>
                <a:spcPct val="115000"/>
              </a:lnSpc>
              <a:spcBef>
                <a:spcPts val="0"/>
              </a:spcBef>
              <a:spcAft>
                <a:spcPts val="0"/>
              </a:spcAft>
              <a:buSzPts val="2800"/>
              <a:buNone/>
            </a:pPr>
            <a:r>
              <a:t/>
            </a:r>
            <a:endParaRPr i="1" sz="3000">
              <a:solidFill>
                <a:schemeClr val="dk1"/>
              </a:solidFill>
              <a:latin typeface="Didact Gothic"/>
              <a:ea typeface="Didact Gothic"/>
              <a:cs typeface="Didact Gothic"/>
              <a:sym typeface="Didact Gothic"/>
            </a:endParaRPr>
          </a:p>
          <a:p>
            <a:pPr indent="0" lvl="0" marL="457200" rtl="0" algn="just">
              <a:lnSpc>
                <a:spcPct val="115000"/>
              </a:lnSpc>
              <a:spcBef>
                <a:spcPts val="0"/>
              </a:spcBef>
              <a:spcAft>
                <a:spcPts val="0"/>
              </a:spcAft>
              <a:buNone/>
            </a:pPr>
            <a:r>
              <a:t/>
            </a:r>
            <a:endParaRPr i="1" sz="3000">
              <a:solidFill>
                <a:schemeClr val="dk1"/>
              </a:solidFill>
              <a:latin typeface="Didact Gothic"/>
              <a:ea typeface="Didact Gothic"/>
              <a:cs typeface="Didact Gothic"/>
              <a:sym typeface="Didact Gothic"/>
            </a:endParaRPr>
          </a:p>
        </p:txBody>
      </p:sp>
      <p:sp>
        <p:nvSpPr>
          <p:cNvPr id="423" name="Google Shape;423;p60"/>
          <p:cNvSpPr txBox="1"/>
          <p:nvPr/>
        </p:nvSpPr>
        <p:spPr>
          <a:xfrm>
            <a:off x="3692050" y="699150"/>
            <a:ext cx="5148900" cy="34110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GB" sz="1800">
                <a:solidFill>
                  <a:schemeClr val="dk1"/>
                </a:solidFill>
                <a:latin typeface="Helvetica Neue"/>
                <a:ea typeface="Helvetica Neue"/>
                <a:cs typeface="Helvetica Neue"/>
                <a:sym typeface="Helvetica Neue"/>
              </a:rPr>
              <a:t>Son programas que te permiten </a:t>
            </a:r>
            <a:r>
              <a:rPr lang="en-GB" sz="1800">
                <a:solidFill>
                  <a:schemeClr val="dk1"/>
                </a:solidFill>
                <a:highlight>
                  <a:srgbClr val="E0FF00"/>
                </a:highlight>
                <a:latin typeface="Helvetica Neue"/>
                <a:ea typeface="Helvetica Neue"/>
                <a:cs typeface="Helvetica Neue"/>
                <a:sym typeface="Helvetica Neue"/>
              </a:rPr>
              <a:t>realizar o escribir </a:t>
            </a:r>
            <a:r>
              <a:rPr lang="en-GB" sz="1800">
                <a:solidFill>
                  <a:schemeClr val="dk1"/>
                </a:solidFill>
                <a:highlight>
                  <a:srgbClr val="E0FF00"/>
                </a:highlight>
                <a:latin typeface="Helvetica Neue"/>
                <a:ea typeface="Helvetica Neue"/>
                <a:cs typeface="Helvetica Neue"/>
                <a:sym typeface="Helvetica Neue"/>
              </a:rPr>
              <a:t>código fuente</a:t>
            </a:r>
            <a:r>
              <a:rPr lang="en-GB" sz="1800">
                <a:solidFill>
                  <a:schemeClr val="dk1"/>
                </a:solidFill>
                <a:highlight>
                  <a:srgbClr val="E0FF00"/>
                </a:highlight>
                <a:latin typeface="Helvetica Neue"/>
                <a:ea typeface="Helvetica Neue"/>
                <a:cs typeface="Helvetica Neue"/>
                <a:sym typeface="Helvetica Neue"/>
              </a:rPr>
              <a:t> (HTML, CSS, PHP, JavaScript)</a:t>
            </a:r>
            <a:r>
              <a:rPr lang="en-GB" sz="1800">
                <a:solidFill>
                  <a:schemeClr val="dk1"/>
                </a:solidFill>
                <a:latin typeface="Helvetica Neue"/>
                <a:ea typeface="Helvetica Neue"/>
                <a:cs typeface="Helvetica Neue"/>
                <a:sym typeface="Helvetica Neue"/>
              </a:rPr>
              <a:t> de tus proyectos. Al ser dinámicos, son idóneos para cuando desarrollas uno con varios lenguajes de programación. Algunos de ellos son:</a:t>
            </a:r>
            <a:endParaRPr sz="1800">
              <a:solidFill>
                <a:schemeClr val="dk1"/>
              </a:solidFill>
              <a:latin typeface="Helvetica Neue"/>
              <a:ea typeface="Helvetica Neue"/>
              <a:cs typeface="Helvetica Neue"/>
              <a:sym typeface="Helvetica Neue"/>
            </a:endParaRPr>
          </a:p>
          <a:p>
            <a:pPr indent="0" lvl="0" marL="0" rtl="0" algn="just">
              <a:lnSpc>
                <a:spcPct val="115000"/>
              </a:lnSpc>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342900" lvl="0" marL="457200" rtl="0" algn="just">
              <a:lnSpc>
                <a:spcPct val="115000"/>
              </a:lnSpc>
              <a:spcBef>
                <a:spcPts val="0"/>
              </a:spcBef>
              <a:spcAft>
                <a:spcPts val="0"/>
              </a:spcAft>
              <a:buClr>
                <a:srgbClr val="3CEFAB"/>
              </a:buClr>
              <a:buSzPts val="1800"/>
              <a:buFont typeface="Helvetica Neue"/>
              <a:buChar char="●"/>
            </a:pPr>
            <a:r>
              <a:rPr lang="en-GB" sz="1800">
                <a:solidFill>
                  <a:schemeClr val="dk1"/>
                </a:solidFill>
                <a:latin typeface="Helvetica Neue"/>
                <a:ea typeface="Helvetica Neue"/>
                <a:cs typeface="Helvetica Neue"/>
                <a:sym typeface="Helvetica Neue"/>
              </a:rPr>
              <a:t>Sublime Text.</a:t>
            </a:r>
            <a:endParaRPr sz="1800">
              <a:solidFill>
                <a:schemeClr val="dk1"/>
              </a:solidFill>
              <a:latin typeface="Helvetica Neue"/>
              <a:ea typeface="Helvetica Neue"/>
              <a:cs typeface="Helvetica Neue"/>
              <a:sym typeface="Helvetica Neue"/>
            </a:endParaRPr>
          </a:p>
          <a:p>
            <a:pPr indent="-342900" lvl="0" marL="457200" rtl="0" algn="just">
              <a:lnSpc>
                <a:spcPct val="115000"/>
              </a:lnSpc>
              <a:spcBef>
                <a:spcPts val="0"/>
              </a:spcBef>
              <a:spcAft>
                <a:spcPts val="0"/>
              </a:spcAft>
              <a:buClr>
                <a:srgbClr val="3CEFAB"/>
              </a:buClr>
              <a:buSzPts val="1800"/>
              <a:buFont typeface="Helvetica Neue"/>
              <a:buChar char="●"/>
            </a:pPr>
            <a:r>
              <a:rPr lang="en-GB" sz="1800">
                <a:solidFill>
                  <a:schemeClr val="dk1"/>
                </a:solidFill>
                <a:latin typeface="Helvetica Neue"/>
                <a:ea typeface="Helvetica Neue"/>
                <a:cs typeface="Helvetica Neue"/>
                <a:sym typeface="Helvetica Neue"/>
              </a:rPr>
              <a:t>Atom.</a:t>
            </a:r>
            <a:endParaRPr sz="1800">
              <a:solidFill>
                <a:schemeClr val="dk1"/>
              </a:solidFill>
              <a:latin typeface="Helvetica Neue"/>
              <a:ea typeface="Helvetica Neue"/>
              <a:cs typeface="Helvetica Neue"/>
              <a:sym typeface="Helvetica Neue"/>
            </a:endParaRPr>
          </a:p>
          <a:p>
            <a:pPr indent="-342900" lvl="0" marL="457200" rtl="0" algn="just">
              <a:lnSpc>
                <a:spcPct val="115000"/>
              </a:lnSpc>
              <a:spcBef>
                <a:spcPts val="0"/>
              </a:spcBef>
              <a:spcAft>
                <a:spcPts val="0"/>
              </a:spcAft>
              <a:buClr>
                <a:srgbClr val="3CEFAB"/>
              </a:buClr>
              <a:buSzPts val="1800"/>
              <a:buFont typeface="Helvetica Neue"/>
              <a:buChar char="●"/>
            </a:pPr>
            <a:r>
              <a:rPr lang="en-GB" sz="1800">
                <a:solidFill>
                  <a:schemeClr val="dk1"/>
                </a:solidFill>
                <a:latin typeface="Helvetica Neue"/>
                <a:ea typeface="Helvetica Neue"/>
                <a:cs typeface="Helvetica Neue"/>
                <a:sym typeface="Helvetica Neue"/>
              </a:rPr>
              <a:t>Brackets.</a:t>
            </a:r>
            <a:endParaRPr sz="1800">
              <a:solidFill>
                <a:schemeClr val="dk1"/>
              </a:solidFill>
              <a:latin typeface="Helvetica Neue"/>
              <a:ea typeface="Helvetica Neue"/>
              <a:cs typeface="Helvetica Neue"/>
              <a:sym typeface="Helvetica Neue"/>
            </a:endParaRPr>
          </a:p>
          <a:p>
            <a:pPr indent="-342900" lvl="0" marL="457200" rtl="0" algn="just">
              <a:lnSpc>
                <a:spcPct val="115000"/>
              </a:lnSpc>
              <a:spcBef>
                <a:spcPts val="0"/>
              </a:spcBef>
              <a:spcAft>
                <a:spcPts val="0"/>
              </a:spcAft>
              <a:buClr>
                <a:srgbClr val="3CEFAB"/>
              </a:buClr>
              <a:buSzPts val="1800"/>
              <a:buFont typeface="Helvetica Neue"/>
              <a:buChar char="●"/>
            </a:pPr>
            <a:r>
              <a:rPr lang="en-GB" sz="1800">
                <a:solidFill>
                  <a:schemeClr val="dk1"/>
                </a:solidFill>
                <a:latin typeface="Helvetica Neue"/>
                <a:ea typeface="Helvetica Neue"/>
                <a:cs typeface="Helvetica Neue"/>
                <a:sym typeface="Helvetica Neue"/>
              </a:rPr>
              <a:t>Visual Studio Code.</a:t>
            </a:r>
            <a:endParaRPr sz="1800">
              <a:solidFill>
                <a:schemeClr val="dk1"/>
              </a:solidFill>
              <a:latin typeface="Helvetica Neue"/>
              <a:ea typeface="Helvetica Neue"/>
              <a:cs typeface="Helvetica Neue"/>
              <a:sym typeface="Helvetica Neue"/>
            </a:endParaRPr>
          </a:p>
          <a:p>
            <a:pPr indent="-342900" lvl="0" marL="457200" rtl="0" algn="just">
              <a:lnSpc>
                <a:spcPct val="115000"/>
              </a:lnSpc>
              <a:spcBef>
                <a:spcPts val="0"/>
              </a:spcBef>
              <a:spcAft>
                <a:spcPts val="0"/>
              </a:spcAft>
              <a:buClr>
                <a:srgbClr val="3CEFAB"/>
              </a:buClr>
              <a:buSzPts val="1800"/>
              <a:buFont typeface="Helvetica Neue"/>
              <a:buChar char="●"/>
            </a:pPr>
            <a:r>
              <a:rPr lang="en-GB" sz="1800">
                <a:solidFill>
                  <a:schemeClr val="dk1"/>
                </a:solidFill>
                <a:latin typeface="Helvetica Neue"/>
                <a:ea typeface="Helvetica Neue"/>
                <a:cs typeface="Helvetica Neue"/>
                <a:sym typeface="Helvetica Neue"/>
              </a:rPr>
              <a:t>PHPStorm. </a:t>
            </a:r>
            <a:endParaRPr sz="1800">
              <a:solidFill>
                <a:schemeClr val="dk1"/>
              </a:solidFill>
              <a:latin typeface="Helvetica Neue"/>
              <a:ea typeface="Helvetica Neue"/>
              <a:cs typeface="Helvetica Neue"/>
              <a:sym typeface="Helvetica Neue"/>
            </a:endParaRPr>
          </a:p>
        </p:txBody>
      </p:sp>
      <p:pic>
        <p:nvPicPr>
          <p:cNvPr id="424" name="Google Shape;424;p60"/>
          <p:cNvPicPr preferRelativeResize="0"/>
          <p:nvPr/>
        </p:nvPicPr>
        <p:blipFill>
          <a:blip r:embed="rId4">
            <a:alphaModFix/>
          </a:blip>
          <a:stretch>
            <a:fillRect/>
          </a:stretch>
        </p:blipFill>
        <p:spPr>
          <a:xfrm>
            <a:off x="834550" y="1361250"/>
            <a:ext cx="2857500" cy="2857500"/>
          </a:xfrm>
          <a:prstGeom prst="rect">
            <a:avLst/>
          </a:prstGeom>
          <a:noFill/>
          <a:ln>
            <a:noFill/>
          </a:ln>
        </p:spPr>
      </p:pic>
      <p:sp>
        <p:nvSpPr>
          <p:cNvPr id="425" name="Google Shape;425;p60"/>
          <p:cNvSpPr txBox="1"/>
          <p:nvPr/>
        </p:nvSpPr>
        <p:spPr>
          <a:xfrm>
            <a:off x="763650" y="4451025"/>
            <a:ext cx="7616700" cy="52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200">
                <a:highlight>
                  <a:srgbClr val="E0FF00"/>
                </a:highlight>
                <a:latin typeface="Helvetica Neue"/>
                <a:ea typeface="Helvetica Neue"/>
                <a:cs typeface="Helvetica Neue"/>
                <a:sym typeface="Helvetica Neue"/>
              </a:rPr>
              <a:t>Código fuente:</a:t>
            </a:r>
            <a:r>
              <a:rPr lang="en-GB" sz="1200">
                <a:highlight>
                  <a:srgbClr val="E0FF00"/>
                </a:highlight>
                <a:latin typeface="Helvetica Neue"/>
                <a:ea typeface="Helvetica Neue"/>
                <a:cs typeface="Helvetica Neue"/>
                <a:sym typeface="Helvetica Neue"/>
              </a:rPr>
              <a:t> </a:t>
            </a:r>
            <a:r>
              <a:rPr lang="en-GB" sz="1200">
                <a:highlight>
                  <a:srgbClr val="E0FF00"/>
                </a:highlight>
                <a:latin typeface="Helvetica Neue"/>
                <a:ea typeface="Helvetica Neue"/>
                <a:cs typeface="Helvetica Neue"/>
                <a:sym typeface="Helvetica Neue"/>
              </a:rPr>
              <a:t>es el conjunto de líneas de textos, las cuales son las directrices que debe seguir la computadora para realizar dicho programa.</a:t>
            </a:r>
            <a:endParaRPr sz="1200">
              <a:highlight>
                <a:srgbClr val="E0FF00"/>
              </a:highlight>
              <a:latin typeface="Helvetica Neue"/>
              <a:ea typeface="Helvetica Neue"/>
              <a:cs typeface="Helvetica Neue"/>
              <a:sym typeface="Helvetica Neu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pic>
        <p:nvPicPr>
          <p:cNvPr id="430" name="Google Shape;430;p61"/>
          <p:cNvPicPr preferRelativeResize="0"/>
          <p:nvPr/>
        </p:nvPicPr>
        <p:blipFill rotWithShape="1">
          <a:blip r:embed="rId3">
            <a:alphaModFix/>
          </a:blip>
          <a:srcRect b="0" l="0" r="0" t="0"/>
          <a:stretch/>
        </p:blipFill>
        <p:spPr>
          <a:xfrm>
            <a:off x="7944000" y="4523000"/>
            <a:ext cx="990274" cy="275981"/>
          </a:xfrm>
          <a:prstGeom prst="rect">
            <a:avLst/>
          </a:prstGeom>
          <a:noFill/>
          <a:ln>
            <a:noFill/>
          </a:ln>
        </p:spPr>
      </p:pic>
      <p:sp>
        <p:nvSpPr>
          <p:cNvPr id="431" name="Google Shape;431;p61"/>
          <p:cNvSpPr txBox="1"/>
          <p:nvPr>
            <p:ph idx="1" type="subTitle"/>
          </p:nvPr>
        </p:nvSpPr>
        <p:spPr>
          <a:xfrm>
            <a:off x="1228350" y="525775"/>
            <a:ext cx="6687300" cy="723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i="1" lang="en-GB" sz="3000">
                <a:solidFill>
                  <a:schemeClr val="dk1"/>
                </a:solidFill>
                <a:latin typeface="Anton"/>
                <a:ea typeface="Anton"/>
                <a:cs typeface="Anton"/>
                <a:sym typeface="Anton"/>
              </a:rPr>
              <a:t>BALSAMIQ</a:t>
            </a:r>
            <a:endParaRPr i="1" sz="3000">
              <a:solidFill>
                <a:schemeClr val="dk1"/>
              </a:solidFill>
              <a:latin typeface="Anton"/>
              <a:ea typeface="Anton"/>
              <a:cs typeface="Anton"/>
              <a:sym typeface="Anton"/>
            </a:endParaRPr>
          </a:p>
          <a:p>
            <a:pPr indent="0" lvl="0" marL="0" rtl="0" algn="l">
              <a:lnSpc>
                <a:spcPct val="115000"/>
              </a:lnSpc>
              <a:spcBef>
                <a:spcPts val="0"/>
              </a:spcBef>
              <a:spcAft>
                <a:spcPts val="0"/>
              </a:spcAft>
              <a:buSzPts val="2800"/>
              <a:buNone/>
            </a:pPr>
            <a:r>
              <a:t/>
            </a:r>
            <a:endParaRPr i="1" sz="3000">
              <a:solidFill>
                <a:schemeClr val="dk1"/>
              </a:solidFill>
              <a:latin typeface="Anton"/>
              <a:ea typeface="Anton"/>
              <a:cs typeface="Anton"/>
              <a:sym typeface="Anton"/>
            </a:endParaRPr>
          </a:p>
          <a:p>
            <a:pPr indent="0" lvl="0" marL="457200" rtl="0" algn="just">
              <a:lnSpc>
                <a:spcPct val="115000"/>
              </a:lnSpc>
              <a:spcBef>
                <a:spcPts val="0"/>
              </a:spcBef>
              <a:spcAft>
                <a:spcPts val="0"/>
              </a:spcAft>
              <a:buNone/>
            </a:pPr>
            <a:r>
              <a:t/>
            </a:r>
            <a:endParaRPr i="1" sz="3000">
              <a:solidFill>
                <a:schemeClr val="dk1"/>
              </a:solidFill>
              <a:latin typeface="Anton"/>
              <a:ea typeface="Anton"/>
              <a:cs typeface="Anton"/>
              <a:sym typeface="Anton"/>
            </a:endParaRPr>
          </a:p>
        </p:txBody>
      </p:sp>
      <p:sp>
        <p:nvSpPr>
          <p:cNvPr id="432" name="Google Shape;432;p61"/>
          <p:cNvSpPr txBox="1"/>
          <p:nvPr/>
        </p:nvSpPr>
        <p:spPr>
          <a:xfrm>
            <a:off x="4343575" y="1314400"/>
            <a:ext cx="47067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latin typeface="Helvetica Neue"/>
                <a:ea typeface="Helvetica Neue"/>
                <a:cs typeface="Helvetica Neue"/>
                <a:sym typeface="Helvetica Neue"/>
              </a:rPr>
              <a:t>E</a:t>
            </a:r>
            <a:r>
              <a:rPr lang="en-GB" sz="1800">
                <a:solidFill>
                  <a:schemeClr val="dk1"/>
                </a:solidFill>
                <a:latin typeface="Helvetica Neue"/>
                <a:ea typeface="Helvetica Neue"/>
                <a:cs typeface="Helvetica Neue"/>
                <a:sym typeface="Helvetica Neue"/>
              </a:rPr>
              <a:t>s una </a:t>
            </a:r>
            <a:r>
              <a:rPr lang="en-GB" sz="1800">
                <a:solidFill>
                  <a:schemeClr val="dk1"/>
                </a:solidFill>
                <a:latin typeface="Helvetica Neue"/>
                <a:ea typeface="Helvetica Neue"/>
                <a:cs typeface="Helvetica Neue"/>
                <a:sym typeface="Helvetica Neue"/>
              </a:rPr>
              <a:t>herramienta que facilita la creación de esquemas o </a:t>
            </a:r>
            <a:r>
              <a:rPr b="1" i="1" lang="en-GB" sz="1800">
                <a:solidFill>
                  <a:schemeClr val="dk1"/>
                </a:solidFill>
                <a:latin typeface="Helvetica Neue"/>
                <a:ea typeface="Helvetica Neue"/>
                <a:cs typeface="Helvetica Neue"/>
                <a:sym typeface="Helvetica Neue"/>
              </a:rPr>
              <a:t>mockups</a:t>
            </a:r>
            <a:r>
              <a:rPr lang="en-GB" sz="1800">
                <a:solidFill>
                  <a:schemeClr val="dk1"/>
                </a:solidFill>
                <a:latin typeface="Helvetica Neue"/>
                <a:ea typeface="Helvetica Neue"/>
                <a:cs typeface="Helvetica Neue"/>
                <a:sym typeface="Helvetica Neue"/>
              </a:rPr>
              <a:t>. No sólo cuenta con una aplicación nativa para MacOS (también Windows y Linux), sino también con una versión web, de modo que puedes trabajar desde cualquier lugar. </a:t>
            </a:r>
            <a:endParaRPr sz="18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None/>
            </a:pPr>
            <a:r>
              <a:rPr lang="en-GB" sz="1800">
                <a:solidFill>
                  <a:schemeClr val="dk1"/>
                </a:solidFill>
                <a:highlight>
                  <a:srgbClr val="E0FF00"/>
                </a:highlight>
                <a:latin typeface="Helvetica Neue"/>
                <a:ea typeface="Helvetica Neue"/>
                <a:cs typeface="Helvetica Neue"/>
                <a:sym typeface="Helvetica Neue"/>
              </a:rPr>
              <a:t>Su finalidad es </a:t>
            </a:r>
            <a:r>
              <a:rPr b="1" lang="en-GB" sz="1800">
                <a:solidFill>
                  <a:schemeClr val="dk1"/>
                </a:solidFill>
                <a:highlight>
                  <a:srgbClr val="E0FF00"/>
                </a:highlight>
                <a:latin typeface="Helvetica Neue"/>
                <a:ea typeface="Helvetica Neue"/>
                <a:cs typeface="Helvetica Neue"/>
                <a:sym typeface="Helvetica Neue"/>
              </a:rPr>
              <a:t>ayudar al desarrollo de aplicaciones. </a:t>
            </a:r>
            <a:endParaRPr b="1" sz="1800">
              <a:solidFill>
                <a:schemeClr val="dk1"/>
              </a:solidFill>
              <a:highlight>
                <a:srgbClr val="E0FF00"/>
              </a:highlight>
              <a:latin typeface="Helvetica Neue"/>
              <a:ea typeface="Helvetica Neue"/>
              <a:cs typeface="Helvetica Neue"/>
              <a:sym typeface="Helvetica Neue"/>
            </a:endParaRPr>
          </a:p>
        </p:txBody>
      </p:sp>
      <p:pic>
        <p:nvPicPr>
          <p:cNvPr id="433" name="Google Shape;433;p61"/>
          <p:cNvPicPr preferRelativeResize="0"/>
          <p:nvPr/>
        </p:nvPicPr>
        <p:blipFill>
          <a:blip r:embed="rId4">
            <a:alphaModFix/>
          </a:blip>
          <a:stretch>
            <a:fillRect/>
          </a:stretch>
        </p:blipFill>
        <p:spPr>
          <a:xfrm>
            <a:off x="479825" y="1600025"/>
            <a:ext cx="3651750" cy="234442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pic>
        <p:nvPicPr>
          <p:cNvPr id="438" name="Google Shape;438;p62"/>
          <p:cNvPicPr preferRelativeResize="0"/>
          <p:nvPr/>
        </p:nvPicPr>
        <p:blipFill rotWithShape="1">
          <a:blip r:embed="rId3">
            <a:alphaModFix/>
          </a:blip>
          <a:srcRect b="0" l="0" r="0" t="0"/>
          <a:stretch/>
        </p:blipFill>
        <p:spPr>
          <a:xfrm>
            <a:off x="7944000" y="4523000"/>
            <a:ext cx="990274" cy="275981"/>
          </a:xfrm>
          <a:prstGeom prst="rect">
            <a:avLst/>
          </a:prstGeom>
          <a:noFill/>
          <a:ln>
            <a:noFill/>
          </a:ln>
        </p:spPr>
      </p:pic>
      <p:sp>
        <p:nvSpPr>
          <p:cNvPr id="439" name="Google Shape;439;p62"/>
          <p:cNvSpPr txBox="1"/>
          <p:nvPr>
            <p:ph idx="1" type="subTitle"/>
          </p:nvPr>
        </p:nvSpPr>
        <p:spPr>
          <a:xfrm>
            <a:off x="1228350" y="587350"/>
            <a:ext cx="6687300" cy="723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i="1" lang="en-GB" sz="3000">
                <a:solidFill>
                  <a:schemeClr val="dk1"/>
                </a:solidFill>
                <a:latin typeface="Anton"/>
                <a:ea typeface="Anton"/>
                <a:cs typeface="Anton"/>
                <a:sym typeface="Anton"/>
              </a:rPr>
              <a:t>TERMINAL O CONSOLA</a:t>
            </a:r>
            <a:endParaRPr i="1" sz="3000">
              <a:solidFill>
                <a:schemeClr val="dk1"/>
              </a:solidFill>
              <a:latin typeface="Anton"/>
              <a:ea typeface="Anton"/>
              <a:cs typeface="Anton"/>
              <a:sym typeface="Anton"/>
            </a:endParaRPr>
          </a:p>
          <a:p>
            <a:pPr indent="0" lvl="0" marL="0" rtl="0" algn="l">
              <a:lnSpc>
                <a:spcPct val="115000"/>
              </a:lnSpc>
              <a:spcBef>
                <a:spcPts val="0"/>
              </a:spcBef>
              <a:spcAft>
                <a:spcPts val="0"/>
              </a:spcAft>
              <a:buSzPts val="2800"/>
              <a:buNone/>
            </a:pPr>
            <a:r>
              <a:t/>
            </a:r>
            <a:endParaRPr i="1" sz="3000">
              <a:solidFill>
                <a:schemeClr val="dk1"/>
              </a:solidFill>
              <a:latin typeface="Anton"/>
              <a:ea typeface="Anton"/>
              <a:cs typeface="Anton"/>
              <a:sym typeface="Anton"/>
            </a:endParaRPr>
          </a:p>
          <a:p>
            <a:pPr indent="0" lvl="0" marL="457200" rtl="0" algn="just">
              <a:lnSpc>
                <a:spcPct val="115000"/>
              </a:lnSpc>
              <a:spcBef>
                <a:spcPts val="0"/>
              </a:spcBef>
              <a:spcAft>
                <a:spcPts val="0"/>
              </a:spcAft>
              <a:buNone/>
            </a:pPr>
            <a:r>
              <a:t/>
            </a:r>
            <a:endParaRPr i="1" sz="3000">
              <a:solidFill>
                <a:schemeClr val="dk1"/>
              </a:solidFill>
              <a:latin typeface="Anton"/>
              <a:ea typeface="Anton"/>
              <a:cs typeface="Anton"/>
              <a:sym typeface="Anton"/>
            </a:endParaRPr>
          </a:p>
        </p:txBody>
      </p:sp>
      <p:sp>
        <p:nvSpPr>
          <p:cNvPr id="440" name="Google Shape;440;p62"/>
          <p:cNvSpPr txBox="1"/>
          <p:nvPr/>
        </p:nvSpPr>
        <p:spPr>
          <a:xfrm>
            <a:off x="4605750" y="1458975"/>
            <a:ext cx="4272600" cy="28992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GB" sz="1800">
                <a:solidFill>
                  <a:srgbClr val="252525"/>
                </a:solidFill>
                <a:latin typeface="Helvetica Neue"/>
                <a:ea typeface="Helvetica Neue"/>
                <a:cs typeface="Helvetica Neue"/>
                <a:sym typeface="Helvetica Neue"/>
              </a:rPr>
              <a:t>En informática, una terminal o consola es la </a:t>
            </a:r>
            <a:r>
              <a:rPr lang="en-GB" sz="1800">
                <a:solidFill>
                  <a:srgbClr val="252525"/>
                </a:solidFill>
                <a:highlight>
                  <a:srgbClr val="E0FF00"/>
                </a:highlight>
                <a:latin typeface="Helvetica Neue"/>
                <a:ea typeface="Helvetica Neue"/>
                <a:cs typeface="Helvetica Neue"/>
                <a:sym typeface="Helvetica Neue"/>
              </a:rPr>
              <a:t>aplicación que se utiliza para interactuar con el computador a través de comandos</a:t>
            </a:r>
            <a:r>
              <a:rPr lang="en-GB" sz="1800">
                <a:solidFill>
                  <a:srgbClr val="252525"/>
                </a:solidFill>
                <a:latin typeface="Helvetica Neue"/>
                <a:ea typeface="Helvetica Neue"/>
                <a:cs typeface="Helvetica Neue"/>
                <a:sym typeface="Helvetica Neue"/>
              </a:rPr>
              <a:t>. Todos los sistemas operativos la traen.</a:t>
            </a:r>
            <a:endParaRPr sz="1800">
              <a:solidFill>
                <a:schemeClr val="dk1"/>
              </a:solidFill>
              <a:latin typeface="Helvetica Neue"/>
              <a:ea typeface="Helvetica Neue"/>
              <a:cs typeface="Helvetica Neue"/>
              <a:sym typeface="Helvetica Neue"/>
            </a:endParaRPr>
          </a:p>
        </p:txBody>
      </p:sp>
      <p:pic>
        <p:nvPicPr>
          <p:cNvPr id="441" name="Google Shape;441;p62"/>
          <p:cNvPicPr preferRelativeResize="0"/>
          <p:nvPr/>
        </p:nvPicPr>
        <p:blipFill rotWithShape="1">
          <a:blip r:embed="rId4">
            <a:alphaModFix/>
          </a:blip>
          <a:srcRect b="0" l="0" r="32400" t="0"/>
          <a:stretch/>
        </p:blipFill>
        <p:spPr>
          <a:xfrm>
            <a:off x="619050" y="1521175"/>
            <a:ext cx="3814419" cy="28424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5" name="Shape 445"/>
        <p:cNvGrpSpPr/>
        <p:nvPr/>
      </p:nvGrpSpPr>
      <p:grpSpPr>
        <a:xfrm>
          <a:off x="0" y="0"/>
          <a:ext cx="0" cy="0"/>
          <a:chOff x="0" y="0"/>
          <a:chExt cx="0" cy="0"/>
        </a:xfrm>
      </p:grpSpPr>
      <p:sp>
        <p:nvSpPr>
          <p:cNvPr id="446" name="Google Shape;446;p63"/>
          <p:cNvSpPr txBox="1"/>
          <p:nvPr/>
        </p:nvSpPr>
        <p:spPr>
          <a:xfrm>
            <a:off x="1874250" y="1718425"/>
            <a:ext cx="53955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INSTALACIÓN Y PRÁCTICA DE LAS NUEVAS HERRAMIENTAS</a:t>
            </a:r>
            <a:endParaRPr i="1" sz="3600">
              <a:solidFill>
                <a:srgbClr val="E0FF00"/>
              </a:solidFill>
              <a:latin typeface="Anton"/>
              <a:ea typeface="Anton"/>
              <a:cs typeface="Anton"/>
              <a:sym typeface="Anto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50" name="Shape 450"/>
        <p:cNvGrpSpPr/>
        <p:nvPr/>
      </p:nvGrpSpPr>
      <p:grpSpPr>
        <a:xfrm>
          <a:off x="0" y="0"/>
          <a:ext cx="0" cy="0"/>
          <a:chOff x="0" y="0"/>
          <a:chExt cx="0" cy="0"/>
        </a:xfrm>
      </p:grpSpPr>
      <p:sp>
        <p:nvSpPr>
          <p:cNvPr id="451" name="Google Shape;451;p64"/>
          <p:cNvSpPr txBox="1"/>
          <p:nvPr/>
        </p:nvSpPr>
        <p:spPr>
          <a:xfrm>
            <a:off x="1740150" y="2077200"/>
            <a:ext cx="5663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u="sng">
                <a:solidFill>
                  <a:schemeClr val="hlink"/>
                </a:solidFill>
                <a:latin typeface="Anton"/>
                <a:ea typeface="Anton"/>
                <a:cs typeface="Anton"/>
                <a:sym typeface="Anton"/>
                <a:hlinkClick r:id="rId3"/>
              </a:rPr>
              <a:t>INSTALACIÓN DE SUBLIME TEXT</a:t>
            </a:r>
            <a:endParaRPr b="0" i="1" sz="3600" u="none" cap="none" strike="noStrike">
              <a:solidFill>
                <a:srgbClr val="000000"/>
              </a:solidFill>
              <a:latin typeface="Anton"/>
              <a:ea typeface="Anton"/>
              <a:cs typeface="Anton"/>
              <a:sym typeface="Anton"/>
            </a:endParaRPr>
          </a:p>
        </p:txBody>
      </p:sp>
      <p:pic>
        <p:nvPicPr>
          <p:cNvPr id="452" name="Google Shape;452;p64"/>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pic>
        <p:nvPicPr>
          <p:cNvPr id="453" name="Google Shape;453;p64"/>
          <p:cNvPicPr preferRelativeResize="0"/>
          <p:nvPr/>
        </p:nvPicPr>
        <p:blipFill rotWithShape="1">
          <a:blip r:embed="rId5">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cxnSp>
        <p:nvCxnSpPr>
          <p:cNvPr id="458" name="Google Shape;458;p65"/>
          <p:cNvCxnSpPr/>
          <p:nvPr/>
        </p:nvCxnSpPr>
        <p:spPr>
          <a:xfrm>
            <a:off x="2374875" y="2464825"/>
            <a:ext cx="4787400" cy="9600"/>
          </a:xfrm>
          <a:prstGeom prst="straightConnector1">
            <a:avLst/>
          </a:prstGeom>
          <a:noFill/>
          <a:ln cap="flat" cmpd="sng" w="9525">
            <a:solidFill>
              <a:srgbClr val="3CEFAB"/>
            </a:solidFill>
            <a:prstDash val="solid"/>
            <a:round/>
            <a:headEnd len="sm" w="sm" type="none"/>
            <a:tailEnd len="sm" w="sm" type="none"/>
          </a:ln>
        </p:spPr>
      </p:cxnSp>
      <p:sp>
        <p:nvSpPr>
          <p:cNvPr id="459" name="Google Shape;459;p65"/>
          <p:cNvSpPr/>
          <p:nvPr/>
        </p:nvSpPr>
        <p:spPr>
          <a:xfrm>
            <a:off x="4264955" y="2208600"/>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460" name="Google Shape;460;p65"/>
          <p:cNvSpPr/>
          <p:nvPr/>
        </p:nvSpPr>
        <p:spPr>
          <a:xfrm>
            <a:off x="6827709" y="2208600"/>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461" name="Google Shape;461;p65"/>
          <p:cNvSpPr txBox="1"/>
          <p:nvPr/>
        </p:nvSpPr>
        <p:spPr>
          <a:xfrm>
            <a:off x="914725" y="3084225"/>
            <a:ext cx="20691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n-GB" sz="1800" u="sng">
                <a:solidFill>
                  <a:schemeClr val="hlink"/>
                </a:solidFill>
                <a:highlight>
                  <a:schemeClr val="lt1"/>
                </a:highlight>
                <a:latin typeface="Helvetica Neue"/>
                <a:ea typeface="Helvetica Neue"/>
                <a:cs typeface="Helvetica Neue"/>
                <a:sym typeface="Helvetica Neue"/>
                <a:hlinkClick r:id="rId3"/>
              </a:rPr>
              <a:t>Descarga</a:t>
            </a:r>
            <a:r>
              <a:rPr lang="en-GB" sz="1800">
                <a:solidFill>
                  <a:schemeClr val="dk1"/>
                </a:solidFill>
                <a:highlight>
                  <a:schemeClr val="lt1"/>
                </a:highlight>
                <a:latin typeface="Helvetica Neue"/>
                <a:ea typeface="Helvetica Neue"/>
                <a:cs typeface="Helvetica Neue"/>
                <a:sym typeface="Helvetica Neue"/>
              </a:rPr>
              <a:t> Sublime Text desde la página web oficial.</a:t>
            </a:r>
            <a:endParaRPr sz="1800">
              <a:solidFill>
                <a:schemeClr val="dk1"/>
              </a:solidFill>
              <a:highlight>
                <a:schemeClr val="lt1"/>
              </a:highlight>
              <a:latin typeface="Helvetica Neue"/>
              <a:ea typeface="Helvetica Neue"/>
              <a:cs typeface="Helvetica Neue"/>
              <a:sym typeface="Helvetica Neue"/>
            </a:endParaRPr>
          </a:p>
        </p:txBody>
      </p:sp>
      <p:sp>
        <p:nvSpPr>
          <p:cNvPr id="462" name="Google Shape;462;p65"/>
          <p:cNvSpPr txBox="1"/>
          <p:nvPr/>
        </p:nvSpPr>
        <p:spPr>
          <a:xfrm>
            <a:off x="3507463" y="3418850"/>
            <a:ext cx="20691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n-GB" sz="1800">
                <a:solidFill>
                  <a:schemeClr val="dk1"/>
                </a:solidFill>
                <a:highlight>
                  <a:schemeClr val="lt1"/>
                </a:highlight>
                <a:latin typeface="Helvetica Neue"/>
                <a:ea typeface="Helvetica Neue"/>
                <a:cs typeface="Helvetica Neue"/>
                <a:sym typeface="Helvetica Neue"/>
              </a:rPr>
              <a:t>Selecciona el sistema operativo que usas, y descarga.</a:t>
            </a:r>
            <a:endParaRPr sz="1800">
              <a:solidFill>
                <a:schemeClr val="dk1"/>
              </a:solidFill>
              <a:highlight>
                <a:schemeClr val="lt1"/>
              </a:highlight>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1800"/>
              <a:buFont typeface="Arial"/>
              <a:buNone/>
            </a:pPr>
            <a:r>
              <a:t/>
            </a:r>
            <a:endParaRPr sz="1800">
              <a:solidFill>
                <a:schemeClr val="dk1"/>
              </a:solidFill>
              <a:highlight>
                <a:schemeClr val="lt1"/>
              </a:highlight>
              <a:latin typeface="Helvetica Neue"/>
              <a:ea typeface="Helvetica Neue"/>
              <a:cs typeface="Helvetica Neue"/>
              <a:sym typeface="Helvetica Neue"/>
            </a:endParaRPr>
          </a:p>
        </p:txBody>
      </p:sp>
      <p:sp>
        <p:nvSpPr>
          <p:cNvPr id="463" name="Google Shape;463;p65"/>
          <p:cNvSpPr txBox="1"/>
          <p:nvPr/>
        </p:nvSpPr>
        <p:spPr>
          <a:xfrm>
            <a:off x="6100225" y="3418838"/>
            <a:ext cx="20691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n-GB" sz="1800">
                <a:solidFill>
                  <a:schemeClr val="dk1"/>
                </a:solidFill>
                <a:highlight>
                  <a:schemeClr val="lt1"/>
                </a:highlight>
                <a:latin typeface="Helvetica Neue"/>
                <a:ea typeface="Helvetica Neue"/>
                <a:cs typeface="Helvetica Neue"/>
                <a:sym typeface="Helvetica Neue"/>
              </a:rPr>
              <a:t>Continúa la instalación con el asistente hasta finalizar.</a:t>
            </a:r>
            <a:endParaRPr sz="1800">
              <a:solidFill>
                <a:schemeClr val="dk1"/>
              </a:solidFill>
              <a:highlight>
                <a:schemeClr val="lt1"/>
              </a:highlight>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1800"/>
              <a:buFont typeface="Arial"/>
              <a:buNone/>
            </a:pPr>
            <a:r>
              <a:t/>
            </a:r>
            <a:endParaRPr sz="1800">
              <a:solidFill>
                <a:schemeClr val="dk1"/>
              </a:solidFill>
              <a:highlight>
                <a:schemeClr val="lt1"/>
              </a:highlight>
              <a:latin typeface="Helvetica Neue"/>
              <a:ea typeface="Helvetica Neue"/>
              <a:cs typeface="Helvetica Neue"/>
              <a:sym typeface="Helvetica Neue"/>
            </a:endParaRPr>
          </a:p>
        </p:txBody>
      </p:sp>
      <p:sp>
        <p:nvSpPr>
          <p:cNvPr id="464" name="Google Shape;464;p65"/>
          <p:cNvSpPr txBox="1"/>
          <p:nvPr/>
        </p:nvSpPr>
        <p:spPr>
          <a:xfrm>
            <a:off x="4403387" y="2235539"/>
            <a:ext cx="2703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rgbClr val="000000"/>
                </a:solidFill>
                <a:latin typeface="Helvetica Neue"/>
                <a:ea typeface="Helvetica Neue"/>
                <a:cs typeface="Helvetica Neue"/>
                <a:sym typeface="Helvetica Neue"/>
              </a:rPr>
              <a:t>2</a:t>
            </a:r>
            <a:endParaRPr b="0" i="0" sz="2400" u="none" cap="none" strike="noStrike">
              <a:solidFill>
                <a:srgbClr val="000000"/>
              </a:solidFill>
              <a:latin typeface="Helvetica Neue"/>
              <a:ea typeface="Helvetica Neue"/>
              <a:cs typeface="Helvetica Neue"/>
              <a:sym typeface="Helvetica Neue"/>
            </a:endParaRPr>
          </a:p>
        </p:txBody>
      </p:sp>
      <p:sp>
        <p:nvSpPr>
          <p:cNvPr id="465" name="Google Shape;465;p65"/>
          <p:cNvSpPr txBox="1"/>
          <p:nvPr/>
        </p:nvSpPr>
        <p:spPr>
          <a:xfrm>
            <a:off x="6960457" y="2263295"/>
            <a:ext cx="270300" cy="31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GB" sz="2400" u="none" cap="none" strike="noStrike">
                <a:solidFill>
                  <a:srgbClr val="000000"/>
                </a:solidFill>
                <a:latin typeface="Helvetica Neue"/>
                <a:ea typeface="Helvetica Neue"/>
                <a:cs typeface="Helvetica Neue"/>
                <a:sym typeface="Helvetica Neue"/>
              </a:rPr>
              <a:t>3</a:t>
            </a:r>
            <a:endParaRPr b="0" i="0" sz="2400" u="none" cap="none" strike="noStrike">
              <a:solidFill>
                <a:srgbClr val="000000"/>
              </a:solidFill>
              <a:latin typeface="Helvetica Neue"/>
              <a:ea typeface="Helvetica Neue"/>
              <a:cs typeface="Helvetica Neue"/>
              <a:sym typeface="Helvetica Neue"/>
            </a:endParaRPr>
          </a:p>
        </p:txBody>
      </p:sp>
      <p:pic>
        <p:nvPicPr>
          <p:cNvPr id="466" name="Google Shape;466;p65"/>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
        <p:nvSpPr>
          <p:cNvPr id="467" name="Google Shape;467;p65"/>
          <p:cNvSpPr txBox="1"/>
          <p:nvPr/>
        </p:nvSpPr>
        <p:spPr>
          <a:xfrm>
            <a:off x="1311600" y="865925"/>
            <a:ext cx="65208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chemeClr val="dk1"/>
                </a:solidFill>
                <a:latin typeface="Anton"/>
                <a:ea typeface="Anton"/>
                <a:cs typeface="Anton"/>
                <a:sym typeface="Anton"/>
              </a:rPr>
              <a:t>INSTALANDO SUBLIME TEXT</a:t>
            </a:r>
            <a:endParaRPr b="0" i="1" sz="3600" u="none" cap="none" strike="noStrike">
              <a:solidFill>
                <a:srgbClr val="000000"/>
              </a:solidFill>
              <a:latin typeface="Anton"/>
              <a:ea typeface="Anton"/>
              <a:cs typeface="Anton"/>
              <a:sym typeface="Anton"/>
            </a:endParaRPr>
          </a:p>
        </p:txBody>
      </p:sp>
      <p:sp>
        <p:nvSpPr>
          <p:cNvPr id="468" name="Google Shape;468;p65"/>
          <p:cNvSpPr/>
          <p:nvPr/>
        </p:nvSpPr>
        <p:spPr>
          <a:xfrm>
            <a:off x="1760780" y="2162575"/>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469" name="Google Shape;469;p65"/>
          <p:cNvSpPr txBox="1"/>
          <p:nvPr/>
        </p:nvSpPr>
        <p:spPr>
          <a:xfrm>
            <a:off x="1913250" y="2187098"/>
            <a:ext cx="270300" cy="31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400">
                <a:latin typeface="Helvetica Neue"/>
                <a:ea typeface="Helvetica Neue"/>
                <a:cs typeface="Helvetica Neue"/>
                <a:sym typeface="Helvetica Neue"/>
              </a:rPr>
              <a:t>1</a:t>
            </a:r>
            <a:endParaRPr b="0" i="0" sz="24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p30"/>
          <p:cNvSpPr txBox="1"/>
          <p:nvPr/>
        </p:nvSpPr>
        <p:spPr>
          <a:xfrm>
            <a:off x="1453850" y="1843275"/>
            <a:ext cx="59022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¿DUDAS DEL ON-BOARDING?</a:t>
            </a:r>
            <a:endParaRPr b="0" i="1" sz="4000" u="none" cap="none" strike="noStrike">
              <a:solidFill>
                <a:srgbClr val="E0FF00"/>
              </a:solidFill>
              <a:latin typeface="Anton"/>
              <a:ea typeface="Anton"/>
              <a:cs typeface="Anton"/>
              <a:sym typeface="Anton"/>
            </a:endParaRPr>
          </a:p>
        </p:txBody>
      </p:sp>
      <p:sp>
        <p:nvSpPr>
          <p:cNvPr id="129" name="Google Shape;129;p30"/>
          <p:cNvSpPr/>
          <p:nvPr/>
        </p:nvSpPr>
        <p:spPr>
          <a:xfrm>
            <a:off x="3436038" y="2829200"/>
            <a:ext cx="2271900" cy="567900"/>
          </a:xfrm>
          <a:prstGeom prst="roundRect">
            <a:avLst>
              <a:gd fmla="val 16667" name="adj"/>
            </a:avLst>
          </a:prstGeom>
          <a:noFill/>
          <a:ln cap="flat" cmpd="sng" w="28575">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sng" cap="none" strike="noStrike">
                <a:solidFill>
                  <a:schemeClr val="hlink"/>
                </a:solidFill>
                <a:latin typeface="Anton"/>
                <a:ea typeface="Anton"/>
                <a:cs typeface="Anton"/>
                <a:sym typeface="Anton"/>
                <a:hlinkClick r:id="rId4"/>
              </a:rPr>
              <a:t>MIRALO AQUI</a:t>
            </a:r>
            <a:endParaRPr b="0" i="0" sz="1800" u="none" cap="none" strike="noStrike">
              <a:solidFill>
                <a:srgbClr val="FFFFFF"/>
              </a:solidFill>
              <a:latin typeface="Anton"/>
              <a:ea typeface="Anton"/>
              <a:cs typeface="Anton"/>
              <a:sym typeface="Anton"/>
            </a:endParaRPr>
          </a:p>
        </p:txBody>
      </p:sp>
      <p:pic>
        <p:nvPicPr>
          <p:cNvPr descr="Tiger Face on Apple iOS 12.2" id="130" name="Google Shape;130;p30"/>
          <p:cNvPicPr preferRelativeResize="0"/>
          <p:nvPr/>
        </p:nvPicPr>
        <p:blipFill rotWithShape="1">
          <a:blip r:embed="rId5">
            <a:alphaModFix/>
          </a:blip>
          <a:srcRect b="0" l="0" r="0" t="0"/>
          <a:stretch/>
        </p:blipFill>
        <p:spPr>
          <a:xfrm>
            <a:off x="4215950" y="1281238"/>
            <a:ext cx="712075" cy="7120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pic>
        <p:nvPicPr>
          <p:cNvPr id="474" name="Google Shape;474;p66"/>
          <p:cNvPicPr preferRelativeResize="0"/>
          <p:nvPr/>
        </p:nvPicPr>
        <p:blipFill rotWithShape="1">
          <a:blip r:embed="rId3">
            <a:alphaModFix/>
          </a:blip>
          <a:srcRect b="0" l="0" r="0" t="0"/>
          <a:stretch/>
        </p:blipFill>
        <p:spPr>
          <a:xfrm>
            <a:off x="7867800" y="4523000"/>
            <a:ext cx="990274" cy="275981"/>
          </a:xfrm>
          <a:prstGeom prst="rect">
            <a:avLst/>
          </a:prstGeom>
          <a:noFill/>
          <a:ln>
            <a:noFill/>
          </a:ln>
        </p:spPr>
      </p:pic>
      <p:sp>
        <p:nvSpPr>
          <p:cNvPr id="475" name="Google Shape;475;p66"/>
          <p:cNvSpPr txBox="1"/>
          <p:nvPr>
            <p:ph idx="1" type="subTitle"/>
          </p:nvPr>
        </p:nvSpPr>
        <p:spPr>
          <a:xfrm>
            <a:off x="1228350" y="349450"/>
            <a:ext cx="6687300" cy="723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i="1" lang="en-GB" sz="3000">
                <a:solidFill>
                  <a:schemeClr val="dk1"/>
                </a:solidFill>
                <a:latin typeface="Anton"/>
                <a:ea typeface="Anton"/>
                <a:cs typeface="Anton"/>
                <a:sym typeface="Anton"/>
              </a:rPr>
              <a:t>CONFIGURANDO SUBLIME TEXT</a:t>
            </a:r>
            <a:endParaRPr i="1" sz="3000">
              <a:solidFill>
                <a:schemeClr val="dk1"/>
              </a:solidFill>
              <a:latin typeface="Anton"/>
              <a:ea typeface="Anton"/>
              <a:cs typeface="Anton"/>
              <a:sym typeface="Anton"/>
            </a:endParaRPr>
          </a:p>
          <a:p>
            <a:pPr indent="0" lvl="0" marL="0" rtl="0" algn="just">
              <a:lnSpc>
                <a:spcPct val="115000"/>
              </a:lnSpc>
              <a:spcBef>
                <a:spcPts val="0"/>
              </a:spcBef>
              <a:spcAft>
                <a:spcPts val="0"/>
              </a:spcAft>
              <a:buClr>
                <a:schemeClr val="dk1"/>
              </a:buClr>
              <a:buSzPts val="1100"/>
              <a:buFont typeface="Arial"/>
              <a:buNone/>
            </a:pPr>
            <a:r>
              <a:t/>
            </a:r>
            <a:endParaRPr i="1" sz="3000">
              <a:solidFill>
                <a:schemeClr val="dk1"/>
              </a:solidFill>
              <a:latin typeface="Anton"/>
              <a:ea typeface="Anton"/>
              <a:cs typeface="Anton"/>
              <a:sym typeface="Anton"/>
            </a:endParaRPr>
          </a:p>
          <a:p>
            <a:pPr indent="0" lvl="0" marL="0" rtl="0" algn="l">
              <a:lnSpc>
                <a:spcPct val="115000"/>
              </a:lnSpc>
              <a:spcBef>
                <a:spcPts val="0"/>
              </a:spcBef>
              <a:spcAft>
                <a:spcPts val="0"/>
              </a:spcAft>
              <a:buSzPts val="2800"/>
              <a:buNone/>
            </a:pPr>
            <a:r>
              <a:t/>
            </a:r>
            <a:endParaRPr i="1" sz="3000">
              <a:solidFill>
                <a:schemeClr val="dk1"/>
              </a:solidFill>
              <a:latin typeface="Didact Gothic"/>
              <a:ea typeface="Didact Gothic"/>
              <a:cs typeface="Didact Gothic"/>
              <a:sym typeface="Didact Gothic"/>
            </a:endParaRPr>
          </a:p>
          <a:p>
            <a:pPr indent="0" lvl="0" marL="457200" rtl="0" algn="just">
              <a:lnSpc>
                <a:spcPct val="115000"/>
              </a:lnSpc>
              <a:spcBef>
                <a:spcPts val="0"/>
              </a:spcBef>
              <a:spcAft>
                <a:spcPts val="0"/>
              </a:spcAft>
              <a:buNone/>
            </a:pPr>
            <a:r>
              <a:t/>
            </a:r>
            <a:endParaRPr i="1" sz="3000">
              <a:solidFill>
                <a:schemeClr val="dk1"/>
              </a:solidFill>
              <a:latin typeface="Didact Gothic"/>
              <a:ea typeface="Didact Gothic"/>
              <a:cs typeface="Didact Gothic"/>
              <a:sym typeface="Didact Gothic"/>
            </a:endParaRPr>
          </a:p>
        </p:txBody>
      </p:sp>
      <p:sp>
        <p:nvSpPr>
          <p:cNvPr id="476" name="Google Shape;476;p66"/>
          <p:cNvSpPr txBox="1"/>
          <p:nvPr/>
        </p:nvSpPr>
        <p:spPr>
          <a:xfrm>
            <a:off x="4010650" y="1242925"/>
            <a:ext cx="4598100" cy="2979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1800">
                <a:latin typeface="Helvetica Neue"/>
                <a:ea typeface="Helvetica Neue"/>
                <a:cs typeface="Helvetica Neue"/>
                <a:sym typeface="Helvetica Neue"/>
              </a:rPr>
              <a:t>Es necesario instalar el Package Control, el cual te permite acceder a todos los paquetes de sublime.</a:t>
            </a:r>
            <a:endParaRPr sz="1800">
              <a:latin typeface="Helvetica Neue"/>
              <a:ea typeface="Helvetica Neue"/>
              <a:cs typeface="Helvetica Neue"/>
              <a:sym typeface="Helvetica Neue"/>
            </a:endParaRPr>
          </a:p>
          <a:p>
            <a:pPr indent="0" lvl="0" marL="0" marR="0" rtl="0" algn="l">
              <a:lnSpc>
                <a:spcPct val="115000"/>
              </a:lnSpc>
              <a:spcBef>
                <a:spcPts val="0"/>
              </a:spcBef>
              <a:spcAft>
                <a:spcPts val="0"/>
              </a:spcAft>
              <a:buNone/>
            </a:pPr>
            <a:r>
              <a:t/>
            </a:r>
            <a:endParaRPr sz="1800">
              <a:latin typeface="Helvetica Neue"/>
              <a:ea typeface="Helvetica Neue"/>
              <a:cs typeface="Helvetica Neue"/>
              <a:sym typeface="Helvetica Neue"/>
            </a:endParaRPr>
          </a:p>
          <a:p>
            <a:pPr indent="-342900" lvl="0" marL="457200" marR="0" rtl="0" algn="l">
              <a:lnSpc>
                <a:spcPct val="115000"/>
              </a:lnSpc>
              <a:spcBef>
                <a:spcPts val="0"/>
              </a:spcBef>
              <a:spcAft>
                <a:spcPts val="0"/>
              </a:spcAft>
              <a:buSzPts val="1800"/>
              <a:buFont typeface="Didact Gothic"/>
              <a:buAutoNum type="arabicPeriod"/>
            </a:pPr>
            <a:r>
              <a:rPr lang="en-GB" sz="1800">
                <a:latin typeface="Helvetica Neue"/>
                <a:ea typeface="Helvetica Neue"/>
                <a:cs typeface="Helvetica Neue"/>
                <a:sym typeface="Helvetica Neue"/>
              </a:rPr>
              <a:t>Accede a la paleta de comandos con las combinaciones en Win/Linux: </a:t>
            </a:r>
            <a:r>
              <a:rPr lang="en-GB" sz="1800">
                <a:highlight>
                  <a:srgbClr val="E0FF00"/>
                </a:highlight>
                <a:latin typeface="Helvetica Neue"/>
                <a:ea typeface="Helvetica Neue"/>
                <a:cs typeface="Helvetica Neue"/>
                <a:sym typeface="Helvetica Neue"/>
              </a:rPr>
              <a:t>ctrl+shift+p, Mac: cmd+shift+p</a:t>
            </a:r>
            <a:endParaRPr sz="1800">
              <a:highlight>
                <a:srgbClr val="E0FF00"/>
              </a:highlight>
              <a:latin typeface="Helvetica Neue"/>
              <a:ea typeface="Helvetica Neue"/>
              <a:cs typeface="Helvetica Neue"/>
              <a:sym typeface="Helvetica Neue"/>
            </a:endParaRPr>
          </a:p>
          <a:p>
            <a:pPr indent="0" lvl="0" marL="457200" marR="0" rtl="0" algn="l">
              <a:lnSpc>
                <a:spcPct val="115000"/>
              </a:lnSpc>
              <a:spcBef>
                <a:spcPts val="0"/>
              </a:spcBef>
              <a:spcAft>
                <a:spcPts val="0"/>
              </a:spcAft>
              <a:buNone/>
            </a:pPr>
            <a:r>
              <a:t/>
            </a:r>
            <a:endParaRPr sz="1800">
              <a:latin typeface="Helvetica Neue"/>
              <a:ea typeface="Helvetica Neue"/>
              <a:cs typeface="Helvetica Neue"/>
              <a:sym typeface="Helvetica Neue"/>
            </a:endParaRPr>
          </a:p>
          <a:p>
            <a:pPr indent="-342900" lvl="0" marL="457200" marR="0" rtl="0" algn="l">
              <a:lnSpc>
                <a:spcPct val="115000"/>
              </a:lnSpc>
              <a:spcBef>
                <a:spcPts val="0"/>
              </a:spcBef>
              <a:spcAft>
                <a:spcPts val="0"/>
              </a:spcAft>
              <a:buSzPts val="1800"/>
              <a:buFont typeface="Didact Gothic"/>
              <a:buAutoNum type="arabicPeriod"/>
            </a:pPr>
            <a:r>
              <a:rPr lang="en-GB" sz="1800">
                <a:latin typeface="Helvetica Neue"/>
                <a:ea typeface="Helvetica Neue"/>
                <a:cs typeface="Helvetica Neue"/>
                <a:sym typeface="Helvetica Neue"/>
              </a:rPr>
              <a:t>Escribe Install Package Control, y presiona Enter.</a:t>
            </a:r>
            <a:endParaRPr sz="1800">
              <a:latin typeface="Helvetica Neue"/>
              <a:ea typeface="Helvetica Neue"/>
              <a:cs typeface="Helvetica Neue"/>
              <a:sym typeface="Helvetica Neue"/>
            </a:endParaRPr>
          </a:p>
          <a:p>
            <a:pPr indent="0" lvl="0" marL="457200" rtl="0" algn="just">
              <a:lnSpc>
                <a:spcPct val="115000"/>
              </a:lnSpc>
              <a:spcBef>
                <a:spcPts val="1200"/>
              </a:spcBef>
              <a:spcAft>
                <a:spcPts val="1200"/>
              </a:spcAft>
              <a:buNone/>
            </a:pPr>
            <a:r>
              <a:t/>
            </a:r>
            <a:endParaRPr sz="1800">
              <a:latin typeface="Helvetica Neue"/>
              <a:ea typeface="Helvetica Neue"/>
              <a:cs typeface="Helvetica Neue"/>
              <a:sym typeface="Helvetica Neue"/>
            </a:endParaRPr>
          </a:p>
        </p:txBody>
      </p:sp>
      <p:pic>
        <p:nvPicPr>
          <p:cNvPr id="477" name="Google Shape;477;p66"/>
          <p:cNvPicPr preferRelativeResize="0"/>
          <p:nvPr/>
        </p:nvPicPr>
        <p:blipFill rotWithShape="1">
          <a:blip r:embed="rId4">
            <a:alphaModFix/>
          </a:blip>
          <a:srcRect b="0" l="0" r="31101" t="0"/>
          <a:stretch/>
        </p:blipFill>
        <p:spPr>
          <a:xfrm>
            <a:off x="405475" y="1373900"/>
            <a:ext cx="3480525" cy="265724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pic>
        <p:nvPicPr>
          <p:cNvPr id="482" name="Google Shape;482;p67"/>
          <p:cNvPicPr preferRelativeResize="0"/>
          <p:nvPr/>
        </p:nvPicPr>
        <p:blipFill rotWithShape="1">
          <a:blip r:embed="rId3">
            <a:alphaModFix/>
          </a:blip>
          <a:srcRect b="0" l="0" r="0" t="0"/>
          <a:stretch/>
        </p:blipFill>
        <p:spPr>
          <a:xfrm>
            <a:off x="7867800" y="4523000"/>
            <a:ext cx="990274" cy="275981"/>
          </a:xfrm>
          <a:prstGeom prst="rect">
            <a:avLst/>
          </a:prstGeom>
          <a:noFill/>
          <a:ln>
            <a:noFill/>
          </a:ln>
        </p:spPr>
      </p:pic>
      <p:sp>
        <p:nvSpPr>
          <p:cNvPr id="483" name="Google Shape;483;p67"/>
          <p:cNvSpPr txBox="1"/>
          <p:nvPr/>
        </p:nvSpPr>
        <p:spPr>
          <a:xfrm>
            <a:off x="4061950" y="866575"/>
            <a:ext cx="4920900" cy="42372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t/>
            </a:r>
            <a:endParaRPr sz="1600">
              <a:latin typeface="Helvetica Neue"/>
              <a:ea typeface="Helvetica Neue"/>
              <a:cs typeface="Helvetica Neue"/>
              <a:sym typeface="Helvetica Neue"/>
            </a:endParaRPr>
          </a:p>
          <a:p>
            <a:pPr indent="-323850" lvl="0" marL="457200" marR="0" rtl="0" algn="l">
              <a:lnSpc>
                <a:spcPct val="115000"/>
              </a:lnSpc>
              <a:spcBef>
                <a:spcPts val="0"/>
              </a:spcBef>
              <a:spcAft>
                <a:spcPts val="0"/>
              </a:spcAft>
              <a:buSzPts val="1500"/>
              <a:buFont typeface="Didact Gothic"/>
              <a:buAutoNum type="arabicPeriod"/>
            </a:pPr>
            <a:r>
              <a:rPr lang="en-GB" sz="1500">
                <a:latin typeface="Helvetica Neue"/>
                <a:ea typeface="Helvetica Neue"/>
                <a:cs typeface="Helvetica Neue"/>
                <a:sym typeface="Helvetica Neue"/>
              </a:rPr>
              <a:t>A continuación, en el menú </a:t>
            </a:r>
            <a:r>
              <a:rPr lang="en-GB" sz="1500">
                <a:highlight>
                  <a:srgbClr val="E0FF00"/>
                </a:highlight>
                <a:latin typeface="Helvetica Neue"/>
                <a:ea typeface="Helvetica Neue"/>
                <a:cs typeface="Helvetica Neue"/>
                <a:sym typeface="Helvetica Neue"/>
              </a:rPr>
              <a:t>“Preferences” &gt; ”Package Control”</a:t>
            </a:r>
            <a:r>
              <a:rPr lang="en-GB" sz="1500">
                <a:latin typeface="Helvetica Neue"/>
                <a:ea typeface="Helvetica Neue"/>
                <a:cs typeface="Helvetica Neue"/>
                <a:sym typeface="Helvetica Neue"/>
              </a:rPr>
              <a:t>.</a:t>
            </a:r>
            <a:endParaRPr sz="1500">
              <a:latin typeface="Helvetica Neue"/>
              <a:ea typeface="Helvetica Neue"/>
              <a:cs typeface="Helvetica Neue"/>
              <a:sym typeface="Helvetica Neue"/>
            </a:endParaRPr>
          </a:p>
          <a:p>
            <a:pPr indent="-323850" lvl="0" marL="457200" marR="0" rtl="0" algn="l">
              <a:lnSpc>
                <a:spcPct val="115000"/>
              </a:lnSpc>
              <a:spcBef>
                <a:spcPts val="0"/>
              </a:spcBef>
              <a:spcAft>
                <a:spcPts val="0"/>
              </a:spcAft>
              <a:buSzPts val="1500"/>
              <a:buFont typeface="Helvetica Neue"/>
              <a:buAutoNum type="arabicPeriod"/>
            </a:pPr>
            <a:r>
              <a:rPr lang="en-GB" sz="1500">
                <a:latin typeface="Helvetica Neue"/>
                <a:ea typeface="Helvetica Neue"/>
                <a:cs typeface="Helvetica Neue"/>
                <a:sym typeface="Helvetica Neue"/>
              </a:rPr>
              <a:t>En la ventana emergente, escribe </a:t>
            </a:r>
            <a:r>
              <a:rPr lang="en-GB" sz="1500">
                <a:highlight>
                  <a:srgbClr val="E0FF00"/>
                </a:highlight>
                <a:latin typeface="Helvetica Neue"/>
                <a:ea typeface="Helvetica Neue"/>
                <a:cs typeface="Helvetica Neue"/>
                <a:sym typeface="Helvetica Neue"/>
              </a:rPr>
              <a:t>“Install Package”</a:t>
            </a:r>
            <a:r>
              <a:rPr lang="en-GB" sz="1500">
                <a:latin typeface="Helvetica Neue"/>
                <a:ea typeface="Helvetica Neue"/>
                <a:cs typeface="Helvetica Neue"/>
                <a:sym typeface="Helvetica Neue"/>
              </a:rPr>
              <a:t>.</a:t>
            </a:r>
            <a:endParaRPr sz="1500">
              <a:latin typeface="Helvetica Neue"/>
              <a:ea typeface="Helvetica Neue"/>
              <a:cs typeface="Helvetica Neue"/>
              <a:sym typeface="Helvetica Neue"/>
            </a:endParaRPr>
          </a:p>
          <a:p>
            <a:pPr indent="-323850" lvl="0" marL="457200" marR="0" rtl="0" algn="l">
              <a:lnSpc>
                <a:spcPct val="115000"/>
              </a:lnSpc>
              <a:spcBef>
                <a:spcPts val="0"/>
              </a:spcBef>
              <a:spcAft>
                <a:spcPts val="0"/>
              </a:spcAft>
              <a:buSzPts val="1500"/>
              <a:buFont typeface="Helvetica Neue"/>
              <a:buAutoNum type="arabicPeriod"/>
            </a:pPr>
            <a:r>
              <a:rPr lang="en-GB" sz="1500">
                <a:latin typeface="Helvetica Neue"/>
                <a:ea typeface="Helvetica Neue"/>
                <a:cs typeface="Helvetica Neue"/>
                <a:sym typeface="Helvetica Neue"/>
              </a:rPr>
              <a:t>Busca los siguientes paquetes:</a:t>
            </a:r>
            <a:endParaRPr sz="1500">
              <a:latin typeface="Helvetica Neue"/>
              <a:ea typeface="Helvetica Neue"/>
              <a:cs typeface="Helvetica Neue"/>
              <a:sym typeface="Helvetica Neue"/>
            </a:endParaRPr>
          </a:p>
          <a:p>
            <a:pPr indent="-323850" lvl="1" marL="914400" rtl="0" algn="just">
              <a:lnSpc>
                <a:spcPct val="115000"/>
              </a:lnSpc>
              <a:spcBef>
                <a:spcPts val="0"/>
              </a:spcBef>
              <a:spcAft>
                <a:spcPts val="0"/>
              </a:spcAft>
              <a:buClr>
                <a:schemeClr val="dk1"/>
              </a:buClr>
              <a:buSzPts val="1500"/>
              <a:buFont typeface="Didact Gothic"/>
              <a:buAutoNum type="alphaLcPeriod"/>
            </a:pPr>
            <a:r>
              <a:rPr lang="en-GB" sz="1500">
                <a:solidFill>
                  <a:schemeClr val="dk1"/>
                </a:solidFill>
                <a:latin typeface="Helvetica Neue"/>
                <a:ea typeface="Helvetica Neue"/>
                <a:cs typeface="Helvetica Neue"/>
                <a:sym typeface="Helvetica Neue"/>
              </a:rPr>
              <a:t>Emmet</a:t>
            </a:r>
            <a:r>
              <a:rPr lang="en-GB" sz="1500">
                <a:solidFill>
                  <a:schemeClr val="dk1"/>
                </a:solidFill>
                <a:latin typeface="Helvetica Neue"/>
                <a:ea typeface="Helvetica Neue"/>
                <a:cs typeface="Helvetica Neue"/>
                <a:sym typeface="Helvetica Neue"/>
              </a:rPr>
              <a:t>:</a:t>
            </a:r>
            <a:r>
              <a:rPr lang="en-GB" sz="1500">
                <a:solidFill>
                  <a:schemeClr val="dk1"/>
                </a:solidFill>
                <a:latin typeface="Helvetica Neue"/>
                <a:ea typeface="Helvetica Neue"/>
                <a:cs typeface="Helvetica Neue"/>
                <a:sym typeface="Helvetica Neue"/>
              </a:rPr>
              <a:t> automatiza la creación de bloques de HTML utilizando abreviaciones.</a:t>
            </a:r>
            <a:endParaRPr sz="1500">
              <a:solidFill>
                <a:schemeClr val="dk1"/>
              </a:solidFill>
              <a:latin typeface="Helvetica Neue"/>
              <a:ea typeface="Helvetica Neue"/>
              <a:cs typeface="Helvetica Neue"/>
              <a:sym typeface="Helvetica Neue"/>
            </a:endParaRPr>
          </a:p>
          <a:p>
            <a:pPr indent="-323850" lvl="1" marL="914400" rtl="0" algn="just">
              <a:lnSpc>
                <a:spcPct val="115000"/>
              </a:lnSpc>
              <a:spcBef>
                <a:spcPts val="0"/>
              </a:spcBef>
              <a:spcAft>
                <a:spcPts val="0"/>
              </a:spcAft>
              <a:buClr>
                <a:schemeClr val="dk1"/>
              </a:buClr>
              <a:buSzPts val="1500"/>
              <a:buFont typeface="Didact Gothic"/>
              <a:buAutoNum type="alphaLcPeriod"/>
            </a:pPr>
            <a:r>
              <a:rPr lang="en-GB" sz="1500">
                <a:solidFill>
                  <a:schemeClr val="dk1"/>
                </a:solidFill>
                <a:latin typeface="Helvetica Neue"/>
                <a:ea typeface="Helvetica Neue"/>
                <a:cs typeface="Helvetica Neue"/>
                <a:sym typeface="Helvetica Neue"/>
              </a:rPr>
              <a:t>HTML-CSS-JS Prettify</a:t>
            </a:r>
            <a:r>
              <a:rPr lang="en-GB" sz="1500">
                <a:solidFill>
                  <a:schemeClr val="dk1"/>
                </a:solidFill>
                <a:latin typeface="Helvetica Neue"/>
                <a:ea typeface="Helvetica Neue"/>
                <a:cs typeface="Helvetica Neue"/>
                <a:sym typeface="Helvetica Neue"/>
              </a:rPr>
              <a:t>:</a:t>
            </a:r>
            <a:r>
              <a:rPr lang="en-GB" sz="1500">
                <a:solidFill>
                  <a:schemeClr val="dk1"/>
                </a:solidFill>
                <a:latin typeface="Helvetica Neue"/>
                <a:ea typeface="Helvetica Neue"/>
                <a:cs typeface="Helvetica Neue"/>
                <a:sym typeface="Helvetica Neue"/>
              </a:rPr>
              <a:t> maqueta el código.</a:t>
            </a:r>
            <a:endParaRPr sz="1500">
              <a:solidFill>
                <a:schemeClr val="dk1"/>
              </a:solidFill>
              <a:latin typeface="Helvetica Neue"/>
              <a:ea typeface="Helvetica Neue"/>
              <a:cs typeface="Helvetica Neue"/>
              <a:sym typeface="Helvetica Neue"/>
            </a:endParaRPr>
          </a:p>
          <a:p>
            <a:pPr indent="-323850" lvl="1" marL="914400" rtl="0" algn="just">
              <a:lnSpc>
                <a:spcPct val="115000"/>
              </a:lnSpc>
              <a:spcBef>
                <a:spcPts val="0"/>
              </a:spcBef>
              <a:spcAft>
                <a:spcPts val="0"/>
              </a:spcAft>
              <a:buClr>
                <a:schemeClr val="dk1"/>
              </a:buClr>
              <a:buSzPts val="1500"/>
              <a:buFont typeface="Didact Gothic"/>
              <a:buAutoNum type="alphaLcPeriod"/>
            </a:pPr>
            <a:r>
              <a:rPr lang="en-GB" sz="1500">
                <a:solidFill>
                  <a:schemeClr val="dk1"/>
                </a:solidFill>
                <a:latin typeface="Helvetica Neue"/>
                <a:ea typeface="Helvetica Neue"/>
                <a:cs typeface="Helvetica Neue"/>
                <a:sym typeface="Helvetica Neue"/>
              </a:rPr>
              <a:t>ColorPicker: se ahorra mucho tiempo al no tener que cambiar de ventana para buscar el código del color por otros medios.</a:t>
            </a:r>
            <a:endParaRPr sz="1500">
              <a:latin typeface="Helvetica Neue"/>
              <a:ea typeface="Helvetica Neue"/>
              <a:cs typeface="Helvetica Neue"/>
              <a:sym typeface="Helvetica Neue"/>
            </a:endParaRPr>
          </a:p>
        </p:txBody>
      </p:sp>
      <p:pic>
        <p:nvPicPr>
          <p:cNvPr id="484" name="Google Shape;484;p67"/>
          <p:cNvPicPr preferRelativeResize="0"/>
          <p:nvPr/>
        </p:nvPicPr>
        <p:blipFill rotWithShape="1">
          <a:blip r:embed="rId4">
            <a:alphaModFix/>
          </a:blip>
          <a:srcRect b="0" l="24911" r="21377" t="0"/>
          <a:stretch/>
        </p:blipFill>
        <p:spPr>
          <a:xfrm>
            <a:off x="366050" y="1242925"/>
            <a:ext cx="3695900" cy="3014725"/>
          </a:xfrm>
          <a:prstGeom prst="rect">
            <a:avLst/>
          </a:prstGeom>
          <a:noFill/>
          <a:ln>
            <a:noFill/>
          </a:ln>
        </p:spPr>
      </p:pic>
      <p:sp>
        <p:nvSpPr>
          <p:cNvPr id="485" name="Google Shape;485;p67"/>
          <p:cNvSpPr txBox="1"/>
          <p:nvPr>
            <p:ph idx="1" type="subTitle"/>
          </p:nvPr>
        </p:nvSpPr>
        <p:spPr>
          <a:xfrm>
            <a:off x="1228350" y="349450"/>
            <a:ext cx="6687300" cy="723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i="1" lang="en-GB" sz="3000">
                <a:solidFill>
                  <a:schemeClr val="dk1"/>
                </a:solidFill>
                <a:latin typeface="Anton"/>
                <a:ea typeface="Anton"/>
                <a:cs typeface="Anton"/>
                <a:sym typeface="Anton"/>
              </a:rPr>
              <a:t>CONFIGURANDO SUBLIME TEXT</a:t>
            </a:r>
            <a:endParaRPr i="1" sz="3000">
              <a:solidFill>
                <a:schemeClr val="dk1"/>
              </a:solidFill>
              <a:latin typeface="Anton"/>
              <a:ea typeface="Anton"/>
              <a:cs typeface="Anton"/>
              <a:sym typeface="Anton"/>
            </a:endParaRPr>
          </a:p>
          <a:p>
            <a:pPr indent="0" lvl="0" marL="0" rtl="0" algn="just">
              <a:lnSpc>
                <a:spcPct val="115000"/>
              </a:lnSpc>
              <a:spcBef>
                <a:spcPts val="0"/>
              </a:spcBef>
              <a:spcAft>
                <a:spcPts val="0"/>
              </a:spcAft>
              <a:buClr>
                <a:schemeClr val="dk1"/>
              </a:buClr>
              <a:buSzPts val="1100"/>
              <a:buFont typeface="Arial"/>
              <a:buNone/>
            </a:pPr>
            <a:r>
              <a:t/>
            </a:r>
            <a:endParaRPr i="1" sz="3000">
              <a:solidFill>
                <a:schemeClr val="dk1"/>
              </a:solidFill>
              <a:latin typeface="Anton"/>
              <a:ea typeface="Anton"/>
              <a:cs typeface="Anton"/>
              <a:sym typeface="Anton"/>
            </a:endParaRPr>
          </a:p>
          <a:p>
            <a:pPr indent="0" lvl="0" marL="0" rtl="0" algn="l">
              <a:lnSpc>
                <a:spcPct val="115000"/>
              </a:lnSpc>
              <a:spcBef>
                <a:spcPts val="0"/>
              </a:spcBef>
              <a:spcAft>
                <a:spcPts val="0"/>
              </a:spcAft>
              <a:buSzPts val="2800"/>
              <a:buNone/>
            </a:pPr>
            <a:r>
              <a:t/>
            </a:r>
            <a:endParaRPr i="1" sz="3000">
              <a:solidFill>
                <a:schemeClr val="dk1"/>
              </a:solidFill>
              <a:latin typeface="Didact Gothic"/>
              <a:ea typeface="Didact Gothic"/>
              <a:cs typeface="Didact Gothic"/>
              <a:sym typeface="Didact Gothic"/>
            </a:endParaRPr>
          </a:p>
          <a:p>
            <a:pPr indent="0" lvl="0" marL="457200" rtl="0" algn="just">
              <a:lnSpc>
                <a:spcPct val="115000"/>
              </a:lnSpc>
              <a:spcBef>
                <a:spcPts val="0"/>
              </a:spcBef>
              <a:spcAft>
                <a:spcPts val="0"/>
              </a:spcAft>
              <a:buNone/>
            </a:pPr>
            <a:r>
              <a:t/>
            </a:r>
            <a:endParaRPr i="1" sz="3000">
              <a:solidFill>
                <a:schemeClr val="dk1"/>
              </a:solidFill>
              <a:latin typeface="Didact Gothic"/>
              <a:ea typeface="Didact Gothic"/>
              <a:cs typeface="Didact Gothic"/>
              <a:sym typeface="Didact Gothic"/>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89" name="Shape 489"/>
        <p:cNvGrpSpPr/>
        <p:nvPr/>
      </p:nvGrpSpPr>
      <p:grpSpPr>
        <a:xfrm>
          <a:off x="0" y="0"/>
          <a:ext cx="0" cy="0"/>
          <a:chOff x="0" y="0"/>
          <a:chExt cx="0" cy="0"/>
        </a:xfrm>
      </p:grpSpPr>
      <p:sp>
        <p:nvSpPr>
          <p:cNvPr id="490" name="Google Shape;490;p68"/>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CREACIÓN DE UN ARCHIVO EN SUBLIME TEXT</a:t>
            </a:r>
            <a:endParaRPr b="0" i="1" sz="3600" u="none" cap="none" strike="noStrike">
              <a:solidFill>
                <a:srgbClr val="000000"/>
              </a:solidFill>
              <a:latin typeface="Anton"/>
              <a:ea typeface="Anton"/>
              <a:cs typeface="Anton"/>
              <a:sym typeface="Anton"/>
            </a:endParaRPr>
          </a:p>
        </p:txBody>
      </p:sp>
      <p:pic>
        <p:nvPicPr>
          <p:cNvPr id="491" name="Google Shape;491;p6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92" name="Google Shape;492;p68"/>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pic>
        <p:nvPicPr>
          <p:cNvPr id="497" name="Google Shape;497;p69"/>
          <p:cNvPicPr preferRelativeResize="0"/>
          <p:nvPr/>
        </p:nvPicPr>
        <p:blipFill rotWithShape="1">
          <a:blip r:embed="rId3">
            <a:alphaModFix/>
          </a:blip>
          <a:srcRect b="0" l="0" r="0" t="0"/>
          <a:stretch/>
        </p:blipFill>
        <p:spPr>
          <a:xfrm>
            <a:off x="7867800" y="4523000"/>
            <a:ext cx="990274" cy="275981"/>
          </a:xfrm>
          <a:prstGeom prst="rect">
            <a:avLst/>
          </a:prstGeom>
          <a:noFill/>
          <a:ln>
            <a:noFill/>
          </a:ln>
        </p:spPr>
      </p:pic>
      <p:sp>
        <p:nvSpPr>
          <p:cNvPr id="498" name="Google Shape;498;p69"/>
          <p:cNvSpPr txBox="1"/>
          <p:nvPr>
            <p:ph idx="1" type="subTitle"/>
          </p:nvPr>
        </p:nvSpPr>
        <p:spPr>
          <a:xfrm>
            <a:off x="1228350" y="368000"/>
            <a:ext cx="6687300" cy="723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i="1" lang="en-GB" sz="3000">
                <a:solidFill>
                  <a:schemeClr val="dk1"/>
                </a:solidFill>
                <a:latin typeface="Anton"/>
                <a:ea typeface="Anton"/>
                <a:cs typeface="Anton"/>
                <a:sym typeface="Anton"/>
              </a:rPr>
              <a:t>CREANDO UN ARCHIVO SUBLIME TEXT</a:t>
            </a:r>
            <a:endParaRPr i="1" sz="3000">
              <a:solidFill>
                <a:schemeClr val="dk1"/>
              </a:solidFill>
              <a:latin typeface="Anton"/>
              <a:ea typeface="Anton"/>
              <a:cs typeface="Anton"/>
              <a:sym typeface="Anton"/>
            </a:endParaRPr>
          </a:p>
          <a:p>
            <a:pPr indent="0" lvl="0" marL="0" rtl="0" algn="just">
              <a:lnSpc>
                <a:spcPct val="115000"/>
              </a:lnSpc>
              <a:spcBef>
                <a:spcPts val="0"/>
              </a:spcBef>
              <a:spcAft>
                <a:spcPts val="0"/>
              </a:spcAft>
              <a:buClr>
                <a:schemeClr val="dk1"/>
              </a:buClr>
              <a:buSzPts val="1100"/>
              <a:buFont typeface="Arial"/>
              <a:buNone/>
            </a:pPr>
            <a:r>
              <a:t/>
            </a:r>
            <a:endParaRPr i="1" sz="3000">
              <a:solidFill>
                <a:schemeClr val="dk1"/>
              </a:solidFill>
              <a:latin typeface="Anton"/>
              <a:ea typeface="Anton"/>
              <a:cs typeface="Anton"/>
              <a:sym typeface="Anton"/>
            </a:endParaRPr>
          </a:p>
          <a:p>
            <a:pPr indent="0" lvl="0" marL="0" rtl="0" algn="l">
              <a:lnSpc>
                <a:spcPct val="115000"/>
              </a:lnSpc>
              <a:spcBef>
                <a:spcPts val="0"/>
              </a:spcBef>
              <a:spcAft>
                <a:spcPts val="0"/>
              </a:spcAft>
              <a:buSzPts val="2800"/>
              <a:buNone/>
            </a:pPr>
            <a:r>
              <a:t/>
            </a:r>
            <a:endParaRPr i="1" sz="3000">
              <a:solidFill>
                <a:schemeClr val="dk1"/>
              </a:solidFill>
              <a:latin typeface="Didact Gothic"/>
              <a:ea typeface="Didact Gothic"/>
              <a:cs typeface="Didact Gothic"/>
              <a:sym typeface="Didact Gothic"/>
            </a:endParaRPr>
          </a:p>
          <a:p>
            <a:pPr indent="0" lvl="0" marL="457200" rtl="0" algn="just">
              <a:lnSpc>
                <a:spcPct val="115000"/>
              </a:lnSpc>
              <a:spcBef>
                <a:spcPts val="0"/>
              </a:spcBef>
              <a:spcAft>
                <a:spcPts val="0"/>
              </a:spcAft>
              <a:buNone/>
            </a:pPr>
            <a:r>
              <a:t/>
            </a:r>
            <a:endParaRPr i="1" sz="3000">
              <a:solidFill>
                <a:schemeClr val="dk1"/>
              </a:solidFill>
              <a:latin typeface="Didact Gothic"/>
              <a:ea typeface="Didact Gothic"/>
              <a:cs typeface="Didact Gothic"/>
              <a:sym typeface="Didact Gothic"/>
            </a:endParaRPr>
          </a:p>
        </p:txBody>
      </p:sp>
      <p:sp>
        <p:nvSpPr>
          <p:cNvPr id="499" name="Google Shape;499;p69"/>
          <p:cNvSpPr txBox="1"/>
          <p:nvPr/>
        </p:nvSpPr>
        <p:spPr>
          <a:xfrm>
            <a:off x="4264725" y="1472263"/>
            <a:ext cx="4506000" cy="25578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t/>
            </a:r>
            <a:endParaRPr sz="1600">
              <a:latin typeface="Helvetica Neue"/>
              <a:ea typeface="Helvetica Neue"/>
              <a:cs typeface="Helvetica Neue"/>
              <a:sym typeface="Helvetica Neue"/>
            </a:endParaRPr>
          </a:p>
          <a:p>
            <a:pPr indent="-330200" lvl="0" marL="457200" marR="0" rtl="0" algn="l">
              <a:lnSpc>
                <a:spcPct val="115000"/>
              </a:lnSpc>
              <a:spcBef>
                <a:spcPts val="0"/>
              </a:spcBef>
              <a:spcAft>
                <a:spcPts val="0"/>
              </a:spcAft>
              <a:buSzPts val="1600"/>
              <a:buFont typeface="Didact Gothic"/>
              <a:buAutoNum type="arabicPeriod"/>
            </a:pPr>
            <a:r>
              <a:rPr lang="en-GB" sz="1600">
                <a:latin typeface="Helvetica Neue"/>
                <a:ea typeface="Helvetica Neue"/>
                <a:cs typeface="Helvetica Neue"/>
                <a:sym typeface="Helvetica Neue"/>
              </a:rPr>
              <a:t>Ve a </a:t>
            </a:r>
            <a:r>
              <a:rPr lang="en-GB" sz="1600">
                <a:highlight>
                  <a:srgbClr val="E0FF00"/>
                </a:highlight>
                <a:latin typeface="Helvetica Neue"/>
                <a:ea typeface="Helvetica Neue"/>
                <a:cs typeface="Helvetica Neue"/>
                <a:sym typeface="Helvetica Neue"/>
              </a:rPr>
              <a:t>Archivo -&gt; Nuevo Archivo</a:t>
            </a:r>
            <a:endParaRPr sz="1600">
              <a:highlight>
                <a:srgbClr val="E0FF00"/>
              </a:highlight>
              <a:latin typeface="Helvetica Neue"/>
              <a:ea typeface="Helvetica Neue"/>
              <a:cs typeface="Helvetica Neue"/>
              <a:sym typeface="Helvetica Neue"/>
            </a:endParaRPr>
          </a:p>
          <a:p>
            <a:pPr indent="-330200" lvl="0" marL="457200" marR="0" rtl="0" algn="l">
              <a:lnSpc>
                <a:spcPct val="115000"/>
              </a:lnSpc>
              <a:spcBef>
                <a:spcPts val="0"/>
              </a:spcBef>
              <a:spcAft>
                <a:spcPts val="0"/>
              </a:spcAft>
              <a:buSzPts val="1600"/>
              <a:buFont typeface="Didact Gothic"/>
              <a:buAutoNum type="arabicPeriod"/>
            </a:pPr>
            <a:r>
              <a:rPr lang="en-GB" sz="1600">
                <a:latin typeface="Helvetica Neue"/>
                <a:ea typeface="Helvetica Neue"/>
                <a:cs typeface="Helvetica Neue"/>
                <a:sym typeface="Helvetica Neue"/>
              </a:rPr>
              <a:t>Luego</a:t>
            </a:r>
            <a:r>
              <a:rPr lang="en-GB" sz="1600">
                <a:latin typeface="Helvetica Neue"/>
                <a:ea typeface="Helvetica Neue"/>
                <a:cs typeface="Helvetica Neue"/>
                <a:sym typeface="Helvetica Neue"/>
              </a:rPr>
              <a:t> a </a:t>
            </a:r>
            <a:r>
              <a:rPr lang="en-GB" sz="1600">
                <a:highlight>
                  <a:srgbClr val="E0FF00"/>
                </a:highlight>
                <a:latin typeface="Helvetica Neue"/>
                <a:ea typeface="Helvetica Neue"/>
                <a:cs typeface="Helvetica Neue"/>
                <a:sym typeface="Helvetica Neue"/>
              </a:rPr>
              <a:t>Archivo -&gt; Guardar como</a:t>
            </a:r>
            <a:endParaRPr sz="1600">
              <a:highlight>
                <a:srgbClr val="E0FF00"/>
              </a:highlight>
              <a:latin typeface="Helvetica Neue"/>
              <a:ea typeface="Helvetica Neue"/>
              <a:cs typeface="Helvetica Neue"/>
              <a:sym typeface="Helvetica Neue"/>
            </a:endParaRPr>
          </a:p>
          <a:p>
            <a:pPr indent="-330200" lvl="0" marL="457200" marR="0" rtl="0" algn="l">
              <a:lnSpc>
                <a:spcPct val="115000"/>
              </a:lnSpc>
              <a:spcBef>
                <a:spcPts val="0"/>
              </a:spcBef>
              <a:spcAft>
                <a:spcPts val="0"/>
              </a:spcAft>
              <a:buSzPts val="1600"/>
              <a:buFont typeface="Didact Gothic"/>
              <a:buAutoNum type="arabicPeriod"/>
            </a:pPr>
            <a:r>
              <a:rPr lang="en-GB" sz="1600">
                <a:latin typeface="Helvetica Neue"/>
                <a:ea typeface="Helvetica Neue"/>
                <a:cs typeface="Helvetica Neue"/>
                <a:sym typeface="Helvetica Neue"/>
              </a:rPr>
              <a:t>Busca en el explorador de archivos dónde guardarlo, y pon el nombre de “index.html”.</a:t>
            </a:r>
            <a:endParaRPr sz="1600">
              <a:latin typeface="Helvetica Neue"/>
              <a:ea typeface="Helvetica Neue"/>
              <a:cs typeface="Helvetica Neue"/>
              <a:sym typeface="Helvetica Neue"/>
            </a:endParaRPr>
          </a:p>
          <a:p>
            <a:pPr indent="-330200" lvl="0" marL="457200" marR="0" rtl="0" algn="l">
              <a:lnSpc>
                <a:spcPct val="115000"/>
              </a:lnSpc>
              <a:spcBef>
                <a:spcPts val="0"/>
              </a:spcBef>
              <a:spcAft>
                <a:spcPts val="0"/>
              </a:spcAft>
              <a:buSzPts val="1600"/>
              <a:buFont typeface="Helvetica Neue"/>
              <a:buAutoNum type="arabicPeriod"/>
            </a:pPr>
            <a:r>
              <a:rPr lang="en-GB" sz="1600">
                <a:latin typeface="Helvetica Neue"/>
                <a:ea typeface="Helvetica Neue"/>
                <a:cs typeface="Helvetica Neue"/>
                <a:sym typeface="Helvetica Neue"/>
              </a:rPr>
              <a:t>Escribe “Hola Mundo”.</a:t>
            </a:r>
            <a:endParaRPr sz="1600">
              <a:latin typeface="Helvetica Neue"/>
              <a:ea typeface="Helvetica Neue"/>
              <a:cs typeface="Helvetica Neue"/>
              <a:sym typeface="Helvetica Neue"/>
            </a:endParaRPr>
          </a:p>
          <a:p>
            <a:pPr indent="-330200" lvl="0" marL="457200" marR="0" rtl="0" algn="l">
              <a:lnSpc>
                <a:spcPct val="115000"/>
              </a:lnSpc>
              <a:spcBef>
                <a:spcPts val="0"/>
              </a:spcBef>
              <a:spcAft>
                <a:spcPts val="0"/>
              </a:spcAft>
              <a:buSzPts val="1600"/>
              <a:buFont typeface="Helvetica Neue"/>
              <a:buAutoNum type="arabicPeriod"/>
            </a:pPr>
            <a:r>
              <a:rPr lang="en-GB" sz="1600">
                <a:latin typeface="Helvetica Neue"/>
                <a:ea typeface="Helvetica Neue"/>
                <a:cs typeface="Helvetica Neue"/>
                <a:sym typeface="Helvetica Neue"/>
              </a:rPr>
              <a:t>Busca el archivo creado y ábrelo en el explorador de tu preferencia.</a:t>
            </a:r>
            <a:endParaRPr sz="1600">
              <a:latin typeface="Helvetica Neue"/>
              <a:ea typeface="Helvetica Neue"/>
              <a:cs typeface="Helvetica Neue"/>
              <a:sym typeface="Helvetica Neue"/>
            </a:endParaRPr>
          </a:p>
        </p:txBody>
      </p:sp>
      <p:pic>
        <p:nvPicPr>
          <p:cNvPr id="500" name="Google Shape;500;p69"/>
          <p:cNvPicPr preferRelativeResize="0"/>
          <p:nvPr/>
        </p:nvPicPr>
        <p:blipFill>
          <a:blip r:embed="rId4">
            <a:alphaModFix/>
          </a:blip>
          <a:stretch>
            <a:fillRect/>
          </a:stretch>
        </p:blipFill>
        <p:spPr>
          <a:xfrm>
            <a:off x="466650" y="1568375"/>
            <a:ext cx="3798076" cy="2365583"/>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pic>
        <p:nvPicPr>
          <p:cNvPr id="505" name="Google Shape;505;p70"/>
          <p:cNvPicPr preferRelativeResize="0"/>
          <p:nvPr/>
        </p:nvPicPr>
        <p:blipFill rotWithShape="1">
          <a:blip r:embed="rId3">
            <a:alphaModFix/>
          </a:blip>
          <a:srcRect b="0" l="0" r="0" t="0"/>
          <a:stretch/>
        </p:blipFill>
        <p:spPr>
          <a:xfrm>
            <a:off x="7867800" y="4523000"/>
            <a:ext cx="990274" cy="275981"/>
          </a:xfrm>
          <a:prstGeom prst="rect">
            <a:avLst/>
          </a:prstGeom>
          <a:noFill/>
          <a:ln>
            <a:noFill/>
          </a:ln>
        </p:spPr>
      </p:pic>
      <p:sp>
        <p:nvSpPr>
          <p:cNvPr id="506" name="Google Shape;506;p70"/>
          <p:cNvSpPr txBox="1"/>
          <p:nvPr>
            <p:ph idx="1" type="subTitle"/>
          </p:nvPr>
        </p:nvSpPr>
        <p:spPr>
          <a:xfrm>
            <a:off x="547500" y="224850"/>
            <a:ext cx="8049000" cy="723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i="1" lang="en-GB" sz="3000">
                <a:solidFill>
                  <a:schemeClr val="dk1"/>
                </a:solidFill>
                <a:latin typeface="Anton"/>
                <a:ea typeface="Anton"/>
                <a:cs typeface="Anton"/>
                <a:sym typeface="Anton"/>
              </a:rPr>
              <a:t>COMBINACIONES DE TECLA EN SUBLIME TEXT</a:t>
            </a:r>
            <a:endParaRPr i="1" sz="3000">
              <a:solidFill>
                <a:schemeClr val="dk1"/>
              </a:solidFill>
              <a:latin typeface="Anton"/>
              <a:ea typeface="Anton"/>
              <a:cs typeface="Anton"/>
              <a:sym typeface="Anton"/>
            </a:endParaRPr>
          </a:p>
          <a:p>
            <a:pPr indent="0" lvl="0" marL="0" rtl="0" algn="ctr">
              <a:lnSpc>
                <a:spcPct val="115000"/>
              </a:lnSpc>
              <a:spcBef>
                <a:spcPts val="0"/>
              </a:spcBef>
              <a:spcAft>
                <a:spcPts val="0"/>
              </a:spcAft>
              <a:buClr>
                <a:schemeClr val="dk1"/>
              </a:buClr>
              <a:buSzPts val="1100"/>
              <a:buFont typeface="Arial"/>
              <a:buNone/>
            </a:pPr>
            <a:r>
              <a:t/>
            </a:r>
            <a:endParaRPr i="1" sz="3000">
              <a:solidFill>
                <a:schemeClr val="dk1"/>
              </a:solidFill>
              <a:latin typeface="Anton"/>
              <a:ea typeface="Anton"/>
              <a:cs typeface="Anton"/>
              <a:sym typeface="Anton"/>
            </a:endParaRPr>
          </a:p>
          <a:p>
            <a:pPr indent="0" lvl="0" marL="0" rtl="0" algn="ctr">
              <a:lnSpc>
                <a:spcPct val="115000"/>
              </a:lnSpc>
              <a:spcBef>
                <a:spcPts val="0"/>
              </a:spcBef>
              <a:spcAft>
                <a:spcPts val="0"/>
              </a:spcAft>
              <a:buSzPts val="2800"/>
              <a:buNone/>
            </a:pPr>
            <a:r>
              <a:t/>
            </a:r>
            <a:endParaRPr i="1" sz="3000">
              <a:solidFill>
                <a:schemeClr val="dk1"/>
              </a:solidFill>
              <a:latin typeface="Didact Gothic"/>
              <a:ea typeface="Didact Gothic"/>
              <a:cs typeface="Didact Gothic"/>
              <a:sym typeface="Didact Gothic"/>
            </a:endParaRPr>
          </a:p>
          <a:p>
            <a:pPr indent="0" lvl="0" marL="457200" rtl="0" algn="ctr">
              <a:lnSpc>
                <a:spcPct val="115000"/>
              </a:lnSpc>
              <a:spcBef>
                <a:spcPts val="0"/>
              </a:spcBef>
              <a:spcAft>
                <a:spcPts val="0"/>
              </a:spcAft>
              <a:buNone/>
            </a:pPr>
            <a:r>
              <a:t/>
            </a:r>
            <a:endParaRPr i="1" sz="3000">
              <a:solidFill>
                <a:schemeClr val="dk1"/>
              </a:solidFill>
              <a:latin typeface="Didact Gothic"/>
              <a:ea typeface="Didact Gothic"/>
              <a:cs typeface="Didact Gothic"/>
              <a:sym typeface="Didact Gothic"/>
            </a:endParaRPr>
          </a:p>
        </p:txBody>
      </p:sp>
      <p:sp>
        <p:nvSpPr>
          <p:cNvPr id="507" name="Google Shape;507;p70"/>
          <p:cNvSpPr txBox="1"/>
          <p:nvPr/>
        </p:nvSpPr>
        <p:spPr>
          <a:xfrm>
            <a:off x="316975" y="787100"/>
            <a:ext cx="7946100" cy="2557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3CEFAB"/>
              </a:buClr>
              <a:buSzPts val="1800"/>
              <a:buFont typeface="Didact Gothic"/>
              <a:buChar char="●"/>
            </a:pPr>
            <a:r>
              <a:rPr b="1" lang="en-GB" sz="1800">
                <a:solidFill>
                  <a:schemeClr val="dk1"/>
                </a:solidFill>
                <a:latin typeface="Helvetica Neue"/>
                <a:ea typeface="Helvetica Neue"/>
                <a:cs typeface="Helvetica Neue"/>
                <a:sym typeface="Helvetica Neue"/>
              </a:rPr>
              <a:t>html:5 + tab: </a:t>
            </a:r>
            <a:r>
              <a:rPr lang="en-GB" sz="1800">
                <a:solidFill>
                  <a:schemeClr val="dk1"/>
                </a:solidFill>
                <a:latin typeface="Helvetica Neue"/>
                <a:ea typeface="Helvetica Neue"/>
                <a:cs typeface="Helvetica Neue"/>
                <a:sym typeface="Helvetica Neue"/>
              </a:rPr>
              <a:t>g</a:t>
            </a:r>
            <a:r>
              <a:rPr lang="en-GB" sz="1800">
                <a:solidFill>
                  <a:schemeClr val="dk1"/>
                </a:solidFill>
                <a:latin typeface="Helvetica Neue"/>
                <a:ea typeface="Helvetica Neue"/>
                <a:cs typeface="Helvetica Neue"/>
                <a:sym typeface="Helvetica Neue"/>
              </a:rPr>
              <a:t>enera la estructura básica de un documento HTML5.</a:t>
            </a:r>
            <a:endParaRPr sz="1800">
              <a:solidFill>
                <a:schemeClr val="dk1"/>
              </a:solidFill>
              <a:latin typeface="Helvetica Neue"/>
              <a:ea typeface="Helvetica Neue"/>
              <a:cs typeface="Helvetica Neue"/>
              <a:sym typeface="Helvetica Neue"/>
            </a:endParaRPr>
          </a:p>
          <a:p>
            <a:pPr indent="-342900" lvl="0" marL="457200" marR="0" rtl="0" algn="l">
              <a:lnSpc>
                <a:spcPct val="115000"/>
              </a:lnSpc>
              <a:spcBef>
                <a:spcPts val="0"/>
              </a:spcBef>
              <a:spcAft>
                <a:spcPts val="0"/>
              </a:spcAft>
              <a:buClr>
                <a:srgbClr val="3CEFAB"/>
              </a:buClr>
              <a:buSzPts val="1800"/>
              <a:buFont typeface="Didact Gothic"/>
              <a:buChar char="●"/>
            </a:pPr>
            <a:r>
              <a:rPr b="1" lang="en-GB" sz="1800">
                <a:solidFill>
                  <a:schemeClr val="dk1"/>
                </a:solidFill>
                <a:latin typeface="Helvetica Neue"/>
                <a:ea typeface="Helvetica Neue"/>
                <a:cs typeface="Helvetica Neue"/>
                <a:sym typeface="Helvetica Neue"/>
              </a:rPr>
              <a:t>&lt;html + tab:</a:t>
            </a:r>
            <a:r>
              <a:rPr lang="en-GB" sz="1800">
                <a:solidFill>
                  <a:schemeClr val="dk1"/>
                </a:solidFill>
                <a:latin typeface="Helvetica Neue"/>
                <a:ea typeface="Helvetica Neue"/>
                <a:cs typeface="Helvetica Neue"/>
                <a:sym typeface="Helvetica Neue"/>
              </a:rPr>
              <a:t> genera la estructura de una documento HTML.</a:t>
            </a:r>
            <a:endParaRPr sz="1800">
              <a:solidFill>
                <a:schemeClr val="dk1"/>
              </a:solidFill>
              <a:latin typeface="Helvetica Neue"/>
              <a:ea typeface="Helvetica Neue"/>
              <a:cs typeface="Helvetica Neue"/>
              <a:sym typeface="Helvetica Neue"/>
            </a:endParaRPr>
          </a:p>
          <a:p>
            <a:pPr indent="-342900" lvl="0" marL="457200" marR="0" rtl="0" algn="l">
              <a:lnSpc>
                <a:spcPct val="115000"/>
              </a:lnSpc>
              <a:spcBef>
                <a:spcPts val="0"/>
              </a:spcBef>
              <a:spcAft>
                <a:spcPts val="0"/>
              </a:spcAft>
              <a:buClr>
                <a:srgbClr val="3CEFAB"/>
              </a:buClr>
              <a:buSzPts val="1800"/>
              <a:buFont typeface="Didact Gothic"/>
              <a:buChar char="●"/>
            </a:pPr>
            <a:r>
              <a:rPr b="1" lang="en-GB" sz="1800">
                <a:solidFill>
                  <a:schemeClr val="dk1"/>
                </a:solidFill>
                <a:latin typeface="Helvetica Neue"/>
                <a:ea typeface="Helvetica Neue"/>
                <a:cs typeface="Helvetica Neue"/>
                <a:sym typeface="Helvetica Neue"/>
              </a:rPr>
              <a:t>Lorem + tab:</a:t>
            </a:r>
            <a:r>
              <a:rPr lang="en-GB" sz="1800">
                <a:solidFill>
                  <a:schemeClr val="dk1"/>
                </a:solidFill>
                <a:latin typeface="Helvetica Neue"/>
                <a:ea typeface="Helvetica Neue"/>
                <a:cs typeface="Helvetica Neue"/>
                <a:sym typeface="Helvetica Neue"/>
              </a:rPr>
              <a:t> generar texto Lorem Ipsum</a:t>
            </a:r>
            <a:endParaRPr sz="1800">
              <a:solidFill>
                <a:schemeClr val="dk1"/>
              </a:solidFill>
              <a:latin typeface="Helvetica Neue"/>
              <a:ea typeface="Helvetica Neue"/>
              <a:cs typeface="Helvetica Neue"/>
              <a:sym typeface="Helvetica Neue"/>
            </a:endParaRPr>
          </a:p>
          <a:p>
            <a:pPr indent="-342900" lvl="0" marL="457200" marR="0" rtl="0" algn="l">
              <a:lnSpc>
                <a:spcPct val="115000"/>
              </a:lnSpc>
              <a:spcBef>
                <a:spcPts val="0"/>
              </a:spcBef>
              <a:spcAft>
                <a:spcPts val="0"/>
              </a:spcAft>
              <a:buClr>
                <a:srgbClr val="3CEFAB"/>
              </a:buClr>
              <a:buSzPts val="1800"/>
              <a:buFont typeface="Didact Gothic"/>
              <a:buChar char="●"/>
            </a:pPr>
            <a:r>
              <a:rPr b="1" lang="en-GB" sz="1800">
                <a:solidFill>
                  <a:schemeClr val="dk1"/>
                </a:solidFill>
                <a:latin typeface="Helvetica Neue"/>
                <a:ea typeface="Helvetica Neue"/>
                <a:cs typeface="Helvetica Neue"/>
                <a:sym typeface="Helvetica Neue"/>
              </a:rPr>
              <a:t>Etiqueta * num + tab: </a:t>
            </a:r>
            <a:r>
              <a:rPr lang="en-GB" sz="1800">
                <a:solidFill>
                  <a:schemeClr val="dk1"/>
                </a:solidFill>
                <a:latin typeface="Helvetica Neue"/>
                <a:ea typeface="Helvetica Neue"/>
                <a:cs typeface="Helvetica Neue"/>
                <a:sym typeface="Helvetica Neue"/>
              </a:rPr>
              <a:t>generar etiquetas repetidas. Ejemplo: &lt;td*2</a:t>
            </a:r>
            <a:endParaRPr sz="1800">
              <a:solidFill>
                <a:schemeClr val="dk1"/>
              </a:solidFill>
              <a:latin typeface="Helvetica Neue"/>
              <a:ea typeface="Helvetica Neue"/>
              <a:cs typeface="Helvetica Neue"/>
              <a:sym typeface="Helvetica Neue"/>
            </a:endParaRPr>
          </a:p>
        </p:txBody>
      </p:sp>
      <p:pic>
        <p:nvPicPr>
          <p:cNvPr id="508" name="Google Shape;508;p70"/>
          <p:cNvPicPr preferRelativeResize="0"/>
          <p:nvPr/>
        </p:nvPicPr>
        <p:blipFill>
          <a:blip r:embed="rId4">
            <a:alphaModFix/>
          </a:blip>
          <a:stretch>
            <a:fillRect/>
          </a:stretch>
        </p:blipFill>
        <p:spPr>
          <a:xfrm>
            <a:off x="1528838" y="2287100"/>
            <a:ext cx="5924623" cy="2354050"/>
          </a:xfrm>
          <a:prstGeom prst="rect">
            <a:avLst/>
          </a:prstGeom>
          <a:noFill/>
          <a:ln>
            <a:noFill/>
          </a:ln>
        </p:spPr>
      </p:pic>
      <p:sp>
        <p:nvSpPr>
          <p:cNvPr id="509" name="Google Shape;509;p70"/>
          <p:cNvSpPr txBox="1"/>
          <p:nvPr/>
        </p:nvSpPr>
        <p:spPr>
          <a:xfrm>
            <a:off x="192600" y="4717350"/>
            <a:ext cx="87588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highlight>
                  <a:srgbClr val="FFFF00"/>
                </a:highlight>
                <a:latin typeface="Helvetica Neue"/>
                <a:ea typeface="Helvetica Neue"/>
                <a:cs typeface="Helvetica Neue"/>
                <a:sym typeface="Helvetica Neue"/>
              </a:rPr>
              <a:t>Fuente: </a:t>
            </a:r>
            <a:r>
              <a:rPr lang="en-GB" u="sng">
                <a:solidFill>
                  <a:schemeClr val="hlink"/>
                </a:solidFill>
                <a:highlight>
                  <a:srgbClr val="FFFF00"/>
                </a:highlight>
                <a:latin typeface="Helvetica Neue"/>
                <a:ea typeface="Helvetica Neue"/>
                <a:cs typeface="Helvetica Neue"/>
                <a:sym typeface="Helvetica Neue"/>
                <a:hlinkClick r:id="rId5"/>
              </a:rPr>
              <a:t>https://tonalidad.es/blog/tuts/sublime-text-las-veinte-mejores-combinaciones-teclas/</a:t>
            </a:r>
            <a:endParaRPr>
              <a:highlight>
                <a:srgbClr val="FFFF00"/>
              </a:highlight>
              <a:latin typeface="Helvetica Neue"/>
              <a:ea typeface="Helvetica Neue"/>
              <a:cs typeface="Helvetica Neue"/>
              <a:sym typeface="Helvetica Neue"/>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513" name="Shape 513"/>
        <p:cNvGrpSpPr/>
        <p:nvPr/>
      </p:nvGrpSpPr>
      <p:grpSpPr>
        <a:xfrm>
          <a:off x="0" y="0"/>
          <a:ext cx="0" cy="0"/>
          <a:chOff x="0" y="0"/>
          <a:chExt cx="0" cy="0"/>
        </a:xfrm>
      </p:grpSpPr>
      <p:sp>
        <p:nvSpPr>
          <p:cNvPr id="514" name="Google Shape;514;p71"/>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u="sng">
                <a:solidFill>
                  <a:schemeClr val="hlink"/>
                </a:solidFill>
                <a:latin typeface="Anton"/>
                <a:ea typeface="Anton"/>
                <a:cs typeface="Anton"/>
                <a:sym typeface="Anton"/>
                <a:hlinkClick r:id="rId3"/>
              </a:rPr>
              <a:t>INSTALACIÓN DE BALSAMIQ</a:t>
            </a:r>
            <a:endParaRPr b="0" i="1" sz="3600" u="none" cap="none" strike="noStrike">
              <a:solidFill>
                <a:srgbClr val="000000"/>
              </a:solidFill>
              <a:latin typeface="Anton"/>
              <a:ea typeface="Anton"/>
              <a:cs typeface="Anton"/>
              <a:sym typeface="Anton"/>
            </a:endParaRPr>
          </a:p>
        </p:txBody>
      </p:sp>
      <p:pic>
        <p:nvPicPr>
          <p:cNvPr id="515" name="Google Shape;515;p71"/>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pic>
        <p:nvPicPr>
          <p:cNvPr id="516" name="Google Shape;516;p71"/>
          <p:cNvPicPr preferRelativeResize="0"/>
          <p:nvPr/>
        </p:nvPicPr>
        <p:blipFill rotWithShape="1">
          <a:blip r:embed="rId5">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cxnSp>
        <p:nvCxnSpPr>
          <p:cNvPr id="521" name="Google Shape;521;p72"/>
          <p:cNvCxnSpPr/>
          <p:nvPr/>
        </p:nvCxnSpPr>
        <p:spPr>
          <a:xfrm>
            <a:off x="2374875" y="2464825"/>
            <a:ext cx="4787400" cy="9600"/>
          </a:xfrm>
          <a:prstGeom prst="straightConnector1">
            <a:avLst/>
          </a:prstGeom>
          <a:noFill/>
          <a:ln cap="flat" cmpd="sng" w="9525">
            <a:solidFill>
              <a:srgbClr val="3CEFAB"/>
            </a:solidFill>
            <a:prstDash val="solid"/>
            <a:round/>
            <a:headEnd len="sm" w="sm" type="none"/>
            <a:tailEnd len="sm" w="sm" type="none"/>
          </a:ln>
        </p:spPr>
      </p:cxnSp>
      <p:sp>
        <p:nvSpPr>
          <p:cNvPr id="522" name="Google Shape;522;p72"/>
          <p:cNvSpPr/>
          <p:nvPr/>
        </p:nvSpPr>
        <p:spPr>
          <a:xfrm>
            <a:off x="4264955" y="2208600"/>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523" name="Google Shape;523;p72"/>
          <p:cNvSpPr/>
          <p:nvPr/>
        </p:nvSpPr>
        <p:spPr>
          <a:xfrm>
            <a:off x="6827709" y="2208600"/>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524" name="Google Shape;524;p72"/>
          <p:cNvSpPr txBox="1"/>
          <p:nvPr/>
        </p:nvSpPr>
        <p:spPr>
          <a:xfrm>
            <a:off x="914725" y="3084225"/>
            <a:ext cx="20691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n-GB" sz="1800" u="sng">
                <a:solidFill>
                  <a:schemeClr val="hlink"/>
                </a:solidFill>
                <a:highlight>
                  <a:schemeClr val="lt1"/>
                </a:highlight>
                <a:latin typeface="Helvetica Neue"/>
                <a:ea typeface="Helvetica Neue"/>
                <a:cs typeface="Helvetica Neue"/>
                <a:sym typeface="Helvetica Neue"/>
                <a:hlinkClick r:id="rId3"/>
              </a:rPr>
              <a:t>Descarga</a:t>
            </a:r>
            <a:r>
              <a:rPr lang="en-GB" sz="1800">
                <a:solidFill>
                  <a:schemeClr val="dk1"/>
                </a:solidFill>
                <a:highlight>
                  <a:schemeClr val="lt1"/>
                </a:highlight>
                <a:latin typeface="Helvetica Neue"/>
                <a:ea typeface="Helvetica Neue"/>
                <a:cs typeface="Helvetica Neue"/>
                <a:sym typeface="Helvetica Neue"/>
              </a:rPr>
              <a:t> Balsamiq de la página oficial.</a:t>
            </a:r>
            <a:endParaRPr sz="1800">
              <a:solidFill>
                <a:schemeClr val="dk1"/>
              </a:solidFill>
              <a:highlight>
                <a:schemeClr val="lt1"/>
              </a:highlight>
              <a:latin typeface="Helvetica Neue"/>
              <a:ea typeface="Helvetica Neue"/>
              <a:cs typeface="Helvetica Neue"/>
              <a:sym typeface="Helvetica Neue"/>
            </a:endParaRPr>
          </a:p>
        </p:txBody>
      </p:sp>
      <p:sp>
        <p:nvSpPr>
          <p:cNvPr id="525" name="Google Shape;525;p72"/>
          <p:cNvSpPr txBox="1"/>
          <p:nvPr/>
        </p:nvSpPr>
        <p:spPr>
          <a:xfrm>
            <a:off x="3507463" y="3418850"/>
            <a:ext cx="20691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n-GB" sz="1800">
                <a:solidFill>
                  <a:schemeClr val="dk1"/>
                </a:solidFill>
                <a:highlight>
                  <a:schemeClr val="lt1"/>
                </a:highlight>
                <a:latin typeface="Helvetica Neue"/>
                <a:ea typeface="Helvetica Neue"/>
                <a:cs typeface="Helvetica Neue"/>
                <a:sym typeface="Helvetica Neue"/>
              </a:rPr>
              <a:t>Selecciona el sistema operativo que usas, y descarga.</a:t>
            </a:r>
            <a:endParaRPr sz="1800">
              <a:solidFill>
                <a:schemeClr val="dk1"/>
              </a:solidFill>
              <a:highlight>
                <a:schemeClr val="lt1"/>
              </a:highlight>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1800"/>
              <a:buFont typeface="Arial"/>
              <a:buNone/>
            </a:pPr>
            <a:r>
              <a:t/>
            </a:r>
            <a:endParaRPr sz="1800">
              <a:solidFill>
                <a:schemeClr val="dk1"/>
              </a:solidFill>
              <a:highlight>
                <a:schemeClr val="lt1"/>
              </a:highlight>
              <a:latin typeface="Helvetica Neue"/>
              <a:ea typeface="Helvetica Neue"/>
              <a:cs typeface="Helvetica Neue"/>
              <a:sym typeface="Helvetica Neue"/>
            </a:endParaRPr>
          </a:p>
        </p:txBody>
      </p:sp>
      <p:sp>
        <p:nvSpPr>
          <p:cNvPr id="526" name="Google Shape;526;p72"/>
          <p:cNvSpPr txBox="1"/>
          <p:nvPr/>
        </p:nvSpPr>
        <p:spPr>
          <a:xfrm>
            <a:off x="6100225" y="3418838"/>
            <a:ext cx="20691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n-GB" sz="1800">
                <a:solidFill>
                  <a:schemeClr val="dk1"/>
                </a:solidFill>
                <a:highlight>
                  <a:schemeClr val="lt1"/>
                </a:highlight>
                <a:latin typeface="Helvetica Neue"/>
                <a:ea typeface="Helvetica Neue"/>
                <a:cs typeface="Helvetica Neue"/>
                <a:sym typeface="Helvetica Neue"/>
              </a:rPr>
              <a:t>Continúa la instalación con el asistente hasta finalizar.</a:t>
            </a:r>
            <a:endParaRPr sz="1800">
              <a:solidFill>
                <a:schemeClr val="dk1"/>
              </a:solidFill>
              <a:highlight>
                <a:schemeClr val="lt1"/>
              </a:highlight>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1800"/>
              <a:buFont typeface="Arial"/>
              <a:buNone/>
            </a:pPr>
            <a:r>
              <a:t/>
            </a:r>
            <a:endParaRPr sz="1800">
              <a:solidFill>
                <a:schemeClr val="dk1"/>
              </a:solidFill>
              <a:highlight>
                <a:schemeClr val="lt1"/>
              </a:highlight>
              <a:latin typeface="Helvetica Neue"/>
              <a:ea typeface="Helvetica Neue"/>
              <a:cs typeface="Helvetica Neue"/>
              <a:sym typeface="Helvetica Neue"/>
            </a:endParaRPr>
          </a:p>
        </p:txBody>
      </p:sp>
      <p:sp>
        <p:nvSpPr>
          <p:cNvPr id="527" name="Google Shape;527;p72"/>
          <p:cNvSpPr txBox="1"/>
          <p:nvPr/>
        </p:nvSpPr>
        <p:spPr>
          <a:xfrm>
            <a:off x="4403387" y="2235539"/>
            <a:ext cx="2703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rgbClr val="000000"/>
                </a:solidFill>
                <a:latin typeface="Helvetica Neue"/>
                <a:ea typeface="Helvetica Neue"/>
                <a:cs typeface="Helvetica Neue"/>
                <a:sym typeface="Helvetica Neue"/>
              </a:rPr>
              <a:t>2</a:t>
            </a:r>
            <a:endParaRPr b="0" i="0" sz="2400" u="none" cap="none" strike="noStrike">
              <a:solidFill>
                <a:srgbClr val="000000"/>
              </a:solidFill>
              <a:latin typeface="Helvetica Neue"/>
              <a:ea typeface="Helvetica Neue"/>
              <a:cs typeface="Helvetica Neue"/>
              <a:sym typeface="Helvetica Neue"/>
            </a:endParaRPr>
          </a:p>
        </p:txBody>
      </p:sp>
      <p:sp>
        <p:nvSpPr>
          <p:cNvPr id="528" name="Google Shape;528;p72"/>
          <p:cNvSpPr txBox="1"/>
          <p:nvPr/>
        </p:nvSpPr>
        <p:spPr>
          <a:xfrm>
            <a:off x="6960457" y="2263295"/>
            <a:ext cx="270300" cy="31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GB" sz="2400" u="none" cap="none" strike="noStrike">
                <a:solidFill>
                  <a:srgbClr val="000000"/>
                </a:solidFill>
                <a:latin typeface="Helvetica Neue"/>
                <a:ea typeface="Helvetica Neue"/>
                <a:cs typeface="Helvetica Neue"/>
                <a:sym typeface="Helvetica Neue"/>
              </a:rPr>
              <a:t>3</a:t>
            </a:r>
            <a:endParaRPr b="0" i="0" sz="2400" u="none" cap="none" strike="noStrike">
              <a:solidFill>
                <a:srgbClr val="000000"/>
              </a:solidFill>
              <a:latin typeface="Helvetica Neue"/>
              <a:ea typeface="Helvetica Neue"/>
              <a:cs typeface="Helvetica Neue"/>
              <a:sym typeface="Helvetica Neue"/>
            </a:endParaRPr>
          </a:p>
        </p:txBody>
      </p:sp>
      <p:pic>
        <p:nvPicPr>
          <p:cNvPr id="529" name="Google Shape;529;p72"/>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
        <p:nvSpPr>
          <p:cNvPr id="530" name="Google Shape;530;p72"/>
          <p:cNvSpPr txBox="1"/>
          <p:nvPr/>
        </p:nvSpPr>
        <p:spPr>
          <a:xfrm>
            <a:off x="1311600" y="865925"/>
            <a:ext cx="65208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chemeClr val="dk1"/>
                </a:solidFill>
                <a:latin typeface="Anton"/>
                <a:ea typeface="Anton"/>
                <a:cs typeface="Anton"/>
                <a:sym typeface="Anton"/>
              </a:rPr>
              <a:t>INSTALANDO BALSAMIQ</a:t>
            </a:r>
            <a:endParaRPr b="0" i="1" sz="3600" u="none" cap="none" strike="noStrike">
              <a:solidFill>
                <a:srgbClr val="000000"/>
              </a:solidFill>
              <a:latin typeface="Anton"/>
              <a:ea typeface="Anton"/>
              <a:cs typeface="Anton"/>
              <a:sym typeface="Anton"/>
            </a:endParaRPr>
          </a:p>
        </p:txBody>
      </p:sp>
      <p:sp>
        <p:nvSpPr>
          <p:cNvPr id="531" name="Google Shape;531;p72"/>
          <p:cNvSpPr/>
          <p:nvPr/>
        </p:nvSpPr>
        <p:spPr>
          <a:xfrm>
            <a:off x="1760780" y="2162575"/>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532" name="Google Shape;532;p72"/>
          <p:cNvSpPr txBox="1"/>
          <p:nvPr/>
        </p:nvSpPr>
        <p:spPr>
          <a:xfrm>
            <a:off x="1913250" y="2187098"/>
            <a:ext cx="270300" cy="31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400">
                <a:latin typeface="Helvetica Neue"/>
                <a:ea typeface="Helvetica Neue"/>
                <a:cs typeface="Helvetica Neue"/>
                <a:sym typeface="Helvetica Neue"/>
              </a:rPr>
              <a:t>1</a:t>
            </a:r>
            <a:endParaRPr b="0" i="0" sz="24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pic>
        <p:nvPicPr>
          <p:cNvPr id="537" name="Google Shape;537;p73"/>
          <p:cNvPicPr preferRelativeResize="0"/>
          <p:nvPr/>
        </p:nvPicPr>
        <p:blipFill rotWithShape="1">
          <a:blip r:embed="rId3">
            <a:alphaModFix/>
          </a:blip>
          <a:srcRect b="0" l="0" r="0" t="0"/>
          <a:stretch/>
        </p:blipFill>
        <p:spPr>
          <a:xfrm>
            <a:off x="7867800" y="4523000"/>
            <a:ext cx="990274" cy="275981"/>
          </a:xfrm>
          <a:prstGeom prst="rect">
            <a:avLst/>
          </a:prstGeom>
          <a:noFill/>
          <a:ln>
            <a:noFill/>
          </a:ln>
        </p:spPr>
      </p:pic>
      <p:sp>
        <p:nvSpPr>
          <p:cNvPr id="538" name="Google Shape;538;p73"/>
          <p:cNvSpPr txBox="1"/>
          <p:nvPr>
            <p:ph idx="1" type="subTitle"/>
          </p:nvPr>
        </p:nvSpPr>
        <p:spPr>
          <a:xfrm>
            <a:off x="1228350" y="386525"/>
            <a:ext cx="6687300" cy="723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i="1" lang="en-GB" sz="3000">
                <a:solidFill>
                  <a:schemeClr val="dk1"/>
                </a:solidFill>
                <a:latin typeface="Anton"/>
                <a:ea typeface="Anton"/>
                <a:cs typeface="Anton"/>
                <a:sym typeface="Anton"/>
              </a:rPr>
              <a:t>PRACTICANDO EN BALSAMIQ</a:t>
            </a:r>
            <a:endParaRPr i="1" sz="3000">
              <a:solidFill>
                <a:schemeClr val="dk1"/>
              </a:solidFill>
              <a:latin typeface="Anton"/>
              <a:ea typeface="Anton"/>
              <a:cs typeface="Anton"/>
              <a:sym typeface="Anton"/>
            </a:endParaRPr>
          </a:p>
          <a:p>
            <a:pPr indent="0" lvl="0" marL="0" rtl="0" algn="just">
              <a:lnSpc>
                <a:spcPct val="115000"/>
              </a:lnSpc>
              <a:spcBef>
                <a:spcPts val="0"/>
              </a:spcBef>
              <a:spcAft>
                <a:spcPts val="0"/>
              </a:spcAft>
              <a:buClr>
                <a:schemeClr val="dk1"/>
              </a:buClr>
              <a:buSzPts val="1100"/>
              <a:buFont typeface="Arial"/>
              <a:buNone/>
            </a:pPr>
            <a:r>
              <a:t/>
            </a:r>
            <a:endParaRPr i="1" sz="3000">
              <a:solidFill>
                <a:schemeClr val="dk1"/>
              </a:solidFill>
              <a:latin typeface="Anton"/>
              <a:ea typeface="Anton"/>
              <a:cs typeface="Anton"/>
              <a:sym typeface="Anton"/>
            </a:endParaRPr>
          </a:p>
          <a:p>
            <a:pPr indent="0" lvl="0" marL="0" rtl="0" algn="l">
              <a:lnSpc>
                <a:spcPct val="115000"/>
              </a:lnSpc>
              <a:spcBef>
                <a:spcPts val="0"/>
              </a:spcBef>
              <a:spcAft>
                <a:spcPts val="0"/>
              </a:spcAft>
              <a:buSzPts val="2800"/>
              <a:buNone/>
            </a:pPr>
            <a:r>
              <a:t/>
            </a:r>
            <a:endParaRPr i="1" sz="3000">
              <a:solidFill>
                <a:schemeClr val="dk1"/>
              </a:solidFill>
              <a:latin typeface="Didact Gothic"/>
              <a:ea typeface="Didact Gothic"/>
              <a:cs typeface="Didact Gothic"/>
              <a:sym typeface="Didact Gothic"/>
            </a:endParaRPr>
          </a:p>
          <a:p>
            <a:pPr indent="0" lvl="0" marL="457200" rtl="0" algn="just">
              <a:lnSpc>
                <a:spcPct val="115000"/>
              </a:lnSpc>
              <a:spcBef>
                <a:spcPts val="0"/>
              </a:spcBef>
              <a:spcAft>
                <a:spcPts val="0"/>
              </a:spcAft>
              <a:buNone/>
            </a:pPr>
            <a:r>
              <a:t/>
            </a:r>
            <a:endParaRPr i="1" sz="3000">
              <a:solidFill>
                <a:schemeClr val="dk1"/>
              </a:solidFill>
              <a:latin typeface="Didact Gothic"/>
              <a:ea typeface="Didact Gothic"/>
              <a:cs typeface="Didact Gothic"/>
              <a:sym typeface="Didact Gothic"/>
            </a:endParaRPr>
          </a:p>
        </p:txBody>
      </p:sp>
      <p:pic>
        <p:nvPicPr>
          <p:cNvPr id="539" name="Google Shape;539;p73"/>
          <p:cNvPicPr preferRelativeResize="0"/>
          <p:nvPr/>
        </p:nvPicPr>
        <p:blipFill>
          <a:blip r:embed="rId4">
            <a:alphaModFix/>
          </a:blip>
          <a:stretch>
            <a:fillRect/>
          </a:stretch>
        </p:blipFill>
        <p:spPr>
          <a:xfrm>
            <a:off x="438900" y="1052175"/>
            <a:ext cx="4851972" cy="3746801"/>
          </a:xfrm>
          <a:prstGeom prst="rect">
            <a:avLst/>
          </a:prstGeom>
          <a:noFill/>
          <a:ln>
            <a:noFill/>
          </a:ln>
        </p:spPr>
      </p:pic>
      <p:sp>
        <p:nvSpPr>
          <p:cNvPr id="540" name="Google Shape;540;p73"/>
          <p:cNvSpPr txBox="1"/>
          <p:nvPr/>
        </p:nvSpPr>
        <p:spPr>
          <a:xfrm>
            <a:off x="5360375" y="1395450"/>
            <a:ext cx="3576000" cy="25578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t/>
            </a:r>
            <a:endParaRPr sz="1600">
              <a:latin typeface="Helvetica Neue"/>
              <a:ea typeface="Helvetica Neue"/>
              <a:cs typeface="Helvetica Neue"/>
              <a:sym typeface="Helvetica Neue"/>
            </a:endParaRPr>
          </a:p>
          <a:p>
            <a:pPr indent="-330200" lvl="0" marL="457200" marR="0" rtl="0" algn="l">
              <a:lnSpc>
                <a:spcPct val="115000"/>
              </a:lnSpc>
              <a:spcBef>
                <a:spcPts val="0"/>
              </a:spcBef>
              <a:spcAft>
                <a:spcPts val="0"/>
              </a:spcAft>
              <a:buSzPts val="1600"/>
              <a:buFont typeface="Helvetica Neue"/>
              <a:buAutoNum type="arabicPeriod"/>
            </a:pPr>
            <a:r>
              <a:rPr lang="en-GB" sz="1600">
                <a:latin typeface="Helvetica Neue"/>
                <a:ea typeface="Helvetica Neue"/>
                <a:cs typeface="Helvetica Neue"/>
                <a:sym typeface="Helvetica Neue"/>
              </a:rPr>
              <a:t>Abrir el programa</a:t>
            </a:r>
            <a:endParaRPr sz="1600">
              <a:latin typeface="Helvetica Neue"/>
              <a:ea typeface="Helvetica Neue"/>
              <a:cs typeface="Helvetica Neue"/>
              <a:sym typeface="Helvetica Neue"/>
            </a:endParaRPr>
          </a:p>
          <a:p>
            <a:pPr indent="-330200" lvl="0" marL="457200" marR="0" rtl="0" algn="l">
              <a:lnSpc>
                <a:spcPct val="115000"/>
              </a:lnSpc>
              <a:spcBef>
                <a:spcPts val="0"/>
              </a:spcBef>
              <a:spcAft>
                <a:spcPts val="0"/>
              </a:spcAft>
              <a:buSzPts val="1600"/>
              <a:buFont typeface="Helvetica Neue"/>
              <a:buAutoNum type="arabicPeriod"/>
            </a:pPr>
            <a:r>
              <a:rPr lang="en-GB" sz="1600">
                <a:latin typeface="Helvetica Neue"/>
                <a:ea typeface="Helvetica Neue"/>
                <a:cs typeface="Helvetica Neue"/>
                <a:sym typeface="Helvetica Neue"/>
              </a:rPr>
              <a:t>Revisar los componentes</a:t>
            </a:r>
            <a:endParaRPr sz="1600">
              <a:latin typeface="Helvetica Neue"/>
              <a:ea typeface="Helvetica Neue"/>
              <a:cs typeface="Helvetica Neue"/>
              <a:sym typeface="Helvetica Neue"/>
            </a:endParaRPr>
          </a:p>
          <a:p>
            <a:pPr indent="-330200" lvl="0" marL="457200" marR="0" rtl="0" algn="l">
              <a:lnSpc>
                <a:spcPct val="115000"/>
              </a:lnSpc>
              <a:spcBef>
                <a:spcPts val="0"/>
              </a:spcBef>
              <a:spcAft>
                <a:spcPts val="0"/>
              </a:spcAft>
              <a:buSzPts val="1600"/>
              <a:buFont typeface="Helvetica Neue"/>
              <a:buAutoNum type="arabicPeriod"/>
            </a:pPr>
            <a:r>
              <a:rPr lang="en-GB" sz="1600">
                <a:latin typeface="Helvetica Neue"/>
                <a:ea typeface="Helvetica Neue"/>
                <a:cs typeface="Helvetica Neue"/>
                <a:sym typeface="Helvetica Neue"/>
              </a:rPr>
              <a:t>Pegar el componente browser con un botón</a:t>
            </a:r>
            <a:endParaRPr sz="1600">
              <a:latin typeface="Helvetica Neue"/>
              <a:ea typeface="Helvetica Neue"/>
              <a:cs typeface="Helvetica Neue"/>
              <a:sym typeface="Helvetica Neue"/>
            </a:endParaRPr>
          </a:p>
          <a:p>
            <a:pPr indent="-330200" lvl="0" marL="457200" marR="0" rtl="0" algn="l">
              <a:lnSpc>
                <a:spcPct val="115000"/>
              </a:lnSpc>
              <a:spcBef>
                <a:spcPts val="0"/>
              </a:spcBef>
              <a:spcAft>
                <a:spcPts val="0"/>
              </a:spcAft>
              <a:buSzPts val="1600"/>
              <a:buFont typeface="Helvetica Neue"/>
              <a:buAutoNum type="arabicPeriod"/>
            </a:pPr>
            <a:r>
              <a:rPr lang="en-GB" sz="1600">
                <a:latin typeface="Helvetica Neue"/>
                <a:ea typeface="Helvetica Neue"/>
                <a:cs typeface="Helvetica Neue"/>
                <a:sym typeface="Helvetica Neue"/>
              </a:rPr>
              <a:t>Guardar el documento en </a:t>
            </a:r>
            <a:r>
              <a:rPr lang="en-GB" sz="1600">
                <a:highlight>
                  <a:srgbClr val="E0FF00"/>
                </a:highlight>
                <a:latin typeface="Helvetica Neue"/>
                <a:ea typeface="Helvetica Neue"/>
                <a:cs typeface="Helvetica Neue"/>
                <a:sym typeface="Helvetica Neue"/>
              </a:rPr>
              <a:t>Proyecto -&gt; Guardar como</a:t>
            </a:r>
            <a:endParaRPr sz="1600">
              <a:highlight>
                <a:srgbClr val="E0FF00"/>
              </a:highlight>
              <a:latin typeface="Helvetica Neue"/>
              <a:ea typeface="Helvetica Neue"/>
              <a:cs typeface="Helvetica Neue"/>
              <a:sym typeface="Helvetica Neue"/>
            </a:endParaRPr>
          </a:p>
          <a:p>
            <a:pPr indent="-330200" lvl="0" marL="457200" marR="0" rtl="0" algn="l">
              <a:lnSpc>
                <a:spcPct val="115000"/>
              </a:lnSpc>
              <a:spcBef>
                <a:spcPts val="0"/>
              </a:spcBef>
              <a:spcAft>
                <a:spcPts val="0"/>
              </a:spcAft>
              <a:buSzPts val="1600"/>
              <a:buFont typeface="Helvetica Neue"/>
              <a:buAutoNum type="arabicPeriod"/>
            </a:pPr>
            <a:r>
              <a:rPr lang="en-GB" sz="1600">
                <a:latin typeface="Helvetica Neue"/>
                <a:ea typeface="Helvetica Neue"/>
                <a:cs typeface="Helvetica Neue"/>
                <a:sym typeface="Helvetica Neue"/>
              </a:rPr>
              <a:t>Exportar a PDF: Ir a </a:t>
            </a:r>
            <a:r>
              <a:rPr lang="en-GB" sz="1600">
                <a:highlight>
                  <a:srgbClr val="E0FF00"/>
                </a:highlight>
                <a:latin typeface="Helvetica Neue"/>
                <a:ea typeface="Helvetica Neue"/>
                <a:cs typeface="Helvetica Neue"/>
                <a:sym typeface="Helvetica Neue"/>
              </a:rPr>
              <a:t>Proyecto -&gt; Exportar a PDF</a:t>
            </a:r>
            <a:r>
              <a:rPr lang="en-GB" sz="1600">
                <a:latin typeface="Helvetica Neue"/>
                <a:ea typeface="Helvetica Neue"/>
                <a:cs typeface="Helvetica Neue"/>
                <a:sym typeface="Helvetica Neue"/>
              </a:rPr>
              <a:t>.</a:t>
            </a:r>
            <a:endParaRPr sz="1600">
              <a:latin typeface="Helvetica Neue"/>
              <a:ea typeface="Helvetica Neue"/>
              <a:cs typeface="Helvetica Neue"/>
              <a:sym typeface="Helvetica Neue"/>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544" name="Shape 544"/>
        <p:cNvGrpSpPr/>
        <p:nvPr/>
      </p:nvGrpSpPr>
      <p:grpSpPr>
        <a:xfrm>
          <a:off x="0" y="0"/>
          <a:ext cx="0" cy="0"/>
          <a:chOff x="0" y="0"/>
          <a:chExt cx="0" cy="0"/>
        </a:xfrm>
      </p:grpSpPr>
      <p:sp>
        <p:nvSpPr>
          <p:cNvPr id="545" name="Google Shape;545;p74"/>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ACCEDER A LA TERMINAL</a:t>
            </a:r>
            <a:endParaRPr b="0" i="1" sz="3600" u="none" cap="none" strike="noStrike">
              <a:solidFill>
                <a:srgbClr val="000000"/>
              </a:solidFill>
              <a:latin typeface="Anton"/>
              <a:ea typeface="Anton"/>
              <a:cs typeface="Anton"/>
              <a:sym typeface="Anton"/>
            </a:endParaRPr>
          </a:p>
        </p:txBody>
      </p:sp>
      <p:pic>
        <p:nvPicPr>
          <p:cNvPr id="546" name="Google Shape;546;p7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47" name="Google Shape;547;p74"/>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pic>
        <p:nvPicPr>
          <p:cNvPr id="552" name="Google Shape;552;p75"/>
          <p:cNvPicPr preferRelativeResize="0"/>
          <p:nvPr/>
        </p:nvPicPr>
        <p:blipFill rotWithShape="1">
          <a:blip r:embed="rId3">
            <a:alphaModFix/>
          </a:blip>
          <a:srcRect b="0" l="0" r="0" t="0"/>
          <a:stretch/>
        </p:blipFill>
        <p:spPr>
          <a:xfrm>
            <a:off x="7944000" y="4523000"/>
            <a:ext cx="990274" cy="275981"/>
          </a:xfrm>
          <a:prstGeom prst="rect">
            <a:avLst/>
          </a:prstGeom>
          <a:noFill/>
          <a:ln>
            <a:noFill/>
          </a:ln>
        </p:spPr>
      </p:pic>
      <p:sp>
        <p:nvSpPr>
          <p:cNvPr id="553" name="Google Shape;553;p75"/>
          <p:cNvSpPr txBox="1"/>
          <p:nvPr>
            <p:ph idx="1" type="subTitle"/>
          </p:nvPr>
        </p:nvSpPr>
        <p:spPr>
          <a:xfrm>
            <a:off x="1228350" y="559525"/>
            <a:ext cx="6687300" cy="723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i="1" lang="en-GB" sz="3000">
                <a:solidFill>
                  <a:schemeClr val="dk1"/>
                </a:solidFill>
                <a:latin typeface="Anton"/>
                <a:ea typeface="Anton"/>
                <a:cs typeface="Anton"/>
                <a:sym typeface="Anton"/>
              </a:rPr>
              <a:t>CONOCIENDO LA TERMINAL</a:t>
            </a:r>
            <a:endParaRPr i="1" sz="3000">
              <a:solidFill>
                <a:schemeClr val="dk1"/>
              </a:solidFill>
              <a:latin typeface="Anton"/>
              <a:ea typeface="Anton"/>
              <a:cs typeface="Anton"/>
              <a:sym typeface="Anton"/>
            </a:endParaRPr>
          </a:p>
          <a:p>
            <a:pPr indent="0" lvl="0" marL="0" rtl="0" algn="l">
              <a:lnSpc>
                <a:spcPct val="115000"/>
              </a:lnSpc>
              <a:spcBef>
                <a:spcPts val="0"/>
              </a:spcBef>
              <a:spcAft>
                <a:spcPts val="0"/>
              </a:spcAft>
              <a:buSzPts val="2800"/>
              <a:buNone/>
            </a:pPr>
            <a:r>
              <a:t/>
            </a:r>
            <a:endParaRPr i="1" sz="3000">
              <a:solidFill>
                <a:schemeClr val="dk1"/>
              </a:solidFill>
              <a:latin typeface="Anton"/>
              <a:ea typeface="Anton"/>
              <a:cs typeface="Anton"/>
              <a:sym typeface="Anton"/>
            </a:endParaRPr>
          </a:p>
          <a:p>
            <a:pPr indent="0" lvl="0" marL="457200" rtl="0" algn="just">
              <a:lnSpc>
                <a:spcPct val="115000"/>
              </a:lnSpc>
              <a:spcBef>
                <a:spcPts val="0"/>
              </a:spcBef>
              <a:spcAft>
                <a:spcPts val="0"/>
              </a:spcAft>
              <a:buNone/>
            </a:pPr>
            <a:r>
              <a:t/>
            </a:r>
            <a:endParaRPr i="1" sz="3000">
              <a:solidFill>
                <a:schemeClr val="dk1"/>
              </a:solidFill>
              <a:latin typeface="Anton"/>
              <a:ea typeface="Anton"/>
              <a:cs typeface="Anton"/>
              <a:sym typeface="Anton"/>
            </a:endParaRPr>
          </a:p>
        </p:txBody>
      </p:sp>
      <p:sp>
        <p:nvSpPr>
          <p:cNvPr id="554" name="Google Shape;554;p75"/>
          <p:cNvSpPr txBox="1"/>
          <p:nvPr/>
        </p:nvSpPr>
        <p:spPr>
          <a:xfrm>
            <a:off x="4377150" y="620775"/>
            <a:ext cx="4422600" cy="3902100"/>
          </a:xfrm>
          <a:prstGeom prst="rect">
            <a:avLst/>
          </a:prstGeom>
          <a:noFill/>
          <a:ln>
            <a:noFill/>
          </a:ln>
        </p:spPr>
        <p:txBody>
          <a:bodyPr anchorCtr="0" anchor="ctr" bIns="91425" lIns="91425" spcFirstLastPara="1" rIns="91425" wrap="square" tIns="91425">
            <a:noAutofit/>
          </a:bodyPr>
          <a:lstStyle/>
          <a:p>
            <a:pPr indent="457200" lvl="0" marL="0" rtl="0" algn="just">
              <a:lnSpc>
                <a:spcPct val="115000"/>
              </a:lnSpc>
              <a:spcBef>
                <a:spcPts val="0"/>
              </a:spcBef>
              <a:spcAft>
                <a:spcPts val="0"/>
              </a:spcAft>
              <a:buClr>
                <a:schemeClr val="dk1"/>
              </a:buClr>
              <a:buSzPts val="1100"/>
              <a:buFont typeface="Arial"/>
              <a:buNone/>
            </a:pPr>
            <a:r>
              <a:t/>
            </a:r>
            <a:endParaRPr sz="1600">
              <a:solidFill>
                <a:srgbClr val="252525"/>
              </a:solidFill>
              <a:latin typeface="Helvetica Neue"/>
              <a:ea typeface="Helvetica Neue"/>
              <a:cs typeface="Helvetica Neue"/>
              <a:sym typeface="Helvetica Neue"/>
            </a:endParaRPr>
          </a:p>
          <a:p>
            <a:pPr indent="0" lvl="0" marL="0" rtl="0" algn="just">
              <a:lnSpc>
                <a:spcPct val="115000"/>
              </a:lnSpc>
              <a:spcBef>
                <a:spcPts val="0"/>
              </a:spcBef>
              <a:spcAft>
                <a:spcPts val="0"/>
              </a:spcAft>
              <a:buClr>
                <a:schemeClr val="dk1"/>
              </a:buClr>
              <a:buSzPts val="1100"/>
              <a:buFont typeface="Arial"/>
              <a:buNone/>
            </a:pPr>
            <a:r>
              <a:t/>
            </a:r>
            <a:endParaRPr sz="1600">
              <a:solidFill>
                <a:srgbClr val="252525"/>
              </a:solidFill>
              <a:latin typeface="Helvetica Neue"/>
              <a:ea typeface="Helvetica Neue"/>
              <a:cs typeface="Helvetica Neue"/>
              <a:sym typeface="Helvetica Neue"/>
            </a:endParaRPr>
          </a:p>
          <a:p>
            <a:pPr indent="-330200" lvl="0" marL="457200" rtl="0" algn="just">
              <a:lnSpc>
                <a:spcPct val="115000"/>
              </a:lnSpc>
              <a:spcBef>
                <a:spcPts val="0"/>
              </a:spcBef>
              <a:spcAft>
                <a:spcPts val="0"/>
              </a:spcAft>
              <a:buClr>
                <a:srgbClr val="252525"/>
              </a:buClr>
              <a:buSzPts val="1600"/>
              <a:buFont typeface="Didact Gothic"/>
              <a:buChar char="●"/>
            </a:pPr>
            <a:r>
              <a:rPr b="1" lang="en-GB" sz="1600">
                <a:solidFill>
                  <a:srgbClr val="252525"/>
                </a:solidFill>
                <a:latin typeface="Helvetica Neue"/>
                <a:ea typeface="Helvetica Neue"/>
                <a:cs typeface="Helvetica Neue"/>
                <a:sym typeface="Helvetica Neue"/>
              </a:rPr>
              <a:t>Windows:</a:t>
            </a:r>
            <a:r>
              <a:rPr lang="en-GB" sz="1600">
                <a:solidFill>
                  <a:srgbClr val="252525"/>
                </a:solidFill>
                <a:latin typeface="Helvetica Neue"/>
                <a:ea typeface="Helvetica Neue"/>
                <a:cs typeface="Helvetica Neue"/>
                <a:sym typeface="Helvetica Neue"/>
              </a:rPr>
              <a:t> ve al menú o pantalla de Inicio, y </a:t>
            </a:r>
            <a:r>
              <a:rPr lang="en-GB" sz="1600">
                <a:solidFill>
                  <a:srgbClr val="252525"/>
                </a:solidFill>
                <a:latin typeface="Helvetica Neue"/>
                <a:ea typeface="Helvetica Neue"/>
                <a:cs typeface="Helvetica Neue"/>
                <a:sym typeface="Helvetica Neue"/>
              </a:rPr>
              <a:t>escribe "Símbolo del Sistema" en el cuadro de búsqueda escribe CMD.</a:t>
            </a:r>
            <a:endParaRPr sz="1600">
              <a:solidFill>
                <a:srgbClr val="252525"/>
              </a:solidFill>
              <a:latin typeface="Helvetica Neue"/>
              <a:ea typeface="Helvetica Neue"/>
              <a:cs typeface="Helvetica Neue"/>
              <a:sym typeface="Helvetica Neue"/>
            </a:endParaRPr>
          </a:p>
          <a:p>
            <a:pPr indent="-330200" lvl="0" marL="457200" rtl="0" algn="just">
              <a:lnSpc>
                <a:spcPct val="115000"/>
              </a:lnSpc>
              <a:spcBef>
                <a:spcPts val="0"/>
              </a:spcBef>
              <a:spcAft>
                <a:spcPts val="0"/>
              </a:spcAft>
              <a:buClr>
                <a:srgbClr val="252525"/>
              </a:buClr>
              <a:buSzPts val="1600"/>
              <a:buFont typeface="Didact Gothic"/>
              <a:buChar char="●"/>
            </a:pPr>
            <a:r>
              <a:rPr b="1" lang="en-GB" sz="1600">
                <a:solidFill>
                  <a:srgbClr val="252525"/>
                </a:solidFill>
                <a:latin typeface="Helvetica Neue"/>
                <a:ea typeface="Helvetica Neue"/>
                <a:cs typeface="Helvetica Neue"/>
                <a:sym typeface="Helvetica Neue"/>
              </a:rPr>
              <a:t>Linux:</a:t>
            </a:r>
            <a:r>
              <a:rPr lang="en-GB" sz="1600">
                <a:solidFill>
                  <a:srgbClr val="252525"/>
                </a:solidFill>
                <a:latin typeface="Helvetica Neue"/>
                <a:ea typeface="Helvetica Neue"/>
                <a:cs typeface="Helvetica Neue"/>
                <a:sym typeface="Helvetica Neue"/>
              </a:rPr>
              <a:t> dirígete a </a:t>
            </a:r>
            <a:r>
              <a:rPr lang="en-GB" sz="1600">
                <a:solidFill>
                  <a:srgbClr val="252525"/>
                </a:solidFill>
                <a:highlight>
                  <a:srgbClr val="E0FF00"/>
                </a:highlight>
                <a:latin typeface="Helvetica Neue"/>
                <a:ea typeface="Helvetica Neue"/>
                <a:cs typeface="Helvetica Neue"/>
                <a:sym typeface="Helvetica Neue"/>
              </a:rPr>
              <a:t>Aplicaciones → Accesorios → Terminal, o Aplicaciones → Sistema → Terminal</a:t>
            </a:r>
            <a:endParaRPr sz="1600">
              <a:solidFill>
                <a:srgbClr val="252525"/>
              </a:solidFill>
              <a:highlight>
                <a:srgbClr val="E0FF00"/>
              </a:highlight>
              <a:latin typeface="Helvetica Neue"/>
              <a:ea typeface="Helvetica Neue"/>
              <a:cs typeface="Helvetica Neue"/>
              <a:sym typeface="Helvetica Neue"/>
            </a:endParaRPr>
          </a:p>
          <a:p>
            <a:pPr indent="-330200" lvl="0" marL="457200" rtl="0" algn="just">
              <a:lnSpc>
                <a:spcPct val="115000"/>
              </a:lnSpc>
              <a:spcBef>
                <a:spcPts val="0"/>
              </a:spcBef>
              <a:spcAft>
                <a:spcPts val="0"/>
              </a:spcAft>
              <a:buClr>
                <a:srgbClr val="252525"/>
              </a:buClr>
              <a:buSzPts val="1600"/>
              <a:buFont typeface="Didact Gothic"/>
              <a:buChar char="●"/>
            </a:pPr>
            <a:r>
              <a:rPr b="1" lang="en-GB" sz="1600">
                <a:solidFill>
                  <a:srgbClr val="252525"/>
                </a:solidFill>
                <a:latin typeface="Helvetica Neue"/>
                <a:ea typeface="Helvetica Neue"/>
                <a:cs typeface="Helvetica Neue"/>
                <a:sym typeface="Helvetica Neue"/>
              </a:rPr>
              <a:t>OS (Mac):</a:t>
            </a:r>
            <a:r>
              <a:rPr lang="en-GB" sz="1600">
                <a:solidFill>
                  <a:srgbClr val="252525"/>
                </a:solidFill>
                <a:latin typeface="Helvetica Neue"/>
                <a:ea typeface="Helvetica Neue"/>
                <a:cs typeface="Helvetica Neue"/>
                <a:sym typeface="Helvetica Neue"/>
              </a:rPr>
              <a:t> ve a </a:t>
            </a:r>
            <a:r>
              <a:rPr lang="en-GB" sz="1600">
                <a:solidFill>
                  <a:srgbClr val="252525"/>
                </a:solidFill>
                <a:highlight>
                  <a:srgbClr val="E0FF00"/>
                </a:highlight>
                <a:latin typeface="Helvetica Neue"/>
                <a:ea typeface="Helvetica Neue"/>
                <a:cs typeface="Helvetica Neue"/>
                <a:sym typeface="Helvetica Neue"/>
              </a:rPr>
              <a:t>Aplicaciones → Utilidades → Terminal.</a:t>
            </a:r>
            <a:r>
              <a:rPr lang="en-GB" sz="1600">
                <a:solidFill>
                  <a:srgbClr val="252525"/>
                </a:solidFill>
                <a:latin typeface="Helvetica Neue"/>
                <a:ea typeface="Helvetica Neue"/>
                <a:cs typeface="Helvetica Neue"/>
                <a:sym typeface="Helvetica Neue"/>
              </a:rPr>
              <a:t> </a:t>
            </a:r>
            <a:endParaRPr sz="1600">
              <a:solidFill>
                <a:schemeClr val="dk1"/>
              </a:solidFill>
              <a:latin typeface="Helvetica Neue"/>
              <a:ea typeface="Helvetica Neue"/>
              <a:cs typeface="Helvetica Neue"/>
              <a:sym typeface="Helvetica Neue"/>
            </a:endParaRPr>
          </a:p>
        </p:txBody>
      </p:sp>
      <p:pic>
        <p:nvPicPr>
          <p:cNvPr id="555" name="Google Shape;555;p75"/>
          <p:cNvPicPr preferRelativeResize="0"/>
          <p:nvPr/>
        </p:nvPicPr>
        <p:blipFill rotWithShape="1">
          <a:blip r:embed="rId4">
            <a:alphaModFix/>
          </a:blip>
          <a:srcRect b="0" l="0" r="32400" t="0"/>
          <a:stretch/>
        </p:blipFill>
        <p:spPr>
          <a:xfrm>
            <a:off x="390450" y="1521175"/>
            <a:ext cx="3814419" cy="2842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34" name="Shape 134"/>
        <p:cNvGrpSpPr/>
        <p:nvPr/>
      </p:nvGrpSpPr>
      <p:grpSpPr>
        <a:xfrm>
          <a:off x="0" y="0"/>
          <a:ext cx="0" cy="0"/>
          <a:chOff x="0" y="0"/>
          <a:chExt cx="0" cy="0"/>
        </a:xfrm>
      </p:grpSpPr>
      <p:sp>
        <p:nvSpPr>
          <p:cNvPr id="135" name="Google Shape;135;p31"/>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121212"/>
                </a:solidFill>
                <a:latin typeface="Anton"/>
                <a:ea typeface="Anton"/>
                <a:cs typeface="Anton"/>
                <a:sym typeface="Anton"/>
              </a:rPr>
              <a:t>TUTORIALES PARA INSTALACIONES</a:t>
            </a:r>
            <a:endParaRPr b="0" i="1" sz="3600" u="none" cap="none" strike="noStrike">
              <a:solidFill>
                <a:srgbClr val="121212"/>
              </a:solidFill>
              <a:latin typeface="Anton"/>
              <a:ea typeface="Anton"/>
              <a:cs typeface="Anton"/>
              <a:sym typeface="Anton"/>
            </a:endParaRPr>
          </a:p>
        </p:txBody>
      </p:sp>
      <p:pic>
        <p:nvPicPr>
          <p:cNvPr id="136" name="Google Shape;136;p3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pic>
        <p:nvPicPr>
          <p:cNvPr id="560" name="Google Shape;560;p76"/>
          <p:cNvPicPr preferRelativeResize="0"/>
          <p:nvPr/>
        </p:nvPicPr>
        <p:blipFill rotWithShape="1">
          <a:blip r:embed="rId3">
            <a:alphaModFix/>
          </a:blip>
          <a:srcRect b="0" l="0" r="0" t="0"/>
          <a:stretch/>
        </p:blipFill>
        <p:spPr>
          <a:xfrm>
            <a:off x="7944000" y="4523000"/>
            <a:ext cx="990274" cy="275981"/>
          </a:xfrm>
          <a:prstGeom prst="rect">
            <a:avLst/>
          </a:prstGeom>
          <a:noFill/>
          <a:ln>
            <a:noFill/>
          </a:ln>
        </p:spPr>
      </p:pic>
      <p:sp>
        <p:nvSpPr>
          <p:cNvPr id="561" name="Google Shape;561;p76"/>
          <p:cNvSpPr txBox="1"/>
          <p:nvPr>
            <p:ph idx="1" type="subTitle"/>
          </p:nvPr>
        </p:nvSpPr>
        <p:spPr>
          <a:xfrm>
            <a:off x="1228350" y="102350"/>
            <a:ext cx="6687300" cy="723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i="1" lang="en-GB" sz="3000">
                <a:solidFill>
                  <a:schemeClr val="dk1"/>
                </a:solidFill>
                <a:latin typeface="Anton"/>
                <a:ea typeface="Anton"/>
                <a:cs typeface="Anton"/>
                <a:sym typeface="Anton"/>
              </a:rPr>
              <a:t>ALGUNOS COMANDOS</a:t>
            </a:r>
            <a:endParaRPr i="1" sz="3000">
              <a:solidFill>
                <a:schemeClr val="dk1"/>
              </a:solidFill>
              <a:latin typeface="Anton"/>
              <a:ea typeface="Anton"/>
              <a:cs typeface="Anton"/>
              <a:sym typeface="Anton"/>
            </a:endParaRPr>
          </a:p>
          <a:p>
            <a:pPr indent="0" lvl="0" marL="0" rtl="0" algn="l">
              <a:lnSpc>
                <a:spcPct val="115000"/>
              </a:lnSpc>
              <a:spcBef>
                <a:spcPts val="0"/>
              </a:spcBef>
              <a:spcAft>
                <a:spcPts val="0"/>
              </a:spcAft>
              <a:buSzPts val="2800"/>
              <a:buNone/>
            </a:pPr>
            <a:r>
              <a:t/>
            </a:r>
            <a:endParaRPr i="1" sz="3000">
              <a:solidFill>
                <a:schemeClr val="dk1"/>
              </a:solidFill>
              <a:latin typeface="Anton"/>
              <a:ea typeface="Anton"/>
              <a:cs typeface="Anton"/>
              <a:sym typeface="Anton"/>
            </a:endParaRPr>
          </a:p>
          <a:p>
            <a:pPr indent="0" lvl="0" marL="457200" rtl="0" algn="just">
              <a:lnSpc>
                <a:spcPct val="115000"/>
              </a:lnSpc>
              <a:spcBef>
                <a:spcPts val="0"/>
              </a:spcBef>
              <a:spcAft>
                <a:spcPts val="0"/>
              </a:spcAft>
              <a:buNone/>
            </a:pPr>
            <a:r>
              <a:t/>
            </a:r>
            <a:endParaRPr i="1" sz="3000">
              <a:solidFill>
                <a:schemeClr val="dk1"/>
              </a:solidFill>
              <a:latin typeface="Anton"/>
              <a:ea typeface="Anton"/>
              <a:cs typeface="Anton"/>
              <a:sym typeface="Anton"/>
            </a:endParaRPr>
          </a:p>
        </p:txBody>
      </p:sp>
      <p:graphicFrame>
        <p:nvGraphicFramePr>
          <p:cNvPr id="562" name="Google Shape;562;p76"/>
          <p:cNvGraphicFramePr/>
          <p:nvPr/>
        </p:nvGraphicFramePr>
        <p:xfrm>
          <a:off x="268875" y="786150"/>
          <a:ext cx="3000000" cy="3000000"/>
        </p:xfrm>
        <a:graphic>
          <a:graphicData uri="http://schemas.openxmlformats.org/drawingml/2006/table">
            <a:tbl>
              <a:tblPr>
                <a:noFill/>
                <a:tableStyleId>{4F7EE420-2936-4950-9564-40A8DA459A8C}</a:tableStyleId>
              </a:tblPr>
              <a:tblGrid>
                <a:gridCol w="1317150"/>
                <a:gridCol w="1832500"/>
                <a:gridCol w="2873675"/>
                <a:gridCol w="2582925"/>
              </a:tblGrid>
              <a:tr h="717550">
                <a:tc>
                  <a:txBody>
                    <a:bodyPr/>
                    <a:lstStyle/>
                    <a:p>
                      <a:pPr indent="0" lvl="0" marL="0" rtl="0" algn="ctr">
                        <a:lnSpc>
                          <a:spcPct val="115000"/>
                        </a:lnSpc>
                        <a:spcBef>
                          <a:spcPts val="0"/>
                        </a:spcBef>
                        <a:spcAft>
                          <a:spcPts val="0"/>
                        </a:spcAft>
                        <a:buNone/>
                      </a:pPr>
                      <a:r>
                        <a:rPr b="1" lang="en-GB" sz="1800">
                          <a:latin typeface="Helvetica Neue"/>
                          <a:ea typeface="Helvetica Neue"/>
                          <a:cs typeface="Helvetica Neue"/>
                          <a:sym typeface="Helvetica Neue"/>
                        </a:rPr>
                        <a:t>Comando (Windows)</a:t>
                      </a:r>
                      <a:endParaRPr b="1" sz="1800">
                        <a:latin typeface="Helvetica Neue"/>
                        <a:ea typeface="Helvetica Neue"/>
                        <a:cs typeface="Helvetica Neue"/>
                        <a:sym typeface="Helvetica Neue"/>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800">
                          <a:latin typeface="Helvetica Neue"/>
                          <a:ea typeface="Helvetica Neue"/>
                          <a:cs typeface="Helvetica Neue"/>
                          <a:sym typeface="Helvetica Neue"/>
                        </a:rPr>
                        <a:t>Comando (Mac OS / Linux)</a:t>
                      </a:r>
                      <a:endParaRPr b="1" sz="1800">
                        <a:latin typeface="Helvetica Neue"/>
                        <a:ea typeface="Helvetica Neue"/>
                        <a:cs typeface="Helvetica Neue"/>
                        <a:sym typeface="Helvetica Neue"/>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800">
                          <a:latin typeface="Helvetica Neue"/>
                          <a:ea typeface="Helvetica Neue"/>
                          <a:cs typeface="Helvetica Neue"/>
                          <a:sym typeface="Helvetica Neue"/>
                        </a:rPr>
                        <a:t>Descripción</a:t>
                      </a:r>
                      <a:endParaRPr b="1" sz="1800">
                        <a:latin typeface="Helvetica Neue"/>
                        <a:ea typeface="Helvetica Neue"/>
                        <a:cs typeface="Helvetica Neue"/>
                        <a:sym typeface="Helvetica Neue"/>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800">
                          <a:latin typeface="Helvetica Neue"/>
                          <a:ea typeface="Helvetica Neue"/>
                          <a:cs typeface="Helvetica Neue"/>
                          <a:sym typeface="Helvetica Neue"/>
                        </a:rPr>
                        <a:t>Ejemplo</a:t>
                      </a:r>
                      <a:endParaRPr b="1" sz="1800">
                        <a:latin typeface="Helvetica Neue"/>
                        <a:ea typeface="Helvetica Neue"/>
                        <a:cs typeface="Helvetica Neue"/>
                        <a:sym typeface="Helvetica Neue"/>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36550">
                <a:tc>
                  <a:txBody>
                    <a:bodyPr/>
                    <a:lstStyle/>
                    <a:p>
                      <a:pPr indent="0" lvl="0" marL="0" rtl="0" algn="l">
                        <a:lnSpc>
                          <a:spcPct val="115000"/>
                        </a:lnSpc>
                        <a:spcBef>
                          <a:spcPts val="0"/>
                        </a:spcBef>
                        <a:spcAft>
                          <a:spcPts val="0"/>
                        </a:spcAft>
                        <a:buNone/>
                      </a:pPr>
                      <a:r>
                        <a:rPr lang="en-GB" sz="1800">
                          <a:latin typeface="Helvetica Neue"/>
                          <a:ea typeface="Helvetica Neue"/>
                          <a:cs typeface="Helvetica Neue"/>
                          <a:sym typeface="Helvetica Neue"/>
                        </a:rPr>
                        <a:t>exit</a:t>
                      </a:r>
                      <a:endParaRPr sz="1800">
                        <a:latin typeface="Helvetica Neue"/>
                        <a:ea typeface="Helvetica Neue"/>
                        <a:cs typeface="Helvetica Neue"/>
                        <a:sym typeface="Helvetica Neue"/>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800">
                          <a:latin typeface="Helvetica Neue"/>
                          <a:ea typeface="Helvetica Neue"/>
                          <a:cs typeface="Helvetica Neue"/>
                          <a:sym typeface="Helvetica Neue"/>
                        </a:rPr>
                        <a:t>exit</a:t>
                      </a:r>
                      <a:endParaRPr sz="1800">
                        <a:latin typeface="Helvetica Neue"/>
                        <a:ea typeface="Helvetica Neue"/>
                        <a:cs typeface="Helvetica Neue"/>
                        <a:sym typeface="Helvetica Neue"/>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800">
                          <a:latin typeface="Helvetica Neue"/>
                          <a:ea typeface="Helvetica Neue"/>
                          <a:cs typeface="Helvetica Neue"/>
                          <a:sym typeface="Helvetica Neue"/>
                        </a:rPr>
                        <a:t>Cierra la ventana.</a:t>
                      </a:r>
                      <a:endParaRPr sz="1800">
                        <a:latin typeface="Helvetica Neue"/>
                        <a:ea typeface="Helvetica Neue"/>
                        <a:cs typeface="Helvetica Neue"/>
                        <a:sym typeface="Helvetica Neue"/>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800">
                          <a:latin typeface="Helvetica Neue"/>
                          <a:ea typeface="Helvetica Neue"/>
                          <a:cs typeface="Helvetica Neue"/>
                          <a:sym typeface="Helvetica Neue"/>
                        </a:rPr>
                        <a:t>exit</a:t>
                      </a:r>
                      <a:endParaRPr sz="1800">
                        <a:latin typeface="Helvetica Neue"/>
                        <a:ea typeface="Helvetica Neue"/>
                        <a:cs typeface="Helvetica Neue"/>
                        <a:sym typeface="Helvetica Neue"/>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36550">
                <a:tc>
                  <a:txBody>
                    <a:bodyPr/>
                    <a:lstStyle/>
                    <a:p>
                      <a:pPr indent="0" lvl="0" marL="0" rtl="0" algn="l">
                        <a:lnSpc>
                          <a:spcPct val="115000"/>
                        </a:lnSpc>
                        <a:spcBef>
                          <a:spcPts val="0"/>
                        </a:spcBef>
                        <a:spcAft>
                          <a:spcPts val="0"/>
                        </a:spcAft>
                        <a:buNone/>
                      </a:pPr>
                      <a:r>
                        <a:rPr lang="en-GB" sz="1800">
                          <a:latin typeface="Helvetica Neue"/>
                          <a:ea typeface="Helvetica Neue"/>
                          <a:cs typeface="Helvetica Neue"/>
                          <a:sym typeface="Helvetica Neue"/>
                        </a:rPr>
                        <a:t>cd</a:t>
                      </a:r>
                      <a:endParaRPr sz="1800">
                        <a:latin typeface="Helvetica Neue"/>
                        <a:ea typeface="Helvetica Neue"/>
                        <a:cs typeface="Helvetica Neue"/>
                        <a:sym typeface="Helvetica Neue"/>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800">
                          <a:latin typeface="Helvetica Neue"/>
                          <a:ea typeface="Helvetica Neue"/>
                          <a:cs typeface="Helvetica Neue"/>
                          <a:sym typeface="Helvetica Neue"/>
                        </a:rPr>
                        <a:t>cd</a:t>
                      </a:r>
                      <a:endParaRPr sz="1800">
                        <a:latin typeface="Helvetica Neue"/>
                        <a:ea typeface="Helvetica Neue"/>
                        <a:cs typeface="Helvetica Neue"/>
                        <a:sym typeface="Helvetica Neue"/>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800">
                          <a:latin typeface="Helvetica Neue"/>
                          <a:ea typeface="Helvetica Neue"/>
                          <a:cs typeface="Helvetica Neue"/>
                          <a:sym typeface="Helvetica Neue"/>
                        </a:rPr>
                        <a:t>Cambia el directorio.</a:t>
                      </a:r>
                      <a:endParaRPr sz="1800">
                        <a:latin typeface="Helvetica Neue"/>
                        <a:ea typeface="Helvetica Neue"/>
                        <a:cs typeface="Helvetica Neue"/>
                        <a:sym typeface="Helvetica Neue"/>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800">
                          <a:latin typeface="Helvetica Neue"/>
                          <a:ea typeface="Helvetica Neue"/>
                          <a:cs typeface="Helvetica Neue"/>
                          <a:sym typeface="Helvetica Neue"/>
                        </a:rPr>
                        <a:t>cd test</a:t>
                      </a:r>
                      <a:endParaRPr sz="1800">
                        <a:latin typeface="Helvetica Neue"/>
                        <a:ea typeface="Helvetica Neue"/>
                        <a:cs typeface="Helvetica Neue"/>
                        <a:sym typeface="Helvetica Neue"/>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517525">
                <a:tc>
                  <a:txBody>
                    <a:bodyPr/>
                    <a:lstStyle/>
                    <a:p>
                      <a:pPr indent="0" lvl="0" marL="0" rtl="0" algn="l">
                        <a:lnSpc>
                          <a:spcPct val="115000"/>
                        </a:lnSpc>
                        <a:spcBef>
                          <a:spcPts val="0"/>
                        </a:spcBef>
                        <a:spcAft>
                          <a:spcPts val="0"/>
                        </a:spcAft>
                        <a:buNone/>
                      </a:pPr>
                      <a:r>
                        <a:rPr lang="en-GB" sz="1800">
                          <a:latin typeface="Helvetica Neue"/>
                          <a:ea typeface="Helvetica Neue"/>
                          <a:cs typeface="Helvetica Neue"/>
                          <a:sym typeface="Helvetica Neue"/>
                        </a:rPr>
                        <a:t>cd</a:t>
                      </a:r>
                      <a:endParaRPr sz="1800">
                        <a:latin typeface="Helvetica Neue"/>
                        <a:ea typeface="Helvetica Neue"/>
                        <a:cs typeface="Helvetica Neue"/>
                        <a:sym typeface="Helvetica Neue"/>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800">
                          <a:latin typeface="Helvetica Neue"/>
                          <a:ea typeface="Helvetica Neue"/>
                          <a:cs typeface="Helvetica Neue"/>
                          <a:sym typeface="Helvetica Neue"/>
                        </a:rPr>
                        <a:t>pwd</a:t>
                      </a:r>
                      <a:endParaRPr sz="1800">
                        <a:latin typeface="Helvetica Neue"/>
                        <a:ea typeface="Helvetica Neue"/>
                        <a:cs typeface="Helvetica Neue"/>
                        <a:sym typeface="Helvetica Neue"/>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800">
                          <a:latin typeface="Helvetica Neue"/>
                          <a:ea typeface="Helvetica Neue"/>
                          <a:cs typeface="Helvetica Neue"/>
                          <a:sym typeface="Helvetica Neue"/>
                        </a:rPr>
                        <a:t>Mostrar el directorio actual.</a:t>
                      </a:r>
                      <a:endParaRPr sz="1800">
                        <a:latin typeface="Helvetica Neue"/>
                        <a:ea typeface="Helvetica Neue"/>
                        <a:cs typeface="Helvetica Neue"/>
                        <a:sym typeface="Helvetica Neue"/>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800">
                          <a:latin typeface="Helvetica Neue"/>
                          <a:ea typeface="Helvetica Neue"/>
                          <a:cs typeface="Helvetica Neue"/>
                          <a:sym typeface="Helvetica Neue"/>
                        </a:rPr>
                        <a:t>cd (Windows) o pwd (Mac OS / Linux)</a:t>
                      </a:r>
                      <a:endParaRPr sz="1800">
                        <a:latin typeface="Helvetica Neue"/>
                        <a:ea typeface="Helvetica Neue"/>
                        <a:cs typeface="Helvetica Neue"/>
                        <a:sym typeface="Helvetica Neue"/>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508000">
                <a:tc>
                  <a:txBody>
                    <a:bodyPr/>
                    <a:lstStyle/>
                    <a:p>
                      <a:pPr indent="0" lvl="0" marL="0" rtl="0" algn="l">
                        <a:lnSpc>
                          <a:spcPct val="115000"/>
                        </a:lnSpc>
                        <a:spcBef>
                          <a:spcPts val="0"/>
                        </a:spcBef>
                        <a:spcAft>
                          <a:spcPts val="0"/>
                        </a:spcAft>
                        <a:buNone/>
                      </a:pPr>
                      <a:r>
                        <a:rPr lang="en-GB" sz="1800">
                          <a:latin typeface="Helvetica Neue"/>
                          <a:ea typeface="Helvetica Neue"/>
                          <a:cs typeface="Helvetica Neue"/>
                          <a:sym typeface="Helvetica Neue"/>
                        </a:rPr>
                        <a:t>dir</a:t>
                      </a:r>
                      <a:endParaRPr sz="1800">
                        <a:latin typeface="Helvetica Neue"/>
                        <a:ea typeface="Helvetica Neue"/>
                        <a:cs typeface="Helvetica Neue"/>
                        <a:sym typeface="Helvetica Neue"/>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800">
                          <a:latin typeface="Helvetica Neue"/>
                          <a:ea typeface="Helvetica Neue"/>
                          <a:cs typeface="Helvetica Neue"/>
                          <a:sym typeface="Helvetica Neue"/>
                        </a:rPr>
                        <a:t>ls</a:t>
                      </a:r>
                      <a:endParaRPr sz="1800">
                        <a:latin typeface="Helvetica Neue"/>
                        <a:ea typeface="Helvetica Neue"/>
                        <a:cs typeface="Helvetica Neue"/>
                        <a:sym typeface="Helvetica Neue"/>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800">
                          <a:latin typeface="Helvetica Neue"/>
                          <a:ea typeface="Helvetica Neue"/>
                          <a:cs typeface="Helvetica Neue"/>
                          <a:sym typeface="Helvetica Neue"/>
                        </a:rPr>
                        <a:t>Lista directorios/archivos.</a:t>
                      </a:r>
                      <a:endParaRPr sz="1800">
                        <a:latin typeface="Helvetica Neue"/>
                        <a:ea typeface="Helvetica Neue"/>
                        <a:cs typeface="Helvetica Neue"/>
                        <a:sym typeface="Helvetica Neue"/>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800">
                          <a:latin typeface="Helvetica Neue"/>
                          <a:ea typeface="Helvetica Neue"/>
                          <a:cs typeface="Helvetica Neue"/>
                          <a:sym typeface="Helvetica Neue"/>
                        </a:rPr>
                        <a:t>dir</a:t>
                      </a:r>
                      <a:endParaRPr sz="1800">
                        <a:latin typeface="Helvetica Neue"/>
                        <a:ea typeface="Helvetica Neue"/>
                        <a:cs typeface="Helvetica Neue"/>
                        <a:sym typeface="Helvetica Neue"/>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717550">
                <a:tc>
                  <a:txBody>
                    <a:bodyPr/>
                    <a:lstStyle/>
                    <a:p>
                      <a:pPr indent="0" lvl="0" marL="0" rtl="0" algn="l">
                        <a:lnSpc>
                          <a:spcPct val="115000"/>
                        </a:lnSpc>
                        <a:spcBef>
                          <a:spcPts val="0"/>
                        </a:spcBef>
                        <a:spcAft>
                          <a:spcPts val="0"/>
                        </a:spcAft>
                        <a:buNone/>
                      </a:pPr>
                      <a:r>
                        <a:rPr lang="en-GB" sz="1800">
                          <a:latin typeface="Helvetica Neue"/>
                          <a:ea typeface="Helvetica Neue"/>
                          <a:cs typeface="Helvetica Neue"/>
                          <a:sym typeface="Helvetica Neue"/>
                        </a:rPr>
                        <a:t>copy</a:t>
                      </a:r>
                      <a:endParaRPr sz="1800">
                        <a:latin typeface="Helvetica Neue"/>
                        <a:ea typeface="Helvetica Neue"/>
                        <a:cs typeface="Helvetica Neue"/>
                        <a:sym typeface="Helvetica Neue"/>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800">
                          <a:latin typeface="Helvetica Neue"/>
                          <a:ea typeface="Helvetica Neue"/>
                          <a:cs typeface="Helvetica Neue"/>
                          <a:sym typeface="Helvetica Neue"/>
                        </a:rPr>
                        <a:t>cp</a:t>
                      </a:r>
                      <a:endParaRPr sz="1800">
                        <a:latin typeface="Helvetica Neue"/>
                        <a:ea typeface="Helvetica Neue"/>
                        <a:cs typeface="Helvetica Neue"/>
                        <a:sym typeface="Helvetica Neue"/>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800">
                          <a:latin typeface="Helvetica Neue"/>
                          <a:ea typeface="Helvetica Neue"/>
                          <a:cs typeface="Helvetica Neue"/>
                          <a:sym typeface="Helvetica Neue"/>
                        </a:rPr>
                        <a:t>Copia de archivos.</a:t>
                      </a:r>
                      <a:endParaRPr sz="1800">
                        <a:latin typeface="Helvetica Neue"/>
                        <a:ea typeface="Helvetica Neue"/>
                        <a:cs typeface="Helvetica Neue"/>
                        <a:sym typeface="Helvetica Neue"/>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800">
                          <a:latin typeface="Helvetica Neue"/>
                          <a:ea typeface="Helvetica Neue"/>
                          <a:cs typeface="Helvetica Neue"/>
                          <a:sym typeface="Helvetica Neue"/>
                        </a:rPr>
                        <a:t>copy c:\test\test.txt c:\windows\test.txt</a:t>
                      </a:r>
                      <a:endParaRPr sz="1800">
                        <a:latin typeface="Helvetica Neue"/>
                        <a:ea typeface="Helvetica Neue"/>
                        <a:cs typeface="Helvetica Neue"/>
                        <a:sym typeface="Helvetica Neue"/>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
        <p:nvSpPr>
          <p:cNvPr id="563" name="Google Shape;563;p76"/>
          <p:cNvSpPr txBox="1"/>
          <p:nvPr/>
        </p:nvSpPr>
        <p:spPr>
          <a:xfrm>
            <a:off x="202750" y="4478300"/>
            <a:ext cx="58257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00">
                <a:solidFill>
                  <a:schemeClr val="dk1"/>
                </a:solidFill>
                <a:highlight>
                  <a:srgbClr val="FFFF00"/>
                </a:highlight>
                <a:latin typeface="Helvetica Neue"/>
                <a:ea typeface="Helvetica Neue"/>
                <a:cs typeface="Helvetica Neue"/>
                <a:sym typeface="Helvetica Neue"/>
              </a:rPr>
              <a:t>Fuente:</a:t>
            </a:r>
            <a:r>
              <a:rPr lang="en-GB" sz="1200">
                <a:solidFill>
                  <a:schemeClr val="dk1"/>
                </a:solidFill>
                <a:highlight>
                  <a:srgbClr val="FFFF00"/>
                </a:highlight>
                <a:latin typeface="Helvetica Neue"/>
                <a:ea typeface="Helvetica Neue"/>
                <a:cs typeface="Helvetica Neue"/>
                <a:sym typeface="Helvetica Neue"/>
              </a:rPr>
              <a:t> </a:t>
            </a:r>
            <a:r>
              <a:rPr lang="en-GB" sz="1200" u="sng">
                <a:solidFill>
                  <a:srgbClr val="1155CC"/>
                </a:solidFill>
                <a:highlight>
                  <a:srgbClr val="FFFF00"/>
                </a:highlight>
                <a:latin typeface="Helvetica Neue"/>
                <a:ea typeface="Helvetica Neue"/>
                <a:cs typeface="Helvetica Neue"/>
                <a:sym typeface="Helvetica Neue"/>
                <a:hlinkClick r:id="rId4">
                  <a:extLst>
                    <a:ext uri="{A12FA001-AC4F-418D-AE19-62706E023703}">
                      <ahyp:hlinkClr val="tx"/>
                    </a:ext>
                  </a:extLst>
                </a:hlinkClick>
              </a:rPr>
              <a:t>https://tutorial.djangogirls.org/es/intro_to_command_line/</a:t>
            </a:r>
            <a:endParaRPr sz="1200">
              <a:highlight>
                <a:srgbClr val="FFFF00"/>
              </a:highlight>
              <a:latin typeface="Helvetica Neue"/>
              <a:ea typeface="Helvetica Neue"/>
              <a:cs typeface="Helvetica Neue"/>
              <a:sym typeface="Helvetica Neue"/>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567" name="Shape 567"/>
        <p:cNvGrpSpPr/>
        <p:nvPr/>
      </p:nvGrpSpPr>
      <p:grpSpPr>
        <a:xfrm>
          <a:off x="0" y="0"/>
          <a:ext cx="0" cy="0"/>
          <a:chOff x="0" y="0"/>
          <a:chExt cx="0" cy="0"/>
        </a:xfrm>
      </p:grpSpPr>
      <p:sp>
        <p:nvSpPr>
          <p:cNvPr id="568" name="Google Shape;568;p77"/>
          <p:cNvSpPr txBox="1"/>
          <p:nvPr/>
        </p:nvSpPr>
        <p:spPr>
          <a:xfrm>
            <a:off x="1850850" y="2369000"/>
            <a:ext cx="6551700" cy="16746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a:buChar char="●"/>
            </a:pPr>
            <a:r>
              <a:rPr lang="en-GB" sz="1800">
                <a:solidFill>
                  <a:schemeClr val="dk1"/>
                </a:solidFill>
                <a:latin typeface="Helvetica Neue"/>
                <a:ea typeface="Helvetica Neue"/>
                <a:cs typeface="Helvetica Neue"/>
                <a:sym typeface="Helvetica Neue"/>
              </a:rPr>
              <a:t>Instala todas las aplicaciones necesarias.</a:t>
            </a:r>
            <a:endParaRPr sz="1800">
              <a:solidFill>
                <a:schemeClr val="dk1"/>
              </a:solidFill>
              <a:latin typeface="Helvetica Neue"/>
              <a:ea typeface="Helvetica Neue"/>
              <a:cs typeface="Helvetica Neue"/>
              <a:sym typeface="Helvetica Neue"/>
            </a:endParaRPr>
          </a:p>
          <a:p>
            <a:pPr indent="-342900" lvl="0" marL="457200" rtl="0" algn="l">
              <a:lnSpc>
                <a:spcPct val="115000"/>
              </a:lnSpc>
              <a:spcBef>
                <a:spcPts val="0"/>
              </a:spcBef>
              <a:spcAft>
                <a:spcPts val="0"/>
              </a:spcAft>
              <a:buClr>
                <a:schemeClr val="dk1"/>
              </a:buClr>
              <a:buSzPts val="1800"/>
              <a:buFont typeface="Helvetica Neue"/>
              <a:buChar char="●"/>
            </a:pPr>
            <a:r>
              <a:rPr lang="en-GB" sz="1800">
                <a:solidFill>
                  <a:schemeClr val="dk1"/>
                </a:solidFill>
                <a:latin typeface="Helvetica Neue"/>
                <a:ea typeface="Helvetica Neue"/>
                <a:cs typeface="Helvetica Neue"/>
                <a:sym typeface="Helvetica Neue"/>
              </a:rPr>
              <a:t>Establece un objetivo a alcanzar.</a:t>
            </a:r>
            <a:endParaRPr sz="1800">
              <a:solidFill>
                <a:schemeClr val="dk1"/>
              </a:solidFill>
              <a:latin typeface="Helvetica Neue"/>
              <a:ea typeface="Helvetica Neue"/>
              <a:cs typeface="Helvetica Neue"/>
              <a:sym typeface="Helvetica Neue"/>
            </a:endParaRPr>
          </a:p>
          <a:p>
            <a:pPr indent="-342900" lvl="0" marL="457200" rtl="0" algn="l">
              <a:lnSpc>
                <a:spcPct val="115000"/>
              </a:lnSpc>
              <a:spcBef>
                <a:spcPts val="0"/>
              </a:spcBef>
              <a:spcAft>
                <a:spcPts val="0"/>
              </a:spcAft>
              <a:buClr>
                <a:schemeClr val="dk1"/>
              </a:buClr>
              <a:buSzPts val="1800"/>
              <a:buFont typeface="Helvetica Neue"/>
              <a:buChar char="●"/>
            </a:pPr>
            <a:r>
              <a:rPr lang="en-GB" sz="1800">
                <a:solidFill>
                  <a:schemeClr val="dk1"/>
                </a:solidFill>
                <a:latin typeface="Helvetica Neue"/>
                <a:ea typeface="Helvetica Neue"/>
                <a:cs typeface="Helvetica Neue"/>
                <a:sym typeface="Helvetica Neue"/>
              </a:rPr>
              <a:t>Mantén la curiosidad activa.</a:t>
            </a:r>
            <a:endParaRPr sz="1800">
              <a:solidFill>
                <a:schemeClr val="dk1"/>
              </a:solidFill>
              <a:latin typeface="Helvetica Neue"/>
              <a:ea typeface="Helvetica Neue"/>
              <a:cs typeface="Helvetica Neue"/>
              <a:sym typeface="Helvetica Neue"/>
            </a:endParaRPr>
          </a:p>
          <a:p>
            <a:pPr indent="-342900" lvl="0" marL="457200" rtl="0" algn="l">
              <a:lnSpc>
                <a:spcPct val="115000"/>
              </a:lnSpc>
              <a:spcBef>
                <a:spcPts val="0"/>
              </a:spcBef>
              <a:spcAft>
                <a:spcPts val="0"/>
              </a:spcAft>
              <a:buClr>
                <a:schemeClr val="dk1"/>
              </a:buClr>
              <a:buSzPts val="1800"/>
              <a:buFont typeface="Helvetica Neue"/>
              <a:buChar char="●"/>
            </a:pPr>
            <a:r>
              <a:rPr lang="en-GB" sz="1800">
                <a:solidFill>
                  <a:schemeClr val="dk1"/>
                </a:solidFill>
                <a:latin typeface="Helvetica Neue"/>
                <a:ea typeface="Helvetica Neue"/>
                <a:cs typeface="Helvetica Neue"/>
                <a:sym typeface="Helvetica Neue"/>
              </a:rPr>
              <a:t>No te quedes sólo con lo visto en clase.</a:t>
            </a:r>
            <a:endParaRPr sz="1800">
              <a:solidFill>
                <a:schemeClr val="dk1"/>
              </a:solidFill>
              <a:latin typeface="Helvetica Neue"/>
              <a:ea typeface="Helvetica Neue"/>
              <a:cs typeface="Helvetica Neue"/>
              <a:sym typeface="Helvetica Neue"/>
            </a:endParaRPr>
          </a:p>
          <a:p>
            <a:pPr indent="-342900" lvl="0" marL="457200" rtl="0" algn="l">
              <a:lnSpc>
                <a:spcPct val="115000"/>
              </a:lnSpc>
              <a:spcBef>
                <a:spcPts val="0"/>
              </a:spcBef>
              <a:spcAft>
                <a:spcPts val="0"/>
              </a:spcAft>
              <a:buClr>
                <a:schemeClr val="dk1"/>
              </a:buClr>
              <a:buSzPts val="1800"/>
              <a:buFont typeface="Helvetica Neue"/>
              <a:buChar char="●"/>
            </a:pPr>
            <a:r>
              <a:rPr lang="en-GB" sz="1800">
                <a:solidFill>
                  <a:schemeClr val="dk1"/>
                </a:solidFill>
                <a:latin typeface="Helvetica Neue"/>
                <a:ea typeface="Helvetica Neue"/>
                <a:cs typeface="Helvetica Neue"/>
                <a:sym typeface="Helvetica Neue"/>
              </a:rPr>
              <a:t>Cumple con los desafíos.</a:t>
            </a:r>
            <a:endParaRPr sz="1800">
              <a:solidFill>
                <a:schemeClr val="dk1"/>
              </a:solidFill>
              <a:latin typeface="Helvetica Neue"/>
              <a:ea typeface="Helvetica Neue"/>
              <a:cs typeface="Helvetica Neue"/>
              <a:sym typeface="Helvetica Neue"/>
            </a:endParaRPr>
          </a:p>
          <a:p>
            <a:pPr indent="-342900" lvl="0" marL="457200" rtl="0" algn="l">
              <a:lnSpc>
                <a:spcPct val="115000"/>
              </a:lnSpc>
              <a:spcBef>
                <a:spcPts val="0"/>
              </a:spcBef>
              <a:spcAft>
                <a:spcPts val="0"/>
              </a:spcAft>
              <a:buClr>
                <a:schemeClr val="dk1"/>
              </a:buClr>
              <a:buSzPts val="1800"/>
              <a:buFont typeface="Helvetica Neue"/>
              <a:buChar char="●"/>
            </a:pPr>
            <a:r>
              <a:rPr lang="en-GB" sz="1800">
                <a:solidFill>
                  <a:schemeClr val="dk1"/>
                </a:solidFill>
                <a:latin typeface="Helvetica Neue"/>
                <a:ea typeface="Helvetica Neue"/>
                <a:cs typeface="Helvetica Neue"/>
                <a:sym typeface="Helvetica Neue"/>
              </a:rPr>
              <a:t>Practica: la práctica hace al maestro.</a:t>
            </a:r>
            <a:endParaRPr sz="1800">
              <a:solidFill>
                <a:schemeClr val="dk1"/>
              </a:solidFill>
              <a:latin typeface="Helvetica Neue"/>
              <a:ea typeface="Helvetica Neue"/>
              <a:cs typeface="Helvetica Neue"/>
              <a:sym typeface="Helvetica Neue"/>
            </a:endParaRPr>
          </a:p>
          <a:p>
            <a:pPr indent="-342900" lvl="0" marL="457200" rtl="0" algn="l">
              <a:lnSpc>
                <a:spcPct val="115000"/>
              </a:lnSpc>
              <a:spcBef>
                <a:spcPts val="0"/>
              </a:spcBef>
              <a:spcAft>
                <a:spcPts val="0"/>
              </a:spcAft>
              <a:buClr>
                <a:schemeClr val="dk1"/>
              </a:buClr>
              <a:buSzPts val="1800"/>
              <a:buFont typeface="Helvetica Neue"/>
              <a:buChar char="●"/>
            </a:pPr>
            <a:r>
              <a:rPr lang="en-GB" sz="1800">
                <a:solidFill>
                  <a:schemeClr val="dk1"/>
                </a:solidFill>
                <a:latin typeface="Helvetica Neue"/>
                <a:ea typeface="Helvetica Neue"/>
                <a:cs typeface="Helvetica Neue"/>
                <a:sym typeface="Helvetica Neue"/>
              </a:rPr>
              <a:t>Apóyate en los recursos de Coderhouse.</a:t>
            </a:r>
            <a:endParaRPr sz="1800">
              <a:solidFill>
                <a:schemeClr val="dk1"/>
              </a:solidFill>
              <a:latin typeface="Helvetica Neue"/>
              <a:ea typeface="Helvetica Neue"/>
              <a:cs typeface="Helvetica Neue"/>
              <a:sym typeface="Helvetica Neue"/>
            </a:endParaRPr>
          </a:p>
          <a:p>
            <a:pPr indent="-342900" lvl="0" marL="457200" rtl="0" algn="l">
              <a:lnSpc>
                <a:spcPct val="115000"/>
              </a:lnSpc>
              <a:spcBef>
                <a:spcPts val="0"/>
              </a:spcBef>
              <a:spcAft>
                <a:spcPts val="0"/>
              </a:spcAft>
              <a:buClr>
                <a:schemeClr val="dk1"/>
              </a:buClr>
              <a:buSzPts val="1800"/>
              <a:buFont typeface="Helvetica Neue"/>
              <a:buChar char="●"/>
            </a:pPr>
            <a:r>
              <a:rPr lang="en-GB" sz="1800">
                <a:solidFill>
                  <a:schemeClr val="dk1"/>
                </a:solidFill>
                <a:latin typeface="Helvetica Neue"/>
                <a:ea typeface="Helvetica Neue"/>
                <a:cs typeface="Helvetica Neue"/>
                <a:sym typeface="Helvetica Neue"/>
              </a:rPr>
              <a:t>Revisa el material complementario.</a:t>
            </a:r>
            <a:endParaRPr sz="1800">
              <a:solidFill>
                <a:schemeClr val="dk1"/>
              </a:solidFill>
              <a:latin typeface="Helvetica Neue"/>
              <a:ea typeface="Helvetica Neue"/>
              <a:cs typeface="Helvetica Neue"/>
              <a:sym typeface="Helvetica Neue"/>
            </a:endParaRPr>
          </a:p>
          <a:p>
            <a:pPr indent="-342900" lvl="0" marL="457200" rtl="0" algn="l">
              <a:lnSpc>
                <a:spcPct val="115000"/>
              </a:lnSpc>
              <a:spcBef>
                <a:spcPts val="0"/>
              </a:spcBef>
              <a:spcAft>
                <a:spcPts val="0"/>
              </a:spcAft>
              <a:buClr>
                <a:schemeClr val="dk1"/>
              </a:buClr>
              <a:buSzPts val="1800"/>
              <a:buFont typeface="Helvetica Neue"/>
              <a:buChar char="●"/>
            </a:pPr>
            <a:r>
              <a:rPr lang="en-GB" sz="1800">
                <a:solidFill>
                  <a:schemeClr val="dk1"/>
                </a:solidFill>
                <a:latin typeface="Helvetica Neue"/>
                <a:ea typeface="Helvetica Neue"/>
                <a:cs typeface="Helvetica Neue"/>
                <a:sym typeface="Helvetica Neue"/>
              </a:rPr>
              <a:t>Internet y las ganas de aprender son tus mejores amigos.</a:t>
            </a:r>
            <a:endParaRPr sz="2000">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1400"/>
              <a:buFont typeface="Arial"/>
              <a:buNone/>
            </a:pPr>
            <a:r>
              <a:t/>
            </a:r>
            <a:endParaRPr i="0" sz="1400" u="none" cap="none" strike="noStrike">
              <a:solidFill>
                <a:srgbClr val="000000"/>
              </a:solidFill>
              <a:latin typeface="Helvetica Neue"/>
              <a:ea typeface="Helvetica Neue"/>
              <a:cs typeface="Helvetica Neue"/>
              <a:sym typeface="Helvetica Neue"/>
            </a:endParaRPr>
          </a:p>
        </p:txBody>
      </p:sp>
      <p:sp>
        <p:nvSpPr>
          <p:cNvPr id="569" name="Google Shape;569;p77"/>
          <p:cNvSpPr txBox="1"/>
          <p:nvPr/>
        </p:nvSpPr>
        <p:spPr>
          <a:xfrm>
            <a:off x="1808150" y="696850"/>
            <a:ext cx="4769100" cy="98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TIPS</a:t>
            </a:r>
            <a:endParaRPr b="0" i="1" sz="4000" u="none" cap="none" strike="noStrike">
              <a:solidFill>
                <a:srgbClr val="000000"/>
              </a:solidFill>
              <a:latin typeface="Anton"/>
              <a:ea typeface="Anton"/>
              <a:cs typeface="Anton"/>
              <a:sym typeface="Anton"/>
            </a:endParaRPr>
          </a:p>
        </p:txBody>
      </p:sp>
      <p:pic>
        <p:nvPicPr>
          <p:cNvPr id="570" name="Google Shape;570;p7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574" name="Shape 574"/>
        <p:cNvGrpSpPr/>
        <p:nvPr/>
      </p:nvGrpSpPr>
      <p:grpSpPr>
        <a:xfrm>
          <a:off x="0" y="0"/>
          <a:ext cx="0" cy="0"/>
          <a:chOff x="0" y="0"/>
          <a:chExt cx="0" cy="0"/>
        </a:xfrm>
      </p:grpSpPr>
      <p:sp>
        <p:nvSpPr>
          <p:cNvPr id="575" name="Google Shape;575;p78"/>
          <p:cNvSpPr txBox="1"/>
          <p:nvPr/>
        </p:nvSpPr>
        <p:spPr>
          <a:xfrm>
            <a:off x="1310675" y="2758325"/>
            <a:ext cx="67188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000000"/>
                </a:solidFill>
                <a:latin typeface="Anton"/>
                <a:ea typeface="Anton"/>
                <a:cs typeface="Anton"/>
                <a:sym typeface="Anton"/>
              </a:rPr>
              <a:t>TE INVITAMOS A QUE COMPLEMENTES LA CLASE CON LOS SIGUIENTES CODERTIPS</a:t>
            </a:r>
            <a:endParaRPr b="0" i="1" sz="3600" u="none" cap="none" strike="noStrike">
              <a:solidFill>
                <a:srgbClr val="000000"/>
              </a:solidFill>
              <a:latin typeface="Anton"/>
              <a:ea typeface="Anton"/>
              <a:cs typeface="Anton"/>
              <a:sym typeface="Anton"/>
            </a:endParaRPr>
          </a:p>
        </p:txBody>
      </p:sp>
      <p:pic>
        <p:nvPicPr>
          <p:cNvPr id="576" name="Google Shape;576;p78"/>
          <p:cNvPicPr preferRelativeResize="0"/>
          <p:nvPr/>
        </p:nvPicPr>
        <p:blipFill rotWithShape="1">
          <a:blip r:embed="rId3">
            <a:alphaModFix/>
          </a:blip>
          <a:srcRect b="0" l="0" r="0" t="0"/>
          <a:stretch/>
        </p:blipFill>
        <p:spPr>
          <a:xfrm>
            <a:off x="3978725" y="1185925"/>
            <a:ext cx="1186525" cy="1186525"/>
          </a:xfrm>
          <a:prstGeom prst="rect">
            <a:avLst/>
          </a:prstGeom>
          <a:noFill/>
          <a:ln>
            <a:noFill/>
          </a:ln>
        </p:spPr>
      </p:pic>
      <p:pic>
        <p:nvPicPr>
          <p:cNvPr id="577" name="Google Shape;577;p78"/>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79"/>
          <p:cNvSpPr txBox="1"/>
          <p:nvPr/>
        </p:nvSpPr>
        <p:spPr>
          <a:xfrm>
            <a:off x="2577375" y="2432650"/>
            <a:ext cx="5711400" cy="21429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GB" u="sng">
                <a:solidFill>
                  <a:schemeClr val="hlink"/>
                </a:solidFill>
                <a:latin typeface="Helvetica Neue"/>
                <a:ea typeface="Helvetica Neue"/>
                <a:cs typeface="Helvetica Neue"/>
                <a:sym typeface="Helvetica Neue"/>
                <a:hlinkClick r:id="rId3"/>
              </a:rPr>
              <a:t>Aprende</a:t>
            </a:r>
            <a:r>
              <a:rPr lang="en-GB" u="sng">
                <a:solidFill>
                  <a:schemeClr val="hlink"/>
                </a:solidFill>
                <a:latin typeface="Helvetica Neue"/>
                <a:ea typeface="Helvetica Neue"/>
                <a:cs typeface="Helvetica Neue"/>
                <a:sym typeface="Helvetica Neue"/>
                <a:hlinkClick r:id="rId4"/>
              </a:rPr>
              <a:t> Programación Web y construye el futuro de nuestra humanidad</a:t>
            </a:r>
            <a:r>
              <a:rPr lang="en-GB">
                <a:solidFill>
                  <a:schemeClr val="dk1"/>
                </a:solidFill>
                <a:latin typeface="Helvetica Neue"/>
                <a:ea typeface="Helvetica Neue"/>
                <a:cs typeface="Helvetica Neue"/>
                <a:sym typeface="Helvetica Neue"/>
              </a:rPr>
              <a:t> | </a:t>
            </a:r>
            <a:r>
              <a:rPr b="1" i="1" lang="en-GB">
                <a:solidFill>
                  <a:schemeClr val="dk1"/>
                </a:solidFill>
                <a:latin typeface="Helvetica Neue"/>
                <a:ea typeface="Helvetica Neue"/>
                <a:cs typeface="Helvetica Neue"/>
                <a:sym typeface="Helvetica Neue"/>
              </a:rPr>
              <a:t>Coderhouse </a:t>
            </a:r>
            <a:endParaRPr b="1" i="1">
              <a:solidFill>
                <a:schemeClr val="dk1"/>
              </a:solidFill>
              <a:latin typeface="Helvetica Neue"/>
              <a:ea typeface="Helvetica Neue"/>
              <a:cs typeface="Helvetica Neue"/>
              <a:sym typeface="Helvetica Neue"/>
            </a:endParaRPr>
          </a:p>
          <a:p>
            <a:pPr indent="-317500" lvl="0" marL="457200" rtl="0" algn="l">
              <a:lnSpc>
                <a:spcPct val="115000"/>
              </a:lnSpc>
              <a:spcBef>
                <a:spcPts val="1000"/>
              </a:spcBef>
              <a:spcAft>
                <a:spcPts val="0"/>
              </a:spcAft>
              <a:buClr>
                <a:schemeClr val="dk1"/>
              </a:buClr>
              <a:buSzPts val="1400"/>
              <a:buFont typeface="Helvetica Neue"/>
              <a:buChar char="●"/>
            </a:pPr>
            <a:r>
              <a:rPr lang="en-GB" u="sng">
                <a:solidFill>
                  <a:schemeClr val="hlink"/>
                </a:solidFill>
                <a:latin typeface="Helvetica Neue"/>
                <a:ea typeface="Helvetica Neue"/>
                <a:cs typeface="Helvetica Neue"/>
                <a:sym typeface="Helvetica Neue"/>
                <a:hlinkClick r:id="rId5"/>
              </a:rPr>
              <a:t>Desarrollo freelance</a:t>
            </a:r>
            <a:r>
              <a:rPr b="1" i="1" lang="en-GB">
                <a:solidFill>
                  <a:schemeClr val="dk1"/>
                </a:solidFill>
                <a:latin typeface="Helvetica Neue"/>
                <a:ea typeface="Helvetica Neue"/>
                <a:cs typeface="Helvetica Neue"/>
                <a:sym typeface="Helvetica Neue"/>
              </a:rPr>
              <a:t> </a:t>
            </a:r>
            <a:r>
              <a:rPr lang="en-GB">
                <a:solidFill>
                  <a:schemeClr val="dk1"/>
                </a:solidFill>
                <a:latin typeface="Helvetica Neue"/>
                <a:ea typeface="Helvetica Neue"/>
                <a:cs typeface="Helvetica Neue"/>
                <a:sym typeface="Helvetica Neue"/>
              </a:rPr>
              <a:t>| </a:t>
            </a:r>
            <a:r>
              <a:rPr b="1" i="1" lang="en-GB">
                <a:solidFill>
                  <a:schemeClr val="dk1"/>
                </a:solidFill>
                <a:latin typeface="Helvetica Neue"/>
                <a:ea typeface="Helvetica Neue"/>
                <a:cs typeface="Helvetica Neue"/>
                <a:sym typeface="Helvetica Neue"/>
              </a:rPr>
              <a:t>Coderhouse </a:t>
            </a:r>
            <a:endParaRPr b="1" i="1">
              <a:solidFill>
                <a:schemeClr val="dk1"/>
              </a:solidFill>
              <a:latin typeface="Helvetica Neue"/>
              <a:ea typeface="Helvetica Neue"/>
              <a:cs typeface="Helvetica Neue"/>
              <a:sym typeface="Helvetica Neue"/>
            </a:endParaRPr>
          </a:p>
          <a:p>
            <a:pPr indent="-317500" lvl="0" marL="457200" rtl="0" algn="l">
              <a:lnSpc>
                <a:spcPct val="115000"/>
              </a:lnSpc>
              <a:spcBef>
                <a:spcPts val="1000"/>
              </a:spcBef>
              <a:spcAft>
                <a:spcPts val="0"/>
              </a:spcAft>
              <a:buClr>
                <a:schemeClr val="dk1"/>
              </a:buClr>
              <a:buSzPts val="1400"/>
              <a:buFont typeface="Helvetica Neue"/>
              <a:buChar char="●"/>
            </a:pPr>
            <a:r>
              <a:rPr lang="en-GB" u="sng">
                <a:solidFill>
                  <a:schemeClr val="hlink"/>
                </a:solidFill>
                <a:latin typeface="Helvetica Neue"/>
                <a:ea typeface="Helvetica Neue"/>
                <a:cs typeface="Helvetica Neue"/>
                <a:sym typeface="Helvetica Neue"/>
                <a:hlinkClick r:id="rId6"/>
              </a:rPr>
              <a:t>Desarrollo profesional</a:t>
            </a:r>
            <a:r>
              <a:rPr lang="en-GB">
                <a:solidFill>
                  <a:schemeClr val="dk1"/>
                </a:solidFill>
                <a:latin typeface="Helvetica Neue"/>
                <a:ea typeface="Helvetica Neue"/>
                <a:cs typeface="Helvetica Neue"/>
                <a:sym typeface="Helvetica Neue"/>
              </a:rPr>
              <a:t> | </a:t>
            </a:r>
            <a:r>
              <a:rPr b="1" i="1" lang="en-GB">
                <a:solidFill>
                  <a:schemeClr val="dk1"/>
                </a:solidFill>
                <a:latin typeface="Helvetica Neue"/>
                <a:ea typeface="Helvetica Neue"/>
                <a:cs typeface="Helvetica Neue"/>
                <a:sym typeface="Helvetica Neue"/>
              </a:rPr>
              <a:t>Coderhouse </a:t>
            </a:r>
            <a:endParaRPr b="1" i="1">
              <a:solidFill>
                <a:schemeClr val="dk1"/>
              </a:solidFill>
              <a:latin typeface="Helvetica Neue"/>
              <a:ea typeface="Helvetica Neue"/>
              <a:cs typeface="Helvetica Neue"/>
              <a:sym typeface="Helvetica Neue"/>
            </a:endParaRPr>
          </a:p>
          <a:p>
            <a:pPr indent="0" lvl="0" marL="0" rtl="0" algn="l">
              <a:lnSpc>
                <a:spcPct val="115000"/>
              </a:lnSpc>
              <a:spcBef>
                <a:spcPts val="1000"/>
              </a:spcBef>
              <a:spcAft>
                <a:spcPts val="0"/>
              </a:spcAft>
              <a:buClr>
                <a:srgbClr val="000000"/>
              </a:buClr>
              <a:buSzPts val="1100"/>
              <a:buFont typeface="Arial"/>
              <a:buNone/>
            </a:pPr>
            <a:r>
              <a:t/>
            </a:r>
            <a:endParaRPr sz="1600">
              <a:solidFill>
                <a:schemeClr val="dk1"/>
              </a:solidFill>
              <a:latin typeface="Helvetica Neue"/>
              <a:ea typeface="Helvetica Neue"/>
              <a:cs typeface="Helvetica Neue"/>
              <a:sym typeface="Helvetica Neue"/>
            </a:endParaRPr>
          </a:p>
        </p:txBody>
      </p:sp>
      <p:pic>
        <p:nvPicPr>
          <p:cNvPr id="583" name="Google Shape;583;p79"/>
          <p:cNvPicPr preferRelativeResize="0"/>
          <p:nvPr/>
        </p:nvPicPr>
        <p:blipFill>
          <a:blip r:embed="rId7">
            <a:alphaModFix/>
          </a:blip>
          <a:stretch>
            <a:fillRect/>
          </a:stretch>
        </p:blipFill>
        <p:spPr>
          <a:xfrm>
            <a:off x="7567925" y="4659625"/>
            <a:ext cx="1186526" cy="330675"/>
          </a:xfrm>
          <a:prstGeom prst="rect">
            <a:avLst/>
          </a:prstGeom>
          <a:noFill/>
          <a:ln>
            <a:noFill/>
          </a:ln>
        </p:spPr>
      </p:pic>
      <p:sp>
        <p:nvSpPr>
          <p:cNvPr id="584" name="Google Shape;584;p79"/>
          <p:cNvSpPr/>
          <p:nvPr/>
        </p:nvSpPr>
        <p:spPr>
          <a:xfrm>
            <a:off x="1221525" y="1016550"/>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79"/>
          <p:cNvSpPr txBox="1"/>
          <p:nvPr/>
        </p:nvSpPr>
        <p:spPr>
          <a:xfrm>
            <a:off x="2577375" y="1209575"/>
            <a:ext cx="4776900" cy="9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4000">
                <a:latin typeface="Anton"/>
                <a:ea typeface="Anton"/>
                <a:cs typeface="Anton"/>
                <a:sym typeface="Anton"/>
              </a:rPr>
              <a:t>VIDEOS Y PODCASTS</a:t>
            </a:r>
            <a:endParaRPr i="1" sz="4000">
              <a:latin typeface="Anton"/>
              <a:ea typeface="Anton"/>
              <a:cs typeface="Anton"/>
              <a:sym typeface="Anton"/>
            </a:endParaRPr>
          </a:p>
        </p:txBody>
      </p:sp>
      <p:pic>
        <p:nvPicPr>
          <p:cNvPr id="586" name="Google Shape;586;p79"/>
          <p:cNvPicPr preferRelativeResize="0"/>
          <p:nvPr/>
        </p:nvPicPr>
        <p:blipFill>
          <a:blip r:embed="rId8">
            <a:alphaModFix/>
          </a:blip>
          <a:stretch>
            <a:fillRect/>
          </a:stretch>
        </p:blipFill>
        <p:spPr>
          <a:xfrm>
            <a:off x="1484234" y="1279240"/>
            <a:ext cx="545131" cy="545131"/>
          </a:xfrm>
          <a:prstGeom prst="rect">
            <a:avLst/>
          </a:prstGeom>
          <a:noFill/>
          <a:ln>
            <a:noFill/>
          </a:ln>
        </p:spPr>
      </p:pic>
      <p:pic>
        <p:nvPicPr>
          <p:cNvPr id="587" name="Google Shape;587;p79"/>
          <p:cNvPicPr preferRelativeResize="0"/>
          <p:nvPr/>
        </p:nvPicPr>
        <p:blipFill rotWithShape="1">
          <a:blip r:embed="rId9">
            <a:alphaModFix/>
          </a:blip>
          <a:srcRect b="0" l="0" r="0" t="0"/>
          <a:stretch/>
        </p:blipFill>
        <p:spPr>
          <a:xfrm>
            <a:off x="7407937" y="125275"/>
            <a:ext cx="1634174" cy="6398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80"/>
          <p:cNvSpPr txBox="1"/>
          <p:nvPr/>
        </p:nvSpPr>
        <p:spPr>
          <a:xfrm>
            <a:off x="2577375" y="2432650"/>
            <a:ext cx="5711400" cy="21429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GB" u="sng">
                <a:solidFill>
                  <a:schemeClr val="hlink"/>
                </a:solidFill>
                <a:latin typeface="Helvetica Neue"/>
                <a:ea typeface="Helvetica Neue"/>
                <a:cs typeface="Helvetica Neue"/>
                <a:sym typeface="Helvetica Neue"/>
                <a:hlinkClick r:id="rId3"/>
              </a:rPr>
              <a:t>CoderNews</a:t>
            </a:r>
            <a:r>
              <a:rPr lang="en-GB">
                <a:solidFill>
                  <a:schemeClr val="dk1"/>
                </a:solidFill>
                <a:latin typeface="Helvetica Neue"/>
                <a:ea typeface="Helvetica Neue"/>
                <a:cs typeface="Helvetica Neue"/>
                <a:sym typeface="Helvetica Neue"/>
              </a:rPr>
              <a:t> | </a:t>
            </a:r>
            <a:r>
              <a:rPr b="1" i="1" lang="en-GB">
                <a:solidFill>
                  <a:schemeClr val="dk1"/>
                </a:solidFill>
                <a:latin typeface="Helvetica Neue"/>
                <a:ea typeface="Helvetica Neue"/>
                <a:cs typeface="Helvetica Neue"/>
                <a:sym typeface="Helvetica Neue"/>
              </a:rPr>
              <a:t>Coderhouse </a:t>
            </a:r>
            <a:endParaRPr>
              <a:solidFill>
                <a:schemeClr val="dk1"/>
              </a:solidFill>
              <a:latin typeface="Helvetica Neue"/>
              <a:ea typeface="Helvetica Neue"/>
              <a:cs typeface="Helvetica Neue"/>
              <a:sym typeface="Helvetica Neue"/>
            </a:endParaRPr>
          </a:p>
          <a:p>
            <a:pPr indent="-317500" lvl="0" marL="457200" rtl="0" algn="l">
              <a:lnSpc>
                <a:spcPct val="115000"/>
              </a:lnSpc>
              <a:spcBef>
                <a:spcPts val="1000"/>
              </a:spcBef>
              <a:spcAft>
                <a:spcPts val="0"/>
              </a:spcAft>
              <a:buClr>
                <a:srgbClr val="000000"/>
              </a:buClr>
              <a:buSzPts val="1400"/>
              <a:buChar char="●"/>
            </a:pPr>
            <a:r>
              <a:rPr lang="en-GB" u="sng">
                <a:solidFill>
                  <a:schemeClr val="hlink"/>
                </a:solidFill>
                <a:latin typeface="Helvetica Neue"/>
                <a:ea typeface="Helvetica Neue"/>
                <a:cs typeface="Helvetica Neue"/>
                <a:sym typeface="Helvetica Neue"/>
                <a:hlinkClick r:id="rId4"/>
              </a:rPr>
              <a:t>Serie de Branding</a:t>
            </a:r>
            <a:r>
              <a:rPr lang="en-GB">
                <a:solidFill>
                  <a:schemeClr val="dk1"/>
                </a:solidFill>
                <a:latin typeface="Helvetica Neue"/>
                <a:ea typeface="Helvetica Neue"/>
                <a:cs typeface="Helvetica Neue"/>
                <a:sym typeface="Helvetica Neue"/>
              </a:rPr>
              <a:t> | </a:t>
            </a:r>
            <a:r>
              <a:rPr b="1" i="1" lang="en-GB">
                <a:solidFill>
                  <a:schemeClr val="dk1"/>
                </a:solidFill>
                <a:latin typeface="Helvetica Neue"/>
                <a:ea typeface="Helvetica Neue"/>
                <a:cs typeface="Helvetica Neue"/>
                <a:sym typeface="Helvetica Neue"/>
              </a:rPr>
              <a:t>Coderhouse </a:t>
            </a:r>
            <a:endParaRPr b="1" i="1">
              <a:solidFill>
                <a:schemeClr val="dk1"/>
              </a:solidFill>
              <a:latin typeface="Helvetica Neue"/>
              <a:ea typeface="Helvetica Neue"/>
              <a:cs typeface="Helvetica Neue"/>
              <a:sym typeface="Helvetica Neue"/>
            </a:endParaRPr>
          </a:p>
          <a:p>
            <a:pPr indent="-317500" lvl="0" marL="457200" rtl="0" algn="l">
              <a:lnSpc>
                <a:spcPct val="115000"/>
              </a:lnSpc>
              <a:spcBef>
                <a:spcPts val="1000"/>
              </a:spcBef>
              <a:spcAft>
                <a:spcPts val="0"/>
              </a:spcAft>
              <a:buClr>
                <a:schemeClr val="dk1"/>
              </a:buClr>
              <a:buSzPts val="1400"/>
              <a:buFont typeface="Helvetica Neue"/>
              <a:buChar char="●"/>
            </a:pPr>
            <a:r>
              <a:rPr lang="en-GB" u="sng">
                <a:solidFill>
                  <a:schemeClr val="hlink"/>
                </a:solidFill>
                <a:latin typeface="Helvetica Neue"/>
                <a:ea typeface="Helvetica Neue"/>
                <a:cs typeface="Helvetica Neue"/>
                <a:sym typeface="Helvetica Neue"/>
                <a:hlinkClick r:id="rId5"/>
              </a:rPr>
              <a:t>Serie para Emprendedores</a:t>
            </a:r>
            <a:r>
              <a:rPr b="1" i="1" lang="en-GB">
                <a:solidFill>
                  <a:schemeClr val="dk1"/>
                </a:solidFill>
                <a:latin typeface="Helvetica Neue"/>
                <a:ea typeface="Helvetica Neue"/>
                <a:cs typeface="Helvetica Neue"/>
                <a:sym typeface="Helvetica Neue"/>
              </a:rPr>
              <a:t> </a:t>
            </a:r>
            <a:r>
              <a:rPr lang="en-GB">
                <a:solidFill>
                  <a:schemeClr val="dk1"/>
                </a:solidFill>
                <a:latin typeface="Helvetica Neue"/>
                <a:ea typeface="Helvetica Neue"/>
                <a:cs typeface="Helvetica Neue"/>
                <a:sym typeface="Helvetica Neue"/>
              </a:rPr>
              <a:t>| </a:t>
            </a:r>
            <a:r>
              <a:rPr b="1" i="1" lang="en-GB">
                <a:solidFill>
                  <a:schemeClr val="dk1"/>
                </a:solidFill>
                <a:latin typeface="Helvetica Neue"/>
                <a:ea typeface="Helvetica Neue"/>
                <a:cs typeface="Helvetica Neue"/>
                <a:sym typeface="Helvetica Neue"/>
              </a:rPr>
              <a:t>Coderhouse </a:t>
            </a:r>
            <a:endParaRPr b="1" i="1">
              <a:solidFill>
                <a:schemeClr val="dk1"/>
              </a:solidFill>
              <a:latin typeface="Helvetica Neue"/>
              <a:ea typeface="Helvetica Neue"/>
              <a:cs typeface="Helvetica Neue"/>
              <a:sym typeface="Helvetica Neue"/>
            </a:endParaRPr>
          </a:p>
          <a:p>
            <a:pPr indent="-317500" lvl="0" marL="457200" rtl="0" algn="l">
              <a:lnSpc>
                <a:spcPct val="115000"/>
              </a:lnSpc>
              <a:spcBef>
                <a:spcPts val="1000"/>
              </a:spcBef>
              <a:spcAft>
                <a:spcPts val="0"/>
              </a:spcAft>
              <a:buClr>
                <a:schemeClr val="dk1"/>
              </a:buClr>
              <a:buSzPts val="1400"/>
              <a:buFont typeface="Helvetica Neue"/>
              <a:buChar char="●"/>
            </a:pPr>
            <a:r>
              <a:rPr lang="en-GB" u="sng">
                <a:solidFill>
                  <a:schemeClr val="hlink"/>
                </a:solidFill>
                <a:latin typeface="Helvetica Neue"/>
                <a:ea typeface="Helvetica Neue"/>
                <a:cs typeface="Helvetica Neue"/>
                <a:sym typeface="Helvetica Neue"/>
                <a:hlinkClick r:id="rId6"/>
              </a:rPr>
              <a:t>Serie Aprende a Usar TikTok</a:t>
            </a:r>
            <a:r>
              <a:rPr lang="en-GB">
                <a:solidFill>
                  <a:schemeClr val="dk1"/>
                </a:solidFill>
                <a:latin typeface="Helvetica Neue"/>
                <a:ea typeface="Helvetica Neue"/>
                <a:cs typeface="Helvetica Neue"/>
                <a:sym typeface="Helvetica Neue"/>
              </a:rPr>
              <a:t> | </a:t>
            </a:r>
            <a:r>
              <a:rPr b="1" i="1" lang="en-GB">
                <a:solidFill>
                  <a:schemeClr val="dk1"/>
                </a:solidFill>
                <a:latin typeface="Helvetica Neue"/>
                <a:ea typeface="Helvetica Neue"/>
                <a:cs typeface="Helvetica Neue"/>
                <a:sym typeface="Helvetica Neue"/>
              </a:rPr>
              <a:t>Coderhouse </a:t>
            </a:r>
            <a:endParaRPr b="1" i="1">
              <a:solidFill>
                <a:schemeClr val="dk1"/>
              </a:solidFill>
              <a:latin typeface="Helvetica Neue"/>
              <a:ea typeface="Helvetica Neue"/>
              <a:cs typeface="Helvetica Neue"/>
              <a:sym typeface="Helvetica Neue"/>
            </a:endParaRPr>
          </a:p>
          <a:p>
            <a:pPr indent="-317500" lvl="0" marL="457200" rtl="0" algn="l">
              <a:lnSpc>
                <a:spcPct val="115000"/>
              </a:lnSpc>
              <a:spcBef>
                <a:spcPts val="1000"/>
              </a:spcBef>
              <a:spcAft>
                <a:spcPts val="0"/>
              </a:spcAft>
              <a:buClr>
                <a:schemeClr val="dk1"/>
              </a:buClr>
              <a:buSzPts val="1400"/>
              <a:buFont typeface="Helvetica Neue"/>
              <a:buChar char="●"/>
            </a:pPr>
            <a:r>
              <a:rPr lang="en-GB" u="sng">
                <a:solidFill>
                  <a:schemeClr val="hlink"/>
                </a:solidFill>
                <a:latin typeface="Helvetica Neue"/>
                <a:ea typeface="Helvetica Neue"/>
                <a:cs typeface="Helvetica Neue"/>
                <a:sym typeface="Helvetica Neue"/>
                <a:hlinkClick r:id="rId7"/>
              </a:rPr>
              <a:t>Serie Finanzas Personales</a:t>
            </a:r>
            <a:r>
              <a:rPr lang="en-GB">
                <a:solidFill>
                  <a:schemeClr val="dk1"/>
                </a:solidFill>
                <a:latin typeface="Helvetica Neue"/>
                <a:ea typeface="Helvetica Neue"/>
                <a:cs typeface="Helvetica Neue"/>
                <a:sym typeface="Helvetica Neue"/>
              </a:rPr>
              <a:t> | </a:t>
            </a:r>
            <a:r>
              <a:rPr b="1" i="1" lang="en-GB">
                <a:solidFill>
                  <a:schemeClr val="dk1"/>
                </a:solidFill>
                <a:latin typeface="Helvetica Neue"/>
                <a:ea typeface="Helvetica Neue"/>
                <a:cs typeface="Helvetica Neue"/>
                <a:sym typeface="Helvetica Neue"/>
              </a:rPr>
              <a:t>Coderhouse </a:t>
            </a:r>
            <a:endParaRPr b="1" i="1">
              <a:solidFill>
                <a:schemeClr val="dk1"/>
              </a:solidFill>
              <a:latin typeface="Helvetica Neue"/>
              <a:ea typeface="Helvetica Neue"/>
              <a:cs typeface="Helvetica Neue"/>
              <a:sym typeface="Helvetica Neue"/>
            </a:endParaRPr>
          </a:p>
          <a:p>
            <a:pPr indent="-317500" lvl="0" marL="457200" rtl="0" algn="l">
              <a:lnSpc>
                <a:spcPct val="115000"/>
              </a:lnSpc>
              <a:spcBef>
                <a:spcPts val="1000"/>
              </a:spcBef>
              <a:spcAft>
                <a:spcPts val="0"/>
              </a:spcAft>
              <a:buClr>
                <a:schemeClr val="dk1"/>
              </a:buClr>
              <a:buSzPts val="1400"/>
              <a:buFont typeface="Helvetica Neue"/>
              <a:buChar char="●"/>
            </a:pPr>
            <a:r>
              <a:rPr lang="en-GB" u="sng">
                <a:solidFill>
                  <a:schemeClr val="hlink"/>
                </a:solidFill>
                <a:latin typeface="Helvetica Neue"/>
                <a:ea typeface="Helvetica Neue"/>
                <a:cs typeface="Helvetica Neue"/>
                <a:sym typeface="Helvetica Neue"/>
                <a:hlinkClick r:id="rId8"/>
              </a:rPr>
              <a:t>CoderConf</a:t>
            </a:r>
            <a:r>
              <a:rPr lang="en-GB">
                <a:solidFill>
                  <a:schemeClr val="dk1"/>
                </a:solidFill>
                <a:latin typeface="Helvetica Neue"/>
                <a:ea typeface="Helvetica Neue"/>
                <a:cs typeface="Helvetica Neue"/>
                <a:sym typeface="Helvetica Neue"/>
              </a:rPr>
              <a:t> | </a:t>
            </a:r>
            <a:r>
              <a:rPr b="1" i="1" lang="en-GB">
                <a:solidFill>
                  <a:schemeClr val="dk1"/>
                </a:solidFill>
                <a:latin typeface="Helvetica Neue"/>
                <a:ea typeface="Helvetica Neue"/>
                <a:cs typeface="Helvetica Neue"/>
                <a:sym typeface="Helvetica Neue"/>
              </a:rPr>
              <a:t>Coderhouse </a:t>
            </a:r>
            <a:endParaRPr b="1" i="1">
              <a:solidFill>
                <a:schemeClr val="dk1"/>
              </a:solidFill>
              <a:latin typeface="Helvetica Neue"/>
              <a:ea typeface="Helvetica Neue"/>
              <a:cs typeface="Helvetica Neue"/>
              <a:sym typeface="Helvetica Neue"/>
            </a:endParaRPr>
          </a:p>
          <a:p>
            <a:pPr indent="0" lvl="0" marL="0" rtl="0" algn="l">
              <a:lnSpc>
                <a:spcPct val="115000"/>
              </a:lnSpc>
              <a:spcBef>
                <a:spcPts val="1000"/>
              </a:spcBef>
              <a:spcAft>
                <a:spcPts val="0"/>
              </a:spcAft>
              <a:buClr>
                <a:srgbClr val="000000"/>
              </a:buClr>
              <a:buSzPts val="1100"/>
              <a:buFont typeface="Arial"/>
              <a:buNone/>
            </a:pPr>
            <a:r>
              <a:t/>
            </a:r>
            <a:endParaRPr sz="1600">
              <a:solidFill>
                <a:schemeClr val="dk1"/>
              </a:solidFill>
              <a:latin typeface="Helvetica Neue"/>
              <a:ea typeface="Helvetica Neue"/>
              <a:cs typeface="Helvetica Neue"/>
              <a:sym typeface="Helvetica Neue"/>
            </a:endParaRPr>
          </a:p>
        </p:txBody>
      </p:sp>
      <p:pic>
        <p:nvPicPr>
          <p:cNvPr id="593" name="Google Shape;593;p80"/>
          <p:cNvPicPr preferRelativeResize="0"/>
          <p:nvPr/>
        </p:nvPicPr>
        <p:blipFill>
          <a:blip r:embed="rId9">
            <a:alphaModFix/>
          </a:blip>
          <a:stretch>
            <a:fillRect/>
          </a:stretch>
        </p:blipFill>
        <p:spPr>
          <a:xfrm>
            <a:off x="7567925" y="4659625"/>
            <a:ext cx="1186526" cy="330675"/>
          </a:xfrm>
          <a:prstGeom prst="rect">
            <a:avLst/>
          </a:prstGeom>
          <a:noFill/>
          <a:ln>
            <a:noFill/>
          </a:ln>
        </p:spPr>
      </p:pic>
      <p:sp>
        <p:nvSpPr>
          <p:cNvPr id="594" name="Google Shape;594;p80"/>
          <p:cNvSpPr/>
          <p:nvPr/>
        </p:nvSpPr>
        <p:spPr>
          <a:xfrm>
            <a:off x="1221525" y="1016550"/>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80"/>
          <p:cNvSpPr txBox="1"/>
          <p:nvPr/>
        </p:nvSpPr>
        <p:spPr>
          <a:xfrm>
            <a:off x="2577375" y="1209575"/>
            <a:ext cx="4776900" cy="9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4000">
                <a:latin typeface="Anton"/>
                <a:ea typeface="Anton"/>
                <a:cs typeface="Anton"/>
                <a:sym typeface="Anton"/>
              </a:rPr>
              <a:t>VIDEOS Y PODCASTS</a:t>
            </a:r>
            <a:endParaRPr i="1" sz="4000">
              <a:latin typeface="Anton"/>
              <a:ea typeface="Anton"/>
              <a:cs typeface="Anton"/>
              <a:sym typeface="Anton"/>
            </a:endParaRPr>
          </a:p>
        </p:txBody>
      </p:sp>
      <p:pic>
        <p:nvPicPr>
          <p:cNvPr id="596" name="Google Shape;596;p80"/>
          <p:cNvPicPr preferRelativeResize="0"/>
          <p:nvPr/>
        </p:nvPicPr>
        <p:blipFill>
          <a:blip r:embed="rId10">
            <a:alphaModFix/>
          </a:blip>
          <a:stretch>
            <a:fillRect/>
          </a:stretch>
        </p:blipFill>
        <p:spPr>
          <a:xfrm>
            <a:off x="1484234" y="1279240"/>
            <a:ext cx="545131" cy="545131"/>
          </a:xfrm>
          <a:prstGeom prst="rect">
            <a:avLst/>
          </a:prstGeom>
          <a:noFill/>
          <a:ln>
            <a:noFill/>
          </a:ln>
        </p:spPr>
      </p:pic>
      <p:pic>
        <p:nvPicPr>
          <p:cNvPr id="597" name="Google Shape;597;p80"/>
          <p:cNvPicPr preferRelativeResize="0"/>
          <p:nvPr/>
        </p:nvPicPr>
        <p:blipFill rotWithShape="1">
          <a:blip r:embed="rId11">
            <a:alphaModFix/>
          </a:blip>
          <a:srcRect b="0" l="0" r="0" t="0"/>
          <a:stretch/>
        </p:blipFill>
        <p:spPr>
          <a:xfrm>
            <a:off x="7407937" y="125275"/>
            <a:ext cx="1634174" cy="6398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601" name="Shape 601"/>
        <p:cNvGrpSpPr/>
        <p:nvPr/>
      </p:nvGrpSpPr>
      <p:grpSpPr>
        <a:xfrm>
          <a:off x="0" y="0"/>
          <a:ext cx="0" cy="0"/>
          <a:chOff x="0" y="0"/>
          <a:chExt cx="0" cy="0"/>
        </a:xfrm>
      </p:grpSpPr>
      <p:sp>
        <p:nvSpPr>
          <p:cNvPr id="602" name="Google Shape;602;p81"/>
          <p:cNvSpPr txBox="1"/>
          <p:nvPr/>
        </p:nvSpPr>
        <p:spPr>
          <a:xfrm>
            <a:off x="959850" y="2077200"/>
            <a:ext cx="722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000000"/>
                </a:solidFill>
                <a:latin typeface="Anton"/>
                <a:ea typeface="Anton"/>
                <a:cs typeface="Anton"/>
                <a:sym typeface="Anton"/>
              </a:rPr>
              <a:t>¿</a:t>
            </a:r>
            <a:r>
              <a:rPr i="1" lang="en-GB" sz="3600">
                <a:latin typeface="Anton"/>
                <a:ea typeface="Anton"/>
                <a:cs typeface="Anton"/>
                <a:sym typeface="Anton"/>
              </a:rPr>
              <a:t>YA CONOCES LOS BENEFICIOS QUE TIENES POR SER ESTUDIANTE DE CODERHOUSE</a:t>
            </a:r>
            <a:r>
              <a:rPr b="0" i="1" lang="en-GB" sz="3600" u="none" cap="none" strike="noStrike">
                <a:solidFill>
                  <a:srgbClr val="000000"/>
                </a:solidFill>
                <a:latin typeface="Anton"/>
                <a:ea typeface="Anton"/>
                <a:cs typeface="Anton"/>
                <a:sym typeface="Anton"/>
              </a:rPr>
              <a:t>? </a:t>
            </a:r>
            <a:endParaRPr b="0" i="1" sz="3600" u="none" cap="none" strike="noStrike">
              <a:solidFill>
                <a:srgbClr val="000000"/>
              </a:solidFill>
              <a:latin typeface="Anton"/>
              <a:ea typeface="Anton"/>
              <a:cs typeface="Anton"/>
              <a:sym typeface="Anton"/>
            </a:endParaRPr>
          </a:p>
        </p:txBody>
      </p:sp>
      <p:pic>
        <p:nvPicPr>
          <p:cNvPr id="603" name="Google Shape;603;p8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04" name="Google Shape;604;p81"/>
          <p:cNvPicPr preferRelativeResize="0"/>
          <p:nvPr/>
        </p:nvPicPr>
        <p:blipFill>
          <a:blip r:embed="rId4">
            <a:alphaModFix/>
          </a:blip>
          <a:stretch>
            <a:fillRect/>
          </a:stretch>
        </p:blipFill>
        <p:spPr>
          <a:xfrm>
            <a:off x="4117851" y="958650"/>
            <a:ext cx="908300" cy="9083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82"/>
          <p:cNvSpPr txBox="1"/>
          <p:nvPr/>
        </p:nvSpPr>
        <p:spPr>
          <a:xfrm>
            <a:off x="1373850" y="2869500"/>
            <a:ext cx="63963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latin typeface="Helvetica Neue"/>
                <a:ea typeface="Helvetica Neue"/>
                <a:cs typeface="Helvetica Neue"/>
                <a:sym typeface="Helvetica Neue"/>
              </a:rPr>
              <a:t>Haz clic </a:t>
            </a:r>
            <a:r>
              <a:rPr lang="en-GB" sz="2000" u="sng">
                <a:solidFill>
                  <a:schemeClr val="accent1"/>
                </a:solidFill>
                <a:latin typeface="Helvetica Neue"/>
                <a:ea typeface="Helvetica Neue"/>
                <a:cs typeface="Helvetica Neue"/>
                <a:sym typeface="Helvetica Neue"/>
                <a:hlinkClick r:id="rId3">
                  <a:extLst>
                    <a:ext uri="{A12FA001-AC4F-418D-AE19-62706E023703}">
                      <ahyp:hlinkClr val="tx"/>
                    </a:ext>
                  </a:extLst>
                </a:hlinkClick>
              </a:rPr>
              <a:t>aquí</a:t>
            </a:r>
            <a:r>
              <a:rPr lang="en-GB" sz="2000">
                <a:solidFill>
                  <a:schemeClr val="accent1"/>
                </a:solidFill>
                <a:latin typeface="Helvetica Neue"/>
                <a:ea typeface="Helvetica Neue"/>
                <a:cs typeface="Helvetica Neue"/>
                <a:sym typeface="Helvetica Neue"/>
              </a:rPr>
              <a:t> </a:t>
            </a:r>
            <a:r>
              <a:rPr lang="en-GB" sz="2000">
                <a:solidFill>
                  <a:schemeClr val="dk1"/>
                </a:solidFill>
                <a:latin typeface="Helvetica Neue"/>
                <a:ea typeface="Helvetica Neue"/>
                <a:cs typeface="Helvetica Neue"/>
                <a:sym typeface="Helvetica Neue"/>
              </a:rPr>
              <a:t>y conoce todos nuestros beneficios exclusivos para estudiantes de Coderhouse.</a:t>
            </a:r>
            <a:endParaRPr sz="2000">
              <a:solidFill>
                <a:schemeClr val="dk1"/>
              </a:solidFill>
              <a:latin typeface="Helvetica Neue"/>
              <a:ea typeface="Helvetica Neue"/>
              <a:cs typeface="Helvetica Neue"/>
              <a:sym typeface="Helvetica Neue"/>
            </a:endParaRPr>
          </a:p>
          <a:p>
            <a:pPr indent="0" lvl="0" marL="0" rtl="0" algn="l">
              <a:lnSpc>
                <a:spcPct val="115000"/>
              </a:lnSpc>
              <a:spcBef>
                <a:spcPts val="1000"/>
              </a:spcBef>
              <a:spcAft>
                <a:spcPts val="0"/>
              </a:spcAft>
              <a:buNone/>
            </a:pPr>
            <a:r>
              <a:t/>
            </a:r>
            <a:endParaRPr sz="2000">
              <a:solidFill>
                <a:schemeClr val="dk1"/>
              </a:solidFill>
              <a:latin typeface="Helvetica Neue"/>
              <a:ea typeface="Helvetica Neue"/>
              <a:cs typeface="Helvetica Neue"/>
              <a:sym typeface="Helvetica Neue"/>
            </a:endParaRPr>
          </a:p>
          <a:p>
            <a:pPr indent="0" lvl="0" marL="0" rtl="0" algn="ctr">
              <a:lnSpc>
                <a:spcPct val="115000"/>
              </a:lnSpc>
              <a:spcBef>
                <a:spcPts val="1000"/>
              </a:spcBef>
              <a:spcAft>
                <a:spcPts val="0"/>
              </a:spcAft>
              <a:buNone/>
            </a:pPr>
            <a:r>
              <a:t/>
            </a:r>
            <a:endParaRPr sz="2000">
              <a:solidFill>
                <a:schemeClr val="dk1"/>
              </a:solidFill>
              <a:latin typeface="Helvetica Neue"/>
              <a:ea typeface="Helvetica Neue"/>
              <a:cs typeface="Helvetica Neue"/>
              <a:sym typeface="Helvetica Neue"/>
            </a:endParaRPr>
          </a:p>
          <a:p>
            <a:pPr indent="0" lvl="0" marL="0" rtl="0" algn="ctr">
              <a:lnSpc>
                <a:spcPct val="115000"/>
              </a:lnSpc>
              <a:spcBef>
                <a:spcPts val="1000"/>
              </a:spcBef>
              <a:spcAft>
                <a:spcPts val="0"/>
              </a:spcAft>
              <a:buNone/>
            </a:pPr>
            <a:r>
              <a:t/>
            </a:r>
            <a:endParaRPr sz="1800">
              <a:solidFill>
                <a:schemeClr val="dk1"/>
              </a:solidFill>
              <a:latin typeface="Helvetica Neue"/>
              <a:ea typeface="Helvetica Neue"/>
              <a:cs typeface="Helvetica Neue"/>
              <a:sym typeface="Helvetica Neue"/>
            </a:endParaRPr>
          </a:p>
          <a:p>
            <a:pPr indent="0" lvl="0" marL="0" rtl="0" algn="ctr">
              <a:lnSpc>
                <a:spcPct val="115000"/>
              </a:lnSpc>
              <a:spcBef>
                <a:spcPts val="1000"/>
              </a:spcBef>
              <a:spcAft>
                <a:spcPts val="0"/>
              </a:spcAft>
              <a:buNone/>
            </a:pPr>
            <a:r>
              <a:t/>
            </a:r>
            <a:endParaRPr sz="1800">
              <a:solidFill>
                <a:schemeClr val="dk1"/>
              </a:solidFill>
              <a:latin typeface="Helvetica Neue"/>
              <a:ea typeface="Helvetica Neue"/>
              <a:cs typeface="Helvetica Neue"/>
              <a:sym typeface="Helvetica Neue"/>
            </a:endParaRPr>
          </a:p>
          <a:p>
            <a:pPr indent="0" lvl="0" marL="457200" rtl="0" algn="l">
              <a:lnSpc>
                <a:spcPct val="115000"/>
              </a:lnSpc>
              <a:spcBef>
                <a:spcPts val="1000"/>
              </a:spcBef>
              <a:spcAft>
                <a:spcPts val="1000"/>
              </a:spcAft>
              <a:buClr>
                <a:schemeClr val="dk1"/>
              </a:buClr>
              <a:buSzPts val="1100"/>
              <a:buFont typeface="Arial"/>
              <a:buNone/>
            </a:pPr>
            <a:r>
              <a:t/>
            </a:r>
            <a:endParaRPr sz="1800">
              <a:solidFill>
                <a:schemeClr val="dk1"/>
              </a:solidFill>
              <a:latin typeface="Helvetica Neue"/>
              <a:ea typeface="Helvetica Neue"/>
              <a:cs typeface="Helvetica Neue"/>
              <a:sym typeface="Helvetica Neue"/>
            </a:endParaRPr>
          </a:p>
        </p:txBody>
      </p:sp>
      <p:pic>
        <p:nvPicPr>
          <p:cNvPr id="610" name="Google Shape;610;p82"/>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
        <p:nvSpPr>
          <p:cNvPr id="611" name="Google Shape;611;p82"/>
          <p:cNvSpPr txBox="1"/>
          <p:nvPr/>
        </p:nvSpPr>
        <p:spPr>
          <a:xfrm>
            <a:off x="2183538" y="1089775"/>
            <a:ext cx="47769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BENEFICIOS</a:t>
            </a:r>
            <a:endParaRPr b="0" i="1" sz="4000" u="none" cap="none" strike="noStrike">
              <a:solidFill>
                <a:srgbClr val="000000"/>
              </a:solidFill>
              <a:latin typeface="Anton"/>
              <a:ea typeface="Anton"/>
              <a:cs typeface="Anton"/>
              <a:sym typeface="Anton"/>
            </a:endParaRPr>
          </a:p>
        </p:txBody>
      </p:sp>
      <p:pic>
        <p:nvPicPr>
          <p:cNvPr id="612" name="Google Shape;612;p82"/>
          <p:cNvPicPr preferRelativeResize="0"/>
          <p:nvPr/>
        </p:nvPicPr>
        <p:blipFill>
          <a:blip r:embed="rId5">
            <a:alphaModFix/>
          </a:blip>
          <a:stretch>
            <a:fillRect/>
          </a:stretch>
        </p:blipFill>
        <p:spPr>
          <a:xfrm>
            <a:off x="5856850" y="1151175"/>
            <a:ext cx="595275" cy="5952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6" name="Shape 616"/>
        <p:cNvGrpSpPr/>
        <p:nvPr/>
      </p:nvGrpSpPr>
      <p:grpSpPr>
        <a:xfrm>
          <a:off x="0" y="0"/>
          <a:ext cx="0" cy="0"/>
          <a:chOff x="0" y="0"/>
          <a:chExt cx="0" cy="0"/>
        </a:xfrm>
      </p:grpSpPr>
      <p:sp>
        <p:nvSpPr>
          <p:cNvPr id="617" name="Google Shape;617;p83"/>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618" name="Google Shape;618;p83"/>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2" name="Shape 622"/>
        <p:cNvGrpSpPr/>
        <p:nvPr/>
      </p:nvGrpSpPr>
      <p:grpSpPr>
        <a:xfrm>
          <a:off x="0" y="0"/>
          <a:ext cx="0" cy="0"/>
          <a:chOff x="0" y="0"/>
          <a:chExt cx="0" cy="0"/>
        </a:xfrm>
      </p:grpSpPr>
      <p:sp>
        <p:nvSpPr>
          <p:cNvPr id="623" name="Google Shape;623;p84"/>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n-GB"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624" name="Google Shape;624;p84"/>
          <p:cNvSpPr txBox="1"/>
          <p:nvPr/>
        </p:nvSpPr>
        <p:spPr>
          <a:xfrm>
            <a:off x="2180400" y="2623175"/>
            <a:ext cx="47832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i="0" lang="en-GB" sz="2200" u="none" cap="none" strike="noStrike">
                <a:solidFill>
                  <a:srgbClr val="E0FF00"/>
                </a:solidFill>
                <a:latin typeface="Helvetica Neue"/>
                <a:ea typeface="Helvetica Neue"/>
                <a:cs typeface="Helvetica Neue"/>
                <a:sym typeface="Helvetica Neue"/>
              </a:rPr>
              <a:t>Resumen de lo visto en clase hoy: </a:t>
            </a:r>
            <a:endParaRPr i="0" sz="2200" u="none" cap="none" strike="noStrike">
              <a:solidFill>
                <a:srgbClr val="E0FF00"/>
              </a:solidFill>
              <a:latin typeface="Helvetica Neue"/>
              <a:ea typeface="Helvetica Neue"/>
              <a:cs typeface="Helvetica Neue"/>
              <a:sym typeface="Helvetica Neue"/>
            </a:endParaRPr>
          </a:p>
          <a:p>
            <a:pPr indent="-342900" lvl="0" marL="457200" marR="0" rtl="0" algn="ctr">
              <a:lnSpc>
                <a:spcPct val="115000"/>
              </a:lnSpc>
              <a:spcBef>
                <a:spcPts val="0"/>
              </a:spcBef>
              <a:spcAft>
                <a:spcPts val="0"/>
              </a:spcAft>
              <a:buClr>
                <a:srgbClr val="E0FF00"/>
              </a:buClr>
              <a:buSzPts val="1800"/>
              <a:buFont typeface="Helvetica Neue"/>
              <a:buChar char="-"/>
            </a:pPr>
            <a:r>
              <a:rPr lang="en-GB" sz="1800">
                <a:solidFill>
                  <a:srgbClr val="E0FF00"/>
                </a:solidFill>
                <a:latin typeface="Helvetica Neue"/>
                <a:ea typeface="Helvetica Neue"/>
                <a:cs typeface="Helvetica Neue"/>
                <a:sym typeface="Helvetica Neue"/>
              </a:rPr>
              <a:t>Presentación de conceptos básicos.</a:t>
            </a:r>
            <a:endParaRPr sz="1800">
              <a:solidFill>
                <a:srgbClr val="E0FF00"/>
              </a:solidFill>
              <a:latin typeface="Helvetica Neue"/>
              <a:ea typeface="Helvetica Neue"/>
              <a:cs typeface="Helvetica Neue"/>
              <a:sym typeface="Helvetica Neue"/>
            </a:endParaRPr>
          </a:p>
          <a:p>
            <a:pPr indent="-342900" lvl="0" marL="457200" marR="0" rtl="0" algn="ctr">
              <a:lnSpc>
                <a:spcPct val="115000"/>
              </a:lnSpc>
              <a:spcBef>
                <a:spcPts val="0"/>
              </a:spcBef>
              <a:spcAft>
                <a:spcPts val="0"/>
              </a:spcAft>
              <a:buClr>
                <a:srgbClr val="E0FF00"/>
              </a:buClr>
              <a:buSzPts val="1800"/>
              <a:buFont typeface="Helvetica Neue"/>
              <a:buChar char="-"/>
            </a:pPr>
            <a:r>
              <a:rPr lang="en-GB" sz="1800">
                <a:solidFill>
                  <a:srgbClr val="E0FF00"/>
                </a:solidFill>
                <a:latin typeface="Helvetica Neue"/>
                <a:ea typeface="Helvetica Neue"/>
                <a:cs typeface="Helvetica Neue"/>
                <a:sym typeface="Helvetica Neue"/>
              </a:rPr>
              <a:t>Introducción de las herramientas a utilizar.</a:t>
            </a:r>
            <a:endParaRPr sz="1800">
              <a:solidFill>
                <a:srgbClr val="E0FF00"/>
              </a:solidFill>
              <a:latin typeface="Helvetica Neue"/>
              <a:ea typeface="Helvetica Neue"/>
              <a:cs typeface="Helvetica Neue"/>
              <a:sym typeface="Helvetica Neue"/>
            </a:endParaRPr>
          </a:p>
          <a:p>
            <a:pPr indent="-342900" lvl="0" marL="457200" marR="0" rtl="0" algn="ctr">
              <a:lnSpc>
                <a:spcPct val="115000"/>
              </a:lnSpc>
              <a:spcBef>
                <a:spcPts val="0"/>
              </a:spcBef>
              <a:spcAft>
                <a:spcPts val="0"/>
              </a:spcAft>
              <a:buClr>
                <a:srgbClr val="E0FF00"/>
              </a:buClr>
              <a:buSzPts val="1800"/>
              <a:buFont typeface="Helvetica Neue"/>
              <a:buChar char="-"/>
            </a:pPr>
            <a:r>
              <a:rPr lang="en-GB" sz="1800">
                <a:solidFill>
                  <a:srgbClr val="E0FF00"/>
                </a:solidFill>
                <a:latin typeface="Helvetica Neue"/>
                <a:ea typeface="Helvetica Neue"/>
                <a:cs typeface="Helvetica Neue"/>
                <a:sym typeface="Helvetica Neue"/>
              </a:rPr>
              <a:t>Instalación y prueba de dichas herramientas.</a:t>
            </a:r>
            <a:endParaRPr i="0" sz="2200" u="none" cap="none" strike="noStrike">
              <a:solidFill>
                <a:srgbClr val="E0FF00"/>
              </a:solidFill>
              <a:latin typeface="Helvetica Neue"/>
              <a:ea typeface="Helvetica Neue"/>
              <a:cs typeface="Helvetica Neue"/>
              <a:sym typeface="Helvetica Neue"/>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8" name="Shape 628"/>
        <p:cNvGrpSpPr/>
        <p:nvPr/>
      </p:nvGrpSpPr>
      <p:grpSpPr>
        <a:xfrm>
          <a:off x="0" y="0"/>
          <a:ext cx="0" cy="0"/>
          <a:chOff x="0" y="0"/>
          <a:chExt cx="0" cy="0"/>
        </a:xfrm>
      </p:grpSpPr>
      <p:sp>
        <p:nvSpPr>
          <p:cNvPr id="629" name="Google Shape;629;p85"/>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630" name="Google Shape;630;p85"/>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2"/>
          <p:cNvSpPr txBox="1"/>
          <p:nvPr>
            <p:ph idx="1" type="body"/>
          </p:nvPr>
        </p:nvSpPr>
        <p:spPr>
          <a:xfrm>
            <a:off x="653550" y="1236600"/>
            <a:ext cx="7836900" cy="2932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rPr lang="en-GB" sz="2000">
                <a:solidFill>
                  <a:schemeClr val="dk1"/>
                </a:solidFill>
                <a:latin typeface="Helvetica Neue"/>
                <a:ea typeface="Helvetica Neue"/>
                <a:cs typeface="Helvetica Neue"/>
                <a:sym typeface="Helvetica Neue"/>
              </a:rPr>
              <a:t>Dentro de la carpeta </a:t>
            </a:r>
            <a:r>
              <a:rPr lang="en-GB" sz="2000" u="sng">
                <a:solidFill>
                  <a:schemeClr val="hlink"/>
                </a:solidFill>
                <a:latin typeface="Helvetica Neue"/>
                <a:ea typeface="Helvetica Neue"/>
                <a:cs typeface="Helvetica Neue"/>
                <a:sym typeface="Helvetica Neue"/>
                <a:hlinkClick r:id="rId3"/>
              </a:rPr>
              <a:t>“Tutoriales para instalaciones”</a:t>
            </a:r>
            <a:r>
              <a:rPr lang="en-GB" sz="2000">
                <a:solidFill>
                  <a:schemeClr val="dk1"/>
                </a:solidFill>
                <a:latin typeface="Helvetica Neue"/>
                <a:ea typeface="Helvetica Neue"/>
                <a:cs typeface="Helvetica Neue"/>
                <a:sym typeface="Helvetica Neue"/>
              </a:rPr>
              <a:t> encontrarás videos donde te explicamos cómo instalar los softwares y programas que utilizarás a lo largo del curso. Para optimizar la calidad de imagen de los mismos al reproducirlos, deberás seguir los siguientes pasos:</a:t>
            </a:r>
            <a:endParaRPr sz="20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SzPts val="1800"/>
              <a:buNone/>
            </a:pPr>
            <a:r>
              <a:t/>
            </a:r>
            <a:endParaRPr sz="2000">
              <a:solidFill>
                <a:schemeClr val="dk1"/>
              </a:solidFill>
              <a:latin typeface="Helvetica Neue"/>
              <a:ea typeface="Helvetica Neue"/>
              <a:cs typeface="Helvetica Neue"/>
              <a:sym typeface="Helvetica Neue"/>
            </a:endParaRPr>
          </a:p>
          <a:p>
            <a:pPr indent="0" lvl="0" marL="0" rtl="0" algn="ctr">
              <a:lnSpc>
                <a:spcPct val="115000"/>
              </a:lnSpc>
              <a:spcBef>
                <a:spcPts val="1100"/>
              </a:spcBef>
              <a:spcAft>
                <a:spcPts val="0"/>
              </a:spcAft>
              <a:buSzPts val="1800"/>
              <a:buNone/>
            </a:pPr>
            <a:r>
              <a:t/>
            </a:r>
            <a:endParaRPr>
              <a:solidFill>
                <a:schemeClr val="dk1"/>
              </a:solidFill>
              <a:highlight>
                <a:srgbClr val="E0FF00"/>
              </a:highlight>
              <a:latin typeface="Helvetica Neue"/>
              <a:ea typeface="Helvetica Neue"/>
              <a:cs typeface="Helvetica Neue"/>
              <a:sym typeface="Helvetica Neue"/>
            </a:endParaRPr>
          </a:p>
          <a:p>
            <a:pPr indent="0" lvl="0" marL="0" rtl="0" algn="l">
              <a:lnSpc>
                <a:spcPct val="115000"/>
              </a:lnSpc>
              <a:spcBef>
                <a:spcPts val="1100"/>
              </a:spcBef>
              <a:spcAft>
                <a:spcPts val="1100"/>
              </a:spcAft>
              <a:buClr>
                <a:schemeClr val="dk1"/>
              </a:buClr>
              <a:buSzPts val="1100"/>
              <a:buFont typeface="Arial"/>
              <a:buNone/>
            </a:pPr>
            <a:r>
              <a:t/>
            </a:r>
            <a:endParaRPr sz="1600">
              <a:latin typeface="Helvetica Neue"/>
              <a:ea typeface="Helvetica Neue"/>
              <a:cs typeface="Helvetica Neue"/>
              <a:sym typeface="Helvetica Neue"/>
            </a:endParaRPr>
          </a:p>
        </p:txBody>
      </p:sp>
      <p:pic>
        <p:nvPicPr>
          <p:cNvPr id="142" name="Google Shape;142;p32"/>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
        <p:nvSpPr>
          <p:cNvPr id="143" name="Google Shape;143;p32"/>
          <p:cNvSpPr txBox="1"/>
          <p:nvPr/>
        </p:nvSpPr>
        <p:spPr>
          <a:xfrm>
            <a:off x="969750" y="326400"/>
            <a:ext cx="7204500" cy="637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1100"/>
              </a:spcAft>
              <a:buNone/>
            </a:pPr>
            <a:r>
              <a:rPr lang="en-GB" sz="3000">
                <a:solidFill>
                  <a:schemeClr val="dk1"/>
                </a:solidFill>
                <a:latin typeface="Anton"/>
                <a:ea typeface="Anton"/>
                <a:cs typeface="Anton"/>
                <a:sym typeface="Anton"/>
              </a:rPr>
              <a:t>¿CÓMO INSTALAR PROGRAMAS Y SOFTWARES?</a:t>
            </a:r>
            <a:endParaRPr sz="3000">
              <a:solidFill>
                <a:schemeClr val="dk1"/>
              </a:solidFill>
              <a:latin typeface="Anton"/>
              <a:ea typeface="Anton"/>
              <a:cs typeface="Anton"/>
              <a:sym typeface="Anton"/>
            </a:endParaRPr>
          </a:p>
        </p:txBody>
      </p:sp>
      <p:pic>
        <p:nvPicPr>
          <p:cNvPr id="144" name="Google Shape;144;p32"/>
          <p:cNvPicPr preferRelativeResize="0"/>
          <p:nvPr/>
        </p:nvPicPr>
        <p:blipFill>
          <a:blip r:embed="rId5">
            <a:alphaModFix/>
          </a:blip>
          <a:stretch>
            <a:fillRect/>
          </a:stretch>
        </p:blipFill>
        <p:spPr>
          <a:xfrm>
            <a:off x="477925" y="3220050"/>
            <a:ext cx="1734925" cy="863150"/>
          </a:xfrm>
          <a:prstGeom prst="rect">
            <a:avLst/>
          </a:prstGeom>
          <a:noFill/>
          <a:ln>
            <a:noFill/>
          </a:ln>
        </p:spPr>
      </p:pic>
      <p:sp>
        <p:nvSpPr>
          <p:cNvPr id="145" name="Google Shape;145;p32"/>
          <p:cNvSpPr txBox="1"/>
          <p:nvPr/>
        </p:nvSpPr>
        <p:spPr>
          <a:xfrm>
            <a:off x="-67750" y="4169100"/>
            <a:ext cx="3036300" cy="4464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GB" sz="1700">
                <a:solidFill>
                  <a:schemeClr val="dk1"/>
                </a:solidFill>
                <a:latin typeface="Helvetica Neue"/>
                <a:ea typeface="Helvetica Neue"/>
                <a:cs typeface="Helvetica Neue"/>
                <a:sym typeface="Helvetica Neue"/>
              </a:rPr>
              <a:t>Haz clic en configuración. </a:t>
            </a:r>
            <a:endParaRPr sz="1100"/>
          </a:p>
        </p:txBody>
      </p:sp>
      <p:cxnSp>
        <p:nvCxnSpPr>
          <p:cNvPr id="146" name="Google Shape;146;p32"/>
          <p:cNvCxnSpPr/>
          <p:nvPr/>
        </p:nvCxnSpPr>
        <p:spPr>
          <a:xfrm>
            <a:off x="2288225" y="3651625"/>
            <a:ext cx="523200" cy="0"/>
          </a:xfrm>
          <a:prstGeom prst="straightConnector1">
            <a:avLst/>
          </a:prstGeom>
          <a:noFill/>
          <a:ln cap="flat" cmpd="sng" w="9525">
            <a:solidFill>
              <a:srgbClr val="FF0000"/>
            </a:solidFill>
            <a:prstDash val="solid"/>
            <a:round/>
            <a:headEnd len="med" w="med" type="none"/>
            <a:tailEnd len="med" w="med" type="triangle"/>
          </a:ln>
        </p:spPr>
      </p:cxnSp>
      <p:pic>
        <p:nvPicPr>
          <p:cNvPr id="147" name="Google Shape;147;p32"/>
          <p:cNvPicPr preferRelativeResize="0"/>
          <p:nvPr/>
        </p:nvPicPr>
        <p:blipFill>
          <a:blip r:embed="rId6">
            <a:alphaModFix/>
          </a:blip>
          <a:stretch>
            <a:fillRect/>
          </a:stretch>
        </p:blipFill>
        <p:spPr>
          <a:xfrm>
            <a:off x="2900775" y="2835200"/>
            <a:ext cx="2597600" cy="1453775"/>
          </a:xfrm>
          <a:prstGeom prst="rect">
            <a:avLst/>
          </a:prstGeom>
          <a:noFill/>
          <a:ln>
            <a:noFill/>
          </a:ln>
        </p:spPr>
      </p:pic>
      <p:sp>
        <p:nvSpPr>
          <p:cNvPr id="148" name="Google Shape;148;p32"/>
          <p:cNvSpPr txBox="1"/>
          <p:nvPr/>
        </p:nvSpPr>
        <p:spPr>
          <a:xfrm>
            <a:off x="2900775" y="4287000"/>
            <a:ext cx="30363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700">
                <a:solidFill>
                  <a:schemeClr val="dk1"/>
                </a:solidFill>
                <a:latin typeface="Helvetica Neue"/>
                <a:ea typeface="Helvetica Neue"/>
                <a:cs typeface="Helvetica Neue"/>
                <a:sym typeface="Helvetica Neue"/>
              </a:rPr>
              <a:t>Luego en calidad. </a:t>
            </a:r>
            <a:endParaRPr sz="1100"/>
          </a:p>
        </p:txBody>
      </p:sp>
      <p:pic>
        <p:nvPicPr>
          <p:cNvPr id="149" name="Google Shape;149;p32"/>
          <p:cNvPicPr preferRelativeResize="0"/>
          <p:nvPr/>
        </p:nvPicPr>
        <p:blipFill>
          <a:blip r:embed="rId7">
            <a:alphaModFix/>
          </a:blip>
          <a:stretch>
            <a:fillRect/>
          </a:stretch>
        </p:blipFill>
        <p:spPr>
          <a:xfrm>
            <a:off x="6160345" y="2848038"/>
            <a:ext cx="1734925" cy="1428106"/>
          </a:xfrm>
          <a:prstGeom prst="rect">
            <a:avLst/>
          </a:prstGeom>
          <a:noFill/>
          <a:ln>
            <a:noFill/>
          </a:ln>
        </p:spPr>
      </p:pic>
      <p:cxnSp>
        <p:nvCxnSpPr>
          <p:cNvPr id="150" name="Google Shape;150;p32"/>
          <p:cNvCxnSpPr/>
          <p:nvPr/>
        </p:nvCxnSpPr>
        <p:spPr>
          <a:xfrm>
            <a:off x="5564825" y="3651625"/>
            <a:ext cx="523200" cy="0"/>
          </a:xfrm>
          <a:prstGeom prst="straightConnector1">
            <a:avLst/>
          </a:prstGeom>
          <a:noFill/>
          <a:ln cap="flat" cmpd="sng" w="9525">
            <a:solidFill>
              <a:srgbClr val="FF0000"/>
            </a:solidFill>
            <a:prstDash val="solid"/>
            <a:round/>
            <a:headEnd len="med" w="med" type="none"/>
            <a:tailEnd len="med" w="med" type="triangle"/>
          </a:ln>
        </p:spPr>
      </p:cxnSp>
      <p:sp>
        <p:nvSpPr>
          <p:cNvPr id="151" name="Google Shape;151;p32"/>
          <p:cNvSpPr txBox="1"/>
          <p:nvPr/>
        </p:nvSpPr>
        <p:spPr>
          <a:xfrm>
            <a:off x="6101175" y="4287000"/>
            <a:ext cx="30363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700">
                <a:solidFill>
                  <a:schemeClr val="dk1"/>
                </a:solidFill>
                <a:latin typeface="Helvetica Neue"/>
                <a:ea typeface="Helvetica Neue"/>
                <a:cs typeface="Helvetica Neue"/>
                <a:sym typeface="Helvetica Neue"/>
              </a:rPr>
              <a:t>Y por último selecciona 720p.</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5" name="Shape 155"/>
        <p:cNvGrpSpPr/>
        <p:nvPr/>
      </p:nvGrpSpPr>
      <p:grpSpPr>
        <a:xfrm>
          <a:off x="0" y="0"/>
          <a:ext cx="0" cy="0"/>
          <a:chOff x="0" y="0"/>
          <a:chExt cx="0" cy="0"/>
        </a:xfrm>
      </p:grpSpPr>
      <p:sp>
        <p:nvSpPr>
          <p:cNvPr id="156" name="Google Shape;156;p33"/>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121212"/>
                </a:solidFill>
                <a:latin typeface="Anton"/>
                <a:ea typeface="Anton"/>
                <a:cs typeface="Anton"/>
                <a:sym typeface="Anton"/>
              </a:rPr>
              <a:t>INTRODUCCIÓN AL CURSO DE DESARROLLO WEB</a:t>
            </a:r>
            <a:endParaRPr b="0" i="1" sz="3600" u="none" cap="none" strike="noStrike">
              <a:solidFill>
                <a:srgbClr val="121212"/>
              </a:solidFill>
              <a:latin typeface="Anton"/>
              <a:ea typeface="Anton"/>
              <a:cs typeface="Anton"/>
              <a:sym typeface="Anton"/>
            </a:endParaRPr>
          </a:p>
        </p:txBody>
      </p:sp>
      <p:sp>
        <p:nvSpPr>
          <p:cNvPr id="157" name="Google Shape;157;p33"/>
          <p:cNvSpPr txBox="1"/>
          <p:nvPr/>
        </p:nvSpPr>
        <p:spPr>
          <a:xfrm>
            <a:off x="2022750" y="1633175"/>
            <a:ext cx="46794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n-GB" sz="2000" u="none" cap="none" strike="noStrike">
                <a:solidFill>
                  <a:srgbClr val="121212"/>
                </a:solidFill>
                <a:latin typeface="Helvetica Neue"/>
                <a:ea typeface="Helvetica Neue"/>
                <a:cs typeface="Helvetica Neue"/>
                <a:sym typeface="Helvetica Neue"/>
              </a:rPr>
              <a:t>     Clase 0</a:t>
            </a:r>
            <a:r>
              <a:rPr b="1" lang="en-GB" sz="2000">
                <a:solidFill>
                  <a:srgbClr val="121212"/>
                </a:solidFill>
                <a:latin typeface="Helvetica Neue"/>
                <a:ea typeface="Helvetica Neue"/>
                <a:cs typeface="Helvetica Neue"/>
                <a:sym typeface="Helvetica Neue"/>
              </a:rPr>
              <a:t>0</a:t>
            </a:r>
            <a:r>
              <a:rPr b="1" i="0" lang="en-GB" sz="2000" u="none" cap="none" strike="noStrike">
                <a:solidFill>
                  <a:srgbClr val="121212"/>
                </a:solidFill>
                <a:latin typeface="Helvetica Neue"/>
                <a:ea typeface="Helvetica Neue"/>
                <a:cs typeface="Helvetica Neue"/>
                <a:sym typeface="Helvetica Neue"/>
              </a:rPr>
              <a:t>. </a:t>
            </a:r>
            <a:r>
              <a:rPr b="0" i="0" lang="en-GB" sz="2000" u="none" cap="none" strike="noStrike">
                <a:solidFill>
                  <a:srgbClr val="121212"/>
                </a:solidFill>
                <a:latin typeface="Helvetica Neue"/>
                <a:ea typeface="Helvetica Neue"/>
                <a:cs typeface="Helvetica Neue"/>
                <a:sym typeface="Helvetica Neue"/>
              </a:rPr>
              <a:t> </a:t>
            </a:r>
            <a:r>
              <a:rPr lang="en-GB" sz="2000">
                <a:solidFill>
                  <a:srgbClr val="121212"/>
                </a:solidFill>
                <a:latin typeface="Helvetica Neue"/>
                <a:ea typeface="Helvetica Neue"/>
                <a:cs typeface="Helvetica Neue"/>
                <a:sym typeface="Helvetica Neue"/>
              </a:rPr>
              <a:t>DESARROLLO WEB</a:t>
            </a:r>
            <a:endParaRPr b="0" i="0" sz="1400" u="none" cap="none" strike="noStrike">
              <a:solidFill>
                <a:srgbClr val="121212"/>
              </a:solidFill>
              <a:latin typeface="Helvetica Neue"/>
              <a:ea typeface="Helvetica Neue"/>
              <a:cs typeface="Helvetica Neue"/>
              <a:sym typeface="Helvetica Neue"/>
            </a:endParaRPr>
          </a:p>
        </p:txBody>
      </p:sp>
      <p:sp>
        <p:nvSpPr>
          <p:cNvPr id="158" name="Google Shape;158;p33"/>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62" name="Shape 162"/>
        <p:cNvGrpSpPr/>
        <p:nvPr/>
      </p:nvGrpSpPr>
      <p:grpSpPr>
        <a:xfrm>
          <a:off x="0" y="0"/>
          <a:ext cx="0" cy="0"/>
          <a:chOff x="0" y="0"/>
          <a:chExt cx="0" cy="0"/>
        </a:xfrm>
      </p:grpSpPr>
      <p:sp>
        <p:nvSpPr>
          <p:cNvPr id="163" name="Google Shape;163;p34"/>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GB" sz="1800">
                <a:latin typeface="Helvetica Neue"/>
                <a:ea typeface="Helvetica Neue"/>
                <a:cs typeface="Helvetica Neue"/>
                <a:sym typeface="Helvetica Neue"/>
              </a:rPr>
              <a:t>Conocer los conceptos básicos del curso. </a:t>
            </a:r>
            <a:endParaRPr sz="1800">
              <a:latin typeface="Helvetica Neue"/>
              <a:ea typeface="Helvetica Neue"/>
              <a:cs typeface="Helvetica Neue"/>
              <a:sym typeface="Helvetica Neue"/>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a:ea typeface="Helvetica Neue"/>
                <a:cs typeface="Helvetica Neue"/>
                <a:sym typeface="Helvetica Neue"/>
              </a:rPr>
              <a:t>Presentar las herramientas a utilizar.</a:t>
            </a:r>
            <a:endParaRPr b="0" i="0" sz="1800" u="none" cap="none" strike="noStrike">
              <a:solidFill>
                <a:srgbClr val="000000"/>
              </a:solidFill>
              <a:latin typeface="Helvetica Neue"/>
              <a:ea typeface="Helvetica Neue"/>
              <a:cs typeface="Helvetica Neue"/>
              <a:sym typeface="Helvetica Neue"/>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a:ea typeface="Helvetica Neue"/>
                <a:cs typeface="Helvetica Neue"/>
                <a:sym typeface="Helvetica Neue"/>
              </a:rPr>
              <a:t>Instalar y probar cada una de ellas.</a:t>
            </a:r>
            <a:endParaRPr b="0" i="0" sz="1800" u="none" cap="none" strike="noStrike">
              <a:solidFill>
                <a:srgbClr val="000000"/>
              </a:solidFill>
              <a:latin typeface="Helvetica Neue"/>
              <a:ea typeface="Helvetica Neue"/>
              <a:cs typeface="Helvetica Neue"/>
              <a:sym typeface="Helvetica Neue"/>
            </a:endParaRPr>
          </a:p>
        </p:txBody>
      </p:sp>
      <p:pic>
        <p:nvPicPr>
          <p:cNvPr id="164" name="Google Shape;164;p3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65" name="Google Shape;165;p34"/>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n-GB"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166" name="Google Shape;166;p34"/>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5"/>
          <p:cNvSpPr txBox="1"/>
          <p:nvPr/>
        </p:nvSpPr>
        <p:spPr>
          <a:xfrm>
            <a:off x="483502" y="1390175"/>
            <a:ext cx="3924900" cy="207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2000"/>
              <a:buFont typeface="Arial"/>
              <a:buNone/>
            </a:pPr>
            <a:r>
              <a:rPr b="1" lang="en-GB">
                <a:solidFill>
                  <a:schemeClr val="dk1"/>
                </a:solidFill>
                <a:latin typeface="Helvetica Neue"/>
                <a:ea typeface="Helvetica Neue"/>
                <a:cs typeface="Helvetica Neue"/>
                <a:sym typeface="Helvetica Neue"/>
              </a:rPr>
              <a:t>Arrastrar archivos</a:t>
            </a:r>
            <a:r>
              <a:rPr b="1" lang="en-GB">
                <a:solidFill>
                  <a:schemeClr val="dk1"/>
                </a:solidFill>
                <a:latin typeface="Helvetica Neue"/>
                <a:ea typeface="Helvetica Neue"/>
                <a:cs typeface="Helvetica Neue"/>
                <a:sym typeface="Helvetica Neue"/>
              </a:rPr>
              <a:t>: </a:t>
            </a:r>
            <a:r>
              <a:rPr lang="en-GB">
                <a:solidFill>
                  <a:schemeClr val="dk1"/>
                </a:solidFill>
                <a:latin typeface="Helvetica Neue"/>
                <a:ea typeface="Helvetica Neue"/>
                <a:cs typeface="Helvetica Neue"/>
                <a:sym typeface="Helvetica Neue"/>
              </a:rPr>
              <a:t>implica mover archivos, trasladarlos de una carpeta a otra, o de una carpeta a un explorador, utilizando el mouse.</a:t>
            </a:r>
            <a:endParaRPr>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2000"/>
              <a:buFont typeface="Arial"/>
              <a:buNone/>
            </a:pPr>
            <a:r>
              <a:t/>
            </a:r>
            <a:endParaRPr>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b="1" lang="en-GB">
                <a:solidFill>
                  <a:schemeClr val="dk1"/>
                </a:solidFill>
                <a:latin typeface="Helvetica Neue"/>
                <a:ea typeface="Helvetica Neue"/>
                <a:cs typeface="Helvetica Neue"/>
                <a:sym typeface="Helvetica Neue"/>
              </a:rPr>
              <a:t>Comprimir archivos:</a:t>
            </a:r>
            <a:r>
              <a:rPr lang="en-GB">
                <a:solidFill>
                  <a:schemeClr val="dk1"/>
                </a:solidFill>
                <a:latin typeface="Didact Gothic"/>
                <a:ea typeface="Didact Gothic"/>
                <a:cs typeface="Didact Gothic"/>
                <a:sym typeface="Didact Gothic"/>
              </a:rPr>
              <a:t> </a:t>
            </a:r>
            <a:r>
              <a:rPr lang="en-GB">
                <a:solidFill>
                  <a:schemeClr val="dk1"/>
                </a:solidFill>
                <a:latin typeface="Helvetica Neue"/>
                <a:ea typeface="Helvetica Neue"/>
                <a:cs typeface="Helvetica Neue"/>
                <a:sym typeface="Helvetica Neue"/>
              </a:rPr>
              <a:t>es el resultado de tratar un archivo, documento, carpeta, etcétera, con un programa específico para comprimir, cuyo objetivo principal es reducir su peso para que ocupe menos espacio. Con este proceso no se pierde la información original.</a:t>
            </a:r>
            <a:endParaRPr>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2000"/>
              <a:buFont typeface="Arial"/>
              <a:buNone/>
            </a:pPr>
            <a:r>
              <a:t/>
            </a:r>
            <a:endParaRPr b="1">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2000"/>
              <a:buFont typeface="Arial"/>
              <a:buNone/>
            </a:pPr>
            <a:r>
              <a:rPr b="1" lang="en-GB">
                <a:solidFill>
                  <a:schemeClr val="dk1"/>
                </a:solidFill>
                <a:latin typeface="Helvetica Neue"/>
                <a:ea typeface="Helvetica Neue"/>
                <a:cs typeface="Helvetica Neue"/>
                <a:sym typeface="Helvetica Neue"/>
              </a:rPr>
              <a:t>Ir al Directorio:</a:t>
            </a:r>
            <a:r>
              <a:rPr lang="en-GB">
                <a:solidFill>
                  <a:schemeClr val="dk1"/>
                </a:solidFill>
                <a:latin typeface="Helvetica Neue"/>
                <a:ea typeface="Helvetica Neue"/>
                <a:cs typeface="Helvetica Neue"/>
                <a:sym typeface="Helvetica Neue"/>
              </a:rPr>
              <a:t> podrás hacerlo a través del explorador de archivos, o mediante la terminal. </a:t>
            </a:r>
            <a:endParaRPr>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a:ea typeface="Helvetica Neue"/>
              <a:cs typeface="Helvetica Neue"/>
              <a:sym typeface="Helvetica Neue"/>
            </a:endParaRPr>
          </a:p>
        </p:txBody>
      </p:sp>
      <p:sp>
        <p:nvSpPr>
          <p:cNvPr id="172" name="Google Shape;172;p35"/>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i="1" lang="en-GB" sz="4500">
                <a:latin typeface="Anton"/>
                <a:ea typeface="Anton"/>
                <a:cs typeface="Anton"/>
                <a:sym typeface="Anton"/>
              </a:rPr>
              <a:t>GLOSARIO:</a:t>
            </a:r>
            <a:endParaRPr i="1" sz="4500">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t/>
            </a:r>
            <a:endParaRPr i="1" sz="2000">
              <a:latin typeface="Anton"/>
              <a:ea typeface="Anton"/>
              <a:cs typeface="Anton"/>
              <a:sym typeface="Anton"/>
            </a:endParaRPr>
          </a:p>
        </p:txBody>
      </p:sp>
      <p:sp>
        <p:nvSpPr>
          <p:cNvPr id="173" name="Google Shape;173;p35"/>
          <p:cNvSpPr txBox="1"/>
          <p:nvPr/>
        </p:nvSpPr>
        <p:spPr>
          <a:xfrm>
            <a:off x="4694721" y="1390175"/>
            <a:ext cx="4252800" cy="207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a:solidFill>
                  <a:schemeClr val="dk1"/>
                </a:solidFill>
                <a:latin typeface="Helvetica Neue"/>
                <a:ea typeface="Helvetica Neue"/>
                <a:cs typeface="Helvetica Neue"/>
                <a:sym typeface="Helvetica Neue"/>
              </a:rPr>
              <a:t>Controlador de versiones:</a:t>
            </a:r>
            <a:r>
              <a:rPr lang="en-GB">
                <a:solidFill>
                  <a:schemeClr val="dk1"/>
                </a:solidFill>
                <a:latin typeface="Helvetica Neue"/>
                <a:ea typeface="Helvetica Neue"/>
                <a:cs typeface="Helvetica Neue"/>
                <a:sym typeface="Helvetica Neue"/>
              </a:rPr>
              <a:t> </a:t>
            </a:r>
            <a:r>
              <a:rPr lang="en-GB">
                <a:solidFill>
                  <a:schemeClr val="dk1"/>
                </a:solidFill>
                <a:latin typeface="Helvetica Neue"/>
                <a:ea typeface="Helvetica Neue"/>
                <a:cs typeface="Helvetica Neue"/>
                <a:sym typeface="Helvetica Neue"/>
              </a:rPr>
              <a:t>es un sistema que registra los cambios realizados en un archivo o conjunto de archivos a lo largo del tiempo, permitiéndote recuperar versiones específicas más adelante.</a:t>
            </a:r>
            <a:endParaRPr>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2000"/>
              <a:buFont typeface="Arial"/>
              <a:buNone/>
            </a:pPr>
            <a:r>
              <a:t/>
            </a:r>
            <a:endParaRPr b="1">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b="1" lang="en-GB">
                <a:solidFill>
                  <a:schemeClr val="dk1"/>
                </a:solidFill>
                <a:latin typeface="Helvetica Neue"/>
                <a:ea typeface="Helvetica Neue"/>
                <a:cs typeface="Helvetica Neue"/>
                <a:sym typeface="Helvetica Neue"/>
              </a:rPr>
              <a:t>Framework: </a:t>
            </a:r>
            <a:r>
              <a:rPr lang="en-GB">
                <a:solidFill>
                  <a:schemeClr val="dk1"/>
                </a:solidFill>
                <a:latin typeface="Helvetica Neue"/>
                <a:ea typeface="Helvetica Neue"/>
                <a:cs typeface="Helvetica Neue"/>
                <a:sym typeface="Helvetica Neue"/>
              </a:rPr>
              <a:t>es una estructura conceptual y tecnológica de asistencia, definida normalmente con artefactos o módulos concretos de software, que puede servir de base para la organización y el desarrollo de software</a:t>
            </a:r>
            <a:endParaRPr>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a:solidFill>
                <a:schemeClr val="dk1"/>
              </a:solidFill>
              <a:latin typeface="Helvetica Neue"/>
              <a:ea typeface="Helvetica Neue"/>
              <a:cs typeface="Helvetica Neue"/>
              <a:sym typeface="Helvetica Neue"/>
            </a:endParaRPr>
          </a:p>
        </p:txBody>
      </p:sp>
      <p:pic>
        <p:nvPicPr>
          <p:cNvPr id="174" name="Google Shape;174;p3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