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5340-6172-3F2C-3AEC-F863BD7C9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DB1B4874-13BB-2800-6F3C-B10522751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9E188CF1-AD07-1DFB-5FD7-400CBBA12656}"/>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EB564773-235C-8DA3-9B0C-FFB4E469C2F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323C79B-1C38-8D30-5AAC-63BDA351B08A}"/>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32872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A9D-7323-E08C-4499-047B46A33299}"/>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3AF8EFE-8EC1-7FE2-0EB3-74E4EEE26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6D803064-3572-6047-DF46-4874DF4A554C}"/>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5F486F79-33BC-B8C2-3DF9-FA31A3017C7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0A62CBB-A85A-AA25-16A7-F54BA1406B57}"/>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12822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242EA-B555-7594-2D62-D402F5345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17599F1-D7B4-1223-3787-A68D9B9A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961A32B5-5684-3309-0F6C-AC708073E309}"/>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324D2A8E-E19D-A7D2-CDE8-96530432377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FF1D8899-A51D-2572-A564-622B0D56F8A9}"/>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373437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923B-60E5-8ECC-D65E-32F6B2B46528}"/>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A920818D-ACF3-3121-D76F-3A80926768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2964F52E-3848-1D4D-FE9F-397707289CD2}"/>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4EF07B1D-7D9D-CF3E-FAC7-9C8502A64CA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624C2227-EE35-B8D4-F31A-E1DBC844B7BA}"/>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374349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A215-479E-FCC0-2F70-20AC7F8E3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23A1495-F488-ABAA-EF87-11FBAD5E7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3B0D83-44E9-6DCE-A487-BDB81BED72F7}"/>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188A7244-56FC-CD6C-95EF-93A08925F2E9}"/>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6C013451-962A-6E5E-98A1-5E9A8727311D}"/>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192373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A3B5-0B76-DCE8-23D8-DD2D65B85985}"/>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5C1DCD4-24E6-0EE1-9681-0FDFBB3AD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9FD0BC94-57AB-5CAA-EADD-69459A082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EF26EB93-91C9-9143-EF8C-637931AEF4F6}"/>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6" name="Footer Placeholder 5">
            <a:extLst>
              <a:ext uri="{FF2B5EF4-FFF2-40B4-BE49-F238E27FC236}">
                <a16:creationId xmlns:a16="http://schemas.microsoft.com/office/drawing/2014/main" id="{28F9AA12-0CB7-A0B9-DFAA-42E40C97368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F7A2F91-35D5-6C14-AB3E-0D0473984716}"/>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144911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F118-279D-F912-5D52-CC9FF0A21737}"/>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B7A4E44-E534-96C7-4279-F01BF7E16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153E0-A6EF-65C9-C190-1B84F7C26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4291C75-907F-C532-5EF6-D0C36D293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3A96A-61C2-EE3E-5EEC-00E2DE0CB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78D33F15-1EA9-2717-FD1E-93090D6D7BD0}"/>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8" name="Footer Placeholder 7">
            <a:extLst>
              <a:ext uri="{FF2B5EF4-FFF2-40B4-BE49-F238E27FC236}">
                <a16:creationId xmlns:a16="http://schemas.microsoft.com/office/drawing/2014/main" id="{5D8D3A56-56AA-BC38-683B-43A31261CB1F}"/>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007CA12F-FD3B-F037-E9DE-3D9DBAFC706A}"/>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63746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978-50DE-3A10-EE37-B9342184D075}"/>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594EEA44-2993-7196-B525-D2D4550313A8}"/>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4" name="Footer Placeholder 3">
            <a:extLst>
              <a:ext uri="{FF2B5EF4-FFF2-40B4-BE49-F238E27FC236}">
                <a16:creationId xmlns:a16="http://schemas.microsoft.com/office/drawing/2014/main" id="{863FB4C3-CD71-C45C-6489-1493BA033AA6}"/>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C492436D-C54F-A9AF-F06A-CDD50D860FDF}"/>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274797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18B77F-B3B2-3390-E650-E3622AF9F19E}"/>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3" name="Footer Placeholder 2">
            <a:extLst>
              <a:ext uri="{FF2B5EF4-FFF2-40B4-BE49-F238E27FC236}">
                <a16:creationId xmlns:a16="http://schemas.microsoft.com/office/drawing/2014/main" id="{28821EB2-4373-FFE3-6E70-6B1436C09A15}"/>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BCF17C8C-4DEC-5E57-E220-468A3643C4B2}"/>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334947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E350-A710-ACBB-C5BA-E4AC0AAD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8E51D2D-E44D-6418-B513-20494FE99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29652787-8156-E96B-4F80-6C7665EF7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586A3-4023-DB2C-1BEC-346EC8532374}"/>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6" name="Footer Placeholder 5">
            <a:extLst>
              <a:ext uri="{FF2B5EF4-FFF2-40B4-BE49-F238E27FC236}">
                <a16:creationId xmlns:a16="http://schemas.microsoft.com/office/drawing/2014/main" id="{CD2E73C1-6BD6-FC0F-3A89-367919B2F6F2}"/>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1363AF7B-B151-0F0A-D0C9-A4C45E469CB8}"/>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408379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1D13-D669-9A7A-D29D-8A27B4A72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15D6FF58-5296-9157-529A-C9994323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3AB3D199-3279-B976-9D15-C458C5707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7FAB9-11A9-C560-251A-2AB78B88FBA7}"/>
              </a:ext>
            </a:extLst>
          </p:cNvPr>
          <p:cNvSpPr>
            <a:spLocks noGrp="1"/>
          </p:cNvSpPr>
          <p:nvPr>
            <p:ph type="dt" sz="half" idx="10"/>
          </p:nvPr>
        </p:nvSpPr>
        <p:spPr/>
        <p:txBody>
          <a:bodyPr/>
          <a:lstStyle/>
          <a:p>
            <a:fld id="{97BC41AB-2F27-44C2-96C4-B8A5A0C7F448}" type="datetimeFigureOut">
              <a:rPr lang="en-DK" smtClean="0"/>
              <a:t>03/05/2024</a:t>
            </a:fld>
            <a:endParaRPr lang="en-DK"/>
          </a:p>
        </p:txBody>
      </p:sp>
      <p:sp>
        <p:nvSpPr>
          <p:cNvPr id="6" name="Footer Placeholder 5">
            <a:extLst>
              <a:ext uri="{FF2B5EF4-FFF2-40B4-BE49-F238E27FC236}">
                <a16:creationId xmlns:a16="http://schemas.microsoft.com/office/drawing/2014/main" id="{B880836F-2066-29DB-887C-BB6AC4E7D48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25C0A7E7-5948-D3CC-8DC3-A3D011D4522B}"/>
              </a:ext>
            </a:extLst>
          </p:cNvPr>
          <p:cNvSpPr>
            <a:spLocks noGrp="1"/>
          </p:cNvSpPr>
          <p:nvPr>
            <p:ph type="sldNum" sz="quarter" idx="12"/>
          </p:nvPr>
        </p:nvSpPr>
        <p:spPr/>
        <p:txBody>
          <a:bodyPr/>
          <a:lstStyle/>
          <a:p>
            <a:fld id="{CA3CE08F-45EB-4CB6-AB1E-F519AD39260A}" type="slidenum">
              <a:rPr lang="en-DK" smtClean="0"/>
              <a:t>‹#›</a:t>
            </a:fld>
            <a:endParaRPr lang="en-DK"/>
          </a:p>
        </p:txBody>
      </p:sp>
    </p:spTree>
    <p:extLst>
      <p:ext uri="{BB962C8B-B14F-4D97-AF65-F5344CB8AC3E}">
        <p14:creationId xmlns:p14="http://schemas.microsoft.com/office/powerpoint/2010/main" val="409235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33A13-8823-5CE2-40DF-34FB4910E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1B40B9F-4341-FE8E-C8C8-BB00F8625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6D825790-BA0C-AB1F-5437-04DBC0840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C41AB-2F27-44C2-96C4-B8A5A0C7F448}" type="datetimeFigureOut">
              <a:rPr lang="en-DK" smtClean="0"/>
              <a:t>03/05/2024</a:t>
            </a:fld>
            <a:endParaRPr lang="en-DK"/>
          </a:p>
        </p:txBody>
      </p:sp>
      <p:sp>
        <p:nvSpPr>
          <p:cNvPr id="5" name="Footer Placeholder 4">
            <a:extLst>
              <a:ext uri="{FF2B5EF4-FFF2-40B4-BE49-F238E27FC236}">
                <a16:creationId xmlns:a16="http://schemas.microsoft.com/office/drawing/2014/main" id="{DFD161D2-A5D9-AA96-F6C9-FD7DDBED5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AE81A95C-0CE5-752E-AADF-B237CC96F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CE08F-45EB-4CB6-AB1E-F519AD39260A}" type="slidenum">
              <a:rPr lang="en-DK" smtClean="0"/>
              <a:t>‹#›</a:t>
            </a:fld>
            <a:endParaRPr lang="en-DK"/>
          </a:p>
        </p:txBody>
      </p:sp>
    </p:spTree>
    <p:extLst>
      <p:ext uri="{BB962C8B-B14F-4D97-AF65-F5344CB8AC3E}">
        <p14:creationId xmlns:p14="http://schemas.microsoft.com/office/powerpoint/2010/main" val="416393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20BF-FE05-F0E2-EEEA-418BE686B7A5}"/>
              </a:ext>
            </a:extLst>
          </p:cNvPr>
          <p:cNvSpPr>
            <a:spLocks noGrp="1"/>
          </p:cNvSpPr>
          <p:nvPr>
            <p:ph type="ctrTitle"/>
          </p:nvPr>
        </p:nvSpPr>
        <p:spPr/>
        <p:txBody>
          <a:bodyPr/>
          <a:lstStyle/>
          <a:p>
            <a:r>
              <a:rPr lang="en-US" dirty="0"/>
              <a:t>Thesis results</a:t>
            </a:r>
            <a:endParaRPr lang="en-DK" dirty="0"/>
          </a:p>
        </p:txBody>
      </p:sp>
      <p:sp>
        <p:nvSpPr>
          <p:cNvPr id="3" name="Subtitle 2">
            <a:extLst>
              <a:ext uri="{FF2B5EF4-FFF2-40B4-BE49-F238E27FC236}">
                <a16:creationId xmlns:a16="http://schemas.microsoft.com/office/drawing/2014/main" id="{42E6CA51-D156-C42F-ECDF-C68FC3F836EE}"/>
              </a:ext>
            </a:extLst>
          </p:cNvPr>
          <p:cNvSpPr>
            <a:spLocks noGrp="1"/>
          </p:cNvSpPr>
          <p:nvPr>
            <p:ph type="subTitle" idx="1"/>
          </p:nvPr>
        </p:nvSpPr>
        <p:spPr/>
        <p:txBody>
          <a:bodyPr/>
          <a:lstStyle/>
          <a:p>
            <a:r>
              <a:rPr lang="en-US" dirty="0"/>
              <a:t>May 3</a:t>
            </a:r>
            <a:r>
              <a:rPr lang="en-US" baseline="30000" dirty="0"/>
              <a:t>rd</a:t>
            </a:r>
            <a:r>
              <a:rPr lang="en-US" dirty="0"/>
              <a:t>, 2024</a:t>
            </a:r>
          </a:p>
          <a:p>
            <a:r>
              <a:rPr lang="en-US" dirty="0"/>
              <a:t>Julieta Medawar Dumandzic</a:t>
            </a:r>
            <a:endParaRPr lang="en-DK" dirty="0"/>
          </a:p>
        </p:txBody>
      </p:sp>
    </p:spTree>
    <p:extLst>
      <p:ext uri="{BB962C8B-B14F-4D97-AF65-F5344CB8AC3E}">
        <p14:creationId xmlns:p14="http://schemas.microsoft.com/office/powerpoint/2010/main" val="101798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D9CA-03AC-A2A8-6D73-867D62EFD147}"/>
              </a:ext>
            </a:extLst>
          </p:cNvPr>
          <p:cNvSpPr>
            <a:spLocks noGrp="1"/>
          </p:cNvSpPr>
          <p:nvPr>
            <p:ph type="title"/>
          </p:nvPr>
        </p:nvSpPr>
        <p:spPr/>
        <p:txBody>
          <a:bodyPr>
            <a:noAutofit/>
          </a:bodyPr>
          <a:lstStyle/>
          <a:p>
            <a:r>
              <a:rPr lang="en-US" sz="2400" b="1" dirty="0">
                <a:latin typeface="+mn-lt"/>
              </a:rPr>
              <a:t>Hypothesis 1: </a:t>
            </a:r>
            <a:r>
              <a:rPr lang="en-US" sz="2400" i="0" dirty="0">
                <a:effectLst/>
                <a:latin typeface="+mn-lt"/>
              </a:rPr>
              <a:t>As task complexity increases (higher difficulty), children may extend their exploration periods, fixate on images longer and more frequently, and exhibit heightened image-switching behavior. </a:t>
            </a:r>
            <a:endParaRPr lang="en-DK" sz="2400" dirty="0">
              <a:latin typeface="+mn-lt"/>
            </a:endParaRPr>
          </a:p>
        </p:txBody>
      </p:sp>
      <p:pic>
        <p:nvPicPr>
          <p:cNvPr id="5" name="Picture 4">
            <a:extLst>
              <a:ext uri="{FF2B5EF4-FFF2-40B4-BE49-F238E27FC236}">
                <a16:creationId xmlns:a16="http://schemas.microsoft.com/office/drawing/2014/main" id="{352487BA-1715-55B6-3446-2A92209F7619}"/>
              </a:ext>
            </a:extLst>
          </p:cNvPr>
          <p:cNvPicPr>
            <a:picLocks noChangeAspect="1"/>
          </p:cNvPicPr>
          <p:nvPr/>
        </p:nvPicPr>
        <p:blipFill>
          <a:blip r:embed="rId2"/>
          <a:stretch>
            <a:fillRect/>
          </a:stretch>
        </p:blipFill>
        <p:spPr>
          <a:xfrm>
            <a:off x="748270" y="1785655"/>
            <a:ext cx="4936748" cy="2786345"/>
          </a:xfrm>
          <a:prstGeom prst="rect">
            <a:avLst/>
          </a:prstGeom>
        </p:spPr>
      </p:pic>
      <p:sp>
        <p:nvSpPr>
          <p:cNvPr id="6" name="TextBox 5">
            <a:extLst>
              <a:ext uri="{FF2B5EF4-FFF2-40B4-BE49-F238E27FC236}">
                <a16:creationId xmlns:a16="http://schemas.microsoft.com/office/drawing/2014/main" id="{162FE2A0-AE20-D7F2-272F-07CEFA48FC05}"/>
              </a:ext>
            </a:extLst>
          </p:cNvPr>
          <p:cNvSpPr txBox="1"/>
          <p:nvPr/>
        </p:nvSpPr>
        <p:spPr>
          <a:xfrm>
            <a:off x="838200" y="4666967"/>
            <a:ext cx="4846818" cy="1384995"/>
          </a:xfrm>
          <a:prstGeom prst="rect">
            <a:avLst/>
          </a:prstGeom>
          <a:noFill/>
        </p:spPr>
        <p:txBody>
          <a:bodyPr wrap="square" rtlCol="0">
            <a:spAutoFit/>
          </a:bodyPr>
          <a:lstStyle/>
          <a:p>
            <a:r>
              <a:rPr lang="en-US" sz="1400" dirty="0"/>
              <a:t>This pattern is followed by a number of variables: total trial duration, exploration period and decision period duration, fixation duration and number of fixations of bottom cards during exploration period.  </a:t>
            </a:r>
          </a:p>
          <a:p>
            <a:endParaRPr lang="en-US" sz="1400" dirty="0"/>
          </a:p>
          <a:p>
            <a:r>
              <a:rPr lang="en-US" sz="1400" dirty="0"/>
              <a:t>Session by session, there is much variation. </a:t>
            </a:r>
            <a:endParaRPr lang="en-DK" sz="1400" dirty="0"/>
          </a:p>
        </p:txBody>
      </p:sp>
      <p:sp>
        <p:nvSpPr>
          <p:cNvPr id="7" name="TextBox 6">
            <a:extLst>
              <a:ext uri="{FF2B5EF4-FFF2-40B4-BE49-F238E27FC236}">
                <a16:creationId xmlns:a16="http://schemas.microsoft.com/office/drawing/2014/main" id="{FBD707D5-8D18-E6D3-46E3-EA6280A60D3F}"/>
              </a:ext>
            </a:extLst>
          </p:cNvPr>
          <p:cNvSpPr txBox="1"/>
          <p:nvPr/>
        </p:nvSpPr>
        <p:spPr>
          <a:xfrm>
            <a:off x="6722533" y="1721909"/>
            <a:ext cx="4846818" cy="4401205"/>
          </a:xfrm>
          <a:prstGeom prst="rect">
            <a:avLst/>
          </a:prstGeom>
          <a:noFill/>
        </p:spPr>
        <p:txBody>
          <a:bodyPr wrap="square" rtlCol="0">
            <a:spAutoFit/>
          </a:bodyPr>
          <a:lstStyle/>
          <a:p>
            <a:r>
              <a:rPr lang="en-US" sz="1400" dirty="0"/>
              <a:t>When </a:t>
            </a:r>
            <a:r>
              <a:rPr lang="en-US" sz="1400" u="sng" dirty="0"/>
              <a:t>modelling </a:t>
            </a:r>
            <a:r>
              <a:rPr lang="en-US" sz="1400" dirty="0"/>
              <a:t>the relationship between difficulty and children’s information-seeking patterns, I found a significant relationship for the following variables:</a:t>
            </a:r>
          </a:p>
          <a:p>
            <a:br>
              <a:rPr lang="en-US" sz="1400" dirty="0"/>
            </a:br>
            <a:r>
              <a:rPr lang="en-US" sz="1400" dirty="0"/>
              <a:t>- Total trial (duration): positive relationship, which is higher if we leave out the </a:t>
            </a:r>
            <a:r>
              <a:rPr lang="en-US" sz="1400" dirty="0" err="1"/>
              <a:t>xHard</a:t>
            </a:r>
            <a:r>
              <a:rPr lang="en-US" sz="1400" dirty="0"/>
              <a:t> level. </a:t>
            </a:r>
          </a:p>
          <a:p>
            <a:r>
              <a:rPr lang="en-US" sz="1400" dirty="0"/>
              <a:t>- Exploration period duration: positive correlation, which is higher if we leave out the </a:t>
            </a:r>
            <a:r>
              <a:rPr lang="en-US" sz="1400" dirty="0" err="1"/>
              <a:t>xHard</a:t>
            </a:r>
            <a:r>
              <a:rPr lang="en-US" sz="1400" dirty="0"/>
              <a:t> level. </a:t>
            </a:r>
          </a:p>
          <a:p>
            <a:r>
              <a:rPr lang="en-US" sz="1400" dirty="0"/>
              <a:t>- Decision period duration: positive relationship, only significant when leaving out the </a:t>
            </a:r>
            <a:r>
              <a:rPr lang="en-US" sz="1400" dirty="0" err="1"/>
              <a:t>xHard</a:t>
            </a:r>
            <a:r>
              <a:rPr lang="en-US" sz="1400" dirty="0"/>
              <a:t> level.</a:t>
            </a:r>
          </a:p>
          <a:p>
            <a:r>
              <a:rPr lang="en-US" sz="1400" dirty="0"/>
              <a:t>- Look duration (considering fixations and gazes) of bottom cards during exploration: positive correlation, only significant when leaving out the </a:t>
            </a:r>
            <a:r>
              <a:rPr lang="en-US" sz="1400" dirty="0" err="1"/>
              <a:t>xHard</a:t>
            </a:r>
            <a:r>
              <a:rPr lang="en-US" sz="1400" dirty="0"/>
              <a:t> level</a:t>
            </a:r>
          </a:p>
          <a:p>
            <a:r>
              <a:rPr lang="en-US" sz="1400" dirty="0"/>
              <a:t>- Total number of fixations: positive correlation</a:t>
            </a:r>
          </a:p>
          <a:p>
            <a:endParaRPr lang="en-US" sz="1400" dirty="0"/>
          </a:p>
          <a:p>
            <a:endParaRPr lang="en-US" sz="1400" dirty="0"/>
          </a:p>
          <a:p>
            <a:r>
              <a:rPr lang="en-US" sz="1400" dirty="0"/>
              <a:t>For the models, I applied mixed effects hierarchical models accounting for non-linear trend, random slope, random intercept, and the distribution of the dependent variable (although I have many questions about this point).</a:t>
            </a:r>
          </a:p>
        </p:txBody>
      </p:sp>
    </p:spTree>
    <p:extLst>
      <p:ext uri="{BB962C8B-B14F-4D97-AF65-F5344CB8AC3E}">
        <p14:creationId xmlns:p14="http://schemas.microsoft.com/office/powerpoint/2010/main" val="203635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95EC-E925-4886-05C2-93DC1BE252E3}"/>
              </a:ext>
            </a:extLst>
          </p:cNvPr>
          <p:cNvSpPr>
            <a:spLocks noGrp="1"/>
          </p:cNvSpPr>
          <p:nvPr>
            <p:ph type="title"/>
          </p:nvPr>
        </p:nvSpPr>
        <p:spPr/>
        <p:txBody>
          <a:bodyPr>
            <a:noAutofit/>
          </a:bodyPr>
          <a:lstStyle/>
          <a:p>
            <a:r>
              <a:rPr lang="en-US" sz="2000" b="1" dirty="0">
                <a:latin typeface="+mn-lt"/>
              </a:rPr>
              <a:t>Hypothesis 2: </a:t>
            </a:r>
            <a:r>
              <a:rPr lang="en-US" sz="2000" i="0" dirty="0">
                <a:effectLst/>
                <a:latin typeface="+mn-lt"/>
              </a:rPr>
              <a:t>Following successful trials, infants may shorten their exploration durations. In response to errors, they may exhibit prolonged gaze durations on the images. After experiencing errors, they may demonstrate heightened eye-switching </a:t>
            </a:r>
            <a:r>
              <a:rPr lang="en-US" sz="2000" i="0" dirty="0" err="1">
                <a:effectLst/>
                <a:latin typeface="+mn-lt"/>
              </a:rPr>
              <a:t>behaviour</a:t>
            </a:r>
            <a:r>
              <a:rPr lang="en-US" sz="2000" i="0" dirty="0">
                <a:effectLst/>
                <a:latin typeface="+mn-lt"/>
              </a:rPr>
              <a:t> as they attempt to optimize their performance.</a:t>
            </a:r>
            <a:endParaRPr lang="en-DK" sz="2000" dirty="0"/>
          </a:p>
        </p:txBody>
      </p:sp>
      <p:pic>
        <p:nvPicPr>
          <p:cNvPr id="5" name="Content Placeholder 4">
            <a:extLst>
              <a:ext uri="{FF2B5EF4-FFF2-40B4-BE49-F238E27FC236}">
                <a16:creationId xmlns:a16="http://schemas.microsoft.com/office/drawing/2014/main" id="{5ED47AC1-6B0A-FA02-027D-B320AA8CE947}"/>
              </a:ext>
            </a:extLst>
          </p:cNvPr>
          <p:cNvPicPr>
            <a:picLocks noGrp="1" noChangeAspect="1"/>
          </p:cNvPicPr>
          <p:nvPr>
            <p:ph idx="1"/>
          </p:nvPr>
        </p:nvPicPr>
        <p:blipFill>
          <a:blip r:embed="rId2"/>
          <a:stretch>
            <a:fillRect/>
          </a:stretch>
        </p:blipFill>
        <p:spPr>
          <a:xfrm>
            <a:off x="685800" y="1809222"/>
            <a:ext cx="5063067" cy="2795366"/>
          </a:xfrm>
        </p:spPr>
      </p:pic>
      <p:sp>
        <p:nvSpPr>
          <p:cNvPr id="7" name="TextBox 6">
            <a:extLst>
              <a:ext uri="{FF2B5EF4-FFF2-40B4-BE49-F238E27FC236}">
                <a16:creationId xmlns:a16="http://schemas.microsoft.com/office/drawing/2014/main" id="{6FE5DE3B-50DE-9B20-682A-D66754ADAE3F}"/>
              </a:ext>
            </a:extLst>
          </p:cNvPr>
          <p:cNvSpPr txBox="1"/>
          <p:nvPr/>
        </p:nvSpPr>
        <p:spPr>
          <a:xfrm>
            <a:off x="558800" y="4723122"/>
            <a:ext cx="6096000" cy="954107"/>
          </a:xfrm>
          <a:prstGeom prst="rect">
            <a:avLst/>
          </a:prstGeom>
          <a:noFill/>
        </p:spPr>
        <p:txBody>
          <a:bodyPr wrap="square">
            <a:spAutoFit/>
          </a:bodyPr>
          <a:lstStyle/>
          <a:p>
            <a:r>
              <a:rPr lang="en-US" sz="1400" dirty="0"/>
              <a:t>This trend is followed by: accuracy, total trial duration, duration of exploration and decision periods, fixation duration, fixation number and number of switches of bottom cards during exploration period, total number of fixations and of switches.</a:t>
            </a:r>
          </a:p>
        </p:txBody>
      </p:sp>
      <p:sp>
        <p:nvSpPr>
          <p:cNvPr id="9" name="TextBox 8">
            <a:extLst>
              <a:ext uri="{FF2B5EF4-FFF2-40B4-BE49-F238E27FC236}">
                <a16:creationId xmlns:a16="http://schemas.microsoft.com/office/drawing/2014/main" id="{30CA122C-AC86-D85A-5C42-1D14F4095A98}"/>
              </a:ext>
            </a:extLst>
          </p:cNvPr>
          <p:cNvSpPr txBox="1"/>
          <p:nvPr/>
        </p:nvSpPr>
        <p:spPr>
          <a:xfrm>
            <a:off x="6773334" y="1919289"/>
            <a:ext cx="4732866" cy="2246769"/>
          </a:xfrm>
          <a:prstGeom prst="rect">
            <a:avLst/>
          </a:prstGeom>
          <a:noFill/>
        </p:spPr>
        <p:txBody>
          <a:bodyPr wrap="square">
            <a:spAutoFit/>
          </a:bodyPr>
          <a:lstStyle/>
          <a:p>
            <a:r>
              <a:rPr lang="en-US" sz="1400" dirty="0"/>
              <a:t>In general, the differences between the means and medians of each variable depending on prior accuracy are small and non significant. In addition, when analyzing session by session, there is much variability. </a:t>
            </a:r>
            <a:endParaRPr lang="en-DK" sz="1400" dirty="0"/>
          </a:p>
          <a:p>
            <a:endParaRPr lang="en-US" sz="1400" dirty="0"/>
          </a:p>
          <a:p>
            <a:endParaRPr lang="en-US" sz="1400" dirty="0"/>
          </a:p>
          <a:p>
            <a:r>
              <a:rPr lang="en-US" sz="1400" dirty="0"/>
              <a:t>Maybe this is why, when </a:t>
            </a:r>
            <a:r>
              <a:rPr lang="en-US" sz="1400" u="sng" dirty="0"/>
              <a:t>modelling </a:t>
            </a:r>
            <a:r>
              <a:rPr lang="en-US" sz="1400" dirty="0"/>
              <a:t>the relationship between prior accuracy and children’s information-seeking patterns, I found no significant correlations (it could also have to do with how I modelled the relationships). </a:t>
            </a:r>
          </a:p>
        </p:txBody>
      </p:sp>
      <p:sp>
        <p:nvSpPr>
          <p:cNvPr id="11" name="TextBox 10">
            <a:extLst>
              <a:ext uri="{FF2B5EF4-FFF2-40B4-BE49-F238E27FC236}">
                <a16:creationId xmlns:a16="http://schemas.microsoft.com/office/drawing/2014/main" id="{E52C3BFA-B655-692E-897B-8FC565A69A66}"/>
              </a:ext>
            </a:extLst>
          </p:cNvPr>
          <p:cNvSpPr txBox="1"/>
          <p:nvPr/>
        </p:nvSpPr>
        <p:spPr>
          <a:xfrm>
            <a:off x="6773334" y="4394659"/>
            <a:ext cx="4580466" cy="1600438"/>
          </a:xfrm>
          <a:prstGeom prst="rect">
            <a:avLst/>
          </a:prstGeom>
          <a:noFill/>
        </p:spPr>
        <p:txBody>
          <a:bodyPr wrap="square">
            <a:spAutoFit/>
          </a:bodyPr>
          <a:lstStyle/>
          <a:p>
            <a:pPr marL="0" indent="0">
              <a:buNone/>
            </a:pPr>
            <a:r>
              <a:rPr lang="en-US" sz="1400" dirty="0"/>
              <a:t>I also investigated if sessions tended to change for each variable (difference between the value of a feature between a trial and the next one – if the difference is negative, then they improved from one trial to the next). When the prior trial was incorrect, in general children did worse than before. When the prior trial was correct, children tended to improve or at least to stay the same. </a:t>
            </a:r>
          </a:p>
        </p:txBody>
      </p:sp>
    </p:spTree>
    <p:extLst>
      <p:ext uri="{BB962C8B-B14F-4D97-AF65-F5344CB8AC3E}">
        <p14:creationId xmlns:p14="http://schemas.microsoft.com/office/powerpoint/2010/main" val="158758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22D0-8953-6CA1-7A37-B0988A3C6210}"/>
              </a:ext>
            </a:extLst>
          </p:cNvPr>
          <p:cNvSpPr>
            <a:spLocks noGrp="1"/>
          </p:cNvSpPr>
          <p:nvPr>
            <p:ph type="title"/>
          </p:nvPr>
        </p:nvSpPr>
        <p:spPr>
          <a:xfrm>
            <a:off x="643467" y="144991"/>
            <a:ext cx="10515600" cy="1325563"/>
          </a:xfrm>
        </p:spPr>
        <p:txBody>
          <a:bodyPr>
            <a:normAutofit/>
          </a:bodyPr>
          <a:lstStyle/>
          <a:p>
            <a:r>
              <a:rPr lang="en-US" sz="2000" b="1" dirty="0">
                <a:latin typeface="+mn-lt"/>
              </a:rPr>
              <a:t>Hypothesis 3: </a:t>
            </a:r>
            <a:r>
              <a:rPr lang="en-US" sz="2000" i="0" dirty="0">
                <a:effectLst/>
                <a:latin typeface="system-ui"/>
              </a:rPr>
              <a:t>As children gain experience with the task, they may become more efficient in their information-seeking strategies, which may lead to fewer mistakes</a:t>
            </a:r>
            <a:endParaRPr lang="en-DK" sz="2000" dirty="0"/>
          </a:p>
        </p:txBody>
      </p:sp>
      <p:sp>
        <p:nvSpPr>
          <p:cNvPr id="3" name="Content Placeholder 2">
            <a:extLst>
              <a:ext uri="{FF2B5EF4-FFF2-40B4-BE49-F238E27FC236}">
                <a16:creationId xmlns:a16="http://schemas.microsoft.com/office/drawing/2014/main" id="{2933EF1A-A08B-6DA6-156E-4947352C3455}"/>
              </a:ext>
            </a:extLst>
          </p:cNvPr>
          <p:cNvSpPr>
            <a:spLocks noGrp="1"/>
          </p:cNvSpPr>
          <p:nvPr>
            <p:ph idx="1"/>
          </p:nvPr>
        </p:nvSpPr>
        <p:spPr>
          <a:xfrm>
            <a:off x="643467" y="1368425"/>
            <a:ext cx="10515600" cy="4351338"/>
          </a:xfrm>
        </p:spPr>
        <p:txBody>
          <a:bodyPr>
            <a:normAutofit/>
          </a:bodyPr>
          <a:lstStyle/>
          <a:p>
            <a:pPr marL="0" indent="0">
              <a:buNone/>
            </a:pPr>
            <a:r>
              <a:rPr lang="en-US" sz="1400" dirty="0"/>
              <a:t>Cumulative accuracy: two clusters</a:t>
            </a:r>
          </a:p>
          <a:p>
            <a:pPr marL="0" indent="0">
              <a:buNone/>
            </a:pPr>
            <a:endParaRPr lang="en-US" sz="2000" dirty="0"/>
          </a:p>
        </p:txBody>
      </p:sp>
      <p:pic>
        <p:nvPicPr>
          <p:cNvPr id="5" name="Picture 4">
            <a:extLst>
              <a:ext uri="{FF2B5EF4-FFF2-40B4-BE49-F238E27FC236}">
                <a16:creationId xmlns:a16="http://schemas.microsoft.com/office/drawing/2014/main" id="{42FD955E-FE51-BFE3-3912-E56F0F395EB3}"/>
              </a:ext>
            </a:extLst>
          </p:cNvPr>
          <p:cNvPicPr>
            <a:picLocks noChangeAspect="1"/>
          </p:cNvPicPr>
          <p:nvPr/>
        </p:nvPicPr>
        <p:blipFill>
          <a:blip r:embed="rId2"/>
          <a:stretch>
            <a:fillRect/>
          </a:stretch>
        </p:blipFill>
        <p:spPr>
          <a:xfrm>
            <a:off x="465667" y="1649942"/>
            <a:ext cx="4030030" cy="4927600"/>
          </a:xfrm>
          <a:prstGeom prst="rect">
            <a:avLst/>
          </a:prstGeom>
        </p:spPr>
      </p:pic>
      <p:sp>
        <p:nvSpPr>
          <p:cNvPr id="7" name="TextBox 6">
            <a:extLst>
              <a:ext uri="{FF2B5EF4-FFF2-40B4-BE49-F238E27FC236}">
                <a16:creationId xmlns:a16="http://schemas.microsoft.com/office/drawing/2014/main" id="{B2982252-6E27-E6F3-FB06-295512B859DF}"/>
              </a:ext>
            </a:extLst>
          </p:cNvPr>
          <p:cNvSpPr txBox="1"/>
          <p:nvPr/>
        </p:nvSpPr>
        <p:spPr>
          <a:xfrm>
            <a:off x="5240867" y="2545053"/>
            <a:ext cx="6096000" cy="2462213"/>
          </a:xfrm>
          <a:prstGeom prst="rect">
            <a:avLst/>
          </a:prstGeom>
          <a:noFill/>
        </p:spPr>
        <p:txBody>
          <a:bodyPr wrap="square">
            <a:spAutoFit/>
          </a:bodyPr>
          <a:lstStyle/>
          <a:p>
            <a:r>
              <a:rPr lang="en-US" sz="1400" dirty="0"/>
              <a:t>When </a:t>
            </a:r>
            <a:r>
              <a:rPr lang="en-US" sz="1400" u="sng" dirty="0"/>
              <a:t>modelling </a:t>
            </a:r>
            <a:r>
              <a:rPr lang="en-US" sz="1400" dirty="0"/>
              <a:t>the relationship between trial number (progression) and children’s information-seeking patterns, I found a significant relationship for the following variables:</a:t>
            </a:r>
          </a:p>
          <a:p>
            <a:endParaRPr lang="en-US" sz="1400" dirty="0"/>
          </a:p>
          <a:p>
            <a:r>
              <a:rPr lang="en-US" sz="1400" dirty="0"/>
              <a:t>- Cumulative Accuracy: only significant when considering the clusters (positive correlation for cluster 1 and negative for cluster 2). </a:t>
            </a:r>
          </a:p>
          <a:p>
            <a:endParaRPr lang="en-US" sz="1400" dirty="0"/>
          </a:p>
          <a:p>
            <a:r>
              <a:rPr lang="en-US" sz="1400" dirty="0"/>
              <a:t>- Fixation duration and number of fixations of bottom cards during exploration: positive relationship</a:t>
            </a:r>
          </a:p>
          <a:p>
            <a:endParaRPr lang="en-US" sz="1400" dirty="0"/>
          </a:p>
          <a:p>
            <a:r>
              <a:rPr lang="en-US" sz="1400" dirty="0"/>
              <a:t>However, the coefficients are extremely small. </a:t>
            </a:r>
          </a:p>
        </p:txBody>
      </p:sp>
    </p:spTree>
    <p:extLst>
      <p:ext uri="{BB962C8B-B14F-4D97-AF65-F5344CB8AC3E}">
        <p14:creationId xmlns:p14="http://schemas.microsoft.com/office/powerpoint/2010/main" val="30284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576</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system-ui</vt:lpstr>
      <vt:lpstr>Office Theme</vt:lpstr>
      <vt:lpstr>Thesis results</vt:lpstr>
      <vt:lpstr>Hypothesis 1: As task complexity increases (higher difficulty), children may extend their exploration periods, fixate on images longer and more frequently, and exhibit heightened image-switching behavior. </vt:lpstr>
      <vt:lpstr>Hypothesis 2: Following successful trials, infants may shorten their exploration durations. In response to errors, they may exhibit prolonged gaze durations on the images. After experiencing errors, they may demonstrate heightened eye-switching behaviour as they attempt to optimize their performance.</vt:lpstr>
      <vt:lpstr>Hypothesis 3: As children gain experience with the task, they may become more efficient in their information-seeking strategies, which may lead to fewer mistakes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results</dc:title>
  <dc:creator>Medawar Dumandzic, Julieta</dc:creator>
  <cp:lastModifiedBy>Medawar Dumandzic, Julieta</cp:lastModifiedBy>
  <cp:revision>1</cp:revision>
  <dcterms:created xsi:type="dcterms:W3CDTF">2024-05-03T20:27:26Z</dcterms:created>
  <dcterms:modified xsi:type="dcterms:W3CDTF">2024-05-03T21:32:25Z</dcterms:modified>
</cp:coreProperties>
</file>