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ABFC9-2B18-4AE2-9CE8-46D3ACA85AD1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B44851-35AF-4693-ABCE-AC293E02DF5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CCAB65-C840-44A1-B34E-4E0DADFB4FB8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CCE44-35B0-4295-B7B0-E93B92033B2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8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12E506-907E-4ADC-ABDF-F485012E2848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7E129E-8C97-4071-AAE0-89CEDFD7204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9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D0AEC3-8FB9-49DE-A52F-B80A517C50BB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45D627-08DB-4A4A-8B2B-3076D85C2A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902284-638D-426E-9096-9532197EA2B0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E98B34-38EF-4154-8243-3EA38DA6F7C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8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FEA2CE-684D-4891-8719-E154BC8DFE54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8BFE88-F8C0-401A-9ECE-4CF825341F1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E493F-D8BE-4F53-BEFB-CE1AADF01967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10CF45-0D7A-4784-A53C-583847A715A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C31576-8A0E-408B-9297-FA6DC741D1A8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1FCE08-FC76-4B3D-8F95-C8BF9C58ABC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78E7F5-9344-46EF-A707-07EA05F2D413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CE93C8-4DAD-4DD1-98DF-4A80B77BA9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8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02691-1393-4BC9-A7A5-8504614371F4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69AFF0-6E40-452A-8FF1-1B44F395A12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5A82CA-1AE7-4740-8FFE-929F03310412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20A6FB-CD34-4F74-9374-D9055F9F48D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EF508D5-741B-4981-9CD6-266EE5582523}" type="datetime1">
              <a:rPr lang="fr-FR"/>
              <a:pPr lvl="0"/>
              <a:t>26/10/2015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D155A1-6EFB-4635-8B18-B96B48A91AD5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</a:t>
            </a:r>
          </a:p>
        </p:txBody>
      </p:sp>
      <p:sp>
        <p:nvSpPr>
          <p:cNvPr id="3" name="Sous-titre 2"/>
          <p:cNvSpPr txBox="1"/>
          <p:nvPr/>
        </p:nvSpPr>
        <p:spPr>
          <a:xfrm>
            <a:off x="443584" y="1412775"/>
            <a:ext cx="8424934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6712"/>
            <a:ext cx="9144000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Very happy over very unhappy: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 ratio du nombre de gens répondant ‘Very   Happy’ sur le nombre de gens répondant ‘Not at all happy’ à Q1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7784" y="1483047"/>
            <a:ext cx="8388422" cy="51382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10131" y="1218483"/>
            <a:ext cx="647934" cy="246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0,13</a:t>
            </a: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6" name="ZoneTexte 6"/>
          <p:cNvSpPr txBox="1"/>
          <p:nvPr/>
        </p:nvSpPr>
        <p:spPr>
          <a:xfrm>
            <a:off x="5796134" y="1956770"/>
            <a:ext cx="26642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Malaisie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07506" y="908721"/>
            <a:ext cx="8856988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Satisfaits: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 proportion de gens répondant 6 or above à Q2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3775" y="1275203"/>
            <a:ext cx="8604449" cy="5582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283686" y="1028983"/>
            <a:ext cx="647934" cy="246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0,40</a:t>
            </a: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6" name="ZoneTexte 6"/>
          <p:cNvSpPr txBox="1"/>
          <p:nvPr/>
        </p:nvSpPr>
        <p:spPr>
          <a:xfrm>
            <a:off x="6236198" y="2852937"/>
            <a:ext cx="26642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Pays-Bas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477" y="1084332"/>
            <a:ext cx="8976463" cy="5767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/>
          <p:cNvSpPr/>
          <p:nvPr/>
        </p:nvSpPr>
        <p:spPr>
          <a:xfrm>
            <a:off x="24734" y="761164"/>
            <a:ext cx="9040206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Indicateur de satisfaction: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 moyenne des réponses à Q2, où on a remplacé l’échelle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 – 10 par -5 – 5 (0 exclu)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8351279" y="1375522"/>
            <a:ext cx="647934" cy="40011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0,33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endParaRPr lang="fr-FR" sz="1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6" name="ZoneTexte 6"/>
          <p:cNvSpPr txBox="1"/>
          <p:nvPr/>
        </p:nvSpPr>
        <p:spPr>
          <a:xfrm>
            <a:off x="6236198" y="2924946"/>
            <a:ext cx="26642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Colombie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9879" y="1556793"/>
            <a:ext cx="9050109" cy="54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/>
          <p:cNvSpPr/>
          <p:nvPr/>
        </p:nvSpPr>
        <p:spPr>
          <a:xfrm>
            <a:off x="-25584" y="1031452"/>
            <a:ext cx="9169584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Indicateur de bonheur 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la moyenne des réponses à Q1, en attribuant les notes -2, -1, 1 et 2 aux différentes réponses</a:t>
            </a:r>
          </a:p>
        </p:txBody>
      </p:sp>
      <p:sp>
        <p:nvSpPr>
          <p:cNvPr id="4" name="Rectangle 4"/>
          <p:cNvSpPr/>
          <p:nvPr/>
        </p:nvSpPr>
        <p:spPr>
          <a:xfrm>
            <a:off x="8349432" y="1383679"/>
            <a:ext cx="647934" cy="246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0,18</a:t>
            </a: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6" name="ZoneTexte 7"/>
          <p:cNvSpPr txBox="1"/>
          <p:nvPr/>
        </p:nvSpPr>
        <p:spPr>
          <a:xfrm>
            <a:off x="6623721" y="3140963"/>
            <a:ext cx="2049673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Nigéria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Il y a une petite corrélation entre PIB/habitant et bonheur d’un pays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Il y a un lien entre macro-région et bonheur du pays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Les pays les plus riches ne sont pas forcément les plus heureux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S’il y a un lien entre PIB/hab et bonheur du pays, c’est un lien d’impossibilité : un pays riche ne peut pas être malheureux </a:t>
            </a:r>
            <a:r>
              <a:rPr lang="fr-FR" sz="16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Mais attention, ce résultat n’est vérifié qu’à notre époque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Une étude comparée plus poussée (sur d’autres indicateurs que le PIB/hab) de l’Amérique du Sud et de l’ex-URSS pourrait permettre de trouver des mécanismes explicatifs au bonheur plus précis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“we show that average life satisfaction is higher in countries with greater GDP per capita”, “We then show that additional, affect-specific measures of subjective well-being, such as whether an individual felt enjoyment or love, or did not feel pain, are all higher in countries with higher per capita GDP”,  “Absolute income appears to play a central role in determining subjective well-being” </a:t>
            </a:r>
            <a:r>
              <a:rPr lang="en-US" sz="11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Daniel Sacks, Betsey Stevenson and Justin Wolfers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5658" y="2489042"/>
            <a:ext cx="5253776" cy="383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6199723"/>
            <a:ext cx="9144000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“There should be a new rule: each and every new regulation and tax should be judged against how it will affect the UK’s GDP” </a:t>
            </a:r>
            <a:r>
              <a:rPr lang="fr-FR" sz="11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Allister Heath, </a:t>
            </a:r>
            <a:r>
              <a:rPr lang="fr-FR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Telegraph</a:t>
            </a: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Ce qu’en disent les économistes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“As it shows, once a country has over $15,000 per head, its level of happiness appears to be independent of its income per head. For poorer countries, however, there is a clear impact of income on happiness” </a:t>
            </a:r>
            <a:r>
              <a:rPr lang="en-US" sz="11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Richard Layard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5694" y="1771677"/>
            <a:ext cx="4919709" cy="46816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Ce qu’en disent les économistes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Ce que j’en pense</a:t>
            </a:r>
          </a:p>
        </p:txBody>
      </p:sp>
      <p:sp>
        <p:nvSpPr>
          <p:cNvPr id="3" name="Sous-titre 2"/>
          <p:cNvSpPr txBox="1"/>
          <p:nvPr/>
        </p:nvSpPr>
        <p:spPr>
          <a:xfrm>
            <a:off x="0" y="1556793"/>
            <a:ext cx="9144000" cy="46085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telles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enquêtes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doivent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se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donner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un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objectif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: la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recherche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réformes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politiques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qui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rendent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les gens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durablement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heureux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Dans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enquêtes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d’opinions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ça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serait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plus simple de demander aux gens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qui les rend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heureux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et de porter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nos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efforts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mécanismes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du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bonheur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plutôt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sur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des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indicateurs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le PIB/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hab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: un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indicateur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à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peine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corrélé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avec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qu’ils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veulent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vraiment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2000" b="0" i="0" u="sng" strike="noStrike" kern="1200" cap="none" spc="0" baseline="0" dirty="0">
                <a:solidFill>
                  <a:srgbClr val="1F497D"/>
                </a:solidFill>
                <a:uFillTx/>
                <a:latin typeface="Calibri"/>
              </a:rPr>
              <a:t>Wegivethe99percents.org/</a:t>
            </a:r>
            <a:r>
              <a:rPr lang="en-US" sz="2000" b="0" i="0" u="sng" strike="noStrike" kern="1200" cap="none" spc="0" baseline="0" dirty="0" err="1">
                <a:solidFill>
                  <a:srgbClr val="1F497D"/>
                </a:solidFill>
                <a:uFillTx/>
                <a:latin typeface="Calibri"/>
              </a:rPr>
              <a:t>francais</a:t>
            </a:r>
            <a:r>
              <a:rPr lang="en-US" sz="2000" b="0" i="0" u="sng" strike="noStrike" kern="1200" cap="none" spc="0" baseline="0" dirty="0">
                <a:solidFill>
                  <a:srgbClr val="1F497D"/>
                </a:solidFill>
                <a:uFillTx/>
                <a:latin typeface="Calibri"/>
              </a:rPr>
              <a:t>/</a:t>
            </a:r>
            <a:r>
              <a:rPr lang="en-US" sz="2000" b="0" i="0" u="sng" strike="noStrike" kern="1200" cap="none" spc="0" baseline="0" dirty="0" err="1">
                <a:solidFill>
                  <a:srgbClr val="1F497D"/>
                </a:solidFill>
                <a:uFillTx/>
                <a:latin typeface="Calibri"/>
              </a:rPr>
              <a:t>questionnaire.php</a:t>
            </a:r>
            <a:endParaRPr lang="en-US" sz="2000" b="0" i="0" u="sng" strike="noStrike" kern="1200" cap="none" spc="0" baseline="0" dirty="0">
              <a:solidFill>
                <a:srgbClr val="1F497D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Comment peut-on expliquer qu’un pays est plus heureux qu’un autre ?</a:t>
            </a:r>
          </a:p>
        </p:txBody>
      </p:sp>
      <p:sp>
        <p:nvSpPr>
          <p:cNvPr id="3" name="Sous-titre 2"/>
          <p:cNvSpPr txBox="1"/>
          <p:nvPr/>
        </p:nvSpPr>
        <p:spPr>
          <a:xfrm>
            <a:off x="443584" y="1412775"/>
            <a:ext cx="8424934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Comment peut-on expliquer qu’un pays est plus heureux qu’un autre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Plus notre pays est riche, plus on est heureux ?...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Hypothèse scientifique à tester</a:t>
            </a:r>
          </a:p>
        </p:txBody>
      </p:sp>
      <p:sp>
        <p:nvSpPr>
          <p:cNvPr id="3" name="Sous-titre 2"/>
          <p:cNvSpPr txBox="1"/>
          <p:nvPr/>
        </p:nvSpPr>
        <p:spPr>
          <a:xfrm>
            <a:off x="443584" y="1412775"/>
            <a:ext cx="8424934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0" y="32653"/>
            <a:ext cx="9252520" cy="6825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Comment peut-on expliquer qu’un pays est plus heureux qu’un autre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Plus notre pays est riche, plus on est heureux ?...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Hypothèse scientifique à tester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… Mais qu’est-ce que le bonheur d’un pays ?</a:t>
            </a:r>
          </a:p>
        </p:txBody>
      </p:sp>
      <p:sp>
        <p:nvSpPr>
          <p:cNvPr id="3" name="Sous-titre 2"/>
          <p:cNvSpPr txBox="1"/>
          <p:nvPr/>
        </p:nvSpPr>
        <p:spPr>
          <a:xfrm>
            <a:off x="443584" y="1412775"/>
            <a:ext cx="8424934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ous-titre 2"/>
              <p:cNvSpPr txBox="1"/>
              <p:nvPr/>
            </p:nvSpPr>
            <p:spPr>
              <a:xfrm>
                <a:off x="0" y="32653"/>
                <a:ext cx="9252520" cy="6825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Quel est le pays le plus heureux ?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Comment peut-on expliquer qu’un pays est plus heureux qu’un autre ?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Plus notre pays est riche, plus on est heureux ?...</a:t>
                </a:r>
              </a:p>
              <a:p>
                <a:pPr marL="742950" marR="0" lvl="1" indent="-285750" algn="l" defTabSz="914400" rtl="0" fontAlgn="auto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8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 Hypothèse scientifique à tester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… Mais qu’est-ce que le bonheur d’un pays ?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On doit définir un indicateur de « bonheur »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On a à notre disposition les résultats d’une enquête mondiale (</a:t>
                </a:r>
                <a:r>
                  <a:rPr lang="fr-FR" sz="2400" b="0" i="1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World Values Survey</a:t>
                </a: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) dont deux questions mesurent le bonheur :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	- Feeling of happiness : </a:t>
                </a:r>
                <a:r>
                  <a:rPr lang="fr-FR" sz="16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Very happy/Quite happy/Not very happy/Not at all happy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	- Satisfaction with your life :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>
                            <a:latin typeface="Cambria Math"/>
                          </a:rPr>
                          <m:t>1</m:t>
                        </m:r>
                        <m:r>
                          <a:rPr lang="fr-FR" i="0">
                            <a:latin typeface="Cambria Math"/>
                          </a:rPr>
                          <m:t>;10</m:t>
                        </m:r>
                      </m:e>
                    </m:d>
                  </m:oMath>
                </a14:m>
                <a:r>
                  <a:rPr lang="en-US" sz="9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All things considered, how satisfied are you with your life as a whole these days?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9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32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32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32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53"/>
                <a:ext cx="9252520" cy="6825346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ous-titre 2"/>
          <p:cNvSpPr txBox="1"/>
          <p:nvPr/>
        </p:nvSpPr>
        <p:spPr>
          <a:xfrm>
            <a:off x="443584" y="1412775"/>
            <a:ext cx="8424934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ous-titre 2"/>
              <p:cNvSpPr txBox="1"/>
              <p:nvPr/>
            </p:nvSpPr>
            <p:spPr>
              <a:xfrm>
                <a:off x="0" y="32653"/>
                <a:ext cx="9252520" cy="6825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Quel est le pays le plus heureux ?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Comment peut-on expliquer qu’un pays est plus heureux qu’un autre ?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Plus notre pays est riche, plus on est heureux ?...</a:t>
                </a:r>
              </a:p>
              <a:p>
                <a:pPr marL="742950" marR="0" lvl="1" indent="-285750" algn="l" defTabSz="914400" rtl="0" fontAlgn="auto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8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 Hypothèse scientifique à tester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3200" b="0" i="0" u="none" strike="noStrike" kern="1200" cap="none" spc="0" baseline="0">
                    <a:solidFill>
                      <a:srgbClr val="FF0000"/>
                    </a:solidFill>
                    <a:uFillTx/>
                    <a:latin typeface="Calibri"/>
                  </a:rPr>
                  <a:t>… Mais qu’est-ce que le bonheur d’un pays ?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On doit définir un indicateur de « bonheur »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On a à notre disposition les résultats d’une enquête mondiale (</a:t>
                </a:r>
                <a:r>
                  <a:rPr lang="fr-FR" sz="2400" b="0" i="1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World Values Survey</a:t>
                </a: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) dont deux questions mesurent le bonheur :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	- Feeling of happiness : </a:t>
                </a:r>
                <a:r>
                  <a:rPr lang="fr-FR" sz="16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Very happy/Quite happy/Not very happy/Not at all happy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	- Satisfaction with your life :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>
                            <a:latin typeface="Cambria Math"/>
                          </a:rPr>
                          <m:t>1</m:t>
                        </m:r>
                        <m:r>
                          <a:rPr lang="fr-FR" i="0">
                            <a:latin typeface="Cambria Math"/>
                          </a:rPr>
                          <m:t>;10</m:t>
                        </m:r>
                      </m:e>
                    </m:d>
                  </m:oMath>
                </a14:m>
                <a:r>
                  <a:rPr lang="en-US" sz="9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All things considered, how satisfied are you with your life as a whole these days?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9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32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32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FFFFFF"/>
                    </a:solidFill>
                    <a:uFillTx/>
                  </a:defRPr>
                </a:pPr>
                <a:endParaRPr lang="fr-FR" sz="32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53"/>
                <a:ext cx="9252520" cy="6825346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ous-titre 2"/>
          <p:cNvSpPr txBox="1"/>
          <p:nvPr/>
        </p:nvSpPr>
        <p:spPr>
          <a:xfrm>
            <a:off x="443584" y="1412775"/>
            <a:ext cx="8424934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4" name="Sous-titre 2"/>
          <p:cNvSpPr txBox="1"/>
          <p:nvPr/>
        </p:nvSpPr>
        <p:spPr>
          <a:xfrm>
            <a:off x="0" y="5517233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indicateur choisissez-vous pour comparer les pays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3" name="Rectangle 3"/>
          <p:cNvSpPr/>
          <p:nvPr/>
        </p:nvSpPr>
        <p:spPr>
          <a:xfrm>
            <a:off x="35497" y="889848"/>
            <a:ext cx="9108502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Très heureux 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la proportion de gens répondant ‘Very Happy’ à Q1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790" y="1340766"/>
            <a:ext cx="8449915" cy="48965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/>
          <p:nvPr/>
        </p:nvSpPr>
        <p:spPr>
          <a:xfrm>
            <a:off x="8296735" y="1024813"/>
            <a:ext cx="647934" cy="246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0,03</a:t>
            </a:r>
          </a:p>
        </p:txBody>
      </p:sp>
      <p:sp>
        <p:nvSpPr>
          <p:cNvPr id="6" name="ZoneTexte 6"/>
          <p:cNvSpPr txBox="1"/>
          <p:nvPr/>
        </p:nvSpPr>
        <p:spPr>
          <a:xfrm>
            <a:off x="6479703" y="2132856"/>
            <a:ext cx="26642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Nigeria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91110" y="764703"/>
            <a:ext cx="8657356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Heureux: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 proportion de gens répondant ‘Very Happy’ or ‘Happy’ à Q1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515" y="1159139"/>
            <a:ext cx="8802307" cy="52942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268160" y="869823"/>
            <a:ext cx="647934" cy="246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0,25</a:t>
            </a: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6" name="ZoneTexte 6"/>
          <p:cNvSpPr txBox="1"/>
          <p:nvPr/>
        </p:nvSpPr>
        <p:spPr>
          <a:xfrm>
            <a:off x="6222848" y="2524521"/>
            <a:ext cx="26642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Nouvelle-Zélande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506" y="1173339"/>
            <a:ext cx="8971169" cy="56602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4677" y="804004"/>
            <a:ext cx="9007772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Très malheureux: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 proportion de gens répondant ‘Not at all happy’ à Q1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5258" y="927119"/>
            <a:ext cx="647934" cy="246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R² = 0,14</a:t>
            </a:r>
          </a:p>
        </p:txBody>
      </p:sp>
      <p:sp>
        <p:nvSpPr>
          <p:cNvPr id="5" name="Sous-titre 2"/>
          <p:cNvSpPr txBox="1"/>
          <p:nvPr/>
        </p:nvSpPr>
        <p:spPr>
          <a:xfrm>
            <a:off x="107506" y="116631"/>
            <a:ext cx="9180511" cy="876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Des indicateurs du bonheur d’un pays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Quel est le pays le plus heureux ? / Y a-t-il une corrélation entre bonheur et richesse d’un pays ?</a:t>
            </a:r>
          </a:p>
        </p:txBody>
      </p:sp>
      <p:sp>
        <p:nvSpPr>
          <p:cNvPr id="6" name="ZoneTexte 6"/>
          <p:cNvSpPr txBox="1"/>
          <p:nvPr/>
        </p:nvSpPr>
        <p:spPr>
          <a:xfrm>
            <a:off x="6236198" y="1926119"/>
            <a:ext cx="26642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FFFFFF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Nouvelle-Zélande / 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902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FABRE</dc:creator>
  <cp:lastModifiedBy>Adrien</cp:lastModifiedBy>
  <cp:revision>23</cp:revision>
  <dcterms:created xsi:type="dcterms:W3CDTF">2013-12-08T23:06:38Z</dcterms:created>
  <dcterms:modified xsi:type="dcterms:W3CDTF">2015-10-26T16:42:27Z</dcterms:modified>
</cp:coreProperties>
</file>