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B125-FABA-4DEC-B15A-4C0448F36677}" type="datetimeFigureOut">
              <a:rPr lang="es-AR" smtClean="0"/>
              <a:t>14/7/2023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630C84B-A95E-4A0B-9A75-DAA05298C8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284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B125-FABA-4DEC-B15A-4C0448F36677}" type="datetimeFigureOut">
              <a:rPr lang="es-AR" smtClean="0"/>
              <a:t>14/7/2023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C84B-A95E-4A0B-9A75-DAA05298C8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253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B125-FABA-4DEC-B15A-4C0448F36677}" type="datetimeFigureOut">
              <a:rPr lang="es-AR" smtClean="0"/>
              <a:t>14/7/2023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C84B-A95E-4A0B-9A75-DAA05298C8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459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B125-FABA-4DEC-B15A-4C0448F36677}" type="datetimeFigureOut">
              <a:rPr lang="es-AR" smtClean="0"/>
              <a:t>14/7/2023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C84B-A95E-4A0B-9A75-DAA05298C8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170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21A6B125-FABA-4DEC-B15A-4C0448F36677}" type="datetimeFigureOut">
              <a:rPr lang="es-AR" smtClean="0"/>
              <a:t>14/7/2023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s-A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630C84B-A95E-4A0B-9A75-DAA05298C8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755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B125-FABA-4DEC-B15A-4C0448F36677}" type="datetimeFigureOut">
              <a:rPr lang="es-AR" smtClean="0"/>
              <a:t>14/7/2023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C84B-A95E-4A0B-9A75-DAA05298C8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258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B125-FABA-4DEC-B15A-4C0448F36677}" type="datetimeFigureOut">
              <a:rPr lang="es-AR" smtClean="0"/>
              <a:t>14/7/2023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C84B-A95E-4A0B-9A75-DAA05298C8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534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B125-FABA-4DEC-B15A-4C0448F36677}" type="datetimeFigureOut">
              <a:rPr lang="es-AR" smtClean="0"/>
              <a:t>14/7/2023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C84B-A95E-4A0B-9A75-DAA05298C8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654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B125-FABA-4DEC-B15A-4C0448F36677}" type="datetimeFigureOut">
              <a:rPr lang="es-AR" smtClean="0"/>
              <a:t>14/7/2023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C84B-A95E-4A0B-9A75-DAA05298C8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977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B125-FABA-4DEC-B15A-4C0448F36677}" type="datetimeFigureOut">
              <a:rPr lang="es-AR" smtClean="0"/>
              <a:t>14/7/2023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C84B-A95E-4A0B-9A75-DAA05298C8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357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1A6B125-FABA-4DEC-B15A-4C0448F36677}" type="datetimeFigureOut">
              <a:rPr lang="es-AR" smtClean="0"/>
              <a:t>14/7/2023</a:t>
            </a:fld>
            <a:endParaRPr lang="es-A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C84B-A95E-4A0B-9A75-DAA05298C8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832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21A6B125-FABA-4DEC-B15A-4C0448F36677}" type="datetimeFigureOut">
              <a:rPr lang="es-AR" smtClean="0"/>
              <a:t>14/7/2023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s-A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630C84B-A95E-4A0B-9A75-DAA05298C8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687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40ABD-50CD-6A91-185A-8CA7F3F73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2223"/>
            <a:ext cx="9494520" cy="3035808"/>
          </a:xfrm>
        </p:spPr>
        <p:txBody>
          <a:bodyPr>
            <a:normAutofit/>
          </a:bodyPr>
          <a:lstStyle/>
          <a:p>
            <a:r>
              <a:rPr lang="es-AR" sz="4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Probabilidad de deserción de empleados</a:t>
            </a:r>
            <a:endParaRPr lang="es-AR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47937A-0D88-D9DE-FB95-CEFECF5A3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66268"/>
            <a:ext cx="5904322" cy="591532"/>
          </a:xfrm>
        </p:spPr>
        <p:txBody>
          <a:bodyPr/>
          <a:lstStyle/>
          <a:p>
            <a:r>
              <a:rPr lang="es-AR" dirty="0"/>
              <a:t>Autor: Julieta Sanchez Diaz</a:t>
            </a:r>
          </a:p>
        </p:txBody>
      </p:sp>
    </p:spTree>
    <p:extLst>
      <p:ext uri="{BB962C8B-B14F-4D97-AF65-F5344CB8AC3E}">
        <p14:creationId xmlns:p14="http://schemas.microsoft.com/office/powerpoint/2010/main" val="277535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03378-CE00-94A4-6311-25E96F74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2486527"/>
            <a:ext cx="10216896" cy="875738"/>
          </a:xfrm>
        </p:spPr>
        <p:txBody>
          <a:bodyPr>
            <a:normAutofit/>
          </a:bodyPr>
          <a:lstStyle/>
          <a:p>
            <a:r>
              <a:rPr lang="es-AR" sz="3200" b="1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Objetivos</a:t>
            </a:r>
            <a:endParaRPr lang="es-AR" sz="3200" dirty="0">
              <a:latin typeface="Corbel" panose="020B0503020204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1798FE-FA9F-84C0-1AEB-1E4E7D188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91918"/>
            <a:ext cx="10058400" cy="854884"/>
          </a:xfrm>
        </p:spPr>
        <p:txBody>
          <a:bodyPr/>
          <a:lstStyle/>
          <a:p>
            <a:pPr marL="0" indent="0">
              <a:buNone/>
            </a:pPr>
            <a:r>
              <a:rPr lang="es-AR" b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Por solicitud de la Gerencia General se realiza el siguiente análisis del área de Recursos Humanos al detectar renuncias de empleados valiosos</a:t>
            </a:r>
          </a:p>
          <a:p>
            <a:endParaRPr lang="es-AR" dirty="0">
              <a:latin typeface="Corbel" panose="020B0503020204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BB3159D-5B70-03EC-8B50-FFC8C7C62BD2}"/>
              </a:ext>
            </a:extLst>
          </p:cNvPr>
          <p:cNvSpPr txBox="1">
            <a:spLocks/>
          </p:cNvSpPr>
          <p:nvPr/>
        </p:nvSpPr>
        <p:spPr>
          <a:xfrm>
            <a:off x="1069848" y="637033"/>
            <a:ext cx="10210800" cy="85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>
                <a:solidFill>
                  <a:srgbClr val="000000"/>
                </a:solidFill>
                <a:latin typeface="Corbel" panose="020B0503020204020204" pitchFamily="34" charset="0"/>
              </a:rPr>
              <a:t>Motivación y audiencia</a:t>
            </a:r>
            <a:endParaRPr lang="es-AR" sz="3200" dirty="0">
              <a:latin typeface="Corbel" panose="020B0503020204020204" pitchFamily="34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B56233D-56AF-D3CE-B5A3-0A81C55F5F66}"/>
              </a:ext>
            </a:extLst>
          </p:cNvPr>
          <p:cNvSpPr txBox="1">
            <a:spLocks/>
          </p:cNvSpPr>
          <p:nvPr/>
        </p:nvSpPr>
        <p:spPr>
          <a:xfrm>
            <a:off x="1069848" y="3362265"/>
            <a:ext cx="10058400" cy="2188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b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El objetivo general de este Análisis será determinar cuales son las características de los empleados que tienen mas probabilidad de renunciar al empleo.</a:t>
            </a:r>
          </a:p>
          <a:p>
            <a:r>
              <a:rPr lang="es-AR" b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Intentar reducir el tiempo de selección de candidatos</a:t>
            </a:r>
          </a:p>
          <a:p>
            <a:r>
              <a:rPr lang="es-AR" b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Implementar medidas para retener a los empleados que la Empresa desee mantener</a:t>
            </a:r>
          </a:p>
          <a:p>
            <a:endParaRPr lang="es-AR" dirty="0">
              <a:latin typeface="Corbel" panose="020B0503020204020204" pitchFamily="34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AF92F76-1C5A-B004-2491-A50112E0038C}"/>
              </a:ext>
            </a:extLst>
          </p:cNvPr>
          <p:cNvCxnSpPr>
            <a:cxnSpLocks/>
          </p:cNvCxnSpPr>
          <p:nvPr/>
        </p:nvCxnSpPr>
        <p:spPr>
          <a:xfrm>
            <a:off x="1159497" y="1357460"/>
            <a:ext cx="9468000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3D65247-2299-146A-6ADB-CACB86E34CB8}"/>
              </a:ext>
            </a:extLst>
          </p:cNvPr>
          <p:cNvCxnSpPr>
            <a:cxnSpLocks/>
          </p:cNvCxnSpPr>
          <p:nvPr/>
        </p:nvCxnSpPr>
        <p:spPr>
          <a:xfrm>
            <a:off x="1161065" y="3225541"/>
            <a:ext cx="9468000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64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5F6CAE5-A4FF-6D5F-6D3D-68B27BD114B3}"/>
              </a:ext>
            </a:extLst>
          </p:cNvPr>
          <p:cNvSpPr txBox="1">
            <a:spLocks/>
          </p:cNvSpPr>
          <p:nvPr/>
        </p:nvSpPr>
        <p:spPr>
          <a:xfrm>
            <a:off x="1159497" y="1341419"/>
            <a:ext cx="9468000" cy="1080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s-AR" b="0" i="0" dirty="0">
                <a:solidFill>
                  <a:srgbClr val="212121"/>
                </a:solidFill>
                <a:effectLst/>
                <a:latin typeface="Corbel" panose="020B0503020204020204" pitchFamily="34" charset="0"/>
              </a:rPr>
              <a:t>La empresa gasta mas del 15% del salario de sus empleados en la tarea de contratar nuevos candidatos. Se dedica al menos un 40% de la jornada laboral de los responsables de RRHH a tareas de búsqueda, entrevistas, selección, etc.</a:t>
            </a:r>
            <a:endParaRPr lang="es-AR" dirty="0">
              <a:latin typeface="Corbel" panose="020B0503020204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80D2503-C01F-AA70-23BD-4886B24A02CA}"/>
              </a:ext>
            </a:extLst>
          </p:cNvPr>
          <p:cNvSpPr txBox="1">
            <a:spLocks/>
          </p:cNvSpPr>
          <p:nvPr/>
        </p:nvSpPr>
        <p:spPr>
          <a:xfrm>
            <a:off x="1167518" y="637033"/>
            <a:ext cx="9468001" cy="560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500" dirty="0">
                <a:solidFill>
                  <a:srgbClr val="000000"/>
                </a:solidFill>
                <a:latin typeface="Corbel" panose="020B0503020204020204" pitchFamily="34" charset="0"/>
              </a:rPr>
              <a:t>Contexto Comercial</a:t>
            </a:r>
            <a:endParaRPr lang="es-AR" sz="2500" dirty="0">
              <a:latin typeface="Corbel" panose="020B0503020204020204" pitchFamily="34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AFA2A30-D9F4-1552-FE98-34049EF88E08}"/>
              </a:ext>
            </a:extLst>
          </p:cNvPr>
          <p:cNvCxnSpPr>
            <a:cxnSpLocks/>
          </p:cNvCxnSpPr>
          <p:nvPr/>
        </p:nvCxnSpPr>
        <p:spPr>
          <a:xfrm>
            <a:off x="1159497" y="1180998"/>
            <a:ext cx="9468000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51D2AE3-6716-0887-92B7-4A43293BB4B4}"/>
              </a:ext>
            </a:extLst>
          </p:cNvPr>
          <p:cNvSpPr txBox="1">
            <a:spLocks/>
          </p:cNvSpPr>
          <p:nvPr/>
        </p:nvSpPr>
        <p:spPr>
          <a:xfrm>
            <a:off x="1167519" y="3200402"/>
            <a:ext cx="9468000" cy="11871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s-AR" b="0" i="0" dirty="0">
                <a:solidFill>
                  <a:srgbClr val="212121"/>
                </a:solidFill>
                <a:effectLst/>
                <a:latin typeface="Corbel" panose="020B0503020204020204" pitchFamily="34" charset="0"/>
              </a:rPr>
              <a:t>Tanto la tarea de contratar, como la de retener empleados requieren de una inversión grande de tiempo y dinero. Cada vez que un empleado abandona su puesto, queda un cumulo de tareas pendientes o que se cubren con horas extras de otros empleados, sumado al tiempo que lleva capacitar y entrenar en el nuevo puesto a un empleado que ingresa.</a:t>
            </a:r>
            <a:endParaRPr lang="es-AR" dirty="0">
              <a:latin typeface="Corbel" panose="020B0503020204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E166667-4EBB-4C45-4D8F-2A438C433AAA}"/>
              </a:ext>
            </a:extLst>
          </p:cNvPr>
          <p:cNvSpPr txBox="1">
            <a:spLocks/>
          </p:cNvSpPr>
          <p:nvPr/>
        </p:nvSpPr>
        <p:spPr>
          <a:xfrm>
            <a:off x="1159497" y="2345518"/>
            <a:ext cx="9484044" cy="85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500" dirty="0">
                <a:solidFill>
                  <a:srgbClr val="000000"/>
                </a:solidFill>
                <a:latin typeface="Corbel" panose="020B0503020204020204" pitchFamily="34" charset="0"/>
              </a:rPr>
              <a:t>Problema Comercial</a:t>
            </a:r>
            <a:endParaRPr lang="es-AR" sz="2500" dirty="0">
              <a:latin typeface="Corbel" panose="020B0503020204020204" pitchFamily="34" charset="0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53A1817-39AC-E2CF-8091-49EDBB911C7C}"/>
              </a:ext>
            </a:extLst>
          </p:cNvPr>
          <p:cNvCxnSpPr>
            <a:cxnSpLocks/>
          </p:cNvCxnSpPr>
          <p:nvPr/>
        </p:nvCxnSpPr>
        <p:spPr>
          <a:xfrm>
            <a:off x="1167519" y="3049903"/>
            <a:ext cx="9468000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CE562114-F3DE-ECA5-2623-63BF09C83EDB}"/>
              </a:ext>
            </a:extLst>
          </p:cNvPr>
          <p:cNvSpPr txBox="1">
            <a:spLocks/>
          </p:cNvSpPr>
          <p:nvPr/>
        </p:nvSpPr>
        <p:spPr>
          <a:xfrm>
            <a:off x="1167519" y="5301916"/>
            <a:ext cx="9468000" cy="1187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s-AR" b="0" i="0" dirty="0">
                <a:solidFill>
                  <a:srgbClr val="212121"/>
                </a:solidFill>
                <a:effectLst/>
                <a:latin typeface="Corbel" panose="020B0503020204020204" pitchFamily="34" charset="0"/>
              </a:rPr>
              <a:t>La empresa gasta mas del 15% del salario de sus empleados en la tarea de contratar nuevos candidatos. Se dedica al menos un 40% de la jornada laboral de los responsables de RRHH a tareas de búsqueda, entrevistas, selección, etc.</a:t>
            </a:r>
            <a:endParaRPr lang="es-AR" dirty="0">
              <a:latin typeface="Corbel" panose="020B0503020204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91C675A-9A99-A635-77F0-3940F5937895}"/>
              </a:ext>
            </a:extLst>
          </p:cNvPr>
          <p:cNvSpPr txBox="1">
            <a:spLocks/>
          </p:cNvSpPr>
          <p:nvPr/>
        </p:nvSpPr>
        <p:spPr>
          <a:xfrm>
            <a:off x="1167518" y="4447032"/>
            <a:ext cx="10121151" cy="85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500" dirty="0">
                <a:solidFill>
                  <a:srgbClr val="000000"/>
                </a:solidFill>
                <a:latin typeface="Corbel" panose="020B0503020204020204" pitchFamily="34" charset="0"/>
              </a:rPr>
              <a:t>Contexto Analítico</a:t>
            </a:r>
            <a:endParaRPr lang="es-AR" sz="2500" dirty="0">
              <a:latin typeface="Corbel" panose="020B0503020204020204" pitchFamily="34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65BBA79-A641-A390-8CA4-39549CACFFAF}"/>
              </a:ext>
            </a:extLst>
          </p:cNvPr>
          <p:cNvCxnSpPr>
            <a:cxnSpLocks/>
          </p:cNvCxnSpPr>
          <p:nvPr/>
        </p:nvCxnSpPr>
        <p:spPr>
          <a:xfrm>
            <a:off x="1167518" y="5167459"/>
            <a:ext cx="9468001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0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1DCD59D-2ECB-9FF5-9BAD-B086F785C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36295"/>
            <a:ext cx="9557649" cy="340092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AR" b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¿Los empleados que trabajaron durante muchos años en la Empresa tienden a quedarse?</a:t>
            </a:r>
          </a:p>
          <a:p>
            <a:pPr>
              <a:buFontTx/>
              <a:buChar char="-"/>
            </a:pPr>
            <a:r>
              <a:rPr lang="es-AR" b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¿Los empleados con sueldos mas altos permanecen en la Empresa por mucho tiempo?</a:t>
            </a:r>
          </a:p>
          <a:p>
            <a:pPr>
              <a:buFontTx/>
              <a:buChar char="-"/>
            </a:pPr>
            <a:r>
              <a:rPr lang="es-AR" b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¿Los empleados que tienen largas distancias a su trabajo, suelen renunciar al poco tiempo?</a:t>
            </a:r>
          </a:p>
          <a:p>
            <a:pPr>
              <a:buFontTx/>
              <a:buChar char="-"/>
            </a:pPr>
            <a:r>
              <a:rPr lang="es-AR" b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¿Cuando los empleados tienen un alto numero de empresas en las que trabajaron, es probable que se vayan antes?</a:t>
            </a:r>
          </a:p>
          <a:p>
            <a:pPr>
              <a:buFontTx/>
              <a:buChar char="-"/>
            </a:pPr>
            <a:r>
              <a:rPr lang="es-AR" b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¿El estado civil tiene alguna relación con irse o quedarse?</a:t>
            </a:r>
            <a:endParaRPr lang="es-AR" dirty="0">
              <a:latin typeface="Corbel" panose="020B0503020204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697F358-406D-AA84-5195-5ADEAA584C76}"/>
              </a:ext>
            </a:extLst>
          </p:cNvPr>
          <p:cNvSpPr txBox="1">
            <a:spLocks/>
          </p:cNvSpPr>
          <p:nvPr/>
        </p:nvSpPr>
        <p:spPr>
          <a:xfrm>
            <a:off x="1069848" y="637033"/>
            <a:ext cx="9557649" cy="85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dirty="0">
                <a:solidFill>
                  <a:srgbClr val="000000"/>
                </a:solidFill>
                <a:latin typeface="Corbel" panose="020B0503020204020204" pitchFamily="34" charset="0"/>
              </a:rPr>
              <a:t>Preguntas de interés e hipótesis</a:t>
            </a:r>
            <a:endParaRPr lang="es-AR" sz="3200" dirty="0">
              <a:latin typeface="Corbel" panose="020B0503020204020204" pitchFamily="34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A002EF5-B952-A05D-DEFF-E30A8B26D666}"/>
              </a:ext>
            </a:extLst>
          </p:cNvPr>
          <p:cNvCxnSpPr>
            <a:cxnSpLocks/>
          </p:cNvCxnSpPr>
          <p:nvPr/>
        </p:nvCxnSpPr>
        <p:spPr>
          <a:xfrm>
            <a:off x="1159497" y="1357460"/>
            <a:ext cx="9468000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85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9A046-2541-0F17-67AD-5157BACA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90" y="5785803"/>
            <a:ext cx="4464678" cy="1083323"/>
          </a:xfrm>
        </p:spPr>
        <p:txBody>
          <a:bodyPr>
            <a:normAutofit/>
          </a:bodyPr>
          <a:lstStyle/>
          <a:p>
            <a:r>
              <a:rPr lang="es-AR" sz="1500" b="0" i="0" dirty="0">
                <a:solidFill>
                  <a:srgbClr val="212121"/>
                </a:solidFill>
                <a:effectLst/>
                <a:latin typeface="Corbel" panose="020B0503020204020204" pitchFamily="34" charset="0"/>
              </a:rPr>
              <a:t>Se observa que los Representantes de Ventas tienen ingresos muy bajos, e incluso los Jefes Científicos y Técnicos de Laboratorio tienen sueldos bajos.</a:t>
            </a:r>
            <a:endParaRPr lang="es-AR" sz="1500" dirty="0">
              <a:latin typeface="Corbel" panose="020B05030202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DF9443-9AB5-5F6D-5622-F0128D82CA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64" y="901699"/>
            <a:ext cx="4668342" cy="500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023AF906-00A9-6279-7870-C61AA7A8DFB2}"/>
              </a:ext>
            </a:extLst>
          </p:cNvPr>
          <p:cNvSpPr txBox="1">
            <a:spLocks/>
          </p:cNvSpPr>
          <p:nvPr/>
        </p:nvSpPr>
        <p:spPr>
          <a:xfrm>
            <a:off x="3013429" y="46816"/>
            <a:ext cx="5857855" cy="85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3200" dirty="0" err="1">
                <a:solidFill>
                  <a:srgbClr val="000000"/>
                </a:solidFill>
                <a:latin typeface="Corbel" panose="020B0503020204020204" pitchFamily="34" charset="0"/>
              </a:rPr>
              <a:t>Exploratory</a:t>
            </a:r>
            <a:r>
              <a:rPr lang="es-AR" sz="3200" dirty="0">
                <a:solidFill>
                  <a:srgbClr val="000000"/>
                </a:solidFill>
                <a:latin typeface="Corbel" panose="020B0503020204020204" pitchFamily="34" charset="0"/>
              </a:rPr>
              <a:t> Data </a:t>
            </a:r>
            <a:r>
              <a:rPr lang="es-AR" sz="3200" dirty="0" err="1">
                <a:solidFill>
                  <a:srgbClr val="000000"/>
                </a:solidFill>
                <a:latin typeface="Corbel" panose="020B0503020204020204" pitchFamily="34" charset="0"/>
              </a:rPr>
              <a:t>Analysis</a:t>
            </a:r>
            <a:r>
              <a:rPr lang="es-AR" sz="3200" dirty="0">
                <a:solidFill>
                  <a:srgbClr val="000000"/>
                </a:solidFill>
                <a:latin typeface="Corbel" panose="020B0503020204020204" pitchFamily="34" charset="0"/>
              </a:rPr>
              <a:t> (EDA)</a:t>
            </a:r>
            <a:endParaRPr lang="es-AR" sz="3200" dirty="0">
              <a:latin typeface="Corbel" panose="020B0503020204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A0C2BAC-EAFC-2F57-B4FD-1C6427378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768" y="1331095"/>
            <a:ext cx="6812882" cy="411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AE3B156-6B2E-01FD-675C-0DB5214288CC}"/>
              </a:ext>
            </a:extLst>
          </p:cNvPr>
          <p:cNvSpPr txBox="1">
            <a:spLocks/>
          </p:cNvSpPr>
          <p:nvPr/>
        </p:nvSpPr>
        <p:spPr>
          <a:xfrm>
            <a:off x="5625894" y="5448921"/>
            <a:ext cx="5785016" cy="1424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500" b="0" dirty="0">
                <a:solidFill>
                  <a:srgbClr val="212121"/>
                </a:solidFill>
                <a:latin typeface="Corbel" panose="020B0503020204020204" pitchFamily="34" charset="0"/>
              </a:rPr>
              <a:t>En cuanto edades, se observa que en los extremos, jóvenes de 18 a 23 y a partir de los 51 años las personas se quedan en la empresa, a diferencia del rango que ronda los 30 años, que tiene mayor incidencia de renuncia.</a:t>
            </a:r>
            <a:endParaRPr lang="es-AR" sz="15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35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184D1AC-0F7C-4DEB-61B0-9AF386352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360" y="1286167"/>
            <a:ext cx="5475201" cy="369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EC11FBB-CA9C-651B-6A67-3EF90E1CE53D}"/>
              </a:ext>
            </a:extLst>
          </p:cNvPr>
          <p:cNvSpPr txBox="1"/>
          <p:nvPr/>
        </p:nvSpPr>
        <p:spPr>
          <a:xfrm>
            <a:off x="6618728" y="5259487"/>
            <a:ext cx="51118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 observa que a partir de los 5 años de trabajar con su Gerente actual, tienden a quedarse</a:t>
            </a:r>
            <a:endParaRPr lang="es-A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F9C1CFC-1A56-AFE5-E393-151FD7C20D07}"/>
              </a:ext>
            </a:extLst>
          </p:cNvPr>
          <p:cNvSpPr txBox="1">
            <a:spLocks/>
          </p:cNvSpPr>
          <p:nvPr/>
        </p:nvSpPr>
        <p:spPr>
          <a:xfrm>
            <a:off x="3013429" y="46816"/>
            <a:ext cx="5857855" cy="85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3200" dirty="0" err="1">
                <a:solidFill>
                  <a:srgbClr val="000000"/>
                </a:solidFill>
                <a:latin typeface="Corbel" panose="020B0503020204020204" pitchFamily="34" charset="0"/>
              </a:rPr>
              <a:t>Exploratory</a:t>
            </a:r>
            <a:r>
              <a:rPr lang="es-AR" sz="3200" dirty="0">
                <a:solidFill>
                  <a:srgbClr val="000000"/>
                </a:solidFill>
                <a:latin typeface="Corbel" panose="020B0503020204020204" pitchFamily="34" charset="0"/>
              </a:rPr>
              <a:t> Data </a:t>
            </a:r>
            <a:r>
              <a:rPr lang="es-AR" sz="3200" dirty="0" err="1">
                <a:solidFill>
                  <a:srgbClr val="000000"/>
                </a:solidFill>
                <a:latin typeface="Corbel" panose="020B0503020204020204" pitchFamily="34" charset="0"/>
              </a:rPr>
              <a:t>Analysis</a:t>
            </a:r>
            <a:r>
              <a:rPr lang="es-AR" sz="3200" dirty="0">
                <a:solidFill>
                  <a:srgbClr val="000000"/>
                </a:solidFill>
                <a:latin typeface="Corbel" panose="020B0503020204020204" pitchFamily="34" charset="0"/>
              </a:rPr>
              <a:t> (EDA)</a:t>
            </a:r>
            <a:endParaRPr lang="es-AR" sz="3200" dirty="0">
              <a:latin typeface="Corbel" panose="020B0503020204020204" pitchFamily="34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5352910-3C5D-4704-ED32-9CC5D9120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82" y="1286167"/>
            <a:ext cx="5475201" cy="369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B82FB80-E42C-5282-8C9F-73708663127F}"/>
              </a:ext>
            </a:extLst>
          </p:cNvPr>
          <p:cNvSpPr txBox="1"/>
          <p:nvPr/>
        </p:nvSpPr>
        <p:spPr>
          <a:xfrm>
            <a:off x="830523" y="5259487"/>
            <a:ext cx="51118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 observa que es mas probable que se vayan cuando la distancia a su casa es mayor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3912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3BD5EE2-F477-3BB3-E4AD-A71E13D015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95" y="1381909"/>
            <a:ext cx="5504105" cy="329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F97E3AE9-B3E9-A5A3-9AD2-D1701EF9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964" y="4977354"/>
            <a:ext cx="5039146" cy="1083323"/>
          </a:xfrm>
        </p:spPr>
        <p:txBody>
          <a:bodyPr>
            <a:normAutofit/>
          </a:bodyPr>
          <a:lstStyle/>
          <a:p>
            <a:r>
              <a:rPr lang="es-AR" sz="1500" b="0" i="0" dirty="0">
                <a:solidFill>
                  <a:srgbClr val="212121"/>
                </a:solidFill>
                <a:effectLst/>
                <a:latin typeface="Corbel" panose="020B0503020204020204" pitchFamily="34" charset="0"/>
              </a:rPr>
              <a:t>Se observa una tendencia marcada de quienes trabajaron en solo una empresa son mas proclives a quedarse.</a:t>
            </a:r>
            <a:endParaRPr lang="es-AR" sz="1500" dirty="0">
              <a:latin typeface="Corbel" panose="020B0503020204020204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5C3796C-6A59-4622-FC6F-E2661C4E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75649"/>
            <a:ext cx="561022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6BC20DE-D2EA-90EE-C6AF-F3BB3A964B3E}"/>
              </a:ext>
            </a:extLst>
          </p:cNvPr>
          <p:cNvSpPr txBox="1">
            <a:spLocks/>
          </p:cNvSpPr>
          <p:nvPr/>
        </p:nvSpPr>
        <p:spPr>
          <a:xfrm>
            <a:off x="6419890" y="5090450"/>
            <a:ext cx="5286335" cy="970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500" b="0" dirty="0">
                <a:solidFill>
                  <a:srgbClr val="212121"/>
                </a:solidFill>
                <a:latin typeface="Corbel" panose="020B0503020204020204" pitchFamily="34" charset="0"/>
              </a:rPr>
              <a:t>Pareciera que los empleados con mas de 20 años en la Empresa no evidencian un marcado aumento de sueldo, respecto de los empleados mas nuevos.</a:t>
            </a:r>
            <a:endParaRPr lang="es-AR" sz="1500" dirty="0">
              <a:latin typeface="Corbel" panose="020B0503020204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3836DEA-05A8-065F-8F38-D4B843FDA078}"/>
              </a:ext>
            </a:extLst>
          </p:cNvPr>
          <p:cNvSpPr txBox="1">
            <a:spLocks/>
          </p:cNvSpPr>
          <p:nvPr/>
        </p:nvSpPr>
        <p:spPr>
          <a:xfrm>
            <a:off x="3013429" y="46816"/>
            <a:ext cx="5857855" cy="85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3200" dirty="0" err="1">
                <a:solidFill>
                  <a:srgbClr val="000000"/>
                </a:solidFill>
                <a:latin typeface="Corbel" panose="020B0503020204020204" pitchFamily="34" charset="0"/>
              </a:rPr>
              <a:t>Exploratory</a:t>
            </a:r>
            <a:r>
              <a:rPr lang="es-AR" sz="3200" dirty="0">
                <a:solidFill>
                  <a:srgbClr val="000000"/>
                </a:solidFill>
                <a:latin typeface="Corbel" panose="020B0503020204020204" pitchFamily="34" charset="0"/>
              </a:rPr>
              <a:t> Data </a:t>
            </a:r>
            <a:r>
              <a:rPr lang="es-AR" sz="3200" dirty="0" err="1">
                <a:solidFill>
                  <a:srgbClr val="000000"/>
                </a:solidFill>
                <a:latin typeface="Corbel" panose="020B0503020204020204" pitchFamily="34" charset="0"/>
              </a:rPr>
              <a:t>Analysis</a:t>
            </a:r>
            <a:r>
              <a:rPr lang="es-AR" sz="3200" dirty="0">
                <a:solidFill>
                  <a:srgbClr val="000000"/>
                </a:solidFill>
                <a:latin typeface="Corbel" panose="020B0503020204020204" pitchFamily="34" charset="0"/>
              </a:rPr>
              <a:t> (EDA)</a:t>
            </a:r>
            <a:endParaRPr lang="es-AR" sz="32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523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Letras en madera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118</TotalTime>
  <Words>505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Century Gothic</vt:lpstr>
      <vt:lpstr>Corbel</vt:lpstr>
      <vt:lpstr>Roboto</vt:lpstr>
      <vt:lpstr>Wingdings</vt:lpstr>
      <vt:lpstr>Letras en madera</vt:lpstr>
      <vt:lpstr>Probabilidad de deserción de empleados</vt:lpstr>
      <vt:lpstr>Objetivos</vt:lpstr>
      <vt:lpstr>Presentación de PowerPoint</vt:lpstr>
      <vt:lpstr>Presentación de PowerPoint</vt:lpstr>
      <vt:lpstr>Se observa que los Representantes de Ventas tienen ingresos muy bajos, e incluso los Jefes Científicos y Técnicos de Laboratorio tienen sueldos bajos.</vt:lpstr>
      <vt:lpstr>Presentación de PowerPoint</vt:lpstr>
      <vt:lpstr>Se observa una tendencia marcada de quienes trabajaron en solo una empresa son mas proclives a quedarse.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Cecilia FD</dc:creator>
  <cp:lastModifiedBy>Cecilia FD</cp:lastModifiedBy>
  <cp:revision>3</cp:revision>
  <dcterms:created xsi:type="dcterms:W3CDTF">2023-07-14T19:41:34Z</dcterms:created>
  <dcterms:modified xsi:type="dcterms:W3CDTF">2023-07-14T21:44:59Z</dcterms:modified>
</cp:coreProperties>
</file>