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82" r:id="rId21"/>
    <p:sldId id="283" r:id="rId22"/>
    <p:sldId id="281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1C3D-44EF-41C8-B9D6-28939133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36A36-9965-4AF3-8706-96156610E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97E2-D069-468D-9ADD-A361AC9F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53BD-A4FC-4839-ADFA-6DB84D43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0CF-6CD7-457D-8EDE-C2D69611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34AF-AD51-4E10-ABC4-D0D22C0E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A65F9-D233-4B8A-958C-3D5B09B6B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55DD-0D10-4181-849B-BA1EA284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B2BF8-9DD5-465B-BE80-95BCBFE9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83A1-7345-4BCF-AF77-E49BD1A8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EB022-0268-4722-A6B7-36DCE7E88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DD2D-D06F-42E2-9779-D9C66CAD9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386F-FE51-4892-A714-0E75A32D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D07E-0179-4EED-AC5D-F4CA56E2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0072-521A-481C-9EFF-961415BD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5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ED59-BF07-4392-96D2-195F7C5C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4EEE-C139-41FD-8CA6-49372B01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8EB9-11CE-4B59-8D14-FF4CF756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49EF-19C3-47F7-8CE3-D421AEDB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48F1-C81C-4709-9D68-669C95D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2D6F-AE8B-4240-88EC-DFCA9A53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D4BB7-62A3-469D-AC3F-4EB91F77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4EAA-7B5D-497B-B3B6-0196A1DA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E6EE-CA9E-493A-AC66-39DD7314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7CC26-7C1E-4DDA-8C4B-5DE6FB93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D008-E024-48AC-961F-1F174DC7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83C5-89D8-45B4-8355-A15A9909C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23246-618A-4FBC-B4FF-FDB8B119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6FC07-23CD-4E47-AE72-E064BF1D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A4032-FEC6-4771-B241-E66CDB37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28F35-FA9F-4E8F-B749-80A60B91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55F6-C161-488E-B221-012B7A49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8FE7-E06B-428F-9E39-765C2C41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FAD67-FF1B-4BC2-9A7C-A506E671A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AABF8-C5BD-4ED7-90F5-16A83B176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2940E-2695-455D-BDF5-CF99A0B27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9BA0F-4722-4B8E-BD55-97E829E8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001E0-69A1-4F82-8D3E-43853C09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A4616-9211-43CD-9B71-967EA8DD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51A-3F33-493B-862C-A74CB94D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3E0C4-CCD5-4F55-97E9-67EE88FB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EC606-A885-4337-9296-47B1975C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E6D6A-A0C7-4D94-80BE-345277EF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EDB87-44F9-4013-9C99-575C960E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8987C-548F-4F6A-B3AD-14D9C122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C73E7-3E6A-49EC-8FCA-65A41195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3BCF-63F6-49BA-AA12-4F67E09E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7C92-C3D5-437C-9EFE-0B805D52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EFA37-A737-4ADF-9AF3-8DE974148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5596-BAC6-4A2C-8CDD-8154639D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60B5-9C45-4D4A-B6AE-85123F6A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B6518-DF65-46E7-BB12-4C4B57D0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7A86-29AF-480A-AC31-D54080EB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152C5-D72A-40D2-867E-5D021180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14A31-AB20-453F-98E9-01DB2F91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3ED15-B4B6-435E-A528-DA64634A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7A6B0-8983-4F2D-939C-3C8EBD3B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51A8E-A1DF-4785-B649-8A6B3D56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592DE-E2B1-4280-9DB8-C4B23011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0122-6AEC-411E-8BB7-D2E17792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2D2A-2532-4523-A95F-65B63BFF5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8E1D-E8D4-4A6C-ADA7-DFEBCDD0F78E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7655-5943-476C-AB62-613A552E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DEAD-F79A-4ADE-B818-C7CD7BB09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D07E-BF65-4B53-9455-ECC888733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8182-1F2C-4984-98CF-D215E52F7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D1D0E-25B8-4DF2-8C53-0CE580647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SQLite</a:t>
            </a:r>
          </a:p>
        </p:txBody>
      </p:sp>
    </p:spTree>
    <p:extLst>
      <p:ext uri="{BB962C8B-B14F-4D97-AF65-F5344CB8AC3E}">
        <p14:creationId xmlns:p14="http://schemas.microsoft.com/office/powerpoint/2010/main" val="261074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23E8-9E12-4833-8026-9C1D6252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1NF (First Normal Form)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EC6C9-EB6A-4432-9221-A8D032B2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cell should contain a single value</a:t>
            </a:r>
          </a:p>
          <a:p>
            <a:r>
              <a:rPr lang="en-US" dirty="0"/>
              <a:t>Each record needs to be unique</a:t>
            </a:r>
          </a:p>
        </p:txBody>
      </p:sp>
    </p:spTree>
    <p:extLst>
      <p:ext uri="{BB962C8B-B14F-4D97-AF65-F5344CB8AC3E}">
        <p14:creationId xmlns:p14="http://schemas.microsoft.com/office/powerpoint/2010/main" val="121412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33F7-4D7A-4814-A5F6-98661E82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11D32-5D0C-4B16-B841-8B28235C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in 1NF</a:t>
            </a:r>
          </a:p>
          <a:p>
            <a:r>
              <a:rPr lang="en-US" dirty="0"/>
              <a:t>Single Column Primary Key (A unique identifier)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discuss key types later…</a:t>
            </a:r>
          </a:p>
        </p:txBody>
      </p:sp>
    </p:spTree>
    <p:extLst>
      <p:ext uri="{BB962C8B-B14F-4D97-AF65-F5344CB8AC3E}">
        <p14:creationId xmlns:p14="http://schemas.microsoft.com/office/powerpoint/2010/main" val="170773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9394-857E-47F2-9C68-B1BA9165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(Third Normal Form)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9544-CF79-4292-BB08-F9F73FBD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in 2NF</a:t>
            </a:r>
          </a:p>
          <a:p>
            <a:r>
              <a:rPr lang="en-US" dirty="0"/>
              <a:t>Has no transitive functional dependencies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are transitive functional dependencies?</a:t>
            </a:r>
          </a:p>
          <a:p>
            <a:pPr lvl="1"/>
            <a:r>
              <a:rPr lang="en-US" dirty="0"/>
              <a:t>Is when changing a non-key column, might cause any other non-key column to change</a:t>
            </a:r>
          </a:p>
        </p:txBody>
      </p:sp>
    </p:spTree>
    <p:extLst>
      <p:ext uri="{BB962C8B-B14F-4D97-AF65-F5344CB8AC3E}">
        <p14:creationId xmlns:p14="http://schemas.microsoft.com/office/powerpoint/2010/main" val="273476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3854-B3CB-4ECE-ACDE-2E8D3FD2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(Boyce-Codd Normal Form)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A4A1-4D46-40D7-9821-13DFFD35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when a database is in 3</a:t>
            </a:r>
            <a:r>
              <a:rPr lang="en-US" baseline="30000" dirty="0"/>
              <a:t>rd</a:t>
            </a:r>
            <a:r>
              <a:rPr lang="en-US" dirty="0"/>
              <a:t> Normal Form, still there would be anomalies resulted if it has more than one Candidate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Candidate Key </a:t>
            </a:r>
            <a:r>
              <a:rPr lang="en-US" dirty="0"/>
              <a:t>– Is a column or a set of columns that can qualify as a primary key in the database.  There can be multiple candidate keys in a database relation and each candidate can work as a primary key for the table</a:t>
            </a:r>
          </a:p>
          <a:p>
            <a:pPr marL="0" indent="0">
              <a:buNone/>
            </a:pPr>
            <a:r>
              <a:rPr lang="en-US" b="1" dirty="0"/>
              <a:t>Primary Key </a:t>
            </a:r>
            <a:r>
              <a:rPr lang="en-US" dirty="0"/>
              <a:t>– Is a column or set of columns that identifies some record uniquely.  Only one candidate key can qualify as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123369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5E26-8F8A-4FAC-B269-3DCFD612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(Fourth Normal Form)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2E60-8B8D-4F46-A218-098721BC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database table instance contains two or more, independent and multivalued data describing the relevant entity, then it is in 4</a:t>
            </a:r>
            <a:r>
              <a:rPr lang="en-US" baseline="30000" dirty="0"/>
              <a:t>th</a:t>
            </a:r>
            <a:r>
              <a:rPr lang="en-US" dirty="0"/>
              <a:t> Normal From</a:t>
            </a:r>
          </a:p>
        </p:txBody>
      </p:sp>
    </p:spTree>
    <p:extLst>
      <p:ext uri="{BB962C8B-B14F-4D97-AF65-F5344CB8AC3E}">
        <p14:creationId xmlns:p14="http://schemas.microsoft.com/office/powerpoint/2010/main" val="302510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AD80-9B13-48A2-B22A-0AA50E72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(Fifth Normal Form)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A631-9412-49B4-9087-5DEE32F49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in 5</a:t>
            </a:r>
            <a:r>
              <a:rPr lang="en-US" baseline="30000" dirty="0"/>
              <a:t>th</a:t>
            </a:r>
            <a:r>
              <a:rPr lang="en-US" dirty="0"/>
              <a:t> Normal Form only if it is in 4NF and it cannot be decomposed into any number of smaller tables without loss of data</a:t>
            </a:r>
          </a:p>
        </p:txBody>
      </p:sp>
    </p:spTree>
    <p:extLst>
      <p:ext uri="{BB962C8B-B14F-4D97-AF65-F5344CB8AC3E}">
        <p14:creationId xmlns:p14="http://schemas.microsoft.com/office/powerpoint/2010/main" val="382914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EDF3-1165-465D-B4F6-5C8F5102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6NF (Sixth Normal Form)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04CA-BBE0-4AEC-9C34-033AE7F7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not standardized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5EED-92E4-4C02-B841-07B9DA14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E84D-AD61-4AFF-A4BB-B5C6A304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is used to identify a record in a table uniquely</a:t>
            </a:r>
          </a:p>
          <a:p>
            <a:r>
              <a:rPr lang="en-US" dirty="0"/>
              <a:t>A key could include one column or a combination of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Primary Key properties</a:t>
            </a:r>
          </a:p>
          <a:p>
            <a:r>
              <a:rPr lang="en-US" dirty="0"/>
              <a:t>Cannot be NULL</a:t>
            </a:r>
          </a:p>
          <a:p>
            <a:r>
              <a:rPr lang="en-US" dirty="0"/>
              <a:t>Must be unique</a:t>
            </a:r>
          </a:p>
          <a:p>
            <a:r>
              <a:rPr lang="en-US" dirty="0"/>
              <a:t>Should rarely changed</a:t>
            </a:r>
          </a:p>
          <a:p>
            <a:r>
              <a:rPr lang="en-US" dirty="0"/>
              <a:t>Must be given a value when a new record is inserted</a:t>
            </a:r>
          </a:p>
        </p:txBody>
      </p:sp>
    </p:spTree>
    <p:extLst>
      <p:ext uri="{BB962C8B-B14F-4D97-AF65-F5344CB8AC3E}">
        <p14:creationId xmlns:p14="http://schemas.microsoft.com/office/powerpoint/2010/main" val="93162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EF8-8CBC-4CB7-AF96-954FD3E9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320D-C419-45D7-85D7-FB6209B4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primary key composed of multiple columns used to identify a record uniquely</a:t>
            </a:r>
          </a:p>
        </p:txBody>
      </p:sp>
    </p:spTree>
    <p:extLst>
      <p:ext uri="{BB962C8B-B14F-4D97-AF65-F5344CB8AC3E}">
        <p14:creationId xmlns:p14="http://schemas.microsoft.com/office/powerpoint/2010/main" val="362350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3592-2D0B-4D07-883D-92A6B041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10BB-2AA0-4AA2-9C22-0EECAB4A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Properties</a:t>
            </a:r>
          </a:p>
          <a:p>
            <a:r>
              <a:rPr lang="en-US" dirty="0"/>
              <a:t>References the primary key of another table</a:t>
            </a:r>
          </a:p>
          <a:p>
            <a:r>
              <a:rPr lang="en-US" dirty="0"/>
              <a:t>Can have a different name from its primary key</a:t>
            </a:r>
          </a:p>
          <a:p>
            <a:r>
              <a:rPr lang="en-US" dirty="0"/>
              <a:t>It ensures rows in one table have corresponding rows in another</a:t>
            </a:r>
          </a:p>
          <a:p>
            <a:r>
              <a:rPr lang="en-US" dirty="0"/>
              <a:t>They don’t have to be unique like the primary key</a:t>
            </a:r>
          </a:p>
          <a:p>
            <a:r>
              <a:rPr lang="en-US" dirty="0"/>
              <a:t>Can be null</a:t>
            </a:r>
          </a:p>
          <a:p>
            <a:r>
              <a:rPr lang="en-US" dirty="0"/>
              <a:t>Used in referential integrity</a:t>
            </a:r>
          </a:p>
        </p:txBody>
      </p:sp>
    </p:spTree>
    <p:extLst>
      <p:ext uri="{BB962C8B-B14F-4D97-AF65-F5344CB8AC3E}">
        <p14:creationId xmlns:p14="http://schemas.microsoft.com/office/powerpoint/2010/main" val="21026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A493-782D-4F9A-AB71-9D26B830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F7CD-B414-4BC1-9603-30100A29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Let’s you access and manipulate databases</a:t>
            </a:r>
          </a:p>
          <a:p>
            <a:r>
              <a:rPr lang="en-US" dirty="0"/>
              <a:t>Became a standard of the American National Standards Institute(ANSI) in 1986</a:t>
            </a:r>
          </a:p>
          <a:p>
            <a:r>
              <a:rPr lang="en-US" dirty="0"/>
              <a:t>Became a standard of the International Organization for Standardization (ISO) in 1987</a:t>
            </a:r>
          </a:p>
        </p:txBody>
      </p:sp>
    </p:spTree>
    <p:extLst>
      <p:ext uri="{BB962C8B-B14F-4D97-AF65-F5344CB8AC3E}">
        <p14:creationId xmlns:p14="http://schemas.microsoft.com/office/powerpoint/2010/main" val="244448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1BF4-5266-425B-9AC9-999A856C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84D6-4C0C-4890-A955-69F2425E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data structure that can hold data items of different types</a:t>
            </a:r>
          </a:p>
          <a:p>
            <a:r>
              <a:rPr lang="en-US" dirty="0"/>
              <a:t>Is made up of one or more fields</a:t>
            </a:r>
          </a:p>
          <a:p>
            <a:r>
              <a:rPr lang="en-US" dirty="0"/>
              <a:t>An individual item in a table</a:t>
            </a:r>
          </a:p>
        </p:txBody>
      </p:sp>
    </p:spTree>
    <p:extLst>
      <p:ext uri="{BB962C8B-B14F-4D97-AF65-F5344CB8AC3E}">
        <p14:creationId xmlns:p14="http://schemas.microsoft.com/office/powerpoint/2010/main" val="125853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F968-F7B1-46BD-98D1-0FD15C66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2143-ACF2-4AC3-8233-9F2B3B0A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intersection of a row and a column</a:t>
            </a:r>
          </a:p>
          <a:p>
            <a:r>
              <a:rPr lang="en-US" dirty="0"/>
              <a:t>A single entity of data</a:t>
            </a:r>
          </a:p>
          <a:p>
            <a:r>
              <a:rPr lang="en-US" dirty="0"/>
              <a:t>A single attribute of a row of data</a:t>
            </a:r>
          </a:p>
        </p:txBody>
      </p:sp>
    </p:spTree>
    <p:extLst>
      <p:ext uri="{BB962C8B-B14F-4D97-AF65-F5344CB8AC3E}">
        <p14:creationId xmlns:p14="http://schemas.microsoft.com/office/powerpoint/2010/main" val="3728470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9106-7A25-4F9C-8894-97654AF6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64DE-00F3-4DC9-B2D8-BEB2962B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Flowchart that illustrates the connection between tables</a:t>
            </a:r>
          </a:p>
          <a:p>
            <a:r>
              <a:rPr lang="en-US" dirty="0"/>
              <a:t>Shows the important fields in a table</a:t>
            </a:r>
          </a:p>
          <a:p>
            <a:r>
              <a:rPr lang="en-US" dirty="0"/>
              <a:t>Should always show the primary key</a:t>
            </a:r>
          </a:p>
          <a:p>
            <a:r>
              <a:rPr lang="en-US" dirty="0"/>
              <a:t>Should show foreign keys</a:t>
            </a:r>
          </a:p>
          <a:p>
            <a:r>
              <a:rPr lang="en-US" dirty="0"/>
              <a:t>Also used in object oriented diagrams to show relationship between classes, methods and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Resource: https://www.lucidchart.com/pages/er-diagrams</a:t>
            </a:r>
          </a:p>
        </p:txBody>
      </p:sp>
    </p:spTree>
    <p:extLst>
      <p:ext uri="{BB962C8B-B14F-4D97-AF65-F5344CB8AC3E}">
        <p14:creationId xmlns:p14="http://schemas.microsoft.com/office/powerpoint/2010/main" val="175779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2EFD-E0E2-480A-B578-71ED820A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41303E-17EC-471E-877D-3E79EEE3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E8D2F-3BA5-4597-A46A-44996CDB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8" y="1825625"/>
            <a:ext cx="8514522" cy="43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1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76CD-8317-4B43-A5F7-DF3D1F9E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SQL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2FF1-9916-4408-A3F7-9ED68279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query a database</a:t>
            </a:r>
          </a:p>
          <a:p>
            <a:r>
              <a:rPr lang="en-US" dirty="0"/>
              <a:t>CRUD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(Tables and Databases)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Retreive</a:t>
            </a:r>
            <a:r>
              <a:rPr lang="en-US" dirty="0"/>
              <a:t> data from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records in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Delete records and tables and databases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Create stored procedures</a:t>
            </a:r>
          </a:p>
          <a:p>
            <a:r>
              <a:rPr lang="en-US" dirty="0"/>
              <a:t>Create views</a:t>
            </a:r>
          </a:p>
          <a:p>
            <a:r>
              <a:rPr lang="en-US" dirty="0"/>
              <a:t>Set permissions on tables, procedures and views</a:t>
            </a:r>
          </a:p>
        </p:txBody>
      </p:sp>
    </p:spTree>
    <p:extLst>
      <p:ext uri="{BB962C8B-B14F-4D97-AF65-F5344CB8AC3E}">
        <p14:creationId xmlns:p14="http://schemas.microsoft.com/office/powerpoint/2010/main" val="199487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F30E-9A0E-429E-9343-74D05740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RDMS versus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8CC2-526E-4283-ACAF-6C00242E6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Management Systems</a:t>
            </a:r>
          </a:p>
          <a:p>
            <a:pPr lvl="1"/>
            <a:r>
              <a:rPr lang="en-US" dirty="0"/>
              <a:t>Examples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SQLite - Free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MySQL – Free version owned by Oracle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SQL server – Free versions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Oracle DB2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Postgres – Free versions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IBM DB2</a:t>
            </a:r>
          </a:p>
        </p:txBody>
      </p:sp>
    </p:spTree>
    <p:extLst>
      <p:ext uri="{BB962C8B-B14F-4D97-AF65-F5344CB8AC3E}">
        <p14:creationId xmlns:p14="http://schemas.microsoft.com/office/powerpoint/2010/main" val="199970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08C7-CB70-47FB-AB85-1FA48522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AEFA-DB7E-4B68-988F-7B61B85E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driven structured data (Columns and Rows)</a:t>
            </a:r>
          </a:p>
          <a:p>
            <a:r>
              <a:rPr lang="en-US" dirty="0"/>
              <a:t>Robust features and tools</a:t>
            </a:r>
          </a:p>
          <a:p>
            <a:r>
              <a:rPr lang="en-US" dirty="0"/>
              <a:t>Handles complex queries and reports</a:t>
            </a:r>
          </a:p>
          <a:p>
            <a:r>
              <a:rPr lang="en-US" dirty="0"/>
              <a:t>Handles high transaction applications</a:t>
            </a:r>
          </a:p>
          <a:p>
            <a:r>
              <a:rPr lang="en-US" dirty="0"/>
              <a:t>ACID compliance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Atomicity – Transactions acting only if all pieces successfully save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Consistency – Interrupted modifications are rolled 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Isolation – No other transactions take place and affect the transaction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Durability- System failures or restarts do not affect committed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85965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D8DE-C383-4007-A2B2-71A58E50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RDMS versus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40F1-4022-456F-A5D3-86824373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is a database designed to allow for scalable data storage</a:t>
            </a:r>
          </a:p>
          <a:p>
            <a:r>
              <a:rPr lang="en-US" dirty="0"/>
              <a:t>Does not use tabular relationships</a:t>
            </a:r>
          </a:p>
          <a:p>
            <a:r>
              <a:rPr lang="en-US" dirty="0"/>
              <a:t>Designed for large amounts of unstructured data</a:t>
            </a:r>
          </a:p>
          <a:p>
            <a:r>
              <a:rPr lang="en-US" dirty="0"/>
              <a:t>NoSQL implementations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MongoDB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Casandra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Couchbase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Amazon DynamoDB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2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3EA1-3682-4F53-9104-8AD6B181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B720-6848-41B5-8520-001A134B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flexible for non tabular data</a:t>
            </a:r>
          </a:p>
          <a:p>
            <a:r>
              <a:rPr lang="en-US" dirty="0"/>
              <a:t>Scales well in a distributed system</a:t>
            </a:r>
          </a:p>
          <a:p>
            <a:r>
              <a:rPr lang="en-US" dirty="0"/>
              <a:t>Often open source and therefore lower cost</a:t>
            </a:r>
          </a:p>
          <a:p>
            <a:r>
              <a:rPr lang="en-US" dirty="0"/>
              <a:t>High availability and speed</a:t>
            </a:r>
          </a:p>
          <a:p>
            <a:r>
              <a:rPr lang="en-US" dirty="0"/>
              <a:t>Data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model – Uses JSON (JavaScript Object Notation)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Graph Model – All of the data resides on one machine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Key-Value Model – A key is required to retrieve and update data</a:t>
            </a:r>
          </a:p>
        </p:txBody>
      </p:sp>
    </p:spTree>
    <p:extLst>
      <p:ext uri="{BB962C8B-B14F-4D97-AF65-F5344CB8AC3E}">
        <p14:creationId xmlns:p14="http://schemas.microsoft.com/office/powerpoint/2010/main" val="22865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0D1C-5B4F-4B3B-AD73-B8CB0187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8C4A-7805-4CC1-A08D-3046C0D2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database design technique that reduces redundancy and eliminates undesirable characteristics like Insertion, Update and Deletion anomalies</a:t>
            </a:r>
          </a:p>
          <a:p>
            <a:r>
              <a:rPr lang="en-US" dirty="0"/>
              <a:t>Rules that divides larger tables into smaller tables and links them using relationships</a:t>
            </a:r>
          </a:p>
          <a:p>
            <a:r>
              <a:rPr lang="en-US" dirty="0"/>
              <a:t>The purpose is to eliminate redundant (repetitive) data and ensure data is stored logically</a:t>
            </a:r>
          </a:p>
          <a:p>
            <a:r>
              <a:rPr lang="en-US" dirty="0"/>
              <a:t>Edgar Codd the inventor of the relational model proposed this theory</a:t>
            </a:r>
          </a:p>
        </p:txBody>
      </p:sp>
    </p:spTree>
    <p:extLst>
      <p:ext uri="{BB962C8B-B14F-4D97-AF65-F5344CB8AC3E}">
        <p14:creationId xmlns:p14="http://schemas.microsoft.com/office/powerpoint/2010/main" val="141408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12D2-305E-4AE0-9D7D-80C4611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10131-4B74-4F38-BDC7-7C4F29D6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1NF (First Normal Form)</a:t>
            </a:r>
          </a:p>
          <a:p>
            <a:r>
              <a:rPr lang="en-US" dirty="0"/>
              <a:t>2NF (Second Normal Form)</a:t>
            </a:r>
          </a:p>
          <a:p>
            <a:r>
              <a:rPr lang="en-US" dirty="0"/>
              <a:t>3NF (Third Normal Form)</a:t>
            </a:r>
          </a:p>
          <a:p>
            <a:r>
              <a:rPr lang="en-US" dirty="0"/>
              <a:t>BCNF (Boyce-Codd Normal Form)</a:t>
            </a:r>
          </a:p>
          <a:p>
            <a:r>
              <a:rPr lang="en-US" dirty="0"/>
              <a:t>4NF (Fourth Normal Form)</a:t>
            </a:r>
          </a:p>
          <a:p>
            <a:r>
              <a:rPr lang="en-US" dirty="0"/>
              <a:t>5NF (Fifth Normal Form)</a:t>
            </a:r>
          </a:p>
          <a:p>
            <a:r>
              <a:rPr lang="en-US" dirty="0"/>
              <a:t>6NF (Sixth Normal Form)</a:t>
            </a:r>
          </a:p>
        </p:txBody>
      </p:sp>
    </p:spTree>
    <p:extLst>
      <p:ext uri="{BB962C8B-B14F-4D97-AF65-F5344CB8AC3E}">
        <p14:creationId xmlns:p14="http://schemas.microsoft.com/office/powerpoint/2010/main" val="208335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877</Words>
  <Application>Microsoft Office PowerPoint</Application>
  <PresentationFormat>Widescreen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Introduction to SQL</vt:lpstr>
      <vt:lpstr>What is SQL</vt:lpstr>
      <vt:lpstr>What can SQL do?</vt:lpstr>
      <vt:lpstr>RDMS versus NoSQL</vt:lpstr>
      <vt:lpstr>SQL Database Advantages</vt:lpstr>
      <vt:lpstr>RDMS versus NoSQL</vt:lpstr>
      <vt:lpstr>NoSQL Database Advantages</vt:lpstr>
      <vt:lpstr>What is Normalization?</vt:lpstr>
      <vt:lpstr>Database Normal Forms</vt:lpstr>
      <vt:lpstr>1NF (First Normal Form) Rules</vt:lpstr>
      <vt:lpstr>2NF (Second Normal Form) Rules</vt:lpstr>
      <vt:lpstr>3NF (Third Normal Form) Rules</vt:lpstr>
      <vt:lpstr>BNF (Boyce-Codd Normal Form) Rules</vt:lpstr>
      <vt:lpstr>4NF (Fourth Normal Form) Rules</vt:lpstr>
      <vt:lpstr>5NF (Fifth Normal Form) Rules</vt:lpstr>
      <vt:lpstr>6NF (Sixth Normal Form) Proposed</vt:lpstr>
      <vt:lpstr>What is a KEY?</vt:lpstr>
      <vt:lpstr>Composite Key</vt:lpstr>
      <vt:lpstr>Foreign Key</vt:lpstr>
      <vt:lpstr>A Record</vt:lpstr>
      <vt:lpstr>A field</vt:lpstr>
      <vt:lpstr>Entity Relationship Diagram</vt:lpstr>
      <vt:lpstr>Entity Relationship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Kelvin Sparks</dc:creator>
  <cp:lastModifiedBy>Kelvin Sparks</cp:lastModifiedBy>
  <cp:revision>6</cp:revision>
  <dcterms:created xsi:type="dcterms:W3CDTF">2021-02-22T13:27:51Z</dcterms:created>
  <dcterms:modified xsi:type="dcterms:W3CDTF">2021-10-18T03:35:15Z</dcterms:modified>
</cp:coreProperties>
</file>