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Condensed"/>
      <p:regular r:id="rId16"/>
      <p:bold r:id="rId17"/>
      <p:italic r:id="rId18"/>
      <p:boldItalic r:id="rId19"/>
    </p:embeddedFont>
    <p:embeddedFont>
      <p:font typeface="Fira Sans Extra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regular.fntdata"/><Relationship Id="rId11" Type="http://schemas.openxmlformats.org/officeDocument/2006/relationships/slide" Target="slides/slide7.xml"/><Relationship Id="rId22" Type="http://schemas.openxmlformats.org/officeDocument/2006/relationships/font" Target="fonts/FiraSansExtraCondensed-italic.fntdata"/><Relationship Id="rId10" Type="http://schemas.openxmlformats.org/officeDocument/2006/relationships/slide" Target="slides/slide6.xml"/><Relationship Id="rId21" Type="http://schemas.openxmlformats.org/officeDocument/2006/relationships/font" Target="fonts/FiraSansExtraCondensed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FiraSansExtra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Condensed-bold.fntdata"/><Relationship Id="rId16" Type="http://schemas.openxmlformats.org/officeDocument/2006/relationships/font" Target="fonts/RobotoCondensed-regular.fntdata"/><Relationship Id="rId5" Type="http://schemas.openxmlformats.org/officeDocument/2006/relationships/slide" Target="slides/slide1.xml"/><Relationship Id="rId19" Type="http://schemas.openxmlformats.org/officeDocument/2006/relationships/font" Target="fonts/RobotoCondensed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8fd98e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8fd98e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8fc4d0b3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8fc4d0b3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36b3ac66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36b3ac66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447a3cad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447a3cad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a796df2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a796df2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b6032f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b6032f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2877450" y="1543675"/>
            <a:ext cx="3270000" cy="15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2877450" y="3132425"/>
            <a:ext cx="32700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A1F3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 sz="3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 rot="-2700000">
            <a:off x="-194562" y="-2400504"/>
            <a:ext cx="9533125" cy="9532285"/>
            <a:chOff x="2411576" y="411475"/>
            <a:chExt cx="4320837" cy="4320456"/>
          </a:xfrm>
        </p:grpSpPr>
        <p:sp>
          <p:nvSpPr>
            <p:cNvPr id="52" name="Google Shape;52;p13"/>
            <p:cNvSpPr/>
            <p:nvPr/>
          </p:nvSpPr>
          <p:spPr>
            <a:xfrm>
              <a:off x="2411576" y="2608525"/>
              <a:ext cx="2123755" cy="2123406"/>
            </a:xfrm>
            <a:custGeom>
              <a:rect b="b" l="l" r="r" t="t"/>
              <a:pathLst>
                <a:path extrusionOk="0" h="54734" w="54743">
                  <a:moveTo>
                    <a:pt x="0" y="1"/>
                  </a:moveTo>
                  <a:cubicBezTo>
                    <a:pt x="0" y="30226"/>
                    <a:pt x="24509" y="54734"/>
                    <a:pt x="54743" y="54734"/>
                  </a:cubicBezTo>
                  <a:lnTo>
                    <a:pt x="547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579714" y="653324"/>
              <a:ext cx="1955617" cy="1955229"/>
            </a:xfrm>
            <a:custGeom>
              <a:rect b="b" l="l" r="r" t="t"/>
              <a:pathLst>
                <a:path extrusionOk="0" h="50399" w="50409">
                  <a:moveTo>
                    <a:pt x="50409" y="0"/>
                  </a:moveTo>
                  <a:cubicBezTo>
                    <a:pt x="22574" y="0"/>
                    <a:pt x="1" y="22564"/>
                    <a:pt x="1" y="50399"/>
                  </a:cubicBezTo>
                  <a:lnTo>
                    <a:pt x="50409" y="50399"/>
                  </a:lnTo>
                  <a:lnTo>
                    <a:pt x="504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535297" y="411475"/>
              <a:ext cx="2197116" cy="2197077"/>
            </a:xfrm>
            <a:custGeom>
              <a:rect b="b" l="l" r="r" t="t"/>
              <a:pathLst>
                <a:path extrusionOk="0" h="56633" w="56634">
                  <a:moveTo>
                    <a:pt x="1" y="0"/>
                  </a:moveTo>
                  <a:lnTo>
                    <a:pt x="1" y="56633"/>
                  </a:lnTo>
                  <a:lnTo>
                    <a:pt x="56634" y="56633"/>
                  </a:lnTo>
                  <a:cubicBezTo>
                    <a:pt x="56634" y="25356"/>
                    <a:pt x="31278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535297" y="2608525"/>
              <a:ext cx="1923766" cy="1923766"/>
            </a:xfrm>
            <a:custGeom>
              <a:rect b="b" l="l" r="r" t="t"/>
              <a:pathLst>
                <a:path extrusionOk="0" h="49588" w="49588">
                  <a:moveTo>
                    <a:pt x="1" y="1"/>
                  </a:moveTo>
                  <a:lnTo>
                    <a:pt x="1" y="49588"/>
                  </a:lnTo>
                  <a:cubicBezTo>
                    <a:pt x="27381" y="49588"/>
                    <a:pt x="49588" y="27390"/>
                    <a:pt x="49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504938" y="1578163"/>
              <a:ext cx="2060441" cy="2060441"/>
            </a:xfrm>
            <a:custGeom>
              <a:rect b="b" l="l" r="r" t="t"/>
              <a:pathLst>
                <a:path extrusionOk="0" h="53111" w="53111">
                  <a:moveTo>
                    <a:pt x="26560" y="0"/>
                  </a:moveTo>
                  <a:cubicBezTo>
                    <a:pt x="11889" y="0"/>
                    <a:pt x="0" y="11889"/>
                    <a:pt x="0" y="26560"/>
                  </a:cubicBezTo>
                  <a:cubicBezTo>
                    <a:pt x="0" y="41222"/>
                    <a:pt x="11889" y="53110"/>
                    <a:pt x="26560" y="53110"/>
                  </a:cubicBezTo>
                  <a:cubicBezTo>
                    <a:pt x="41222" y="53110"/>
                    <a:pt x="53111" y="41222"/>
                    <a:pt x="53111" y="26560"/>
                  </a:cubicBezTo>
                  <a:cubicBezTo>
                    <a:pt x="53111" y="11889"/>
                    <a:pt x="41222" y="0"/>
                    <a:pt x="26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2215500" y="1122700"/>
            <a:ext cx="47130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Business Process for Resolving Internet Faults</a:t>
            </a:r>
            <a:r>
              <a:rPr lang="en" sz="2300">
                <a:solidFill>
                  <a:schemeClr val="lt2"/>
                </a:solidFill>
              </a:rPr>
              <a:t>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215500" y="3079925"/>
            <a:ext cx="47130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Derly Julieth Varón Ducuara - 160004444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Leiner Libardo Mendoza Rodriguez - 160004249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08550" y="188500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BUSINESS PROCESS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-384774" y="794805"/>
            <a:ext cx="5169995" cy="1640217"/>
            <a:chOff x="-206374" y="1144605"/>
            <a:chExt cx="5169995" cy="1640217"/>
          </a:xfrm>
        </p:grpSpPr>
        <p:sp>
          <p:nvSpPr>
            <p:cNvPr id="65" name="Google Shape;65;p14"/>
            <p:cNvSpPr/>
            <p:nvPr/>
          </p:nvSpPr>
          <p:spPr>
            <a:xfrm>
              <a:off x="3121201" y="1589701"/>
              <a:ext cx="1842420" cy="1109026"/>
            </a:xfrm>
            <a:custGeom>
              <a:rect b="b" l="l" r="r" t="t"/>
              <a:pathLst>
                <a:path extrusionOk="0" h="21546" w="35796">
                  <a:moveTo>
                    <a:pt x="11138" y="0"/>
                  </a:moveTo>
                  <a:cubicBezTo>
                    <a:pt x="10716" y="0"/>
                    <a:pt x="10289" y="25"/>
                    <a:pt x="9858" y="74"/>
                  </a:cubicBezTo>
                  <a:cubicBezTo>
                    <a:pt x="4737" y="670"/>
                    <a:pt x="725" y="4939"/>
                    <a:pt x="398" y="10073"/>
                  </a:cubicBezTo>
                  <a:cubicBezTo>
                    <a:pt x="1" y="16341"/>
                    <a:pt x="4964" y="21545"/>
                    <a:pt x="11148" y="21545"/>
                  </a:cubicBezTo>
                  <a:cubicBezTo>
                    <a:pt x="15260" y="21545"/>
                    <a:pt x="18834" y="19234"/>
                    <a:pt x="20649" y="15844"/>
                  </a:cubicBezTo>
                  <a:cubicBezTo>
                    <a:pt x="21175" y="14866"/>
                    <a:pt x="22026" y="14086"/>
                    <a:pt x="23075" y="13703"/>
                  </a:cubicBezTo>
                  <a:lnTo>
                    <a:pt x="23642" y="13505"/>
                  </a:lnTo>
                  <a:cubicBezTo>
                    <a:pt x="24101" y="13342"/>
                    <a:pt x="24573" y="13265"/>
                    <a:pt x="25042" y="13265"/>
                  </a:cubicBezTo>
                  <a:cubicBezTo>
                    <a:pt x="26124" y="13265"/>
                    <a:pt x="27192" y="13676"/>
                    <a:pt x="28052" y="14398"/>
                  </a:cubicBezTo>
                  <a:cubicBezTo>
                    <a:pt x="28833" y="15065"/>
                    <a:pt x="29854" y="15462"/>
                    <a:pt x="30974" y="15462"/>
                  </a:cubicBezTo>
                  <a:cubicBezTo>
                    <a:pt x="33655" y="15462"/>
                    <a:pt x="35795" y="13136"/>
                    <a:pt x="35483" y="10399"/>
                  </a:cubicBezTo>
                  <a:cubicBezTo>
                    <a:pt x="35257" y="8314"/>
                    <a:pt x="33555" y="6613"/>
                    <a:pt x="31471" y="6399"/>
                  </a:cubicBezTo>
                  <a:cubicBezTo>
                    <a:pt x="31305" y="6382"/>
                    <a:pt x="31141" y="6374"/>
                    <a:pt x="30979" y="6374"/>
                  </a:cubicBezTo>
                  <a:cubicBezTo>
                    <a:pt x="29673" y="6374"/>
                    <a:pt x="28503" y="6919"/>
                    <a:pt x="27670" y="7789"/>
                  </a:cubicBezTo>
                  <a:cubicBezTo>
                    <a:pt x="26909" y="8593"/>
                    <a:pt x="25882" y="9056"/>
                    <a:pt x="24818" y="9056"/>
                  </a:cubicBezTo>
                  <a:cubicBezTo>
                    <a:pt x="24494" y="9056"/>
                    <a:pt x="24166" y="9013"/>
                    <a:pt x="23841" y="8924"/>
                  </a:cubicBezTo>
                  <a:lnTo>
                    <a:pt x="23571" y="8853"/>
                  </a:lnTo>
                  <a:cubicBezTo>
                    <a:pt x="22465" y="8541"/>
                    <a:pt x="21557" y="7761"/>
                    <a:pt x="21118" y="6711"/>
                  </a:cubicBezTo>
                  <a:cubicBezTo>
                    <a:pt x="19522" y="2769"/>
                    <a:pt x="15650" y="0"/>
                    <a:pt x="11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296407" y="1758474"/>
              <a:ext cx="790579" cy="766528"/>
            </a:xfrm>
            <a:custGeom>
              <a:rect b="b" l="l" r="r" t="t"/>
              <a:pathLst>
                <a:path extrusionOk="0" h="14892" w="15360">
                  <a:moveTo>
                    <a:pt x="7687" y="0"/>
                  </a:moveTo>
                  <a:cubicBezTo>
                    <a:pt x="3432" y="0"/>
                    <a:pt x="0" y="3334"/>
                    <a:pt x="0" y="7446"/>
                  </a:cubicBezTo>
                  <a:cubicBezTo>
                    <a:pt x="0" y="11559"/>
                    <a:pt x="3432" y="14891"/>
                    <a:pt x="7687" y="14891"/>
                  </a:cubicBezTo>
                  <a:cubicBezTo>
                    <a:pt x="11928" y="14891"/>
                    <a:pt x="15360" y="11559"/>
                    <a:pt x="15360" y="7446"/>
                  </a:cubicBezTo>
                  <a:cubicBezTo>
                    <a:pt x="15360" y="3334"/>
                    <a:pt x="11928" y="0"/>
                    <a:pt x="7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143825" y="2230772"/>
              <a:ext cx="1474564" cy="554050"/>
            </a:xfrm>
            <a:custGeom>
              <a:rect b="b" l="l" r="r" t="t"/>
              <a:pathLst>
                <a:path extrusionOk="0" h="10764" w="28649">
                  <a:moveTo>
                    <a:pt x="809" y="1"/>
                  </a:moveTo>
                  <a:cubicBezTo>
                    <a:pt x="355" y="1"/>
                    <a:pt x="1" y="354"/>
                    <a:pt x="1" y="808"/>
                  </a:cubicBezTo>
                  <a:cubicBezTo>
                    <a:pt x="1" y="1248"/>
                    <a:pt x="355" y="1617"/>
                    <a:pt x="809" y="1617"/>
                  </a:cubicBezTo>
                  <a:cubicBezTo>
                    <a:pt x="1177" y="1617"/>
                    <a:pt x="1489" y="1362"/>
                    <a:pt x="1574" y="1022"/>
                  </a:cubicBezTo>
                  <a:lnTo>
                    <a:pt x="17628" y="1022"/>
                  </a:lnTo>
                  <a:cubicBezTo>
                    <a:pt x="17756" y="1773"/>
                    <a:pt x="18394" y="4595"/>
                    <a:pt x="20905" y="7077"/>
                  </a:cubicBezTo>
                  <a:cubicBezTo>
                    <a:pt x="22522" y="8680"/>
                    <a:pt x="24706" y="10367"/>
                    <a:pt x="28605" y="10764"/>
                  </a:cubicBezTo>
                  <a:lnTo>
                    <a:pt x="28648" y="10338"/>
                  </a:lnTo>
                  <a:cubicBezTo>
                    <a:pt x="24876" y="9956"/>
                    <a:pt x="22777" y="8311"/>
                    <a:pt x="21202" y="6765"/>
                  </a:cubicBezTo>
                  <a:cubicBezTo>
                    <a:pt x="18466" y="4056"/>
                    <a:pt x="18025" y="808"/>
                    <a:pt x="18025" y="780"/>
                  </a:cubicBezTo>
                  <a:lnTo>
                    <a:pt x="18012" y="581"/>
                  </a:lnTo>
                  <a:lnTo>
                    <a:pt x="1574" y="581"/>
                  </a:lnTo>
                  <a:cubicBezTo>
                    <a:pt x="1489" y="241"/>
                    <a:pt x="1177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-206374" y="1144605"/>
              <a:ext cx="2350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Initial Assessment</a:t>
              </a:r>
              <a:endParaRPr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293675" y="1493201"/>
              <a:ext cx="2350200" cy="11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CSR receives report, gathers customer information, and performs initial troubleshooting steps.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3397591" y="1793068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4159930" y="1586926"/>
            <a:ext cx="4911595" cy="1413874"/>
            <a:chOff x="4159930" y="1839651"/>
            <a:chExt cx="4911595" cy="1413874"/>
          </a:xfrm>
        </p:grpSpPr>
        <p:sp>
          <p:nvSpPr>
            <p:cNvPr id="72" name="Google Shape;72;p14"/>
            <p:cNvSpPr/>
            <p:nvPr/>
          </p:nvSpPr>
          <p:spPr>
            <a:xfrm>
              <a:off x="4159930" y="2144301"/>
              <a:ext cx="1842420" cy="1109181"/>
            </a:xfrm>
            <a:custGeom>
              <a:rect b="b" l="l" r="r" t="t"/>
              <a:pathLst>
                <a:path extrusionOk="0" h="21549" w="35796">
                  <a:moveTo>
                    <a:pt x="24636" y="0"/>
                  </a:moveTo>
                  <a:cubicBezTo>
                    <a:pt x="20134" y="0"/>
                    <a:pt x="16272" y="2778"/>
                    <a:pt x="14678" y="6714"/>
                  </a:cubicBezTo>
                  <a:cubicBezTo>
                    <a:pt x="14253" y="7764"/>
                    <a:pt x="13332" y="8544"/>
                    <a:pt x="12239" y="8842"/>
                  </a:cubicBezTo>
                  <a:lnTo>
                    <a:pt x="11970" y="8927"/>
                  </a:lnTo>
                  <a:cubicBezTo>
                    <a:pt x="11645" y="9016"/>
                    <a:pt x="11317" y="9059"/>
                    <a:pt x="10991" y="9059"/>
                  </a:cubicBezTo>
                  <a:cubicBezTo>
                    <a:pt x="9923" y="9059"/>
                    <a:pt x="8887" y="8596"/>
                    <a:pt x="8126" y="7792"/>
                  </a:cubicBezTo>
                  <a:cubicBezTo>
                    <a:pt x="7294" y="6909"/>
                    <a:pt x="6125" y="6363"/>
                    <a:pt x="4830" y="6363"/>
                  </a:cubicBezTo>
                  <a:cubicBezTo>
                    <a:pt x="4668" y="6363"/>
                    <a:pt x="4505" y="6372"/>
                    <a:pt x="4341" y="6389"/>
                  </a:cubicBezTo>
                  <a:cubicBezTo>
                    <a:pt x="2242" y="6616"/>
                    <a:pt x="540" y="8303"/>
                    <a:pt x="313" y="10402"/>
                  </a:cubicBezTo>
                  <a:cubicBezTo>
                    <a:pt x="1" y="13139"/>
                    <a:pt x="2142" y="15465"/>
                    <a:pt x="4836" y="15465"/>
                  </a:cubicBezTo>
                  <a:cubicBezTo>
                    <a:pt x="5942" y="15465"/>
                    <a:pt x="6964" y="15068"/>
                    <a:pt x="7758" y="14401"/>
                  </a:cubicBezTo>
                  <a:cubicBezTo>
                    <a:pt x="8615" y="13672"/>
                    <a:pt x="9671" y="13265"/>
                    <a:pt x="10749" y="13265"/>
                  </a:cubicBezTo>
                  <a:cubicBezTo>
                    <a:pt x="11223" y="13265"/>
                    <a:pt x="11701" y="13343"/>
                    <a:pt x="12169" y="13508"/>
                  </a:cubicBezTo>
                  <a:lnTo>
                    <a:pt x="12721" y="13707"/>
                  </a:lnTo>
                  <a:cubicBezTo>
                    <a:pt x="13786" y="14075"/>
                    <a:pt x="14622" y="14855"/>
                    <a:pt x="15147" y="15847"/>
                  </a:cubicBezTo>
                  <a:cubicBezTo>
                    <a:pt x="16962" y="19237"/>
                    <a:pt x="20536" y="21549"/>
                    <a:pt x="24649" y="21549"/>
                  </a:cubicBezTo>
                  <a:cubicBezTo>
                    <a:pt x="30832" y="21549"/>
                    <a:pt x="35796" y="16344"/>
                    <a:pt x="35399" y="10076"/>
                  </a:cubicBezTo>
                  <a:cubicBezTo>
                    <a:pt x="35087" y="4942"/>
                    <a:pt x="31059" y="673"/>
                    <a:pt x="25939" y="77"/>
                  </a:cubicBezTo>
                  <a:cubicBezTo>
                    <a:pt x="25500" y="26"/>
                    <a:pt x="25065" y="0"/>
                    <a:pt x="24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035136" y="2316162"/>
              <a:ext cx="790579" cy="767249"/>
            </a:xfrm>
            <a:custGeom>
              <a:rect b="b" l="l" r="r" t="t"/>
              <a:pathLst>
                <a:path extrusionOk="0" h="14906" w="15360">
                  <a:moveTo>
                    <a:pt x="7673" y="0"/>
                  </a:moveTo>
                  <a:cubicBezTo>
                    <a:pt x="3432" y="0"/>
                    <a:pt x="0" y="3347"/>
                    <a:pt x="0" y="7460"/>
                  </a:cubicBezTo>
                  <a:cubicBezTo>
                    <a:pt x="0" y="11572"/>
                    <a:pt x="3432" y="14906"/>
                    <a:pt x="7673" y="14906"/>
                  </a:cubicBezTo>
                  <a:cubicBezTo>
                    <a:pt x="11913" y="14906"/>
                    <a:pt x="15360" y="11572"/>
                    <a:pt x="15360" y="7460"/>
                  </a:cubicBezTo>
                  <a:cubicBezTo>
                    <a:pt x="15360" y="3347"/>
                    <a:pt x="11913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670450" y="2785525"/>
              <a:ext cx="1028679" cy="467938"/>
            </a:xfrm>
            <a:custGeom>
              <a:rect b="b" l="l" r="r" t="t"/>
              <a:pathLst>
                <a:path extrusionOk="0" h="10764" w="28662">
                  <a:moveTo>
                    <a:pt x="27854" y="1"/>
                  </a:moveTo>
                  <a:cubicBezTo>
                    <a:pt x="27485" y="1"/>
                    <a:pt x="27173" y="241"/>
                    <a:pt x="27088" y="581"/>
                  </a:cubicBezTo>
                  <a:lnTo>
                    <a:pt x="10651" y="581"/>
                  </a:lnTo>
                  <a:lnTo>
                    <a:pt x="10637" y="780"/>
                  </a:lnTo>
                  <a:cubicBezTo>
                    <a:pt x="10622" y="808"/>
                    <a:pt x="10197" y="4042"/>
                    <a:pt x="7460" y="6765"/>
                  </a:cubicBezTo>
                  <a:cubicBezTo>
                    <a:pt x="5886" y="8311"/>
                    <a:pt x="3787" y="9956"/>
                    <a:pt x="1" y="10339"/>
                  </a:cubicBezTo>
                  <a:lnTo>
                    <a:pt x="58" y="10764"/>
                  </a:lnTo>
                  <a:cubicBezTo>
                    <a:pt x="3957" y="10367"/>
                    <a:pt x="6141" y="8680"/>
                    <a:pt x="7758" y="7077"/>
                  </a:cubicBezTo>
                  <a:cubicBezTo>
                    <a:pt x="10268" y="4595"/>
                    <a:pt x="10906" y="1773"/>
                    <a:pt x="11034" y="1022"/>
                  </a:cubicBezTo>
                  <a:lnTo>
                    <a:pt x="27088" y="1022"/>
                  </a:lnTo>
                  <a:cubicBezTo>
                    <a:pt x="27173" y="1362"/>
                    <a:pt x="27485" y="1603"/>
                    <a:pt x="27854" y="1603"/>
                  </a:cubicBezTo>
                  <a:cubicBezTo>
                    <a:pt x="28308" y="1603"/>
                    <a:pt x="28662" y="1249"/>
                    <a:pt x="28662" y="795"/>
                  </a:cubicBezTo>
                  <a:cubicBezTo>
                    <a:pt x="28662" y="355"/>
                    <a:pt x="28308" y="1"/>
                    <a:pt x="27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6336600" y="1839651"/>
              <a:ext cx="23502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Remote Diagnostics</a:t>
              </a:r>
              <a:endParaRPr b="1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t/>
              </a:r>
              <a:endParaRPr b="1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699125" y="2206225"/>
              <a:ext cx="23724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If issue persists, technical support agent remotely diagnoses problem, identifies potential causes.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5144951" y="2390651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308550" y="2826960"/>
            <a:ext cx="4655071" cy="1670015"/>
            <a:chOff x="308550" y="2826960"/>
            <a:chExt cx="4655071" cy="1670015"/>
          </a:xfrm>
        </p:grpSpPr>
        <p:sp>
          <p:nvSpPr>
            <p:cNvPr id="79" name="Google Shape;79;p14"/>
            <p:cNvSpPr/>
            <p:nvPr/>
          </p:nvSpPr>
          <p:spPr>
            <a:xfrm>
              <a:off x="3121201" y="2826960"/>
              <a:ext cx="1842420" cy="1109026"/>
            </a:xfrm>
            <a:custGeom>
              <a:rect b="b" l="l" r="r" t="t"/>
              <a:pathLst>
                <a:path extrusionOk="0" h="21546" w="35796">
                  <a:moveTo>
                    <a:pt x="11140" y="1"/>
                  </a:moveTo>
                  <a:cubicBezTo>
                    <a:pt x="10717" y="1"/>
                    <a:pt x="10290" y="25"/>
                    <a:pt x="9858" y="75"/>
                  </a:cubicBezTo>
                  <a:cubicBezTo>
                    <a:pt x="4737" y="671"/>
                    <a:pt x="725" y="4939"/>
                    <a:pt x="398" y="10072"/>
                  </a:cubicBezTo>
                  <a:cubicBezTo>
                    <a:pt x="1" y="16341"/>
                    <a:pt x="4964" y="21546"/>
                    <a:pt x="11148" y="21546"/>
                  </a:cubicBezTo>
                  <a:cubicBezTo>
                    <a:pt x="15260" y="21546"/>
                    <a:pt x="18834" y="19234"/>
                    <a:pt x="20649" y="15845"/>
                  </a:cubicBezTo>
                  <a:cubicBezTo>
                    <a:pt x="21175" y="14852"/>
                    <a:pt x="22026" y="14072"/>
                    <a:pt x="23075" y="13703"/>
                  </a:cubicBezTo>
                  <a:lnTo>
                    <a:pt x="23642" y="13504"/>
                  </a:lnTo>
                  <a:cubicBezTo>
                    <a:pt x="24101" y="13341"/>
                    <a:pt x="24573" y="13264"/>
                    <a:pt x="25042" y="13264"/>
                  </a:cubicBezTo>
                  <a:cubicBezTo>
                    <a:pt x="26124" y="13264"/>
                    <a:pt x="27192" y="13676"/>
                    <a:pt x="28052" y="14398"/>
                  </a:cubicBezTo>
                  <a:cubicBezTo>
                    <a:pt x="28833" y="15064"/>
                    <a:pt x="29854" y="15461"/>
                    <a:pt x="30974" y="15461"/>
                  </a:cubicBezTo>
                  <a:cubicBezTo>
                    <a:pt x="33655" y="15461"/>
                    <a:pt x="35795" y="13136"/>
                    <a:pt x="35483" y="10399"/>
                  </a:cubicBezTo>
                  <a:cubicBezTo>
                    <a:pt x="35257" y="8314"/>
                    <a:pt x="33555" y="6612"/>
                    <a:pt x="31471" y="6400"/>
                  </a:cubicBezTo>
                  <a:cubicBezTo>
                    <a:pt x="31295" y="6380"/>
                    <a:pt x="31122" y="6370"/>
                    <a:pt x="30952" y="6370"/>
                  </a:cubicBezTo>
                  <a:cubicBezTo>
                    <a:pt x="29656" y="6370"/>
                    <a:pt x="28497" y="6925"/>
                    <a:pt x="27670" y="7790"/>
                  </a:cubicBezTo>
                  <a:cubicBezTo>
                    <a:pt x="26909" y="8594"/>
                    <a:pt x="25882" y="9057"/>
                    <a:pt x="24817" y="9057"/>
                  </a:cubicBezTo>
                  <a:cubicBezTo>
                    <a:pt x="24493" y="9057"/>
                    <a:pt x="24165" y="9014"/>
                    <a:pt x="23841" y="8924"/>
                  </a:cubicBezTo>
                  <a:lnTo>
                    <a:pt x="23571" y="8853"/>
                  </a:lnTo>
                  <a:cubicBezTo>
                    <a:pt x="22465" y="8541"/>
                    <a:pt x="21557" y="7761"/>
                    <a:pt x="21118" y="6712"/>
                  </a:cubicBezTo>
                  <a:cubicBezTo>
                    <a:pt x="19522" y="2770"/>
                    <a:pt x="15651" y="1"/>
                    <a:pt x="11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296407" y="2997895"/>
              <a:ext cx="790579" cy="767301"/>
            </a:xfrm>
            <a:custGeom>
              <a:rect b="b" l="l" r="r" t="t"/>
              <a:pathLst>
                <a:path extrusionOk="0" h="14907" w="15360">
                  <a:moveTo>
                    <a:pt x="7687" y="1"/>
                  </a:moveTo>
                  <a:cubicBezTo>
                    <a:pt x="3432" y="1"/>
                    <a:pt x="0" y="3334"/>
                    <a:pt x="0" y="7447"/>
                  </a:cubicBezTo>
                  <a:cubicBezTo>
                    <a:pt x="0" y="11560"/>
                    <a:pt x="3432" y="14906"/>
                    <a:pt x="7687" y="14906"/>
                  </a:cubicBezTo>
                  <a:cubicBezTo>
                    <a:pt x="11928" y="14906"/>
                    <a:pt x="15360" y="11560"/>
                    <a:pt x="15360" y="7447"/>
                  </a:cubicBezTo>
                  <a:cubicBezTo>
                    <a:pt x="15360" y="3334"/>
                    <a:pt x="11928" y="1"/>
                    <a:pt x="7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143825" y="3635209"/>
              <a:ext cx="1692076" cy="408795"/>
            </a:xfrm>
            <a:custGeom>
              <a:rect b="b" l="l" r="r" t="t"/>
              <a:pathLst>
                <a:path extrusionOk="0" h="7942" w="32875">
                  <a:moveTo>
                    <a:pt x="809" y="0"/>
                  </a:moveTo>
                  <a:cubicBezTo>
                    <a:pt x="355" y="0"/>
                    <a:pt x="1" y="354"/>
                    <a:pt x="1" y="808"/>
                  </a:cubicBezTo>
                  <a:cubicBezTo>
                    <a:pt x="1" y="1248"/>
                    <a:pt x="355" y="1617"/>
                    <a:pt x="809" y="1617"/>
                  </a:cubicBezTo>
                  <a:cubicBezTo>
                    <a:pt x="1177" y="1617"/>
                    <a:pt x="1489" y="1362"/>
                    <a:pt x="1574" y="1021"/>
                  </a:cubicBezTo>
                  <a:lnTo>
                    <a:pt x="19203" y="1021"/>
                  </a:lnTo>
                  <a:cubicBezTo>
                    <a:pt x="19402" y="1630"/>
                    <a:pt x="20294" y="3801"/>
                    <a:pt x="22862" y="5686"/>
                  </a:cubicBezTo>
                  <a:cubicBezTo>
                    <a:pt x="24876" y="7176"/>
                    <a:pt x="27187" y="7942"/>
                    <a:pt x="29499" y="7942"/>
                  </a:cubicBezTo>
                  <a:cubicBezTo>
                    <a:pt x="30633" y="7942"/>
                    <a:pt x="31768" y="7757"/>
                    <a:pt x="32874" y="7375"/>
                  </a:cubicBezTo>
                  <a:lnTo>
                    <a:pt x="32732" y="6963"/>
                  </a:lnTo>
                  <a:cubicBezTo>
                    <a:pt x="31645" y="7336"/>
                    <a:pt x="30540" y="7521"/>
                    <a:pt x="29442" y="7521"/>
                  </a:cubicBezTo>
                  <a:cubicBezTo>
                    <a:pt x="27245" y="7521"/>
                    <a:pt x="25074" y="6783"/>
                    <a:pt x="23117" y="5346"/>
                  </a:cubicBezTo>
                  <a:cubicBezTo>
                    <a:pt x="20294" y="3276"/>
                    <a:pt x="19572" y="766"/>
                    <a:pt x="19572" y="751"/>
                  </a:cubicBezTo>
                  <a:lnTo>
                    <a:pt x="19529" y="581"/>
                  </a:lnTo>
                  <a:lnTo>
                    <a:pt x="1574" y="581"/>
                  </a:lnTo>
                  <a:cubicBezTo>
                    <a:pt x="1489" y="241"/>
                    <a:pt x="1177" y="0"/>
                    <a:pt x="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308551" y="2997893"/>
              <a:ext cx="2350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On-Site Visit (if required)</a:t>
              </a:r>
              <a:endParaRPr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308550" y="3339575"/>
              <a:ext cx="1842300" cy="11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If the fault cannot be resolved remotely, the technical support agent schedules an on-site visit to the customer's location.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3379424" y="3068281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4159975" y="3381548"/>
            <a:ext cx="4911803" cy="1167828"/>
            <a:chOff x="4159930" y="3381560"/>
            <a:chExt cx="4527008" cy="1167828"/>
          </a:xfrm>
        </p:grpSpPr>
        <p:sp>
          <p:nvSpPr>
            <p:cNvPr id="86" name="Google Shape;86;p14"/>
            <p:cNvSpPr/>
            <p:nvPr/>
          </p:nvSpPr>
          <p:spPr>
            <a:xfrm>
              <a:off x="4159930" y="3381560"/>
              <a:ext cx="1842420" cy="1109232"/>
            </a:xfrm>
            <a:custGeom>
              <a:rect b="b" l="l" r="r" t="t"/>
              <a:pathLst>
                <a:path extrusionOk="0" h="21550" w="35796">
                  <a:moveTo>
                    <a:pt x="24636" y="1"/>
                  </a:moveTo>
                  <a:cubicBezTo>
                    <a:pt x="20134" y="1"/>
                    <a:pt x="16272" y="2779"/>
                    <a:pt x="14678" y="6715"/>
                  </a:cubicBezTo>
                  <a:cubicBezTo>
                    <a:pt x="14253" y="7764"/>
                    <a:pt x="13332" y="8544"/>
                    <a:pt x="12239" y="8842"/>
                  </a:cubicBezTo>
                  <a:lnTo>
                    <a:pt x="11970" y="8927"/>
                  </a:lnTo>
                  <a:cubicBezTo>
                    <a:pt x="11646" y="9017"/>
                    <a:pt x="11317" y="9060"/>
                    <a:pt x="10992" y="9060"/>
                  </a:cubicBezTo>
                  <a:cubicBezTo>
                    <a:pt x="9923" y="9060"/>
                    <a:pt x="8887" y="8597"/>
                    <a:pt x="8126" y="7793"/>
                  </a:cubicBezTo>
                  <a:cubicBezTo>
                    <a:pt x="7293" y="6909"/>
                    <a:pt x="6123" y="6363"/>
                    <a:pt x="4827" y="6363"/>
                  </a:cubicBezTo>
                  <a:cubicBezTo>
                    <a:pt x="4667" y="6363"/>
                    <a:pt x="4504" y="6371"/>
                    <a:pt x="4341" y="6388"/>
                  </a:cubicBezTo>
                  <a:cubicBezTo>
                    <a:pt x="2242" y="6615"/>
                    <a:pt x="540" y="8303"/>
                    <a:pt x="313" y="10388"/>
                  </a:cubicBezTo>
                  <a:cubicBezTo>
                    <a:pt x="1" y="13139"/>
                    <a:pt x="2142" y="15465"/>
                    <a:pt x="4836" y="15465"/>
                  </a:cubicBezTo>
                  <a:cubicBezTo>
                    <a:pt x="5942" y="15465"/>
                    <a:pt x="6964" y="15067"/>
                    <a:pt x="7758" y="14402"/>
                  </a:cubicBezTo>
                  <a:cubicBezTo>
                    <a:pt x="8616" y="13672"/>
                    <a:pt x="9672" y="13265"/>
                    <a:pt x="10750" y="13265"/>
                  </a:cubicBezTo>
                  <a:cubicBezTo>
                    <a:pt x="11224" y="13265"/>
                    <a:pt x="11702" y="13343"/>
                    <a:pt x="12169" y="13507"/>
                  </a:cubicBezTo>
                  <a:lnTo>
                    <a:pt x="12721" y="13706"/>
                  </a:lnTo>
                  <a:cubicBezTo>
                    <a:pt x="13786" y="14075"/>
                    <a:pt x="14622" y="14855"/>
                    <a:pt x="15147" y="15848"/>
                  </a:cubicBezTo>
                  <a:cubicBezTo>
                    <a:pt x="16962" y="19237"/>
                    <a:pt x="20536" y="21549"/>
                    <a:pt x="24649" y="21549"/>
                  </a:cubicBezTo>
                  <a:cubicBezTo>
                    <a:pt x="30832" y="21549"/>
                    <a:pt x="35796" y="16344"/>
                    <a:pt x="35399" y="10076"/>
                  </a:cubicBezTo>
                  <a:cubicBezTo>
                    <a:pt x="35087" y="4928"/>
                    <a:pt x="31059" y="674"/>
                    <a:pt x="25939" y="78"/>
                  </a:cubicBezTo>
                  <a:cubicBezTo>
                    <a:pt x="25500" y="26"/>
                    <a:pt x="25065" y="1"/>
                    <a:pt x="24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036577" y="3552701"/>
              <a:ext cx="790631" cy="766477"/>
            </a:xfrm>
            <a:custGeom>
              <a:rect b="b" l="l" r="r" t="t"/>
              <a:pathLst>
                <a:path extrusionOk="0" h="14891" w="15361">
                  <a:moveTo>
                    <a:pt x="7687" y="0"/>
                  </a:moveTo>
                  <a:cubicBezTo>
                    <a:pt x="3433" y="0"/>
                    <a:pt x="1" y="3333"/>
                    <a:pt x="1" y="7446"/>
                  </a:cubicBezTo>
                  <a:cubicBezTo>
                    <a:pt x="1" y="11559"/>
                    <a:pt x="3433" y="14891"/>
                    <a:pt x="7687" y="14891"/>
                  </a:cubicBezTo>
                  <a:cubicBezTo>
                    <a:pt x="11928" y="14891"/>
                    <a:pt x="15360" y="11559"/>
                    <a:pt x="15360" y="7446"/>
                  </a:cubicBezTo>
                  <a:cubicBezTo>
                    <a:pt x="15360" y="3333"/>
                    <a:pt x="11928" y="0"/>
                    <a:pt x="7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590759" y="4289912"/>
              <a:ext cx="938469" cy="259475"/>
            </a:xfrm>
            <a:custGeom>
              <a:rect b="b" l="l" r="r" t="t"/>
              <a:pathLst>
                <a:path extrusionOk="0" h="6156" w="31697">
                  <a:moveTo>
                    <a:pt x="30889" y="1"/>
                  </a:moveTo>
                  <a:cubicBezTo>
                    <a:pt x="30520" y="1"/>
                    <a:pt x="30208" y="256"/>
                    <a:pt x="30123" y="596"/>
                  </a:cubicBezTo>
                  <a:lnTo>
                    <a:pt x="11176" y="596"/>
                  </a:lnTo>
                  <a:lnTo>
                    <a:pt x="11105" y="696"/>
                  </a:lnTo>
                  <a:cubicBezTo>
                    <a:pt x="11105" y="696"/>
                    <a:pt x="10140" y="2086"/>
                    <a:pt x="8113" y="3731"/>
                  </a:cubicBezTo>
                  <a:cubicBezTo>
                    <a:pt x="6835" y="4762"/>
                    <a:pt x="4611" y="5725"/>
                    <a:pt x="1868" y="5725"/>
                  </a:cubicBezTo>
                  <a:cubicBezTo>
                    <a:pt x="1291" y="5725"/>
                    <a:pt x="691" y="5682"/>
                    <a:pt x="71" y="5588"/>
                  </a:cubicBezTo>
                  <a:lnTo>
                    <a:pt x="1" y="6014"/>
                  </a:lnTo>
                  <a:cubicBezTo>
                    <a:pt x="639" y="6113"/>
                    <a:pt x="1263" y="6155"/>
                    <a:pt x="1873" y="6155"/>
                  </a:cubicBezTo>
                  <a:cubicBezTo>
                    <a:pt x="4723" y="6155"/>
                    <a:pt x="7049" y="5149"/>
                    <a:pt x="8382" y="4071"/>
                  </a:cubicBezTo>
                  <a:cubicBezTo>
                    <a:pt x="10183" y="2610"/>
                    <a:pt x="11148" y="1377"/>
                    <a:pt x="11403" y="1022"/>
                  </a:cubicBezTo>
                  <a:lnTo>
                    <a:pt x="30123" y="1022"/>
                  </a:lnTo>
                  <a:cubicBezTo>
                    <a:pt x="30208" y="1362"/>
                    <a:pt x="30520" y="1617"/>
                    <a:pt x="30889" y="1617"/>
                  </a:cubicBezTo>
                  <a:cubicBezTo>
                    <a:pt x="31343" y="1617"/>
                    <a:pt x="31697" y="1263"/>
                    <a:pt x="31697" y="809"/>
                  </a:cubicBezTo>
                  <a:cubicBezTo>
                    <a:pt x="31697" y="369"/>
                    <a:pt x="31343" y="1"/>
                    <a:pt x="308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6780737" y="3393762"/>
              <a:ext cx="1906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99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Escalation (if necessary)</a:t>
              </a:r>
              <a:endParaRPr b="1">
                <a:solidFill>
                  <a:srgbClr val="FF99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" name="Google Shape;90;p14"/>
            <p:cNvSpPr txBox="1"/>
            <p:nvPr/>
          </p:nvSpPr>
          <p:spPr>
            <a:xfrm>
              <a:off x="6587258" y="3673262"/>
              <a:ext cx="2099400" cy="7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If issue persists, advanced technicians and engineers analyze for broader network issues. 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5135005" y="3625716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" name="Google Shape;92;p14"/>
          <p:cNvSpPr txBox="1"/>
          <p:nvPr/>
        </p:nvSpPr>
        <p:spPr>
          <a:xfrm>
            <a:off x="0" y="0"/>
            <a:ext cx="19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08550" y="188500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BUSINESS PROCESS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-384775" y="1024125"/>
            <a:ext cx="5169996" cy="1410897"/>
            <a:chOff x="-206375" y="1373925"/>
            <a:chExt cx="5169996" cy="1410897"/>
          </a:xfrm>
        </p:grpSpPr>
        <p:sp>
          <p:nvSpPr>
            <p:cNvPr id="99" name="Google Shape;99;p15"/>
            <p:cNvSpPr/>
            <p:nvPr/>
          </p:nvSpPr>
          <p:spPr>
            <a:xfrm>
              <a:off x="3121201" y="1589701"/>
              <a:ext cx="1842420" cy="1109026"/>
            </a:xfrm>
            <a:custGeom>
              <a:rect b="b" l="l" r="r" t="t"/>
              <a:pathLst>
                <a:path extrusionOk="0" h="21546" w="35796">
                  <a:moveTo>
                    <a:pt x="11138" y="0"/>
                  </a:moveTo>
                  <a:cubicBezTo>
                    <a:pt x="10716" y="0"/>
                    <a:pt x="10289" y="25"/>
                    <a:pt x="9858" y="74"/>
                  </a:cubicBezTo>
                  <a:cubicBezTo>
                    <a:pt x="4737" y="670"/>
                    <a:pt x="725" y="4939"/>
                    <a:pt x="398" y="10073"/>
                  </a:cubicBezTo>
                  <a:cubicBezTo>
                    <a:pt x="1" y="16341"/>
                    <a:pt x="4964" y="21545"/>
                    <a:pt x="11148" y="21545"/>
                  </a:cubicBezTo>
                  <a:cubicBezTo>
                    <a:pt x="15260" y="21545"/>
                    <a:pt x="18834" y="19234"/>
                    <a:pt x="20649" y="15844"/>
                  </a:cubicBezTo>
                  <a:cubicBezTo>
                    <a:pt x="21175" y="14866"/>
                    <a:pt x="22026" y="14086"/>
                    <a:pt x="23075" y="13703"/>
                  </a:cubicBezTo>
                  <a:lnTo>
                    <a:pt x="23642" y="13505"/>
                  </a:lnTo>
                  <a:cubicBezTo>
                    <a:pt x="24101" y="13342"/>
                    <a:pt x="24573" y="13265"/>
                    <a:pt x="25042" y="13265"/>
                  </a:cubicBezTo>
                  <a:cubicBezTo>
                    <a:pt x="26124" y="13265"/>
                    <a:pt x="27192" y="13676"/>
                    <a:pt x="28052" y="14398"/>
                  </a:cubicBezTo>
                  <a:cubicBezTo>
                    <a:pt x="28833" y="15065"/>
                    <a:pt x="29854" y="15462"/>
                    <a:pt x="30974" y="15462"/>
                  </a:cubicBezTo>
                  <a:cubicBezTo>
                    <a:pt x="33655" y="15462"/>
                    <a:pt x="35795" y="13136"/>
                    <a:pt x="35483" y="10399"/>
                  </a:cubicBezTo>
                  <a:cubicBezTo>
                    <a:pt x="35257" y="8314"/>
                    <a:pt x="33555" y="6613"/>
                    <a:pt x="31471" y="6399"/>
                  </a:cubicBezTo>
                  <a:cubicBezTo>
                    <a:pt x="31305" y="6382"/>
                    <a:pt x="31141" y="6374"/>
                    <a:pt x="30979" y="6374"/>
                  </a:cubicBezTo>
                  <a:cubicBezTo>
                    <a:pt x="29673" y="6374"/>
                    <a:pt x="28503" y="6919"/>
                    <a:pt x="27670" y="7789"/>
                  </a:cubicBezTo>
                  <a:cubicBezTo>
                    <a:pt x="26909" y="8593"/>
                    <a:pt x="25882" y="9056"/>
                    <a:pt x="24818" y="9056"/>
                  </a:cubicBezTo>
                  <a:cubicBezTo>
                    <a:pt x="24494" y="9056"/>
                    <a:pt x="24166" y="9013"/>
                    <a:pt x="23841" y="8924"/>
                  </a:cubicBezTo>
                  <a:lnTo>
                    <a:pt x="23571" y="8853"/>
                  </a:lnTo>
                  <a:cubicBezTo>
                    <a:pt x="22465" y="8541"/>
                    <a:pt x="21557" y="7761"/>
                    <a:pt x="21118" y="6711"/>
                  </a:cubicBezTo>
                  <a:cubicBezTo>
                    <a:pt x="19522" y="2769"/>
                    <a:pt x="15650" y="0"/>
                    <a:pt x="11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296407" y="1758474"/>
              <a:ext cx="790579" cy="766528"/>
            </a:xfrm>
            <a:custGeom>
              <a:rect b="b" l="l" r="r" t="t"/>
              <a:pathLst>
                <a:path extrusionOk="0" h="14892" w="15360">
                  <a:moveTo>
                    <a:pt x="7687" y="0"/>
                  </a:moveTo>
                  <a:cubicBezTo>
                    <a:pt x="3432" y="0"/>
                    <a:pt x="0" y="3334"/>
                    <a:pt x="0" y="7446"/>
                  </a:cubicBezTo>
                  <a:cubicBezTo>
                    <a:pt x="0" y="11559"/>
                    <a:pt x="3432" y="14891"/>
                    <a:pt x="7687" y="14891"/>
                  </a:cubicBezTo>
                  <a:cubicBezTo>
                    <a:pt x="11928" y="14891"/>
                    <a:pt x="15360" y="11559"/>
                    <a:pt x="15360" y="7446"/>
                  </a:cubicBezTo>
                  <a:cubicBezTo>
                    <a:pt x="15360" y="3334"/>
                    <a:pt x="11928" y="0"/>
                    <a:pt x="7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143825" y="2230772"/>
              <a:ext cx="1474564" cy="554050"/>
            </a:xfrm>
            <a:custGeom>
              <a:rect b="b" l="l" r="r" t="t"/>
              <a:pathLst>
                <a:path extrusionOk="0" h="10764" w="28649">
                  <a:moveTo>
                    <a:pt x="809" y="1"/>
                  </a:moveTo>
                  <a:cubicBezTo>
                    <a:pt x="355" y="1"/>
                    <a:pt x="1" y="354"/>
                    <a:pt x="1" y="808"/>
                  </a:cubicBezTo>
                  <a:cubicBezTo>
                    <a:pt x="1" y="1248"/>
                    <a:pt x="355" y="1617"/>
                    <a:pt x="809" y="1617"/>
                  </a:cubicBezTo>
                  <a:cubicBezTo>
                    <a:pt x="1177" y="1617"/>
                    <a:pt x="1489" y="1362"/>
                    <a:pt x="1574" y="1022"/>
                  </a:cubicBezTo>
                  <a:lnTo>
                    <a:pt x="17628" y="1022"/>
                  </a:lnTo>
                  <a:cubicBezTo>
                    <a:pt x="17756" y="1773"/>
                    <a:pt x="18394" y="4595"/>
                    <a:pt x="20905" y="7077"/>
                  </a:cubicBezTo>
                  <a:cubicBezTo>
                    <a:pt x="22522" y="8680"/>
                    <a:pt x="24706" y="10367"/>
                    <a:pt x="28605" y="10764"/>
                  </a:cubicBezTo>
                  <a:lnTo>
                    <a:pt x="28648" y="10338"/>
                  </a:lnTo>
                  <a:cubicBezTo>
                    <a:pt x="24876" y="9956"/>
                    <a:pt x="22777" y="8311"/>
                    <a:pt x="21202" y="6765"/>
                  </a:cubicBezTo>
                  <a:cubicBezTo>
                    <a:pt x="18466" y="4056"/>
                    <a:pt x="18025" y="808"/>
                    <a:pt x="18025" y="780"/>
                  </a:cubicBezTo>
                  <a:lnTo>
                    <a:pt x="18012" y="581"/>
                  </a:lnTo>
                  <a:lnTo>
                    <a:pt x="1574" y="581"/>
                  </a:lnTo>
                  <a:cubicBezTo>
                    <a:pt x="1489" y="241"/>
                    <a:pt x="1177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-206375" y="1373925"/>
              <a:ext cx="274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Communication and Updates</a:t>
              </a:r>
              <a:endParaRPr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304175" y="1683788"/>
              <a:ext cx="2350200" cy="9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Customer kept informed about progress, expected resolution times.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3397591" y="1793068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4159930" y="1891576"/>
            <a:ext cx="4848745" cy="1195499"/>
            <a:chOff x="4159930" y="2144301"/>
            <a:chExt cx="4848745" cy="1195499"/>
          </a:xfrm>
        </p:grpSpPr>
        <p:sp>
          <p:nvSpPr>
            <p:cNvPr id="106" name="Google Shape;106;p15"/>
            <p:cNvSpPr/>
            <p:nvPr/>
          </p:nvSpPr>
          <p:spPr>
            <a:xfrm>
              <a:off x="4159930" y="2144301"/>
              <a:ext cx="1842420" cy="1109181"/>
            </a:xfrm>
            <a:custGeom>
              <a:rect b="b" l="l" r="r" t="t"/>
              <a:pathLst>
                <a:path extrusionOk="0" h="21549" w="35796">
                  <a:moveTo>
                    <a:pt x="24636" y="0"/>
                  </a:moveTo>
                  <a:cubicBezTo>
                    <a:pt x="20134" y="0"/>
                    <a:pt x="16272" y="2778"/>
                    <a:pt x="14678" y="6714"/>
                  </a:cubicBezTo>
                  <a:cubicBezTo>
                    <a:pt x="14253" y="7764"/>
                    <a:pt x="13332" y="8544"/>
                    <a:pt x="12239" y="8842"/>
                  </a:cubicBezTo>
                  <a:lnTo>
                    <a:pt x="11970" y="8927"/>
                  </a:lnTo>
                  <a:cubicBezTo>
                    <a:pt x="11645" y="9016"/>
                    <a:pt x="11317" y="9059"/>
                    <a:pt x="10991" y="9059"/>
                  </a:cubicBezTo>
                  <a:cubicBezTo>
                    <a:pt x="9923" y="9059"/>
                    <a:pt x="8887" y="8596"/>
                    <a:pt x="8126" y="7792"/>
                  </a:cubicBezTo>
                  <a:cubicBezTo>
                    <a:pt x="7294" y="6909"/>
                    <a:pt x="6125" y="6363"/>
                    <a:pt x="4830" y="6363"/>
                  </a:cubicBezTo>
                  <a:cubicBezTo>
                    <a:pt x="4668" y="6363"/>
                    <a:pt x="4505" y="6372"/>
                    <a:pt x="4341" y="6389"/>
                  </a:cubicBezTo>
                  <a:cubicBezTo>
                    <a:pt x="2242" y="6616"/>
                    <a:pt x="540" y="8303"/>
                    <a:pt x="313" y="10402"/>
                  </a:cubicBezTo>
                  <a:cubicBezTo>
                    <a:pt x="1" y="13139"/>
                    <a:pt x="2142" y="15465"/>
                    <a:pt x="4836" y="15465"/>
                  </a:cubicBezTo>
                  <a:cubicBezTo>
                    <a:pt x="5942" y="15465"/>
                    <a:pt x="6964" y="15068"/>
                    <a:pt x="7758" y="14401"/>
                  </a:cubicBezTo>
                  <a:cubicBezTo>
                    <a:pt x="8615" y="13672"/>
                    <a:pt x="9671" y="13265"/>
                    <a:pt x="10749" y="13265"/>
                  </a:cubicBezTo>
                  <a:cubicBezTo>
                    <a:pt x="11223" y="13265"/>
                    <a:pt x="11701" y="13343"/>
                    <a:pt x="12169" y="13508"/>
                  </a:cubicBezTo>
                  <a:lnTo>
                    <a:pt x="12721" y="13707"/>
                  </a:lnTo>
                  <a:cubicBezTo>
                    <a:pt x="13786" y="14075"/>
                    <a:pt x="14622" y="14855"/>
                    <a:pt x="15147" y="15847"/>
                  </a:cubicBezTo>
                  <a:cubicBezTo>
                    <a:pt x="16962" y="19237"/>
                    <a:pt x="20536" y="21549"/>
                    <a:pt x="24649" y="21549"/>
                  </a:cubicBezTo>
                  <a:cubicBezTo>
                    <a:pt x="30832" y="21549"/>
                    <a:pt x="35796" y="16344"/>
                    <a:pt x="35399" y="10076"/>
                  </a:cubicBezTo>
                  <a:cubicBezTo>
                    <a:pt x="35087" y="4942"/>
                    <a:pt x="31059" y="673"/>
                    <a:pt x="25939" y="77"/>
                  </a:cubicBezTo>
                  <a:cubicBezTo>
                    <a:pt x="25500" y="26"/>
                    <a:pt x="25065" y="0"/>
                    <a:pt x="24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035136" y="2316162"/>
              <a:ext cx="790579" cy="767249"/>
            </a:xfrm>
            <a:custGeom>
              <a:rect b="b" l="l" r="r" t="t"/>
              <a:pathLst>
                <a:path extrusionOk="0" h="14906" w="15360">
                  <a:moveTo>
                    <a:pt x="7673" y="0"/>
                  </a:moveTo>
                  <a:cubicBezTo>
                    <a:pt x="3432" y="0"/>
                    <a:pt x="0" y="3347"/>
                    <a:pt x="0" y="7460"/>
                  </a:cubicBezTo>
                  <a:cubicBezTo>
                    <a:pt x="0" y="11572"/>
                    <a:pt x="3432" y="14906"/>
                    <a:pt x="7673" y="14906"/>
                  </a:cubicBezTo>
                  <a:cubicBezTo>
                    <a:pt x="11913" y="14906"/>
                    <a:pt x="15360" y="11572"/>
                    <a:pt x="15360" y="7460"/>
                  </a:cubicBezTo>
                  <a:cubicBezTo>
                    <a:pt x="15360" y="3347"/>
                    <a:pt x="11913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524931" y="2785526"/>
              <a:ext cx="1475233" cy="554050"/>
            </a:xfrm>
            <a:custGeom>
              <a:rect b="b" l="l" r="r" t="t"/>
              <a:pathLst>
                <a:path extrusionOk="0" h="10764" w="28662">
                  <a:moveTo>
                    <a:pt x="27854" y="1"/>
                  </a:moveTo>
                  <a:cubicBezTo>
                    <a:pt x="27485" y="1"/>
                    <a:pt x="27173" y="241"/>
                    <a:pt x="27088" y="581"/>
                  </a:cubicBezTo>
                  <a:lnTo>
                    <a:pt x="10651" y="581"/>
                  </a:lnTo>
                  <a:lnTo>
                    <a:pt x="10637" y="780"/>
                  </a:lnTo>
                  <a:cubicBezTo>
                    <a:pt x="10622" y="808"/>
                    <a:pt x="10197" y="4042"/>
                    <a:pt x="7460" y="6765"/>
                  </a:cubicBezTo>
                  <a:cubicBezTo>
                    <a:pt x="5886" y="8311"/>
                    <a:pt x="3787" y="9956"/>
                    <a:pt x="1" y="10339"/>
                  </a:cubicBezTo>
                  <a:lnTo>
                    <a:pt x="58" y="10764"/>
                  </a:lnTo>
                  <a:cubicBezTo>
                    <a:pt x="3957" y="10367"/>
                    <a:pt x="6141" y="8680"/>
                    <a:pt x="7758" y="7077"/>
                  </a:cubicBezTo>
                  <a:cubicBezTo>
                    <a:pt x="10268" y="4595"/>
                    <a:pt x="10906" y="1773"/>
                    <a:pt x="11034" y="1022"/>
                  </a:cubicBezTo>
                  <a:lnTo>
                    <a:pt x="27088" y="1022"/>
                  </a:lnTo>
                  <a:cubicBezTo>
                    <a:pt x="27173" y="1362"/>
                    <a:pt x="27485" y="1603"/>
                    <a:pt x="27854" y="1603"/>
                  </a:cubicBezTo>
                  <a:cubicBezTo>
                    <a:pt x="28308" y="1603"/>
                    <a:pt x="28662" y="1249"/>
                    <a:pt x="28662" y="795"/>
                  </a:cubicBezTo>
                  <a:cubicBezTo>
                    <a:pt x="28662" y="355"/>
                    <a:pt x="28308" y="1"/>
                    <a:pt x="27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6462575" y="2228276"/>
              <a:ext cx="23502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Final Confirmation</a:t>
              </a:r>
              <a:endParaRPr b="1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t/>
              </a:r>
              <a:endParaRPr b="1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7000175" y="2572400"/>
              <a:ext cx="2008500" cy="7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CSR confirms resolution with customer, collects feedback.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5144951" y="2390651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308550" y="2826960"/>
            <a:ext cx="4655071" cy="1670015"/>
            <a:chOff x="308550" y="2826960"/>
            <a:chExt cx="4655071" cy="1670015"/>
          </a:xfrm>
        </p:grpSpPr>
        <p:sp>
          <p:nvSpPr>
            <p:cNvPr id="113" name="Google Shape;113;p15"/>
            <p:cNvSpPr/>
            <p:nvPr/>
          </p:nvSpPr>
          <p:spPr>
            <a:xfrm>
              <a:off x="3121201" y="2826960"/>
              <a:ext cx="1842420" cy="1109026"/>
            </a:xfrm>
            <a:custGeom>
              <a:rect b="b" l="l" r="r" t="t"/>
              <a:pathLst>
                <a:path extrusionOk="0" h="21546" w="35796">
                  <a:moveTo>
                    <a:pt x="11140" y="1"/>
                  </a:moveTo>
                  <a:cubicBezTo>
                    <a:pt x="10717" y="1"/>
                    <a:pt x="10290" y="25"/>
                    <a:pt x="9858" y="75"/>
                  </a:cubicBezTo>
                  <a:cubicBezTo>
                    <a:pt x="4737" y="671"/>
                    <a:pt x="725" y="4939"/>
                    <a:pt x="398" y="10072"/>
                  </a:cubicBezTo>
                  <a:cubicBezTo>
                    <a:pt x="1" y="16341"/>
                    <a:pt x="4964" y="21546"/>
                    <a:pt x="11148" y="21546"/>
                  </a:cubicBezTo>
                  <a:cubicBezTo>
                    <a:pt x="15260" y="21546"/>
                    <a:pt x="18834" y="19234"/>
                    <a:pt x="20649" y="15845"/>
                  </a:cubicBezTo>
                  <a:cubicBezTo>
                    <a:pt x="21175" y="14852"/>
                    <a:pt x="22026" y="14072"/>
                    <a:pt x="23075" y="13703"/>
                  </a:cubicBezTo>
                  <a:lnTo>
                    <a:pt x="23642" y="13504"/>
                  </a:lnTo>
                  <a:cubicBezTo>
                    <a:pt x="24101" y="13341"/>
                    <a:pt x="24573" y="13264"/>
                    <a:pt x="25042" y="13264"/>
                  </a:cubicBezTo>
                  <a:cubicBezTo>
                    <a:pt x="26124" y="13264"/>
                    <a:pt x="27192" y="13676"/>
                    <a:pt x="28052" y="14398"/>
                  </a:cubicBezTo>
                  <a:cubicBezTo>
                    <a:pt x="28833" y="15064"/>
                    <a:pt x="29854" y="15461"/>
                    <a:pt x="30974" y="15461"/>
                  </a:cubicBezTo>
                  <a:cubicBezTo>
                    <a:pt x="33655" y="15461"/>
                    <a:pt x="35795" y="13136"/>
                    <a:pt x="35483" y="10399"/>
                  </a:cubicBezTo>
                  <a:cubicBezTo>
                    <a:pt x="35257" y="8314"/>
                    <a:pt x="33555" y="6612"/>
                    <a:pt x="31471" y="6400"/>
                  </a:cubicBezTo>
                  <a:cubicBezTo>
                    <a:pt x="31295" y="6380"/>
                    <a:pt x="31122" y="6370"/>
                    <a:pt x="30952" y="6370"/>
                  </a:cubicBezTo>
                  <a:cubicBezTo>
                    <a:pt x="29656" y="6370"/>
                    <a:pt x="28497" y="6925"/>
                    <a:pt x="27670" y="7790"/>
                  </a:cubicBezTo>
                  <a:cubicBezTo>
                    <a:pt x="26909" y="8594"/>
                    <a:pt x="25882" y="9057"/>
                    <a:pt x="24817" y="9057"/>
                  </a:cubicBezTo>
                  <a:cubicBezTo>
                    <a:pt x="24493" y="9057"/>
                    <a:pt x="24165" y="9014"/>
                    <a:pt x="23841" y="8924"/>
                  </a:cubicBezTo>
                  <a:lnTo>
                    <a:pt x="23571" y="8853"/>
                  </a:lnTo>
                  <a:cubicBezTo>
                    <a:pt x="22465" y="8541"/>
                    <a:pt x="21557" y="7761"/>
                    <a:pt x="21118" y="6712"/>
                  </a:cubicBezTo>
                  <a:cubicBezTo>
                    <a:pt x="19522" y="2770"/>
                    <a:pt x="15651" y="1"/>
                    <a:pt x="11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296407" y="2997895"/>
              <a:ext cx="790579" cy="767301"/>
            </a:xfrm>
            <a:custGeom>
              <a:rect b="b" l="l" r="r" t="t"/>
              <a:pathLst>
                <a:path extrusionOk="0" h="14907" w="15360">
                  <a:moveTo>
                    <a:pt x="7687" y="1"/>
                  </a:moveTo>
                  <a:cubicBezTo>
                    <a:pt x="3432" y="1"/>
                    <a:pt x="0" y="3334"/>
                    <a:pt x="0" y="7447"/>
                  </a:cubicBezTo>
                  <a:cubicBezTo>
                    <a:pt x="0" y="11560"/>
                    <a:pt x="3432" y="14906"/>
                    <a:pt x="7687" y="14906"/>
                  </a:cubicBezTo>
                  <a:cubicBezTo>
                    <a:pt x="11928" y="14906"/>
                    <a:pt x="15360" y="11560"/>
                    <a:pt x="15360" y="7447"/>
                  </a:cubicBezTo>
                  <a:cubicBezTo>
                    <a:pt x="15360" y="3334"/>
                    <a:pt x="11928" y="1"/>
                    <a:pt x="7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143825" y="3635209"/>
              <a:ext cx="1692076" cy="408795"/>
            </a:xfrm>
            <a:custGeom>
              <a:rect b="b" l="l" r="r" t="t"/>
              <a:pathLst>
                <a:path extrusionOk="0" h="7942" w="32875">
                  <a:moveTo>
                    <a:pt x="809" y="0"/>
                  </a:moveTo>
                  <a:cubicBezTo>
                    <a:pt x="355" y="0"/>
                    <a:pt x="1" y="354"/>
                    <a:pt x="1" y="808"/>
                  </a:cubicBezTo>
                  <a:cubicBezTo>
                    <a:pt x="1" y="1248"/>
                    <a:pt x="355" y="1617"/>
                    <a:pt x="809" y="1617"/>
                  </a:cubicBezTo>
                  <a:cubicBezTo>
                    <a:pt x="1177" y="1617"/>
                    <a:pt x="1489" y="1362"/>
                    <a:pt x="1574" y="1021"/>
                  </a:cubicBezTo>
                  <a:lnTo>
                    <a:pt x="19203" y="1021"/>
                  </a:lnTo>
                  <a:cubicBezTo>
                    <a:pt x="19402" y="1630"/>
                    <a:pt x="20294" y="3801"/>
                    <a:pt x="22862" y="5686"/>
                  </a:cubicBezTo>
                  <a:cubicBezTo>
                    <a:pt x="24876" y="7176"/>
                    <a:pt x="27187" y="7942"/>
                    <a:pt x="29499" y="7942"/>
                  </a:cubicBezTo>
                  <a:cubicBezTo>
                    <a:pt x="30633" y="7942"/>
                    <a:pt x="31768" y="7757"/>
                    <a:pt x="32874" y="7375"/>
                  </a:cubicBezTo>
                  <a:lnTo>
                    <a:pt x="32732" y="6963"/>
                  </a:lnTo>
                  <a:cubicBezTo>
                    <a:pt x="31645" y="7336"/>
                    <a:pt x="30540" y="7521"/>
                    <a:pt x="29442" y="7521"/>
                  </a:cubicBezTo>
                  <a:cubicBezTo>
                    <a:pt x="27245" y="7521"/>
                    <a:pt x="25074" y="6783"/>
                    <a:pt x="23117" y="5346"/>
                  </a:cubicBezTo>
                  <a:cubicBezTo>
                    <a:pt x="20294" y="3276"/>
                    <a:pt x="19572" y="766"/>
                    <a:pt x="19572" y="751"/>
                  </a:cubicBezTo>
                  <a:lnTo>
                    <a:pt x="19529" y="581"/>
                  </a:lnTo>
                  <a:lnTo>
                    <a:pt x="1574" y="581"/>
                  </a:lnTo>
                  <a:cubicBezTo>
                    <a:pt x="1489" y="241"/>
                    <a:pt x="1177" y="0"/>
                    <a:pt x="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308551" y="2997893"/>
              <a:ext cx="2350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Documentation and Analysis</a:t>
              </a:r>
              <a:endParaRPr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3379424" y="3068281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308550" y="3339575"/>
              <a:ext cx="2181300" cy="11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Actions, resolutions, and analysis documented, trends and improvements identified.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4159884" y="3381548"/>
            <a:ext cx="4848717" cy="1220227"/>
            <a:chOff x="4159930" y="3381560"/>
            <a:chExt cx="4606857" cy="1220227"/>
          </a:xfrm>
        </p:grpSpPr>
        <p:sp>
          <p:nvSpPr>
            <p:cNvPr id="120" name="Google Shape;120;p15"/>
            <p:cNvSpPr/>
            <p:nvPr/>
          </p:nvSpPr>
          <p:spPr>
            <a:xfrm>
              <a:off x="4159930" y="3381560"/>
              <a:ext cx="1842420" cy="1109232"/>
            </a:xfrm>
            <a:custGeom>
              <a:rect b="b" l="l" r="r" t="t"/>
              <a:pathLst>
                <a:path extrusionOk="0" h="21550" w="35796">
                  <a:moveTo>
                    <a:pt x="24636" y="1"/>
                  </a:moveTo>
                  <a:cubicBezTo>
                    <a:pt x="20134" y="1"/>
                    <a:pt x="16272" y="2779"/>
                    <a:pt x="14678" y="6715"/>
                  </a:cubicBezTo>
                  <a:cubicBezTo>
                    <a:pt x="14253" y="7764"/>
                    <a:pt x="13332" y="8544"/>
                    <a:pt x="12239" y="8842"/>
                  </a:cubicBezTo>
                  <a:lnTo>
                    <a:pt x="11970" y="8927"/>
                  </a:lnTo>
                  <a:cubicBezTo>
                    <a:pt x="11646" y="9017"/>
                    <a:pt x="11317" y="9060"/>
                    <a:pt x="10992" y="9060"/>
                  </a:cubicBezTo>
                  <a:cubicBezTo>
                    <a:pt x="9923" y="9060"/>
                    <a:pt x="8887" y="8597"/>
                    <a:pt x="8126" y="7793"/>
                  </a:cubicBezTo>
                  <a:cubicBezTo>
                    <a:pt x="7293" y="6909"/>
                    <a:pt x="6123" y="6363"/>
                    <a:pt x="4827" y="6363"/>
                  </a:cubicBezTo>
                  <a:cubicBezTo>
                    <a:pt x="4667" y="6363"/>
                    <a:pt x="4504" y="6371"/>
                    <a:pt x="4341" y="6388"/>
                  </a:cubicBezTo>
                  <a:cubicBezTo>
                    <a:pt x="2242" y="6615"/>
                    <a:pt x="540" y="8303"/>
                    <a:pt x="313" y="10388"/>
                  </a:cubicBezTo>
                  <a:cubicBezTo>
                    <a:pt x="1" y="13139"/>
                    <a:pt x="2142" y="15465"/>
                    <a:pt x="4836" y="15465"/>
                  </a:cubicBezTo>
                  <a:cubicBezTo>
                    <a:pt x="5942" y="15465"/>
                    <a:pt x="6964" y="15067"/>
                    <a:pt x="7758" y="14402"/>
                  </a:cubicBezTo>
                  <a:cubicBezTo>
                    <a:pt x="8616" y="13672"/>
                    <a:pt x="9672" y="13265"/>
                    <a:pt x="10750" y="13265"/>
                  </a:cubicBezTo>
                  <a:cubicBezTo>
                    <a:pt x="11224" y="13265"/>
                    <a:pt x="11702" y="13343"/>
                    <a:pt x="12169" y="13507"/>
                  </a:cubicBezTo>
                  <a:lnTo>
                    <a:pt x="12721" y="13706"/>
                  </a:lnTo>
                  <a:cubicBezTo>
                    <a:pt x="13786" y="14075"/>
                    <a:pt x="14622" y="14855"/>
                    <a:pt x="15147" y="15848"/>
                  </a:cubicBezTo>
                  <a:cubicBezTo>
                    <a:pt x="16962" y="19237"/>
                    <a:pt x="20536" y="21549"/>
                    <a:pt x="24649" y="21549"/>
                  </a:cubicBezTo>
                  <a:cubicBezTo>
                    <a:pt x="30832" y="21549"/>
                    <a:pt x="35796" y="16344"/>
                    <a:pt x="35399" y="10076"/>
                  </a:cubicBezTo>
                  <a:cubicBezTo>
                    <a:pt x="35087" y="4928"/>
                    <a:pt x="31059" y="674"/>
                    <a:pt x="25939" y="78"/>
                  </a:cubicBezTo>
                  <a:cubicBezTo>
                    <a:pt x="25500" y="26"/>
                    <a:pt x="25065" y="1"/>
                    <a:pt x="24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036577" y="3552701"/>
              <a:ext cx="790631" cy="766477"/>
            </a:xfrm>
            <a:custGeom>
              <a:rect b="b" l="l" r="r" t="t"/>
              <a:pathLst>
                <a:path extrusionOk="0" h="14891" w="15361">
                  <a:moveTo>
                    <a:pt x="7687" y="0"/>
                  </a:moveTo>
                  <a:cubicBezTo>
                    <a:pt x="3433" y="0"/>
                    <a:pt x="1" y="3333"/>
                    <a:pt x="1" y="7446"/>
                  </a:cubicBezTo>
                  <a:cubicBezTo>
                    <a:pt x="1" y="11559"/>
                    <a:pt x="3433" y="14891"/>
                    <a:pt x="7687" y="14891"/>
                  </a:cubicBezTo>
                  <a:cubicBezTo>
                    <a:pt x="11928" y="14891"/>
                    <a:pt x="15360" y="11559"/>
                    <a:pt x="15360" y="7446"/>
                  </a:cubicBezTo>
                  <a:cubicBezTo>
                    <a:pt x="15360" y="3333"/>
                    <a:pt x="11928" y="0"/>
                    <a:pt x="7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5425598" y="4289912"/>
              <a:ext cx="1418758" cy="259475"/>
            </a:xfrm>
            <a:custGeom>
              <a:rect b="b" l="l" r="r" t="t"/>
              <a:pathLst>
                <a:path extrusionOk="0" h="6156" w="31697">
                  <a:moveTo>
                    <a:pt x="30889" y="1"/>
                  </a:moveTo>
                  <a:cubicBezTo>
                    <a:pt x="30520" y="1"/>
                    <a:pt x="30208" y="256"/>
                    <a:pt x="30123" y="596"/>
                  </a:cubicBezTo>
                  <a:lnTo>
                    <a:pt x="11176" y="596"/>
                  </a:lnTo>
                  <a:lnTo>
                    <a:pt x="11105" y="696"/>
                  </a:lnTo>
                  <a:cubicBezTo>
                    <a:pt x="11105" y="696"/>
                    <a:pt x="10140" y="2086"/>
                    <a:pt x="8113" y="3731"/>
                  </a:cubicBezTo>
                  <a:cubicBezTo>
                    <a:pt x="6835" y="4762"/>
                    <a:pt x="4611" y="5725"/>
                    <a:pt x="1868" y="5725"/>
                  </a:cubicBezTo>
                  <a:cubicBezTo>
                    <a:pt x="1291" y="5725"/>
                    <a:pt x="691" y="5682"/>
                    <a:pt x="71" y="5588"/>
                  </a:cubicBezTo>
                  <a:lnTo>
                    <a:pt x="1" y="6014"/>
                  </a:lnTo>
                  <a:cubicBezTo>
                    <a:pt x="639" y="6113"/>
                    <a:pt x="1263" y="6155"/>
                    <a:pt x="1873" y="6155"/>
                  </a:cubicBezTo>
                  <a:cubicBezTo>
                    <a:pt x="4723" y="6155"/>
                    <a:pt x="7049" y="5149"/>
                    <a:pt x="8382" y="4071"/>
                  </a:cubicBezTo>
                  <a:cubicBezTo>
                    <a:pt x="10183" y="2610"/>
                    <a:pt x="11148" y="1377"/>
                    <a:pt x="11403" y="1022"/>
                  </a:cubicBezTo>
                  <a:lnTo>
                    <a:pt x="30123" y="1022"/>
                  </a:lnTo>
                  <a:cubicBezTo>
                    <a:pt x="30208" y="1362"/>
                    <a:pt x="30520" y="1617"/>
                    <a:pt x="30889" y="1617"/>
                  </a:cubicBezTo>
                  <a:cubicBezTo>
                    <a:pt x="31343" y="1617"/>
                    <a:pt x="31697" y="1263"/>
                    <a:pt x="31697" y="809"/>
                  </a:cubicBezTo>
                  <a:cubicBezTo>
                    <a:pt x="31697" y="369"/>
                    <a:pt x="31343" y="1"/>
                    <a:pt x="308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6336600" y="3393754"/>
              <a:ext cx="2350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99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b="1">
                <a:solidFill>
                  <a:srgbClr val="FF99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6844386" y="3673287"/>
              <a:ext cx="19224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Data used for process enhancement, adjustments   made to prevent similar issues.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5135005" y="3625716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2172" l="29325" r="21903" t="1720"/>
          <a:stretch/>
        </p:blipFill>
        <p:spPr>
          <a:xfrm>
            <a:off x="3213781" y="66125"/>
            <a:ext cx="3390894" cy="50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3539575" y="158600"/>
            <a:ext cx="22884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RESULTS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1689206" y="1836275"/>
            <a:ext cx="380038" cy="1022195"/>
          </a:xfrm>
          <a:custGeom>
            <a:rect b="b" l="l" r="r" t="t"/>
            <a:pathLst>
              <a:path extrusionOk="0" h="11122" w="4135">
                <a:moveTo>
                  <a:pt x="0" y="0"/>
                </a:moveTo>
                <a:lnTo>
                  <a:pt x="0" y="11121"/>
                </a:lnTo>
                <a:lnTo>
                  <a:pt x="2952" y="11121"/>
                </a:lnTo>
                <a:lnTo>
                  <a:pt x="4134" y="6142"/>
                </a:lnTo>
                <a:lnTo>
                  <a:pt x="295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5713473" y="764900"/>
            <a:ext cx="1729148" cy="1022103"/>
          </a:xfrm>
          <a:custGeom>
            <a:rect b="b" l="l" r="r" t="t"/>
            <a:pathLst>
              <a:path extrusionOk="0" h="11121" w="18814">
                <a:moveTo>
                  <a:pt x="1442" y="0"/>
                </a:moveTo>
                <a:cubicBezTo>
                  <a:pt x="647" y="0"/>
                  <a:pt x="1" y="646"/>
                  <a:pt x="1" y="1451"/>
                </a:cubicBezTo>
                <a:lnTo>
                  <a:pt x="1" y="9670"/>
                </a:lnTo>
                <a:cubicBezTo>
                  <a:pt x="1" y="10475"/>
                  <a:pt x="647" y="11120"/>
                  <a:pt x="1442" y="11120"/>
                </a:cubicBezTo>
                <a:lnTo>
                  <a:pt x="17363" y="11120"/>
                </a:lnTo>
                <a:cubicBezTo>
                  <a:pt x="18167" y="11120"/>
                  <a:pt x="18814" y="10475"/>
                  <a:pt x="18814" y="9670"/>
                </a:cubicBezTo>
                <a:lnTo>
                  <a:pt x="18814" y="1451"/>
                </a:lnTo>
                <a:cubicBezTo>
                  <a:pt x="18814" y="646"/>
                  <a:pt x="18167" y="0"/>
                  <a:pt x="173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5713403" y="1832550"/>
            <a:ext cx="1729056" cy="1022195"/>
          </a:xfrm>
          <a:custGeom>
            <a:rect b="b" l="l" r="r" t="t"/>
            <a:pathLst>
              <a:path extrusionOk="0" h="11122" w="18813">
                <a:moveTo>
                  <a:pt x="1441" y="0"/>
                </a:moveTo>
                <a:cubicBezTo>
                  <a:pt x="646" y="0"/>
                  <a:pt x="1" y="646"/>
                  <a:pt x="1" y="1442"/>
                </a:cubicBezTo>
                <a:lnTo>
                  <a:pt x="1" y="9670"/>
                </a:lnTo>
                <a:cubicBezTo>
                  <a:pt x="1" y="10475"/>
                  <a:pt x="646" y="11121"/>
                  <a:pt x="1441" y="11121"/>
                </a:cubicBezTo>
                <a:lnTo>
                  <a:pt x="17362" y="11121"/>
                </a:lnTo>
                <a:cubicBezTo>
                  <a:pt x="18167" y="11121"/>
                  <a:pt x="18813" y="10475"/>
                  <a:pt x="18813" y="9670"/>
                </a:cubicBezTo>
                <a:lnTo>
                  <a:pt x="18813" y="1442"/>
                </a:lnTo>
                <a:cubicBezTo>
                  <a:pt x="18813" y="646"/>
                  <a:pt x="18167" y="0"/>
                  <a:pt x="173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2170807" y="2993025"/>
            <a:ext cx="1729148" cy="1022195"/>
          </a:xfrm>
          <a:custGeom>
            <a:rect b="b" l="l" r="r" t="t"/>
            <a:pathLst>
              <a:path extrusionOk="0" h="11122" w="18814">
                <a:moveTo>
                  <a:pt x="1451" y="0"/>
                </a:moveTo>
                <a:cubicBezTo>
                  <a:pt x="647" y="0"/>
                  <a:pt x="0" y="646"/>
                  <a:pt x="0" y="1442"/>
                </a:cubicBezTo>
                <a:lnTo>
                  <a:pt x="0" y="9670"/>
                </a:lnTo>
                <a:cubicBezTo>
                  <a:pt x="0" y="10475"/>
                  <a:pt x="647" y="11121"/>
                  <a:pt x="1451" y="11121"/>
                </a:cubicBezTo>
                <a:lnTo>
                  <a:pt x="17372" y="11121"/>
                </a:lnTo>
                <a:cubicBezTo>
                  <a:pt x="18167" y="11121"/>
                  <a:pt x="18813" y="10475"/>
                  <a:pt x="18813" y="9670"/>
                </a:cubicBezTo>
                <a:lnTo>
                  <a:pt x="18813" y="1442"/>
                </a:lnTo>
                <a:cubicBezTo>
                  <a:pt x="18813" y="646"/>
                  <a:pt x="18167" y="0"/>
                  <a:pt x="173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3935153" y="764900"/>
            <a:ext cx="1729056" cy="1022103"/>
          </a:xfrm>
          <a:custGeom>
            <a:rect b="b" l="l" r="r" t="t"/>
            <a:pathLst>
              <a:path extrusionOk="0" h="11121" w="18813">
                <a:moveTo>
                  <a:pt x="1441" y="0"/>
                </a:moveTo>
                <a:cubicBezTo>
                  <a:pt x="646" y="0"/>
                  <a:pt x="1" y="646"/>
                  <a:pt x="1" y="1451"/>
                </a:cubicBezTo>
                <a:lnTo>
                  <a:pt x="1" y="9670"/>
                </a:lnTo>
                <a:cubicBezTo>
                  <a:pt x="1" y="10475"/>
                  <a:pt x="646" y="11120"/>
                  <a:pt x="1441" y="11120"/>
                </a:cubicBezTo>
                <a:lnTo>
                  <a:pt x="17362" y="11120"/>
                </a:lnTo>
                <a:cubicBezTo>
                  <a:pt x="18167" y="11120"/>
                  <a:pt x="18813" y="10475"/>
                  <a:pt x="18813" y="9670"/>
                </a:cubicBezTo>
                <a:lnTo>
                  <a:pt x="18813" y="1451"/>
                </a:lnTo>
                <a:cubicBezTo>
                  <a:pt x="18813" y="646"/>
                  <a:pt x="18167" y="0"/>
                  <a:pt x="17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935136" y="1832550"/>
            <a:ext cx="1729148" cy="1022195"/>
          </a:xfrm>
          <a:custGeom>
            <a:rect b="b" l="l" r="r" t="t"/>
            <a:pathLst>
              <a:path extrusionOk="0" h="11122" w="18814">
                <a:moveTo>
                  <a:pt x="1442" y="0"/>
                </a:moveTo>
                <a:cubicBezTo>
                  <a:pt x="647" y="0"/>
                  <a:pt x="1" y="646"/>
                  <a:pt x="1" y="1442"/>
                </a:cubicBezTo>
                <a:lnTo>
                  <a:pt x="1" y="9670"/>
                </a:lnTo>
                <a:cubicBezTo>
                  <a:pt x="1" y="10475"/>
                  <a:pt x="647" y="11121"/>
                  <a:pt x="1442" y="11121"/>
                </a:cubicBezTo>
                <a:lnTo>
                  <a:pt x="17363" y="11121"/>
                </a:lnTo>
                <a:cubicBezTo>
                  <a:pt x="18167" y="11121"/>
                  <a:pt x="18814" y="10475"/>
                  <a:pt x="18814" y="9670"/>
                </a:cubicBezTo>
                <a:lnTo>
                  <a:pt x="18814" y="1442"/>
                </a:lnTo>
                <a:cubicBezTo>
                  <a:pt x="18814" y="646"/>
                  <a:pt x="18167" y="0"/>
                  <a:pt x="173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2156832" y="764900"/>
            <a:ext cx="1729148" cy="1022103"/>
          </a:xfrm>
          <a:custGeom>
            <a:rect b="b" l="l" r="r" t="t"/>
            <a:pathLst>
              <a:path extrusionOk="0" h="11121" w="18814">
                <a:moveTo>
                  <a:pt x="1451" y="0"/>
                </a:moveTo>
                <a:cubicBezTo>
                  <a:pt x="647" y="0"/>
                  <a:pt x="0" y="646"/>
                  <a:pt x="0" y="1451"/>
                </a:cubicBezTo>
                <a:lnTo>
                  <a:pt x="0" y="9670"/>
                </a:lnTo>
                <a:cubicBezTo>
                  <a:pt x="0" y="10475"/>
                  <a:pt x="647" y="11120"/>
                  <a:pt x="1451" y="11120"/>
                </a:cubicBezTo>
                <a:lnTo>
                  <a:pt x="17372" y="11120"/>
                </a:lnTo>
                <a:cubicBezTo>
                  <a:pt x="18167" y="11120"/>
                  <a:pt x="18813" y="10475"/>
                  <a:pt x="18813" y="9670"/>
                </a:cubicBezTo>
                <a:lnTo>
                  <a:pt x="18813" y="1451"/>
                </a:lnTo>
                <a:cubicBezTo>
                  <a:pt x="18813" y="646"/>
                  <a:pt x="18167" y="0"/>
                  <a:pt x="173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1689206" y="764900"/>
            <a:ext cx="380038" cy="1022103"/>
          </a:xfrm>
          <a:custGeom>
            <a:rect b="b" l="l" r="r" t="t"/>
            <a:pathLst>
              <a:path extrusionOk="0" h="11121" w="4135">
                <a:moveTo>
                  <a:pt x="0" y="0"/>
                </a:moveTo>
                <a:lnTo>
                  <a:pt x="0" y="11120"/>
                </a:lnTo>
                <a:lnTo>
                  <a:pt x="2952" y="11120"/>
                </a:lnTo>
                <a:lnTo>
                  <a:pt x="4134" y="6151"/>
                </a:lnTo>
                <a:lnTo>
                  <a:pt x="295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3935140" y="4091537"/>
            <a:ext cx="1729056" cy="262212"/>
          </a:xfrm>
          <a:custGeom>
            <a:rect b="b" l="l" r="r" t="t"/>
            <a:pathLst>
              <a:path extrusionOk="0" h="2853" w="18813">
                <a:moveTo>
                  <a:pt x="1" y="1"/>
                </a:moveTo>
                <a:lnTo>
                  <a:pt x="1" y="2853"/>
                </a:lnTo>
                <a:lnTo>
                  <a:pt x="18813" y="2853"/>
                </a:lnTo>
                <a:lnTo>
                  <a:pt x="188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2156820" y="4091537"/>
            <a:ext cx="1729148" cy="262212"/>
          </a:xfrm>
          <a:custGeom>
            <a:rect b="b" l="l" r="r" t="t"/>
            <a:pathLst>
              <a:path extrusionOk="0" h="2853" w="18814">
                <a:moveTo>
                  <a:pt x="0" y="1"/>
                </a:moveTo>
                <a:lnTo>
                  <a:pt x="0" y="2853"/>
                </a:lnTo>
                <a:lnTo>
                  <a:pt x="18813" y="2853"/>
                </a:lnTo>
                <a:lnTo>
                  <a:pt x="188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5713461" y="4091537"/>
            <a:ext cx="1729148" cy="262212"/>
          </a:xfrm>
          <a:custGeom>
            <a:rect b="b" l="l" r="r" t="t"/>
            <a:pathLst>
              <a:path extrusionOk="0" h="2853" w="18814">
                <a:moveTo>
                  <a:pt x="1" y="1"/>
                </a:moveTo>
                <a:lnTo>
                  <a:pt x="1" y="2853"/>
                </a:lnTo>
                <a:lnTo>
                  <a:pt x="18814" y="2853"/>
                </a:lnTo>
                <a:lnTo>
                  <a:pt x="1881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2156821" y="4015229"/>
            <a:ext cx="1729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VALUE</a:t>
            </a:r>
            <a:endParaRPr b="1" sz="15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935059" y="4015229"/>
            <a:ext cx="1729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MEDIUM VALUE</a:t>
            </a:r>
            <a:endParaRPr b="1" sz="15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5713310" y="4015229"/>
            <a:ext cx="1729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VALUE</a:t>
            </a:r>
            <a:endParaRPr b="1" sz="15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 rot="-5400000">
            <a:off x="1260380" y="2216263"/>
            <a:ext cx="101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GOOD</a:t>
            </a:r>
            <a:endParaRPr b="1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 rot="-5400000">
            <a:off x="1260380" y="1146891"/>
            <a:ext cx="101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EXCELLENT</a:t>
            </a:r>
            <a:endParaRPr b="1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2192975" y="905963"/>
            <a:ext cx="16848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fault is resolved without technical intervention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5861363" y="905975"/>
            <a:ext cx="14334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fault is resolved with the technical visit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318613" y="3242075"/>
            <a:ext cx="1433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fault is not resolved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861279" y="2076763"/>
            <a:ext cx="14334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Fault is resolved after escalation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022125" y="1998625"/>
            <a:ext cx="15549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fault is solved with basic technical procedure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4018175" y="905963"/>
            <a:ext cx="1554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fault is solved with remote diagnosis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1689194" y="2993025"/>
            <a:ext cx="380038" cy="1022195"/>
          </a:xfrm>
          <a:custGeom>
            <a:rect b="b" l="l" r="r" t="t"/>
            <a:pathLst>
              <a:path extrusionOk="0" h="11122" w="4135">
                <a:moveTo>
                  <a:pt x="0" y="0"/>
                </a:moveTo>
                <a:lnTo>
                  <a:pt x="0" y="11121"/>
                </a:lnTo>
                <a:lnTo>
                  <a:pt x="2952" y="11121"/>
                </a:lnTo>
                <a:lnTo>
                  <a:pt x="4134" y="6142"/>
                </a:lnTo>
                <a:lnTo>
                  <a:pt x="295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 rot="-5400000">
            <a:off x="1260367" y="3373013"/>
            <a:ext cx="101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BAD</a:t>
            </a:r>
            <a:endParaRPr b="1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 rot="-5400000">
            <a:off x="260450" y="2097772"/>
            <a:ext cx="2082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terms of time and customer satisfaction 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2454775" y="4427150"/>
            <a:ext cx="43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the value it generates for the company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50" y="152400"/>
            <a:ext cx="834848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963000" y="783850"/>
            <a:ext cx="74577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Empresa de telecomunicaciones MVS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Actores: rsc, tecnico,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usuario realiza una solicitud de daño en el </a:t>
            </a:r>
            <a:r>
              <a:rPr lang="en"/>
              <a:t>servicio</a:t>
            </a:r>
            <a:r>
              <a:rPr lang="en"/>
              <a:t> de internet, la empresa recibe la solicitud de reparación y se pone en espera a ser atendida por un representante de servicio al cliente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Process Infographics by Slidesgo">
  <a:themeElements>
    <a:clrScheme name="Simple Light">
      <a:dk1>
        <a:srgbClr val="00B2BC"/>
      </a:dk1>
      <a:lt1>
        <a:srgbClr val="2AA964"/>
      </a:lt1>
      <a:dk2>
        <a:srgbClr val="97C153"/>
      </a:dk2>
      <a:lt2>
        <a:srgbClr val="000000"/>
      </a:lt2>
      <a:accent1>
        <a:srgbClr val="00B2BC"/>
      </a:accent1>
      <a:accent2>
        <a:srgbClr val="2AA964"/>
      </a:accent2>
      <a:accent3>
        <a:srgbClr val="97C153"/>
      </a:accent3>
      <a:accent4>
        <a:srgbClr val="FFE641"/>
      </a:accent4>
      <a:accent5>
        <a:srgbClr val="F9B93D"/>
      </a:accent5>
      <a:accent6>
        <a:srgbClr val="F48F35"/>
      </a:accent6>
      <a:hlink>
        <a:srgbClr val="00B2B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