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4aa157e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44aa157e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d1a1ff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d1a1ff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5d1a1ff7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5d1a1ff7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4aa157e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44aa157e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4aa157e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44aa157e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4aa157e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4aa157e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4aa157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4aa157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44aa157e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44aa157e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7dc56c00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7dc56c00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44aa157e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44aa157e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44aa157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44aa157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44aa157e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44aa157e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44aa157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44aa157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Wg mnie do usunięcia Pracownik punktu kasowego, zamiast niego dałabym producenta i sprzedawcę czujników w bramkach i urządzeń pokładowych, monterów i naprawiaczy tych urządzeń. ~Julita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44aa157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44aa157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44aa157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44aa157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4aa157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4aa157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4aa157e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44aa157e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44aa157e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44aa157e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4aa157e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4aa157e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rans.info/pl/viatoll-to-tysiac-bramownic-i-40-aplikacji-gitd-sobie-z-tym-poradzi-112780" TargetMode="External"/><Relationship Id="rId4" Type="http://schemas.openxmlformats.org/officeDocument/2006/relationships/hyperlink" Target="https://www.rynekinfrastruktury.pl/wiadomosci/drogi/10-mld-zl-z-systemu-viatoll-na-budowe-drog-63457.html" TargetMode="External"/><Relationship Id="rId5" Type="http://schemas.openxmlformats.org/officeDocument/2006/relationships/hyperlink" Target="https://40ton.net/statystyki-viatoll-2017-roku-znacznie-wiecej-euro-6-nadal-przybywa-euro-5-przychod-188-mld-zl/" TargetMode="External"/><Relationship Id="rId6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System e-Myto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744300" y="4022800"/>
            <a:ext cx="20880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Grzegorz Kuśmirek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Marcin Macias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Julita Ołtusek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Krzysztof Solecki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90300"/>
            <a:ext cx="85206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</a:rPr>
              <a:t>AIS 18Z, Etap1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Kluczowe wzorce architektoniczne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Widok interakcji z użytkownikiem - </a:t>
            </a:r>
            <a:r>
              <a:rPr b="1" lang="pl">
                <a:solidFill>
                  <a:srgbClr val="000000"/>
                </a:solidFill>
              </a:rPr>
              <a:t>Model-Widok-Kontroler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Model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przechowuje dane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zawiera logikę biznesową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Widok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wyświetla w sposób czytelny dla użytkownika dane Modelu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Kontroler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odbiera informacje o interakcji widoku z użytkownikiem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Kluczowe taktyki architektoniczne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l" sz="1100">
                <a:solidFill>
                  <a:srgbClr val="000000"/>
                </a:solidFill>
              </a:rPr>
              <a:t>Taktyki wydajności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pl" sz="1100">
                <a:solidFill>
                  <a:srgbClr val="000000"/>
                </a:solidFill>
              </a:rPr>
              <a:t>Kontrolowanie zapotrzebowania na zasoby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pl" sz="1100">
                <a:solidFill>
                  <a:srgbClr val="000000"/>
                </a:solidFill>
              </a:rPr>
              <a:t>Ograniczenie narzutów warstw pośredniczących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pl" sz="1100">
                <a:solidFill>
                  <a:srgbClr val="000000"/>
                </a:solidFill>
              </a:rPr>
              <a:t>Optymalizacja algorytmów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pl" sz="1100">
                <a:solidFill>
                  <a:srgbClr val="000000"/>
                </a:solidFill>
              </a:rPr>
              <a:t>Zarządzanie zasobami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pl" sz="1100">
                <a:solidFill>
                  <a:srgbClr val="000000"/>
                </a:solidFill>
              </a:rPr>
              <a:t>Zwiększenie ilości zasobów (pozioma skalowalność systemu)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pl" sz="1100">
                <a:solidFill>
                  <a:srgbClr val="000000"/>
                </a:solidFill>
              </a:rPr>
              <a:t>Równoważenie obciążenia elementów systemu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pl" sz="1100">
                <a:solidFill>
                  <a:srgbClr val="000000"/>
                </a:solidFill>
              </a:rPr>
              <a:t>Dodatkowa pamięć podręczna (dodatkowe serwerownie)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l" sz="1100">
                <a:solidFill>
                  <a:srgbClr val="000000"/>
                </a:solidFill>
              </a:rPr>
              <a:t>Taktyki dostępności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pl" sz="1100">
                <a:solidFill>
                  <a:srgbClr val="000000"/>
                </a:solidFill>
              </a:rPr>
              <a:t>Wykrywanie awarii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pl" sz="1100">
                <a:solidFill>
                  <a:srgbClr val="000000"/>
                </a:solidFill>
              </a:rPr>
              <a:t>Automatyzacja (Self-test)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pl" sz="1100">
                <a:solidFill>
                  <a:srgbClr val="000000"/>
                </a:solidFill>
              </a:rPr>
              <a:t>Przywracanie działania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pl" sz="1100">
                <a:solidFill>
                  <a:srgbClr val="000000"/>
                </a:solidFill>
              </a:rPr>
              <a:t>Aktywna redundancja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pl" sz="1100">
                <a:solidFill>
                  <a:srgbClr val="000000"/>
                </a:solidFill>
              </a:rPr>
              <a:t>Zapobieganie awariom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pl" sz="1100">
                <a:solidFill>
                  <a:srgbClr val="000000"/>
                </a:solidFill>
              </a:rPr>
              <a:t>Transakcyjność operacji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Kluczowe taktyki architektoniczne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l" sz="1100">
                <a:solidFill>
                  <a:srgbClr val="000000"/>
                </a:solidFill>
              </a:rPr>
              <a:t>Taktyki bezpieczeństwa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pl" sz="1100">
                <a:solidFill>
                  <a:srgbClr val="000000"/>
                </a:solidFill>
              </a:rPr>
              <a:t>Wykrywanie ataków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pl" sz="1100">
                <a:solidFill>
                  <a:srgbClr val="000000"/>
                </a:solidFill>
              </a:rPr>
              <a:t>Automatyczne wykrywanie wzorców ataków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pl" sz="1100">
                <a:solidFill>
                  <a:srgbClr val="000000"/>
                </a:solidFill>
              </a:rPr>
              <a:t>Odporność na ataki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pl" sz="1100">
                <a:solidFill>
                  <a:srgbClr val="000000"/>
                </a:solidFill>
              </a:rPr>
              <a:t>Szyfrowana baza danych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pl" sz="1100">
                <a:solidFill>
                  <a:srgbClr val="000000"/>
                </a:solidFill>
              </a:rPr>
              <a:t>Odseparowanie podsystemów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pl" sz="1100">
                <a:solidFill>
                  <a:srgbClr val="000000"/>
                </a:solidFill>
              </a:rPr>
              <a:t>Reakcja na ataki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pl" sz="1100">
                <a:solidFill>
                  <a:srgbClr val="000000"/>
                </a:solidFill>
              </a:rPr>
              <a:t>Blokowanie przy próbie włamania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pl" sz="1100">
                <a:solidFill>
                  <a:srgbClr val="000000"/>
                </a:solidFill>
              </a:rPr>
              <a:t>Wznowienie po ataku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pl" sz="1100">
                <a:solidFill>
                  <a:srgbClr val="000000"/>
                </a:solidFill>
              </a:rPr>
              <a:t>Przy użyciu zaszyfrowanych kopii zapasowych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l" sz="1100">
                <a:solidFill>
                  <a:srgbClr val="000000"/>
                </a:solidFill>
              </a:rPr>
              <a:t>Taktyki modyfikowalności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pl" sz="1100">
                <a:solidFill>
                  <a:srgbClr val="000000"/>
                </a:solidFill>
              </a:rPr>
              <a:t>Ograniczenie powiązań komponentów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pl" sz="1100">
                <a:solidFill>
                  <a:srgbClr val="000000"/>
                </a:solidFill>
              </a:rPr>
              <a:t>Zmniejszenie wielkości modułów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pl" sz="1100">
                <a:solidFill>
                  <a:srgbClr val="000000"/>
                </a:solidFill>
              </a:rPr>
              <a:t>Modułowość rozwiązania i zachowanie spójności modułów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4+1 widoków - widok logiczny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00" y="1017737"/>
            <a:ext cx="7258475" cy="38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4+1 widoków - widok developmentu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00" y="1786800"/>
            <a:ext cx="73152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4+1 widoków - widok fizyczny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212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44820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4+1 widoków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 - widok procesowy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50" y="80425"/>
            <a:ext cx="4114825" cy="49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00" y="1815475"/>
            <a:ext cx="4762874" cy="24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4+1 widoków - widok przypadków użycia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875" y="1388050"/>
            <a:ext cx="7162250" cy="32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4+1 widoków - widok przypadków użycia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163" y="1436550"/>
            <a:ext cx="4465675" cy="30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>
                <a:solidFill>
                  <a:srgbClr val="000000"/>
                </a:solidFill>
                <a:highlight>
                  <a:srgbClr val="FFFFFF"/>
                </a:highlight>
              </a:rPr>
              <a:t>Kluczowy przypadek użycia – rejestracja przejazdu.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01772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</a:rPr>
              <a:t>Aktorzy: kierowca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rgbClr val="000000"/>
                </a:solidFill>
              </a:rPr>
              <a:t>Warunki początkowe: czujniki zainstalowane w bramkach na dwóch przejazdach, miejsca przejazdów zarejestrowane w systemie, kierowca i pojazd zarejestrowane w systemie.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</a:rPr>
              <a:t>Scenariusz główny: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l" sz="1400">
                <a:solidFill>
                  <a:srgbClr val="000000"/>
                </a:solidFill>
              </a:rPr>
              <a:t>Kierowca przejeżdża przez początkową bramkę z czujnikiem.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l" sz="1400">
                <a:solidFill>
                  <a:srgbClr val="000000"/>
                </a:solidFill>
              </a:rPr>
              <a:t>System rejestruje przejazd początkowy.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l" sz="1400">
                <a:solidFill>
                  <a:srgbClr val="000000"/>
                </a:solidFill>
              </a:rPr>
              <a:t>Kierowca przejeżdża przez końcową bramkę z czujnikiem.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l" sz="1400">
                <a:solidFill>
                  <a:srgbClr val="000000"/>
                </a:solidFill>
              </a:rPr>
              <a:t>System rejestruje przejazd końcowy i oblicza opłatę na podstawie danych kierowcy, pojazdu i miejsca przejazdu.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l" sz="1400">
                <a:solidFill>
                  <a:srgbClr val="000000"/>
                </a:solidFill>
              </a:rPr>
              <a:t>System sprawdza saldo kierowcy.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l" sz="1400">
                <a:solidFill>
                  <a:srgbClr val="000000"/>
                </a:solidFill>
              </a:rPr>
              <a:t>Kierowca uiszcza opłatę.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l" sz="1400">
                <a:solidFill>
                  <a:srgbClr val="000000"/>
                </a:solidFill>
              </a:rPr>
              <a:t>Opłata jest rejestrowana w systemie.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projektu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52950"/>
            <a:ext cx="8520600" cy="3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Systemu e-Myto przeznaczony jest do zbierania danych na temat ruchu pojazdów po polskich drogach i naliczania należności za przejazdy.</a:t>
            </a:r>
            <a:r>
              <a:rPr lang="pl">
                <a:solidFill>
                  <a:srgbClr val="000000"/>
                </a:solidFill>
              </a:rPr>
              <a:t> System ten został zlecony przez GDDKiA i ma zastąpić obecnie stosowany system viaTOLL.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>
                <a:solidFill>
                  <a:srgbClr val="000000"/>
                </a:solidFill>
              </a:rPr>
              <a:t>System zakłada wykorzystanie czujników znajdujących  się na bramkach wjazdowych i zjazdowych dróg objętych opłatami. Czujniki te potrafią komunikować się z urządzeniami pokładowymi, zainstalowanymi wewnątrz pojazdów.</a:t>
            </a:r>
            <a:r>
              <a:rPr lang="pl">
                <a:solidFill>
                  <a:srgbClr val="000000"/>
                </a:solidFill>
              </a:rPr>
              <a:t> Przy użyciu tych urządzeń, system pozwala na automatyczny pobór opłat za przejazdy. Dzięki temu, przepływ ruchu drogowego jest sprawniejszy, ponieważ kierowcy nie muszą zatrzymywać się przed bramami przejazdowymi w celu uiszczenia opłaty za przejazd konkretnym odcinkiem drogi płatnej.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>
                <a:highlight>
                  <a:srgbClr val="FFFFFF"/>
                </a:highlight>
              </a:rPr>
              <a:t>Kluczowy przypadek użycia – rejestracja przejazdu.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rgbClr val="000000"/>
                </a:solidFill>
              </a:rPr>
              <a:t>Scenariusz alternatywny: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rgbClr val="000000"/>
                </a:solidFill>
              </a:rPr>
              <a:t>1-5. Jak w scenariuszu głównym.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rgbClr val="000000"/>
                </a:solidFill>
              </a:rPr>
              <a:t>6. System informuje kierowcę o niewystarczającej kwocie na koncie.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rgbClr val="000000"/>
                </a:solidFill>
              </a:rPr>
              <a:t>7. Kierowca doładowuje konto.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rgbClr val="000000"/>
                </a:solidFill>
              </a:rPr>
              <a:t>8. Kierowca uiszcza opłatę.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rgbClr val="000000"/>
                </a:solidFill>
              </a:rPr>
              <a:t>9. Opłata jest rejestrowana w systemie.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rgbClr val="000000"/>
                </a:solidFill>
              </a:rPr>
              <a:t>Efekt końcowy: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rgbClr val="000000"/>
                </a:solidFill>
              </a:rPr>
              <a:t>Przejazd i opłata zarejestrowane w systemie.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Interesariusze systemu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Właściciel pojazdu objętego obowiązkową opłatą drogową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sprawdza saldo swojego konta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tymczasowo zmienia stawkę opłat (np. przejazd z przyczepą)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uiszcza opłatę poprzez płatność elektroniczną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Pracownik punktu wydawania urządzeń pokładowych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tworzy konta dla nowych użytkowników (właścicieli pojazdów)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wydaje nowe urządzenia dla zarejestrowanych użytkowników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odbiera niepotrzebne urządzenia pokładowe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Pracownik serwisu czytników bramownic oraz urządzeń pokładowych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otrzymuje informacje o awarii poszczególnych urządzeń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podmienia uszkodzone urządzenia, rejestrując je w systemie e-Myto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Monterzy nowych bramownic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rejestrują urządzenia zamontowane na nowo powstałych bramownicach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Interesariusze systemu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Kontroler Inspekcji Transportu Drogowego (ITD)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sprawdza podczas kontroli czy dane urządzenie pokładowe jest przypisane do kontrolowanego samochodu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sprawdza aktualnie ustawioną stawkę opłat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Pracownik działu windykacji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wyszukuje w systemie przeterminowane płatności w celu ich wyegzekwowania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przegląda historię płatności użytkowników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Administrator systemu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zarządza kontami użytkowników (innych niż właściciele pojazdów)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Kierownik nadzorujący pracę systemu e-Myto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przegląda dane systemu w formie podsumowania (liczba aktywnych kont, wydanych urządzeń pokładowych, wpływy z opłat w danym okresie, najczęściej uczęszczane trasy itp.)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Skala i wydajność systemu e-Myto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69425" y="1145250"/>
            <a:ext cx="5326200" cy="3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000000"/>
                </a:solidFill>
              </a:rPr>
              <a:t>Istniejąca infrastruktura systemu viaTOLL wraz ze wszystkimi jego obecnymi użytkownikami zostanie zintegrowana z nowo tworzonym system e-Myto. Umożliwia to uwzględnienie danych statystycznych i perspektyw rozwojowych już podczas fazy projektowania i architektury systemu.</a:t>
            </a:r>
            <a:endParaRPr sz="12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 u="sng">
                <a:solidFill>
                  <a:srgbClr val="000000"/>
                </a:solidFill>
              </a:rPr>
              <a:t>W</a:t>
            </a:r>
            <a:r>
              <a:rPr lang="pl" u="sng">
                <a:solidFill>
                  <a:srgbClr val="000000"/>
                </a:solidFill>
              </a:rPr>
              <a:t>ydajność systemu - obecna (przewidywana do 2020r.)</a:t>
            </a:r>
            <a:endParaRPr u="sng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l">
                <a:solidFill>
                  <a:srgbClr val="000000"/>
                </a:solidFill>
              </a:rPr>
              <a:t>3660 km dróg objętych opłatami </a:t>
            </a:r>
            <a:r>
              <a:rPr lang="pl">
                <a:solidFill>
                  <a:schemeClr val="dk1"/>
                </a:solidFill>
              </a:rPr>
              <a:t>(</a:t>
            </a:r>
            <a:r>
              <a:rPr lang="pl">
                <a:solidFill>
                  <a:srgbClr val="6AA84F"/>
                </a:solidFill>
              </a:rPr>
              <a:t>↗7 tys. km</a:t>
            </a:r>
            <a:r>
              <a:rPr lang="pl">
                <a:solidFill>
                  <a:schemeClr val="dk1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>
                <a:solidFill>
                  <a:srgbClr val="000000"/>
                </a:solidFill>
              </a:rPr>
              <a:t>B</a:t>
            </a:r>
            <a:r>
              <a:rPr lang="pl">
                <a:solidFill>
                  <a:srgbClr val="000000"/>
                </a:solidFill>
              </a:rPr>
              <a:t>ramownice - </a:t>
            </a:r>
            <a:r>
              <a:rPr lang="pl">
                <a:solidFill>
                  <a:srgbClr val="000000"/>
                </a:solidFill>
              </a:rPr>
              <a:t>964 (</a:t>
            </a:r>
            <a:r>
              <a:rPr lang="pl">
                <a:solidFill>
                  <a:srgbClr val="6AA84F"/>
                </a:solidFill>
              </a:rPr>
              <a:t>↗1800</a:t>
            </a:r>
            <a:r>
              <a:rPr lang="pl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l">
                <a:solidFill>
                  <a:srgbClr val="000000"/>
                </a:solidFill>
              </a:rPr>
              <a:t>1,122mln pojazdów (</a:t>
            </a:r>
            <a:r>
              <a:rPr lang="pl">
                <a:solidFill>
                  <a:srgbClr val="6AA84F"/>
                </a:solidFill>
              </a:rPr>
              <a:t>↗1,5 mln</a:t>
            </a:r>
            <a:r>
              <a:rPr lang="pl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>
                <a:solidFill>
                  <a:srgbClr val="000000"/>
                </a:solidFill>
              </a:rPr>
              <a:t>Zarejestrowanych kont użytkowników - 552 tys. (</a:t>
            </a:r>
            <a:r>
              <a:rPr lang="pl">
                <a:solidFill>
                  <a:srgbClr val="6AA84F"/>
                </a:solidFill>
              </a:rPr>
              <a:t>↗700 tys.</a:t>
            </a:r>
            <a:r>
              <a:rPr lang="pl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>
                <a:solidFill>
                  <a:srgbClr val="000000"/>
                </a:solidFill>
              </a:rPr>
              <a:t>Roczny zapis rekordów do bazy danych - 9 mld (</a:t>
            </a:r>
            <a:r>
              <a:rPr lang="pl">
                <a:solidFill>
                  <a:srgbClr val="6AA84F"/>
                </a:solidFill>
              </a:rPr>
              <a:t>↗20 mld</a:t>
            </a:r>
            <a:r>
              <a:rPr lang="pl">
                <a:solidFill>
                  <a:srgbClr val="000000"/>
                </a:solidFill>
              </a:rPr>
              <a:t>)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0" y="4596800"/>
            <a:ext cx="41901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Dane obecne na 2017r.: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u="sng">
                <a:solidFill>
                  <a:schemeClr val="hlink"/>
                </a:solidFill>
                <a:hlinkClick r:id="rId3"/>
              </a:rPr>
              <a:t>https://trans.info/pl/viatoll-to-tysiac-bramownic-i-40-aplikacji-gitd-sobie-z-tym-poradzi-112780</a:t>
            </a:r>
            <a:endParaRPr sz="6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u="sng">
                <a:solidFill>
                  <a:schemeClr val="hlink"/>
                </a:solidFill>
                <a:hlinkClick r:id="rId4"/>
              </a:rPr>
              <a:t>https://www.rynekinfrastruktury.pl/wiadomosci/drogi/10-mld-zl-z-systemu-viatoll-na-budowe-drog-63457.html</a:t>
            </a:r>
            <a:endParaRPr sz="6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u="sng">
                <a:solidFill>
                  <a:schemeClr val="hlink"/>
                </a:solidFill>
                <a:hlinkClick r:id="rId5"/>
              </a:rPr>
              <a:t>https://40ton.net/statystyki-viatoll-2017-roku-znacznie-wiecej-euro-6-nadal-przybywa-euro-5-przychod-188-mld-zl/</a:t>
            </a:r>
            <a:endParaRPr sz="6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CCCCCC"/>
              </a:solidFill>
            </a:endParaRPr>
          </a:p>
        </p:txBody>
      </p:sp>
      <p:pic>
        <p:nvPicPr>
          <p:cNvPr descr="Znalezione obrazy dla zapytania autostrady viatoll polska"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7250" y="970288"/>
            <a:ext cx="3726746" cy="414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7"/>
          <p:cNvCxnSpPr/>
          <p:nvPr/>
        </p:nvCxnSpPr>
        <p:spPr>
          <a:xfrm>
            <a:off x="0" y="4562900"/>
            <a:ext cx="5462100" cy="33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MAD 2.0 - wymagania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525" y="1278575"/>
            <a:ext cx="38671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</a:t>
            </a:r>
            <a:r>
              <a:rPr lang="pl"/>
              <a:t>odel MAD 2.0 - proponowane rozwiązanie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400" y="1095575"/>
            <a:ext cx="676910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Kluczowe wzorce architektoniczne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Widok rozmieszczenia komponentów - </a:t>
            </a:r>
            <a:r>
              <a:rPr b="1" lang="pl">
                <a:solidFill>
                  <a:srgbClr val="000000"/>
                </a:solidFill>
              </a:rPr>
              <a:t>Wzorzec klient-serwer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Serwer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zarządza danymi zebranymi przez system e-Myto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umożliwia odczyt danych przez aplikacje klienckie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Klient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wysyła zapytania do serwera umożliwiające zapis, odczyt bądź usunięcie danych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oprogramowanie urządzeń umieszczonych na bramownicach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aplikacje webowe/mobilne przeznaczone dla interesariuszy systemu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Kluczowe wzorce architektoniczne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 </a:t>
            </a:r>
            <a:r>
              <a:rPr lang="pl">
                <a:solidFill>
                  <a:srgbClr val="000000"/>
                </a:solidFill>
              </a:rPr>
              <a:t>Widok poziomów abstrakcji - </a:t>
            </a:r>
            <a:r>
              <a:rPr b="1" lang="pl">
                <a:solidFill>
                  <a:srgbClr val="000000"/>
                </a:solidFill>
              </a:rPr>
              <a:t>Wzorzec architektury wielowarstwowej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podział systemu na niezależne fragmenty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łatwe utrzymanie i modyfikacja warstw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cztery warstwy: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warstwa prezentacji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warstwa aplikacji (serwisowa)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warstwa logiki biznesowej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l">
                <a:solidFill>
                  <a:srgbClr val="000000"/>
                </a:solidFill>
              </a:rPr>
              <a:t>warstwa dostępu do danych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