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7" r:id="rId8"/>
    <p:sldId id="261" r:id="rId9"/>
    <p:sldId id="262" r:id="rId10"/>
    <p:sldId id="266" r:id="rId11"/>
    <p:sldId id="263"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F9B49-5B00-4752-B82F-0482E8315576}" v="57" dt="2025-01-13T09:26:15.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6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05325-E97B-1B9F-CF14-CA8BFA21489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F09955E-FE10-C2CB-E589-8FE4AE2A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EA9464D-4FD1-A657-F4F9-541EF553A412}"/>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C128162B-C9CD-7B6B-2E0D-B1DCF9F45B2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74CBAD-DF47-B4E0-1998-BB8B1AC5E423}"/>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97509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3A582-F36F-8A4A-AAED-ADD3E6724F4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D8880D-333C-2E05-81F5-A1DE0F27B48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093AB1-A311-3FA3-9A98-177B0D6E06BC}"/>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E73F479A-90A9-BE00-C77B-2AC2DABFD1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B7450D5-C043-9385-B433-A255076671D8}"/>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4916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AC1789-24D1-96A7-22A5-0C583C2685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1130869-731D-36B1-2D70-66B6582D6AE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7DD97C-5F75-C015-E7C4-56E0ABF30F54}"/>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2F5164E0-1361-4B0F-3430-4659D405084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39C67A-EE52-5520-4FBD-62F0EC1BE69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205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A3E46-ABC3-3B62-4FC8-C8A9BE21B2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061B076-2F22-D98F-E698-B790154F4D8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03647A-EF80-4042-1C81-D34EC1360D4D}"/>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BCB2D8FB-F536-5465-EF5D-486E6ABF1F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1233C2-E91D-F628-141F-6FB78F49DAE2}"/>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676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443EA-F3BA-9EDC-7D7C-DE80553060B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97DE1D2-B531-D287-6D28-33F38C981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57DCC-377C-D5FA-3AC0-AF8BAA7C3DE6}"/>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6AB8687F-8BAF-C997-34DC-30F9D92B8F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B071A30-68DB-2B15-33C8-D1D8B063BE64}"/>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7832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BB269-0028-4968-A5E6-006DE6FF2EE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642E98-6AC6-8830-0A2E-0FC91B2F4C0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C996425-950E-DCCC-DBE9-E187CBCD5C6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5DD16FD-4EDC-0E0C-22E6-25B88D8AD4B9}"/>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6" name="Tijdelijke aanduiding voor voettekst 5">
            <a:extLst>
              <a:ext uri="{FF2B5EF4-FFF2-40B4-BE49-F238E27FC236}">
                <a16:creationId xmlns:a16="http://schemas.microsoft.com/office/drawing/2014/main" id="{D4683180-C5DF-30B5-24D8-B455851AA84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89B40F-2598-4431-F45E-B25DBBD30219}"/>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664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226C3-4CCF-4849-D06C-3C22E368A4D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70AF5DC-8B16-3629-F4C5-252C3279C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A0BC381-770B-D7AF-FA13-059729B99FB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E3D97FB-CDA4-2479-5D62-52E820F2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14250E8-ADFC-6D35-88D1-CEB01936C00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2560C2C-0238-877D-5D2D-DA224543319B}"/>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8" name="Tijdelijke aanduiding voor voettekst 7">
            <a:extLst>
              <a:ext uri="{FF2B5EF4-FFF2-40B4-BE49-F238E27FC236}">
                <a16:creationId xmlns:a16="http://schemas.microsoft.com/office/drawing/2014/main" id="{A7EBCB1E-9E68-C22A-7382-A08861571E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1788C26-F456-3DAD-C579-01CEC1470A55}"/>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101353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757BF-944E-DA12-B708-558B31293B5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CE60DD0-3D6C-8A74-AB56-EF4FD401D39B}"/>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4" name="Tijdelijke aanduiding voor voettekst 3">
            <a:extLst>
              <a:ext uri="{FF2B5EF4-FFF2-40B4-BE49-F238E27FC236}">
                <a16:creationId xmlns:a16="http://schemas.microsoft.com/office/drawing/2014/main" id="{9D6BB763-A8A7-9A08-8352-BCAB2075C3F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C11CB66-E0C6-6D71-A321-1A2CA1A1831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40153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F9E1B4-4B16-077C-CA6A-19722E9A165B}"/>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3" name="Tijdelijke aanduiding voor voettekst 2">
            <a:extLst>
              <a:ext uri="{FF2B5EF4-FFF2-40B4-BE49-F238E27FC236}">
                <a16:creationId xmlns:a16="http://schemas.microsoft.com/office/drawing/2014/main" id="{36B8985F-BD6C-8991-95A0-AB069E7547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7420F7-7FE9-BA02-B7FD-0934739B880A}"/>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4315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9A50A-7503-24F2-B02A-7D22A9665E2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955925A-B90A-5AE6-A0F7-559219B9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B6B64F-0F88-8236-3176-8415826E2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9ABBF62-D14B-285E-D77A-5C2B34B167F0}"/>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6" name="Tijdelijke aanduiding voor voettekst 5">
            <a:extLst>
              <a:ext uri="{FF2B5EF4-FFF2-40B4-BE49-F238E27FC236}">
                <a16:creationId xmlns:a16="http://schemas.microsoft.com/office/drawing/2014/main" id="{E84123E2-8AA1-4FD4-DAB0-62399177038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C5F2C43-7782-ED69-D183-21C4A176B84C}"/>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60486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F5C6-080B-C26D-06A4-5A4BBA08A6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A032A7-D9E2-9361-D9B1-E1098930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54DC98B-DDFA-8288-DC15-9C4DFBE6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4EEDB1-4746-47FC-D294-280164CDAF17}"/>
              </a:ext>
            </a:extLst>
          </p:cNvPr>
          <p:cNvSpPr>
            <a:spLocks noGrp="1"/>
          </p:cNvSpPr>
          <p:nvPr>
            <p:ph type="dt" sz="half" idx="10"/>
          </p:nvPr>
        </p:nvSpPr>
        <p:spPr/>
        <p:txBody>
          <a:bodyPr/>
          <a:lstStyle/>
          <a:p>
            <a:fld id="{EBC64C6C-0592-4F8A-A82C-536799B47086}" type="datetimeFigureOut">
              <a:rPr lang="nl-NL" smtClean="0"/>
              <a:t>7-1-2025</a:t>
            </a:fld>
            <a:endParaRPr lang="nl-NL"/>
          </a:p>
        </p:txBody>
      </p:sp>
      <p:sp>
        <p:nvSpPr>
          <p:cNvPr id="6" name="Tijdelijke aanduiding voor voettekst 5">
            <a:extLst>
              <a:ext uri="{FF2B5EF4-FFF2-40B4-BE49-F238E27FC236}">
                <a16:creationId xmlns:a16="http://schemas.microsoft.com/office/drawing/2014/main" id="{C3FCB223-5642-782D-3FBF-7A72B52C387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96709-7263-B061-93B7-61C259EA00D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777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EC7A3FA-7713-B35F-225F-9EDA4EF6F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1ACED6-29E1-C712-55C8-B66F31558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FEF38E-184A-246A-1393-7F39895AA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C64C6C-0592-4F8A-A82C-536799B47086}"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B9B2DE63-CB65-A506-420D-4913196F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CDB5D9F-992B-90BF-FB84-FEF13E45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BEB98-2AA1-499B-B42F-079B4411D551}" type="slidenum">
              <a:rPr lang="nl-NL" smtClean="0"/>
              <a:t>‹nr.›</a:t>
            </a:fld>
            <a:endParaRPr lang="nl-NL"/>
          </a:p>
        </p:txBody>
      </p:sp>
    </p:spTree>
    <p:extLst>
      <p:ext uri="{BB962C8B-B14F-4D97-AF65-F5344CB8AC3E}">
        <p14:creationId xmlns:p14="http://schemas.microsoft.com/office/powerpoint/2010/main" val="138789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6CF391-7DB4-9691-1B37-1416F054F70F}"/>
              </a:ext>
            </a:extLst>
          </p:cNvPr>
          <p:cNvSpPr>
            <a:spLocks noGrp="1"/>
          </p:cNvSpPr>
          <p:nvPr>
            <p:ph type="ctrTitle"/>
          </p:nvPr>
        </p:nvSpPr>
        <p:spPr>
          <a:xfrm>
            <a:off x="678900" y="798530"/>
            <a:ext cx="10640754" cy="775845"/>
          </a:xfrm>
        </p:spPr>
        <p:txBody>
          <a:bodyPr anchor="b">
            <a:normAutofit/>
          </a:bodyPr>
          <a:lstStyle/>
          <a:p>
            <a:r>
              <a:rPr lang="nl-NL" sz="4000" dirty="0">
                <a:solidFill>
                  <a:schemeClr val="tx2"/>
                </a:solidFill>
              </a:rPr>
              <a:t>Drielagen model</a:t>
            </a:r>
          </a:p>
        </p:txBody>
      </p:sp>
      <p:sp>
        <p:nvSpPr>
          <p:cNvPr id="3" name="Ondertitel 2">
            <a:extLst>
              <a:ext uri="{FF2B5EF4-FFF2-40B4-BE49-F238E27FC236}">
                <a16:creationId xmlns:a16="http://schemas.microsoft.com/office/drawing/2014/main" id="{B4DA98B7-BA8D-1FF9-78F3-A4E99B5002F0}"/>
              </a:ext>
            </a:extLst>
          </p:cNvPr>
          <p:cNvSpPr>
            <a:spLocks noGrp="1"/>
          </p:cNvSpPr>
          <p:nvPr>
            <p:ph type="subTitle" idx="1"/>
          </p:nvPr>
        </p:nvSpPr>
        <p:spPr>
          <a:xfrm>
            <a:off x="1514121" y="4171528"/>
            <a:ext cx="9163757" cy="450447"/>
          </a:xfrm>
        </p:spPr>
        <p:txBody>
          <a:bodyPr anchor="ctr">
            <a:normAutofit/>
          </a:bodyPr>
          <a:lstStyle/>
          <a:p>
            <a:endParaRPr lang="nl-NL" sz="2000">
              <a:solidFill>
                <a:schemeClr val="tx2"/>
              </a:solidFill>
            </a:endParaRPr>
          </a:p>
        </p:txBody>
      </p:sp>
      <p:grpSp>
        <p:nvGrpSpPr>
          <p:cNvPr id="33" name="Group 3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fbeelding 3" descr="Afbeelding met tekst, schermopname, Lettertype, ontwerp&#10;&#10;Automatisch gegenereerde beschrijving">
            <a:extLst>
              <a:ext uri="{FF2B5EF4-FFF2-40B4-BE49-F238E27FC236}">
                <a16:creationId xmlns:a16="http://schemas.microsoft.com/office/drawing/2014/main" id="{55A30634-5665-C78A-A1B4-141403007D0D}"/>
              </a:ext>
            </a:extLst>
          </p:cNvPr>
          <p:cNvPicPr>
            <a:picLocks noChangeAspect="1"/>
          </p:cNvPicPr>
          <p:nvPr/>
        </p:nvPicPr>
        <p:blipFill>
          <a:blip r:embed="rId2"/>
          <a:stretch>
            <a:fillRect/>
          </a:stretch>
        </p:blipFill>
        <p:spPr>
          <a:xfrm>
            <a:off x="3683713" y="1785408"/>
            <a:ext cx="4631129"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186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91947-8DC9-8AF6-CCA3-9257829AB95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9894E05-360D-45BF-BC36-A6C8BF3FD1D7}"/>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9FBC2D39-C3A2-0377-EFDF-6D2E6DE523B7}"/>
              </a:ext>
            </a:extLst>
          </p:cNvPr>
          <p:cNvSpPr>
            <a:spLocks noGrp="1"/>
          </p:cNvSpPr>
          <p:nvPr>
            <p:ph idx="1"/>
          </p:nvPr>
        </p:nvSpPr>
        <p:spPr>
          <a:xfrm>
            <a:off x="561976" y="184150"/>
            <a:ext cx="10515600" cy="5811838"/>
          </a:xfrm>
        </p:spPr>
        <p:txBody>
          <a:bodyPr>
            <a:normAutofit fontScale="92500" lnSpcReduction="10000"/>
          </a:bodyPr>
          <a:lstStyle/>
          <a:p>
            <a:pPr algn="l"/>
            <a:r>
              <a:rPr lang="nl-NL" sz="1800" b="1" i="0" dirty="0">
                <a:solidFill>
                  <a:srgbClr val="242424"/>
                </a:solidFill>
                <a:effectLst/>
                <a:latin typeface="Aptos" panose="020B0004020202020204" pitchFamily="34" charset="0"/>
              </a:rPr>
              <a:t>Vraag 7: Wat kun je met een app doen die zich in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bevindt?</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beheren van de batterij van je smartphone.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besturingssysteem updaten.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maken van foto's, het versturen van berichten of het spelen van spelletjes.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omzetten van binaire informatie in een signaal.</a:t>
            </a:r>
          </a:p>
          <a:p>
            <a:pPr algn="l"/>
            <a:r>
              <a:rPr lang="nl-NL" sz="1800" b="1" i="0" dirty="0">
                <a:solidFill>
                  <a:srgbClr val="242424"/>
                </a:solidFill>
                <a:effectLst/>
                <a:latin typeface="Aptos" panose="020B0004020202020204" pitchFamily="34" charset="0"/>
              </a:rPr>
              <a:t>Vraag 8: Waarom is het besturingssysteem zo belangrijk voor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biedt de mogelijkheid om apps te installeren.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zorgt ervoor dat de hardware en software goed samenwerken.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regelt het internetverkeer.</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maakt gebruik van de camera voor videobellen.</a:t>
            </a:r>
          </a:p>
          <a:p>
            <a:pPr algn="l"/>
            <a:r>
              <a:rPr lang="nl-NL" sz="1800" b="1" i="0" dirty="0">
                <a:solidFill>
                  <a:srgbClr val="242424"/>
                </a:solidFill>
                <a:effectLst/>
                <a:latin typeface="Aptos" panose="020B0004020202020204" pitchFamily="34" charset="0"/>
              </a:rPr>
              <a:t>Vraag 9: Welke laag zorgt ervoor dat je de apps kunt gebruiken die je hebt gedownload, zoals een foto-app of een spelletje?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De fysieke 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De logische 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De </a:t>
            </a:r>
            <a:r>
              <a:rPr lang="nl-NL" sz="1800" b="0" i="0" dirty="0" err="1">
                <a:solidFill>
                  <a:srgbClr val="242424"/>
                </a:solidFill>
                <a:effectLst/>
                <a:latin typeface="Aptos" panose="020B0004020202020204" pitchFamily="34" charset="0"/>
              </a:rPr>
              <a:t>toepassingslaag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De </a:t>
            </a:r>
            <a:r>
              <a:rPr lang="nl-NL" sz="1800" b="0" i="0" dirty="0" err="1">
                <a:solidFill>
                  <a:srgbClr val="242424"/>
                </a:solidFill>
                <a:effectLst/>
                <a:latin typeface="Aptos" panose="020B0004020202020204" pitchFamily="34" charset="0"/>
              </a:rPr>
              <a:t>netwerklaag</a:t>
            </a:r>
            <a:endParaRPr lang="nl-NL" sz="1800" b="0" i="0" dirty="0">
              <a:solidFill>
                <a:srgbClr val="242424"/>
              </a:solidFill>
              <a:effectLst/>
              <a:latin typeface="Aptos" panose="020B0004020202020204" pitchFamily="34" charset="0"/>
            </a:endParaRPr>
          </a:p>
          <a:p>
            <a:pPr algn="l"/>
            <a:r>
              <a:rPr lang="nl-NL" sz="1800" b="1" i="0" dirty="0">
                <a:solidFill>
                  <a:srgbClr val="242424"/>
                </a:solidFill>
                <a:effectLst/>
                <a:latin typeface="Aptos" panose="020B0004020202020204" pitchFamily="34" charset="0"/>
              </a:rPr>
              <a:t>Vraag 10: Wat betekent de term "logische laag" in de context van smartphones?</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betreft de hardwarecomponenten van de telefoon, zoals de batterij.</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regelt de communicatie tussen apps en de hardware.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maakt apps toegankelijk via de app store.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zorgt voor het ontwerp van de interface van apps.</a:t>
            </a:r>
          </a:p>
          <a:p>
            <a:endParaRPr lang="nl-NL" dirty="0"/>
          </a:p>
        </p:txBody>
      </p:sp>
      <p:sp>
        <p:nvSpPr>
          <p:cNvPr id="4" name="Ovaal 3">
            <a:extLst>
              <a:ext uri="{FF2B5EF4-FFF2-40B4-BE49-F238E27FC236}">
                <a16:creationId xmlns:a16="http://schemas.microsoft.com/office/drawing/2014/main" id="{F5E59EA5-803B-D6D7-78B1-51D7FBFAC1F3}"/>
              </a:ext>
            </a:extLst>
          </p:cNvPr>
          <p:cNvSpPr/>
          <p:nvPr/>
        </p:nvSpPr>
        <p:spPr>
          <a:xfrm>
            <a:off x="838199" y="918368"/>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Ovaal 4">
            <a:extLst>
              <a:ext uri="{FF2B5EF4-FFF2-40B4-BE49-F238E27FC236}">
                <a16:creationId xmlns:a16="http://schemas.microsoft.com/office/drawing/2014/main" id="{E9F8F38F-6165-1424-4520-5498F821B745}"/>
              </a:ext>
            </a:extLst>
          </p:cNvPr>
          <p:cNvSpPr/>
          <p:nvPr/>
        </p:nvSpPr>
        <p:spPr>
          <a:xfrm>
            <a:off x="838198" y="2024856"/>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a:extLst>
              <a:ext uri="{FF2B5EF4-FFF2-40B4-BE49-F238E27FC236}">
                <a16:creationId xmlns:a16="http://schemas.microsoft.com/office/drawing/2014/main" id="{C96856DC-67AC-68E9-6EFB-01EE8415A166}"/>
              </a:ext>
            </a:extLst>
          </p:cNvPr>
          <p:cNvSpPr/>
          <p:nvPr/>
        </p:nvSpPr>
        <p:spPr>
          <a:xfrm>
            <a:off x="838197" y="3733800"/>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al 6">
            <a:extLst>
              <a:ext uri="{FF2B5EF4-FFF2-40B4-BE49-F238E27FC236}">
                <a16:creationId xmlns:a16="http://schemas.microsoft.com/office/drawing/2014/main" id="{9CA09309-4BA0-95AC-657F-6586085BAE56}"/>
              </a:ext>
            </a:extLst>
          </p:cNvPr>
          <p:cNvSpPr/>
          <p:nvPr/>
        </p:nvSpPr>
        <p:spPr>
          <a:xfrm>
            <a:off x="838197" y="4864894"/>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458187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125592-5AC4-A06D-1D0B-E12937FD8A8D}"/>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4DD81D41-86AE-CE61-5DBF-6668981250C4}"/>
              </a:ext>
            </a:extLst>
          </p:cNvPr>
          <p:cNvSpPr>
            <a:spLocks noGrp="1"/>
          </p:cNvSpPr>
          <p:nvPr>
            <p:ph idx="1"/>
          </p:nvPr>
        </p:nvSpPr>
        <p:spPr/>
        <p:txBody>
          <a:bodyPr/>
          <a:lstStyle/>
          <a:p>
            <a:pPr algn="l"/>
            <a:r>
              <a:rPr lang="nl-NL" sz="1800" b="1" i="0" dirty="0">
                <a:solidFill>
                  <a:srgbClr val="242424"/>
                </a:solidFill>
                <a:effectLst/>
                <a:latin typeface="Aptos" panose="020B0004020202020204" pitchFamily="34" charset="0"/>
              </a:rPr>
              <a:t>Antwoorden:</a:t>
            </a:r>
            <a:endParaRPr lang="nl-NL" sz="1800" b="0" i="0" dirty="0">
              <a:solidFill>
                <a:srgbClr val="242424"/>
              </a:solidFill>
              <a:effectLst/>
              <a:latin typeface="Aptos" panose="020B0004020202020204" pitchFamily="34" charset="0"/>
            </a:endParaRP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Het bevat apps voor specifieke taken zoals berichten versturen en spelletjes spelen.</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Besturingssysteem zoals Android of iOS.</a:t>
            </a: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Het zorgt voor de omzetting van binaire informatie naar een signaal en andersom.</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beheert de hardware en zorgt ervoor dat apps goed werken.</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bevat apps voor specifieke taken, terwijl de logische laag het besturingssysteem is dat de hardware aanstuurt.</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touchscreen.</a:t>
            </a: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Het maken van foto's, het versturen van berichten of het spelen van spelletjes.</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zorgt ervoor dat de hardware en software goed samenwerken.</a:t>
            </a: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regelt de communicatie tussen apps en de hardware.</a:t>
            </a:r>
          </a:p>
          <a:p>
            <a:endParaRPr lang="nl-NL" dirty="0"/>
          </a:p>
        </p:txBody>
      </p:sp>
    </p:spTree>
    <p:extLst>
      <p:ext uri="{BB962C8B-B14F-4D97-AF65-F5344CB8AC3E}">
        <p14:creationId xmlns:p14="http://schemas.microsoft.com/office/powerpoint/2010/main" val="152725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DBD880A-961F-BEB6-AEBF-83738ECC0372}"/>
              </a:ext>
            </a:extLst>
          </p:cNvPr>
          <p:cNvSpPr>
            <a:spLocks noGrp="1"/>
          </p:cNvSpPr>
          <p:nvPr>
            <p:ph type="title"/>
          </p:nvPr>
        </p:nvSpPr>
        <p:spPr>
          <a:xfrm>
            <a:off x="2716500" y="716947"/>
            <a:ext cx="6739136"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toepassingenlaag</a:t>
            </a:r>
            <a:endParaRPr lang="en-US" sz="5200" kern="1200" dirty="0">
              <a:solidFill>
                <a:schemeClr val="tx2"/>
              </a:solidFill>
              <a:latin typeface="+mj-lt"/>
              <a:ea typeface="+mj-ea"/>
              <a:cs typeface="+mj-cs"/>
            </a:endParaRPr>
          </a:p>
        </p:txBody>
      </p:sp>
      <p:grpSp>
        <p:nvGrpSpPr>
          <p:cNvPr id="48" name="Group 2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2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9" name="Freeform: Shape 2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kstvak 2">
            <a:extLst>
              <a:ext uri="{FF2B5EF4-FFF2-40B4-BE49-F238E27FC236}">
                <a16:creationId xmlns:a16="http://schemas.microsoft.com/office/drawing/2014/main" id="{8EB60159-CFAB-FF51-7300-DA0ECA024CC1}"/>
              </a:ext>
            </a:extLst>
          </p:cNvPr>
          <p:cNvSpPr txBox="1"/>
          <p:nvPr/>
        </p:nvSpPr>
        <p:spPr>
          <a:xfrm>
            <a:off x="971550" y="3550271"/>
            <a:ext cx="11553825" cy="3139321"/>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bestaat uit allerlei soorten software, ook wel toepassingen of apps genoemd. Deze programma’s zijn speciaal ontworpen om jou te helpen bij het uitvoeren van specifieke taken, zoals berichten versturen, foto's maken of spelletjes spelen.</a:t>
            </a:r>
          </a:p>
          <a:p>
            <a:pPr algn="l"/>
            <a:r>
              <a:rPr lang="nl-NL" sz="1800" b="1" i="0" dirty="0">
                <a:solidFill>
                  <a:srgbClr val="242424"/>
                </a:solidFill>
                <a:effectLst/>
                <a:latin typeface="Aptos" panose="020B0004020202020204" pitchFamily="34" charset="0"/>
              </a:rPr>
              <a:t>Wat doe jij het vaakst op je smartphone?</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Berichten versturen</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Foto's maken</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Spelletjes spelen</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Sociale media gebruiken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Deze apps kunnen worden geïnstalleerd via een appwinkel, zoals de Google Play Store of de Apple App Store. Ze maken het mogelijk om de hardware van je smartphone te gebruiken voor functies die jij belangrijk vindt.</a:t>
            </a:r>
          </a:p>
          <a:p>
            <a:endParaRPr lang="nl-NL" dirty="0"/>
          </a:p>
        </p:txBody>
      </p:sp>
    </p:spTree>
    <p:extLst>
      <p:ext uri="{BB962C8B-B14F-4D97-AF65-F5344CB8AC3E}">
        <p14:creationId xmlns:p14="http://schemas.microsoft.com/office/powerpoint/2010/main" val="16787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857DB4A6-ADEF-739F-A4CC-649A3553E0CB}"/>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Software: logischelaag</a:t>
            </a:r>
          </a:p>
        </p:txBody>
      </p:sp>
      <p:grpSp>
        <p:nvGrpSpPr>
          <p:cNvPr id="33"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4"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9"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kstvak 2">
            <a:extLst>
              <a:ext uri="{FF2B5EF4-FFF2-40B4-BE49-F238E27FC236}">
                <a16:creationId xmlns:a16="http://schemas.microsoft.com/office/drawing/2014/main" id="{6CFB298A-71DD-6EE1-3A44-60246BDD5B92}"/>
              </a:ext>
            </a:extLst>
          </p:cNvPr>
          <p:cNvSpPr txBox="1"/>
          <p:nvPr/>
        </p:nvSpPr>
        <p:spPr>
          <a:xfrm>
            <a:off x="2114551" y="3955055"/>
            <a:ext cx="8562974" cy="3416320"/>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logische laag is de software die de hardware van een smartphone aanstuurt. Dankzij het besturingssysteem (zoals Android of iOS) kun je apps gebruiken en beheren.</a:t>
            </a:r>
          </a:p>
          <a:p>
            <a:pPr algn="l"/>
            <a:r>
              <a:rPr lang="nl-NL" sz="1800" b="1" i="0" dirty="0">
                <a:solidFill>
                  <a:srgbClr val="242424"/>
                </a:solidFill>
                <a:effectLst/>
                <a:latin typeface="Aptos" panose="020B0004020202020204" pitchFamily="34" charset="0"/>
              </a:rPr>
              <a:t>Wat doet een besturingssysteem voor jou?</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Regelt de communicatie tussen apps en hardware</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Beheert de prestaties van je smartphone</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Bepaalt welke apps prioriteit krijgen</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Beveiliging en privacy van je data beschermen</a:t>
            </a:r>
            <a:endParaRPr lang="nl-NL" sz="1800" b="0" i="0" dirty="0">
              <a:solidFill>
                <a:srgbClr val="242424"/>
              </a:solidFill>
              <a:effectLst/>
              <a:latin typeface="Aptos" panose="020B0004020202020204" pitchFamily="34" charset="0"/>
            </a:endParaRPr>
          </a:p>
          <a:p>
            <a:pPr algn="l"/>
            <a:r>
              <a:rPr lang="nl-NL" sz="1800" b="0" i="1" dirty="0">
                <a:solidFill>
                  <a:srgbClr val="242424"/>
                </a:solidFill>
                <a:effectLst/>
                <a:latin typeface="Aptos" panose="020B0004020202020204" pitchFamily="34" charset="0"/>
              </a:rPr>
              <a:t>Waarom denk je dat dit belangrijk is voor je gebruikservaring?</a:t>
            </a:r>
            <a:br>
              <a:rPr lang="nl-NL" sz="1800" b="0" i="0" dirty="0">
                <a:solidFill>
                  <a:srgbClr val="242424"/>
                </a:solidFill>
                <a:effectLst/>
                <a:latin typeface="Aptos" panose="020B0004020202020204" pitchFamily="34" charset="0"/>
              </a:rPr>
            </a:br>
            <a:endParaRPr lang="nl-NL" sz="1800" b="0" i="0" dirty="0">
              <a:solidFill>
                <a:srgbClr val="242424"/>
              </a:solidFill>
              <a:effectLst/>
              <a:latin typeface="Aptos" panose="020B0004020202020204" pitchFamily="34" charset="0"/>
            </a:endParaRPr>
          </a:p>
          <a:p>
            <a:br>
              <a:rPr lang="nl-NL" dirty="0"/>
            </a:br>
            <a:endParaRPr lang="nl-NL" dirty="0"/>
          </a:p>
        </p:txBody>
      </p:sp>
    </p:spTree>
    <p:extLst>
      <p:ext uri="{BB962C8B-B14F-4D97-AF65-F5344CB8AC3E}">
        <p14:creationId xmlns:p14="http://schemas.microsoft.com/office/powerpoint/2010/main" val="32023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1FCC2-9E53-BE1F-4ABC-E4B928BBDE9A}"/>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Software: fysiekelaag</a:t>
            </a:r>
          </a:p>
        </p:txBody>
      </p:sp>
      <p:grpSp>
        <p:nvGrpSpPr>
          <p:cNvPr id="62" name="Group 61">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63" name="Freeform: Shape 6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fbeelding 2" descr="Microsoft Surface Laptop 4 i7-1185G7 ...">
            <a:extLst>
              <a:ext uri="{FF2B5EF4-FFF2-40B4-BE49-F238E27FC236}">
                <a16:creationId xmlns:a16="http://schemas.microsoft.com/office/drawing/2014/main" id="{8D9536B3-8803-E3FD-D8D2-051FD689FD6D}"/>
              </a:ext>
            </a:extLst>
          </p:cNvPr>
          <p:cNvPicPr>
            <a:picLocks noChangeAspect="1"/>
          </p:cNvPicPr>
          <p:nvPr/>
        </p:nvPicPr>
        <p:blipFill>
          <a:blip r:embed="rId2"/>
          <a:srcRect t="5939" r="-1" b="10795"/>
          <a:stretch/>
        </p:blipFill>
        <p:spPr>
          <a:xfrm>
            <a:off x="7569323" y="2804008"/>
            <a:ext cx="4141760" cy="1931241"/>
          </a:xfrm>
          <a:prstGeom prst="rect">
            <a:avLst/>
          </a:prstGeom>
          <a:ln>
            <a:noFill/>
          </a:ln>
        </p:spPr>
      </p:pic>
      <p:sp>
        <p:nvSpPr>
          <p:cNvPr id="4" name="Tekstvak 3">
            <a:extLst>
              <a:ext uri="{FF2B5EF4-FFF2-40B4-BE49-F238E27FC236}">
                <a16:creationId xmlns:a16="http://schemas.microsoft.com/office/drawing/2014/main" id="{9C738BA4-FF05-801B-4B6B-1A09371B9710}"/>
              </a:ext>
            </a:extLst>
          </p:cNvPr>
          <p:cNvSpPr txBox="1"/>
          <p:nvPr/>
        </p:nvSpPr>
        <p:spPr>
          <a:xfrm>
            <a:off x="804672" y="1222872"/>
            <a:ext cx="10072878" cy="2862322"/>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fysieke laag omvat de hardware van je smartphone, zoals de accu, het touchscreen en de sensoren. Deze laag zorgt ervoor dat de logische en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effectief kunnen functioneren.</a:t>
            </a:r>
          </a:p>
          <a:p>
            <a:pPr algn="l"/>
            <a:r>
              <a:rPr lang="nl-NL" sz="1800" b="1" i="0" dirty="0">
                <a:solidFill>
                  <a:srgbClr val="242424"/>
                </a:solidFill>
                <a:effectLst/>
                <a:latin typeface="Aptos" panose="020B0004020202020204" pitchFamily="34" charset="0"/>
              </a:rPr>
              <a:t>Welke hardware gebruik jij het meest?</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Accu</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Touchscreen</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Camera</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Microfoon</a:t>
            </a:r>
            <a:endParaRPr lang="nl-NL" sz="1800" b="0" i="0" dirty="0">
              <a:solidFill>
                <a:srgbClr val="242424"/>
              </a:solidFill>
              <a:effectLst/>
              <a:latin typeface="Aptos" panose="020B0004020202020204" pitchFamily="34" charset="0"/>
            </a:endParaRPr>
          </a:p>
          <a:p>
            <a:pPr algn="l">
              <a:buFont typeface="Arial" panose="020B0604020202020204" pitchFamily="34" charset="0"/>
              <a:buChar char="•"/>
            </a:pPr>
            <a:r>
              <a:rPr lang="nl-NL" sz="1800" b="1" i="0" dirty="0">
                <a:solidFill>
                  <a:srgbClr val="242424"/>
                </a:solidFill>
                <a:effectLst/>
                <a:latin typeface="Aptos" panose="020B0004020202020204" pitchFamily="34" charset="0"/>
              </a:rPr>
              <a:t>Sensoren (zoals GPS)</a:t>
            </a:r>
            <a:endParaRPr lang="nl-NL" sz="1800" b="0" i="0" dirty="0">
              <a:solidFill>
                <a:srgbClr val="242424"/>
              </a:solidFill>
              <a:effectLst/>
              <a:latin typeface="Aptos" panose="020B0004020202020204" pitchFamily="34" charset="0"/>
            </a:endParaRPr>
          </a:p>
          <a:p>
            <a:pPr algn="l"/>
            <a:r>
              <a:rPr lang="nl-NL" sz="1800" b="0" i="1" dirty="0">
                <a:solidFill>
                  <a:srgbClr val="242424"/>
                </a:solidFill>
                <a:effectLst/>
                <a:latin typeface="Aptos" panose="020B0004020202020204" pitchFamily="34" charset="0"/>
              </a:rPr>
              <a:t>Waarom denk je dat deze hardware zo belangrijk is voor de werking van je smartphone?</a:t>
            </a:r>
            <a:br>
              <a:rPr lang="nl-NL" sz="1800" b="0" i="0" dirty="0">
                <a:solidFill>
                  <a:srgbClr val="242424"/>
                </a:solidFill>
                <a:effectLst/>
                <a:latin typeface="Aptos" panose="020B0004020202020204" pitchFamily="34" charset="0"/>
              </a:rPr>
            </a:br>
            <a:endParaRPr lang="nl-NL" sz="1800" b="0" i="0" dirty="0">
              <a:solidFill>
                <a:srgbClr val="242424"/>
              </a:solidFill>
              <a:effectLst/>
              <a:latin typeface="Aptos" panose="020B0004020202020204" pitchFamily="34" charset="0"/>
            </a:endParaRPr>
          </a:p>
        </p:txBody>
      </p:sp>
    </p:spTree>
    <p:extLst>
      <p:ext uri="{BB962C8B-B14F-4D97-AF65-F5344CB8AC3E}">
        <p14:creationId xmlns:p14="http://schemas.microsoft.com/office/powerpoint/2010/main" val="421790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7ADB6-C325-3276-C130-83E5A61454A5}"/>
              </a:ext>
            </a:extLst>
          </p:cNvPr>
          <p:cNvSpPr>
            <a:spLocks noGrp="1"/>
          </p:cNvSpPr>
          <p:nvPr>
            <p:ph type="title"/>
          </p:nvPr>
        </p:nvSpPr>
        <p:spPr/>
        <p:txBody>
          <a:bodyPr/>
          <a:lstStyle/>
          <a:p>
            <a:r>
              <a:rPr lang="nl-NL" sz="4400" b="1" i="0" dirty="0">
                <a:solidFill>
                  <a:srgbClr val="242424"/>
                </a:solidFill>
                <a:effectLst/>
                <a:latin typeface="Aptos" panose="020B0004020202020204" pitchFamily="34" charset="0"/>
              </a:rPr>
              <a:t>Smartphone Lagen Quiz</a:t>
            </a:r>
            <a:endParaRPr lang="nl-NL" dirty="0"/>
          </a:p>
        </p:txBody>
      </p:sp>
      <p:sp>
        <p:nvSpPr>
          <p:cNvPr id="3" name="Tijdelijke aanduiding voor inhoud 2">
            <a:extLst>
              <a:ext uri="{FF2B5EF4-FFF2-40B4-BE49-F238E27FC236}">
                <a16:creationId xmlns:a16="http://schemas.microsoft.com/office/drawing/2014/main" id="{28C31D29-E32E-6BF5-66A2-AA802FCB52F2}"/>
              </a:ext>
            </a:extLst>
          </p:cNvPr>
          <p:cNvSpPr>
            <a:spLocks noGrp="1"/>
          </p:cNvSpPr>
          <p:nvPr>
            <p:ph idx="1"/>
          </p:nvPr>
        </p:nvSpPr>
        <p:spPr/>
        <p:txBody>
          <a:bodyPr>
            <a:normAutofit lnSpcReduction="10000"/>
          </a:bodyPr>
          <a:lstStyle/>
          <a:p>
            <a:pPr algn="l"/>
            <a:r>
              <a:rPr lang="nl-NL" sz="1800" b="1" i="0" dirty="0">
                <a:solidFill>
                  <a:srgbClr val="242424"/>
                </a:solidFill>
                <a:effectLst/>
                <a:latin typeface="Aptos" panose="020B0004020202020204" pitchFamily="34" charset="0"/>
              </a:rPr>
              <a:t>Vraag 1: Wat is de rol van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bepaalt hoe de hardware werkt.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zorgt voor communicatie tussen verschillende apps.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bevat apps voor specifieke taken zoals berichten versturen en spelletjes spelen.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regelt het gebruik van de batterij.</a:t>
            </a:r>
          </a:p>
          <a:p>
            <a:pPr algn="l"/>
            <a:r>
              <a:rPr lang="nl-NL" sz="1800" b="1" i="0" dirty="0">
                <a:solidFill>
                  <a:srgbClr val="242424"/>
                </a:solidFill>
                <a:effectLst/>
                <a:latin typeface="Aptos" panose="020B0004020202020204" pitchFamily="34" charset="0"/>
              </a:rPr>
              <a:t>Vraag 2: Welke software is meestal verantwoordelijk voor de logische laag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Google Play Store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Besturingssysteem zoals Android of iOS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Een foto-app</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Navigatie-app</a:t>
            </a:r>
          </a:p>
          <a:p>
            <a:pPr algn="l"/>
            <a:r>
              <a:rPr lang="nl-NL" sz="1800" b="1" i="0" dirty="0">
                <a:solidFill>
                  <a:srgbClr val="242424"/>
                </a:solidFill>
                <a:effectLst/>
                <a:latin typeface="Aptos" panose="020B0004020202020204" pitchFamily="34" charset="0"/>
              </a:rPr>
              <a:t>Vraag 3: Wat is de belangrijkste taak van de fysieke laag van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beheren van apps en hun instellingen.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regelt de besturing van de apps.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zorgt voor de omzetting van binaire informatie naar een signaal en andersom.</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biedt sociale media functionaliteiten.</a:t>
            </a:r>
          </a:p>
          <a:p>
            <a:endParaRPr lang="nl-NL" dirty="0"/>
          </a:p>
        </p:txBody>
      </p:sp>
    </p:spTree>
    <p:extLst>
      <p:ext uri="{BB962C8B-B14F-4D97-AF65-F5344CB8AC3E}">
        <p14:creationId xmlns:p14="http://schemas.microsoft.com/office/powerpoint/2010/main" val="239373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B8C2A-1450-0E9A-0050-A10952F753F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9C3228-8FF8-3EF9-7E55-504484563682}"/>
              </a:ext>
            </a:extLst>
          </p:cNvPr>
          <p:cNvSpPr>
            <a:spLocks noGrp="1"/>
          </p:cNvSpPr>
          <p:nvPr>
            <p:ph type="title"/>
          </p:nvPr>
        </p:nvSpPr>
        <p:spPr/>
        <p:txBody>
          <a:bodyPr/>
          <a:lstStyle/>
          <a:p>
            <a:r>
              <a:rPr lang="nl-NL" sz="4400" b="1" i="0" dirty="0">
                <a:solidFill>
                  <a:srgbClr val="242424"/>
                </a:solidFill>
                <a:effectLst/>
                <a:latin typeface="Aptos" panose="020B0004020202020204" pitchFamily="34" charset="0"/>
              </a:rPr>
              <a:t>Smartphone Lagen Quiz</a:t>
            </a:r>
            <a:endParaRPr lang="nl-NL" dirty="0"/>
          </a:p>
        </p:txBody>
      </p:sp>
      <p:sp>
        <p:nvSpPr>
          <p:cNvPr id="3" name="Tijdelijke aanduiding voor inhoud 2">
            <a:extLst>
              <a:ext uri="{FF2B5EF4-FFF2-40B4-BE49-F238E27FC236}">
                <a16:creationId xmlns:a16="http://schemas.microsoft.com/office/drawing/2014/main" id="{C456AF16-BBE0-01B6-3930-6F4D9781E8F1}"/>
              </a:ext>
            </a:extLst>
          </p:cNvPr>
          <p:cNvSpPr>
            <a:spLocks noGrp="1"/>
          </p:cNvSpPr>
          <p:nvPr>
            <p:ph idx="1"/>
          </p:nvPr>
        </p:nvSpPr>
        <p:spPr/>
        <p:txBody>
          <a:bodyPr>
            <a:normAutofit lnSpcReduction="10000"/>
          </a:bodyPr>
          <a:lstStyle/>
          <a:p>
            <a:pPr algn="l"/>
            <a:r>
              <a:rPr lang="nl-NL" sz="1800" b="1" i="0" dirty="0">
                <a:solidFill>
                  <a:srgbClr val="242424"/>
                </a:solidFill>
                <a:effectLst/>
                <a:latin typeface="Aptos" panose="020B0004020202020204" pitchFamily="34" charset="0"/>
              </a:rPr>
              <a:t>Vraag 1: Wat is de rol van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bepaalt hoe de hardware werkt.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zorgt voor communicatie tussen verschillende apps.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bevat apps voor specifieke taken zoals berichten versturen en spelletjes spelen.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regelt het gebruik van de batterij.</a:t>
            </a:r>
          </a:p>
          <a:p>
            <a:pPr algn="l"/>
            <a:r>
              <a:rPr lang="nl-NL" sz="1800" b="1" i="0" dirty="0">
                <a:solidFill>
                  <a:srgbClr val="242424"/>
                </a:solidFill>
                <a:effectLst/>
                <a:latin typeface="Aptos" panose="020B0004020202020204" pitchFamily="34" charset="0"/>
              </a:rPr>
              <a:t>Vraag 2: Welke software is meestal verantwoordelijk voor de logische laag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Google Play Store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Besturingssysteem zoals Android of iOS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Een foto-app</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Navigatie-app</a:t>
            </a:r>
          </a:p>
          <a:p>
            <a:pPr algn="l"/>
            <a:r>
              <a:rPr lang="nl-NL" sz="1800" b="1" i="0" dirty="0">
                <a:solidFill>
                  <a:srgbClr val="242424"/>
                </a:solidFill>
                <a:effectLst/>
                <a:latin typeface="Aptos" panose="020B0004020202020204" pitchFamily="34" charset="0"/>
              </a:rPr>
              <a:t>Vraag 3: Wat is de belangrijkste taak van de fysieke laag van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beheren van apps en hun instellingen.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regelt de besturing van de apps.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zorgt voor de omzetting van binaire informatie naar een signaal en andersom.</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biedt sociale media functionaliteiten.</a:t>
            </a:r>
          </a:p>
          <a:p>
            <a:endParaRPr lang="nl-NL" dirty="0"/>
          </a:p>
        </p:txBody>
      </p:sp>
      <p:sp>
        <p:nvSpPr>
          <p:cNvPr id="5" name="Ovaal 4">
            <a:extLst>
              <a:ext uri="{FF2B5EF4-FFF2-40B4-BE49-F238E27FC236}">
                <a16:creationId xmlns:a16="http://schemas.microsoft.com/office/drawing/2014/main" id="{68090931-7088-05BB-B465-AB77EFFBAB68}"/>
              </a:ext>
            </a:extLst>
          </p:cNvPr>
          <p:cNvSpPr/>
          <p:nvPr/>
        </p:nvSpPr>
        <p:spPr>
          <a:xfrm>
            <a:off x="1114424" y="2638424"/>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a:extLst>
              <a:ext uri="{FF2B5EF4-FFF2-40B4-BE49-F238E27FC236}">
                <a16:creationId xmlns:a16="http://schemas.microsoft.com/office/drawing/2014/main" id="{E163B2A9-D1A7-C731-33D0-D0A94BED1D25}"/>
              </a:ext>
            </a:extLst>
          </p:cNvPr>
          <p:cNvSpPr/>
          <p:nvPr/>
        </p:nvSpPr>
        <p:spPr>
          <a:xfrm>
            <a:off x="1114423" y="3783809"/>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al 6">
            <a:extLst>
              <a:ext uri="{FF2B5EF4-FFF2-40B4-BE49-F238E27FC236}">
                <a16:creationId xmlns:a16="http://schemas.microsoft.com/office/drawing/2014/main" id="{DE20B61B-ACC7-857C-1B78-052B0CC055E6}"/>
              </a:ext>
            </a:extLst>
          </p:cNvPr>
          <p:cNvSpPr/>
          <p:nvPr/>
        </p:nvSpPr>
        <p:spPr>
          <a:xfrm>
            <a:off x="1114423" y="5333999"/>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02235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46A90-9B39-2ACF-1B51-0477B98937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81BC6A-1713-E00D-42E8-E89F7C5BC62D}"/>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8447BE88-874E-50B8-CAFB-51F5DA8744E1}"/>
              </a:ext>
            </a:extLst>
          </p:cNvPr>
          <p:cNvSpPr>
            <a:spLocks noGrp="1"/>
          </p:cNvSpPr>
          <p:nvPr>
            <p:ph idx="1"/>
          </p:nvPr>
        </p:nvSpPr>
        <p:spPr>
          <a:xfrm>
            <a:off x="838200" y="365125"/>
            <a:ext cx="10515600" cy="5811838"/>
          </a:xfrm>
        </p:spPr>
        <p:txBody>
          <a:bodyPr>
            <a:normAutofit/>
          </a:bodyPr>
          <a:lstStyle/>
          <a:p>
            <a:pPr algn="l"/>
            <a:r>
              <a:rPr lang="nl-NL" sz="1800" b="1" i="0" dirty="0">
                <a:solidFill>
                  <a:srgbClr val="242424"/>
                </a:solidFill>
                <a:effectLst/>
                <a:latin typeface="Aptos" panose="020B0004020202020204" pitchFamily="34" charset="0"/>
              </a:rPr>
              <a:t>Vraag 4: Wat is de functie van een besturingssysteem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bepaalt welke apps je kunt downloaden.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beheert de hardware en zorgt ervoor dat apps goed werken.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maakt gebruik van je camera om foto's te nemen.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slaat je foto's op.</a:t>
            </a:r>
          </a:p>
          <a:p>
            <a:pPr algn="l"/>
            <a:r>
              <a:rPr lang="nl-NL" sz="1800" b="1" i="0" dirty="0">
                <a:solidFill>
                  <a:srgbClr val="242424"/>
                </a:solidFill>
                <a:effectLst/>
                <a:latin typeface="Aptos" panose="020B0004020202020204" pitchFamily="34" charset="0"/>
              </a:rPr>
              <a:t>Vraag 5: Wat is het primaire verschil tussen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en de logische laag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regelt de hardware, terwijl de logische laag apps beheert.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bevat apps voor specifieke taken, terwijl de logische laag het besturingssysteem is dat de hardware aanstuurt.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De logische laag bevat apps en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regelt de batterij.</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Er is geen verschil, ze doen hetzelfde.</a:t>
            </a:r>
          </a:p>
          <a:p>
            <a:pPr algn="l"/>
            <a:r>
              <a:rPr lang="nl-NL" sz="1800" b="1" i="0" dirty="0">
                <a:solidFill>
                  <a:srgbClr val="242424"/>
                </a:solidFill>
                <a:effectLst/>
                <a:latin typeface="Aptos" panose="020B0004020202020204" pitchFamily="34" charset="0"/>
              </a:rPr>
              <a:t>Vraag 6: Welke van de volgende onderdelen behoort tot de fysieke laag van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besturingssysteem</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touchscreen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Een berichten-app</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De Google Play Store</a:t>
            </a:r>
          </a:p>
          <a:p>
            <a:endParaRPr lang="nl-NL" dirty="0"/>
          </a:p>
        </p:txBody>
      </p:sp>
    </p:spTree>
    <p:extLst>
      <p:ext uri="{BB962C8B-B14F-4D97-AF65-F5344CB8AC3E}">
        <p14:creationId xmlns:p14="http://schemas.microsoft.com/office/powerpoint/2010/main" val="78667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A6A21-7153-F291-1458-CFD542CC5F10}"/>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62B3F1F3-A245-0FE8-0E0C-56B98064EDD2}"/>
              </a:ext>
            </a:extLst>
          </p:cNvPr>
          <p:cNvSpPr>
            <a:spLocks noGrp="1"/>
          </p:cNvSpPr>
          <p:nvPr>
            <p:ph idx="1"/>
          </p:nvPr>
        </p:nvSpPr>
        <p:spPr>
          <a:xfrm>
            <a:off x="838200" y="365125"/>
            <a:ext cx="10515600" cy="5811838"/>
          </a:xfrm>
        </p:spPr>
        <p:txBody>
          <a:bodyPr>
            <a:normAutofit/>
          </a:bodyPr>
          <a:lstStyle/>
          <a:p>
            <a:pPr algn="l"/>
            <a:r>
              <a:rPr lang="nl-NL" sz="1800" b="1" i="0" dirty="0">
                <a:solidFill>
                  <a:srgbClr val="242424"/>
                </a:solidFill>
                <a:effectLst/>
                <a:latin typeface="Aptos" panose="020B0004020202020204" pitchFamily="34" charset="0"/>
              </a:rPr>
              <a:t>Vraag 4: Wat is de functie van een besturingssysteem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bepaalt welke apps je kunt downloaden.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beheert de hardware en zorgt ervoor dat apps goed werken.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maakt gebruik van je camera om foto's te nemen.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slaat je foto's op.</a:t>
            </a:r>
          </a:p>
          <a:p>
            <a:pPr algn="l"/>
            <a:r>
              <a:rPr lang="nl-NL" sz="1800" b="1" i="0" dirty="0">
                <a:solidFill>
                  <a:srgbClr val="242424"/>
                </a:solidFill>
                <a:effectLst/>
                <a:latin typeface="Aptos" panose="020B0004020202020204" pitchFamily="34" charset="0"/>
              </a:rPr>
              <a:t>Vraag 5: Wat is het primaire verschil tussen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en de logische laag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regelt de hardware, terwijl de logische laag apps beheert.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bevat apps voor specifieke taken, terwijl de logische laag het besturingssysteem is dat de hardware aanstuurt.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De logische laag bevat apps en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regelt de batterij.</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Er is geen verschil, ze doen hetzelfde.</a:t>
            </a:r>
          </a:p>
          <a:p>
            <a:pPr algn="l"/>
            <a:r>
              <a:rPr lang="nl-NL" sz="1800" b="1" i="0" dirty="0">
                <a:solidFill>
                  <a:srgbClr val="242424"/>
                </a:solidFill>
                <a:effectLst/>
                <a:latin typeface="Aptos" panose="020B0004020202020204" pitchFamily="34" charset="0"/>
              </a:rPr>
              <a:t>Vraag 6: Welke van de volgende onderdelen behoort tot de fysieke laag van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besturingssysteem</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touchscreen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Een berichten-app</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De Google Play Store</a:t>
            </a:r>
          </a:p>
          <a:p>
            <a:endParaRPr lang="nl-NL" dirty="0"/>
          </a:p>
        </p:txBody>
      </p:sp>
      <p:sp>
        <p:nvSpPr>
          <p:cNvPr id="4" name="Ovaal 3">
            <a:extLst>
              <a:ext uri="{FF2B5EF4-FFF2-40B4-BE49-F238E27FC236}">
                <a16:creationId xmlns:a16="http://schemas.microsoft.com/office/drawing/2014/main" id="{B8FC4FF4-A025-C9A5-09DD-C91C8EDF75B6}"/>
              </a:ext>
            </a:extLst>
          </p:cNvPr>
          <p:cNvSpPr/>
          <p:nvPr/>
        </p:nvSpPr>
        <p:spPr>
          <a:xfrm>
            <a:off x="1085849" y="1027906"/>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Ovaal 4">
            <a:extLst>
              <a:ext uri="{FF2B5EF4-FFF2-40B4-BE49-F238E27FC236}">
                <a16:creationId xmlns:a16="http://schemas.microsoft.com/office/drawing/2014/main" id="{8B75527D-94CD-43EA-1EA2-A9564042DD6B}"/>
              </a:ext>
            </a:extLst>
          </p:cNvPr>
          <p:cNvSpPr/>
          <p:nvPr/>
        </p:nvSpPr>
        <p:spPr>
          <a:xfrm>
            <a:off x="1085849" y="2771774"/>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a:extLst>
              <a:ext uri="{FF2B5EF4-FFF2-40B4-BE49-F238E27FC236}">
                <a16:creationId xmlns:a16="http://schemas.microsoft.com/office/drawing/2014/main" id="{A5788FC5-7D08-B2B9-68B7-946FD3727DD6}"/>
              </a:ext>
            </a:extLst>
          </p:cNvPr>
          <p:cNvSpPr/>
          <p:nvPr/>
        </p:nvSpPr>
        <p:spPr>
          <a:xfrm>
            <a:off x="1085849" y="4474368"/>
            <a:ext cx="276225" cy="219075"/>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215909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B14B08-C6A0-ECC5-5279-5AE0A7F9467B}"/>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430993EB-6F16-1E57-A2A8-D069BEC78262}"/>
              </a:ext>
            </a:extLst>
          </p:cNvPr>
          <p:cNvSpPr>
            <a:spLocks noGrp="1"/>
          </p:cNvSpPr>
          <p:nvPr>
            <p:ph idx="1"/>
          </p:nvPr>
        </p:nvSpPr>
        <p:spPr>
          <a:xfrm>
            <a:off x="838200" y="365125"/>
            <a:ext cx="10515600" cy="5811838"/>
          </a:xfrm>
        </p:spPr>
        <p:txBody>
          <a:bodyPr>
            <a:normAutofit fontScale="92500" lnSpcReduction="10000"/>
          </a:bodyPr>
          <a:lstStyle/>
          <a:p>
            <a:pPr algn="l"/>
            <a:r>
              <a:rPr lang="nl-NL" sz="1800" b="1" i="0" dirty="0">
                <a:solidFill>
                  <a:srgbClr val="242424"/>
                </a:solidFill>
                <a:effectLst/>
                <a:latin typeface="Aptos" panose="020B0004020202020204" pitchFamily="34" charset="0"/>
              </a:rPr>
              <a:t>Vraag 7: Wat kun je met een app doen die zich in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bevindt?</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beheren van de batterij van je smartphone.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besturingssysteem updaten.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maken van foto's, het versturen van berichten of het spelen van spelletjes.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omzetten van binaire informatie in een signaal.</a:t>
            </a:r>
          </a:p>
          <a:p>
            <a:pPr algn="l"/>
            <a:r>
              <a:rPr lang="nl-NL" sz="1800" b="1" i="0" dirty="0">
                <a:solidFill>
                  <a:srgbClr val="242424"/>
                </a:solidFill>
                <a:effectLst/>
                <a:latin typeface="Aptos" panose="020B0004020202020204" pitchFamily="34" charset="0"/>
              </a:rPr>
              <a:t>Vraag 8: Waarom is het besturingssysteem zo belangrijk voor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biedt de mogelijkheid om apps te installeren.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zorgt ervoor dat de hardware en software goed samenwerken.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regelt het internetverkeer.</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maakt gebruik van de camera voor videobellen.</a:t>
            </a:r>
          </a:p>
          <a:p>
            <a:pPr algn="l"/>
            <a:r>
              <a:rPr lang="nl-NL" sz="1800" b="1" i="0" dirty="0">
                <a:solidFill>
                  <a:srgbClr val="242424"/>
                </a:solidFill>
                <a:effectLst/>
                <a:latin typeface="Aptos" panose="020B0004020202020204" pitchFamily="34" charset="0"/>
              </a:rPr>
              <a:t>Vraag 9: Welke laag zorgt ervoor dat je de apps kunt gebruiken die je hebt gedownload, zoals een foto-app of een spelletje?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De fysieke 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De logische 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De </a:t>
            </a:r>
            <a:r>
              <a:rPr lang="nl-NL" sz="1800" b="0" i="0" dirty="0" err="1">
                <a:solidFill>
                  <a:srgbClr val="242424"/>
                </a:solidFill>
                <a:effectLst/>
                <a:latin typeface="Aptos" panose="020B0004020202020204" pitchFamily="34" charset="0"/>
              </a:rPr>
              <a:t>toepassingslaag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De </a:t>
            </a:r>
            <a:r>
              <a:rPr lang="nl-NL" sz="1800" b="0" i="0" dirty="0" err="1">
                <a:solidFill>
                  <a:srgbClr val="242424"/>
                </a:solidFill>
                <a:effectLst/>
                <a:latin typeface="Aptos" panose="020B0004020202020204" pitchFamily="34" charset="0"/>
              </a:rPr>
              <a:t>netwerklaag</a:t>
            </a:r>
            <a:endParaRPr lang="nl-NL" sz="1800" b="0" i="0" dirty="0">
              <a:solidFill>
                <a:srgbClr val="242424"/>
              </a:solidFill>
              <a:effectLst/>
              <a:latin typeface="Aptos" panose="020B0004020202020204" pitchFamily="34" charset="0"/>
            </a:endParaRPr>
          </a:p>
          <a:p>
            <a:pPr algn="l"/>
            <a:r>
              <a:rPr lang="nl-NL" sz="1800" b="1" i="0" dirty="0">
                <a:solidFill>
                  <a:srgbClr val="242424"/>
                </a:solidFill>
                <a:effectLst/>
                <a:latin typeface="Aptos" panose="020B0004020202020204" pitchFamily="34" charset="0"/>
              </a:rPr>
              <a:t>Vraag 10: Wat betekent de term "logische laag" in de context van smartphones?</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betreft de hardwarecomponenten van de telefoon, zoals de batterij.</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regelt de communicatie tussen apps en de hardware.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maakt apps toegankelijk via de app store.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zorgt voor het ontwerp van de interface van apps.</a:t>
            </a:r>
          </a:p>
          <a:p>
            <a:endParaRPr lang="nl-NL" dirty="0"/>
          </a:p>
        </p:txBody>
      </p:sp>
    </p:spTree>
    <p:extLst>
      <p:ext uri="{BB962C8B-B14F-4D97-AF65-F5344CB8AC3E}">
        <p14:creationId xmlns:p14="http://schemas.microsoft.com/office/powerpoint/2010/main" val="263073990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10062</TotalTime>
  <Words>1556</Words>
  <Application>Microsoft Office PowerPoint</Application>
  <PresentationFormat>Breedbeeld</PresentationFormat>
  <Paragraphs>79</Paragraphs>
  <Slides>11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vt:i4>
      </vt:variant>
    </vt:vector>
  </HeadingPairs>
  <TitlesOfParts>
    <vt:vector size="15" baseType="lpstr">
      <vt:lpstr>Aptos</vt:lpstr>
      <vt:lpstr>Aptos Display</vt:lpstr>
      <vt:lpstr>Arial</vt:lpstr>
      <vt:lpstr>Kantoorthema</vt:lpstr>
      <vt:lpstr>Drielagen model</vt:lpstr>
      <vt:lpstr>Software: toepassingenlaag</vt:lpstr>
      <vt:lpstr>Software: logischelaag</vt:lpstr>
      <vt:lpstr>Software: fysiekelaag</vt:lpstr>
      <vt:lpstr>Smartphone Lagen Quiz</vt:lpstr>
      <vt:lpstr>Smartphone Lagen Quiz</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Juliette Leih</dc:creator>
  <cp:lastModifiedBy>Dominique Arensman</cp:lastModifiedBy>
  <cp:revision>5</cp:revision>
  <dcterms:created xsi:type="dcterms:W3CDTF">2024-11-26T11:02:39Z</dcterms:created>
  <dcterms:modified xsi:type="dcterms:W3CDTF">2025-01-13T09:26:15Z</dcterms:modified>
</cp:coreProperties>
</file>