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</a:rPr>
              <a:t>In 2006, in an attempt at reducing gender inequalities in the workplace, Denmark passed a law, forcing all private companies over 35 employees to publicly disclose their gender pay gap. It was believed that transparency would make companies voluntarily reduce their gap, and they were right: studies found that the gender pay gap shrank by 7% compared to before the law was passed. </a:t>
            </a:r>
            <a:endParaRPr sz="1200">
              <a:solidFill>
                <a:srgbClr val="1F232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</a:rPr>
              <a:t>This is in this context, in this search for more transparency that I’m presenting you this groundbreaking study of the gender pay gap in STEM. </a:t>
            </a:r>
            <a:endParaRPr sz="1200">
              <a:solidFill>
                <a:srgbClr val="1F232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328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3040fedb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3040fedb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Gender</a:t>
            </a:r>
            <a:r>
              <a:rPr lang="en-GB"/>
              <a:t> was turned into a binary column (is female 1, male 0), as well as company (is faang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States: first ran the model with all of them and realised that only some states seem to have statistical significance so kept California, NY, Washington, </a:t>
            </a:r>
            <a:r>
              <a:rPr lang="en-GB"/>
              <a:t>Massachusetts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3040fedb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3040fedb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R-Squared: 49%  </a:t>
            </a:r>
            <a:r>
              <a:rPr lang="en-GB"/>
              <a:t>percent = (math.exp( -0.0386)-1)*100 = -3.8%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experience, 2 years at comp, 3 gender, 4 FAANg, 5 education, 6 data scientist, 7 hardware engineer, 8 mechanical engineer, 9 product designer, 10 product manager, 11, software engineer, 12 software engineer manager, 13, solution architect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14 </a:t>
            </a:r>
            <a:r>
              <a:rPr lang="en-GB"/>
              <a:t>technical</a:t>
            </a:r>
            <a:r>
              <a:rPr lang="en-GB"/>
              <a:t> program manager 15 california 16 </a:t>
            </a:r>
            <a:r>
              <a:rPr lang="en-GB"/>
              <a:t>massachusetts</a:t>
            </a:r>
            <a:r>
              <a:rPr lang="en-GB"/>
              <a:t> 17 new york 18 washington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3040fedb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3040fedb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This project aimed to analyze the gender pay gap in STEM jobs using a simple linear regression model. The analysis revealed that gender is indeed a predictor of compensation in the STEM industry and that being a women in STEM results in a 3.8% </a:t>
            </a: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decrease</a:t>
            </a: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in salary. 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However, the model had weak explanatory power, indicating that important predictors of salaries were missing from the dataset. Factors such as job level, performance, negotiation skills, likely play a significant role in determining compensation, but were not included in the analysis. 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Despite these limitations, the finding that being a women is associated with </a:t>
            </a: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lower</a:t>
            </a: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compensation highlights the need for continued efforts to promote </a:t>
            </a: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greater</a:t>
            </a: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gender diversity and equality in the STEM industry. 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Moving forward, we however can’t stop at disclosure:  while it is one simple and necessary step for exposing inequalities, strong and </a:t>
            </a: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strategic</a:t>
            </a: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action is needed to really make a difference and have women paid the same as their male counterparts. 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Exemple of denmark: </a:t>
            </a:r>
            <a:r>
              <a:rPr lang="en-GB" sz="1500">
                <a:solidFill>
                  <a:srgbClr val="2A2A2A"/>
                </a:solidFill>
                <a:latin typeface="Georgia"/>
                <a:ea typeface="Georgia"/>
                <a:cs typeface="Georgia"/>
                <a:sym typeface="Georgia"/>
              </a:rPr>
              <a:t>was achieved primarily by slowing the wage growth for males, while there were no significant differences in female wage growth. </a:t>
            </a:r>
            <a:endParaRPr sz="1500">
              <a:solidFill>
                <a:srgbClr val="2A2A2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3040fedb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3040fedb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</a:rPr>
              <a:t> it is believed that women are paid 20% less than men, globally. Women continue to face significant challenges especially in STEM field where they remain significantly underrepresented (28% of the workforce), despite the ongoing efforts to make the fields more attractive for them. </a:t>
            </a:r>
            <a:endParaRPr sz="1200">
              <a:solidFill>
                <a:srgbClr val="1F232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1F2328"/>
                </a:solidFill>
              </a:rPr>
              <a:t>This project therefore aimed at analyzing the gender pay gap in those fields and we will try to answer the following question: is gender, something that should not influence salary, an actual predictor of salary discrepancies, along with parameters that should influence salary (think years of experience, title, education, etc). With the help of a linear regression</a:t>
            </a:r>
            <a:endParaRPr sz="1200">
              <a:solidFill>
                <a:srgbClr val="1F2328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3040fedb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3040fedb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F6368"/>
                </a:solidFill>
                <a:highlight>
                  <a:srgbClr val="FFFFFF"/>
                </a:highlight>
              </a:rPr>
              <a:t>What do we think actually influence the salary? What to keep?</a:t>
            </a:r>
            <a:endParaRPr sz="120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200"/>
              <a:buChar char="-"/>
            </a:pPr>
            <a:r>
              <a:rPr lang="en-GB" sz="1200">
                <a:solidFill>
                  <a:srgbClr val="5F6368"/>
                </a:solidFill>
                <a:highlight>
                  <a:srgbClr val="FFFFFF"/>
                </a:highlight>
              </a:rPr>
              <a:t>NaN in Gender </a:t>
            </a:r>
            <a:endParaRPr sz="120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200"/>
              <a:buChar char="-"/>
            </a:pPr>
            <a:r>
              <a:rPr lang="en-GB" sz="1200">
                <a:solidFill>
                  <a:srgbClr val="5F6368"/>
                </a:solidFill>
                <a:highlight>
                  <a:srgbClr val="FFFFFF"/>
                </a:highlight>
              </a:rPr>
              <a:t>Total yearly compensation (base, bonus, stock) - remove outliers (paid 4 to 5 </a:t>
            </a:r>
            <a:r>
              <a:rPr lang="en-GB" sz="1200">
                <a:solidFill>
                  <a:srgbClr val="5F6368"/>
                </a:solidFill>
                <a:highlight>
                  <a:srgbClr val="FFFFFF"/>
                </a:highlight>
              </a:rPr>
              <a:t>millions</a:t>
            </a:r>
            <a:r>
              <a:rPr lang="en-GB" sz="1200">
                <a:solidFill>
                  <a:srgbClr val="5F6368"/>
                </a:solidFill>
                <a:highlight>
                  <a:srgbClr val="FFFFFF"/>
                </a:highlight>
              </a:rPr>
              <a:t>)</a:t>
            </a:r>
            <a:endParaRPr sz="120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200"/>
              <a:buChar char="-"/>
            </a:pPr>
            <a:r>
              <a:rPr lang="en-GB" sz="1200">
                <a:solidFill>
                  <a:srgbClr val="5F6368"/>
                </a:solidFill>
                <a:highlight>
                  <a:srgbClr val="FFFFFF"/>
                </a:highlight>
              </a:rPr>
              <a:t>NaN in Education </a:t>
            </a:r>
            <a:endParaRPr sz="120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200"/>
              <a:buChar char="-"/>
            </a:pPr>
            <a:r>
              <a:rPr lang="en-GB" sz="1200">
                <a:solidFill>
                  <a:srgbClr val="5F6368"/>
                </a:solidFill>
                <a:highlight>
                  <a:srgbClr val="FFFFFF"/>
                </a:highlight>
              </a:rPr>
              <a:t>Location (keep only the US)</a:t>
            </a:r>
            <a:endParaRPr sz="120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200"/>
              <a:buChar char="-"/>
            </a:pPr>
            <a:r>
              <a:rPr lang="en-GB" sz="1200">
                <a:solidFill>
                  <a:srgbClr val="5F6368"/>
                </a:solidFill>
                <a:highlight>
                  <a:srgbClr val="FFFFFF"/>
                </a:highlight>
              </a:rPr>
              <a:t>Job Title (remove some that weren’t relevant like marketing, sales)</a:t>
            </a:r>
            <a:endParaRPr sz="1200">
              <a:solidFill>
                <a:srgbClr val="5F636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3040fedb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3040fedb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3040fedb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3040fedb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Women represent 19% of the workforce, which is less than that 28% official statistic.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Women are paid 7% less than men in average.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Despite a higher minimum score and lower quartile, the median salary for women is lower. The distribution is similar, with a very similar maximum score.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3040fedb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33040fedb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Like men, women are mostly software engineers. They are however over represented in Product (Manager + Designer).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Salary, which varies between different job titles, is always lower for women than men.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3040fedb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3040fedb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FAANG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Apple has the biggest pay difference between genders.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Netflix, Google and Amazon has a gap smaller than in average.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3040fedb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3040fedb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Salary increases with level of diploma, as expected. Interestingly, having a bachelor didn’t seem to influence the avg salary, compared to some college.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Interestingly, women seem to have a higher avg salary at the beginning of their career, which </a:t>
            </a:r>
            <a:r>
              <a:rPr lang="en-GB"/>
              <a:t>might</a:t>
            </a:r>
            <a:r>
              <a:rPr lang="en-GB"/>
              <a:t> indicate positive change for women just recently entering the job market.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3040fedb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3040fedb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Gender Pay Gap in 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model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Objective: measure the </a:t>
            </a:r>
            <a:r>
              <a:rPr b="1" lang="en-GB"/>
              <a:t>influence of gender</a:t>
            </a:r>
            <a:r>
              <a:rPr lang="en-GB"/>
              <a:t> on the </a:t>
            </a:r>
            <a:r>
              <a:rPr b="1" lang="en-GB"/>
              <a:t>yearly compensation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Dependant variable: total yearly compensation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Independent variables: gender, company (FAANG?), location (4 specific states), years of experience, years at the company, job title, education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Data Transformation for the model: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Added 2 columns: is_female and is_faang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Job Title and State were dummified, Education was one hot encoded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Total Yearly Compensation was log-transformed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Regression - Results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7050" y="227125"/>
            <a:ext cx="2608111" cy="140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6149" y="1756568"/>
            <a:ext cx="1931550" cy="1865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5313" y="3668075"/>
            <a:ext cx="1931550" cy="140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145850"/>
            <a:ext cx="5460699" cy="386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Gender is a predictor of compensation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 else being equal, being a women working in STEM results in a </a:t>
            </a:r>
            <a:r>
              <a:rPr b="1" lang="en-GB"/>
              <a:t>3.8%</a:t>
            </a:r>
            <a:r>
              <a:rPr lang="en-GB"/>
              <a:t> decrease in salary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Weak explanatory power of our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Important predictors of salaries are missing (level, performance, negotiation skills, etc).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Disclosure is vital but further strong and strategic action is needed to address the underlying factors and really make a difference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758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Global Gender Pay Gap: 20%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Women make up for 28% of the workforce in STEM fields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Is gender an actual predictor of salary </a:t>
            </a:r>
            <a:r>
              <a:rPr lang="en-GB"/>
              <a:t>discrepancies</a:t>
            </a:r>
            <a:r>
              <a:rPr lang="en-GB"/>
              <a:t>, and to what extent?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Dataset: “Data Science and STEM salaries”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62,000+ salaries scraped from levels.fyi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After cleaning: 19,000+ entries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Company, Title, Total Yearly Compensation, Years of Experience, Years at the company, Gender, Education, State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425" y="2808925"/>
            <a:ext cx="2460899" cy="216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9425" y="2808925"/>
            <a:ext cx="2256475" cy="216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0250" y="2637475"/>
            <a:ext cx="2693738" cy="23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80275" y="159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20"/>
              <a:t>EDA - </a:t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Insights on women in STEM and their salaries</a:t>
            </a:r>
            <a:endParaRPr sz="3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46000" y="36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 - 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575" y="1586388"/>
            <a:ext cx="248210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6074" y="1017725"/>
            <a:ext cx="3131658" cy="35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7696" y="1017725"/>
            <a:ext cx="2843654" cy="35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" y="1469650"/>
            <a:ext cx="4046223" cy="268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15079"/>
            <a:ext cx="4325298" cy="326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648" y="1017725"/>
            <a:ext cx="4648602" cy="389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325" y="1152475"/>
            <a:ext cx="4353977" cy="338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775" y="1017725"/>
            <a:ext cx="2609150" cy="393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80275" y="159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20"/>
              <a:t>Linear Regression </a:t>
            </a:r>
            <a:r>
              <a:rPr lang="en-GB" sz="3220"/>
              <a:t>- </a:t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Is gender a predictor of salary in STEM jobs?</a:t>
            </a:r>
            <a:endParaRPr sz="3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