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PT Sans Narrow" charset="0"/>
      <p:regular r:id="rId28"/>
      <p:bold r:id="rId29"/>
    </p:embeddedFont>
    <p:embeddedFont>
      <p:font typeface="Open Sans"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A28F3DA-C13E-4B40-93A5-68CD1DB4DE3F}">
  <a:tblStyle styleId="{2A28F3DA-C13E-4B40-93A5-68CD1DB4DE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1" d="100"/>
          <a:sy n="121" d="100"/>
        </p:scale>
        <p:origin x="-102"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989461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cda5a0711c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cda5a0711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cda5a0711c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cda5a0711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cda5a06b0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cda5a06b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Compared to the first regression, this regression using factors has more significant terms.</a:t>
            </a:r>
            <a:endParaRPr sz="1200">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cda5a06b0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cda5a06b0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cda5a0711c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cda5a0711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We found that 3 and 4 clusters are both manageable.  4 clusters may show more significance and insights of the difference among clusters.</a:t>
            </a:r>
            <a:r>
              <a:rPr lang="en" sz="1200">
                <a:solidFill>
                  <a:schemeClr val="dk1"/>
                </a:solidFill>
                <a:latin typeface="Times New Roman"/>
                <a:ea typeface="Times New Roman"/>
                <a:cs typeface="Times New Roman"/>
                <a:sym typeface="Times New Roman"/>
              </a:rPr>
              <a:t>The 3 clusters make sense from the dendrogram and the k-means clustering results. Factor 1 and Factor 2 differentiate those 3 clusters. Cluster 2 and 3 have the opposite preference on the space requirement for a car.</a:t>
            </a:r>
            <a:endParaRPr sz="1200">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cda5a06b0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cda5a06b0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On the left , cluster diagnostics histogram plotting illustrates graphically on the market segmentations we identified through K-means clustering</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Cluster 1 has the highest means, and variation among the Medium Car Size factor. </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Cluster 2 differentiates by it low means, at the Price Premium for Quality.</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Cluster 3 indicates by its low mean in Medium Car Size factor, their contradicting preference with bigger-than-SUV Microvans.</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en" sz="1200">
                <a:latin typeface="Times New Roman"/>
                <a:ea typeface="Times New Roman"/>
                <a:cs typeface="Times New Roman"/>
                <a:sym typeface="Times New Roman"/>
              </a:rPr>
              <a:t>Then on the right, by regression of good significance over cluster IDs and mvliking scores collected from the survey,</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Cluster 1 mvliking score is significantly different from Cluster 2 and 3. This mean (intercept) mvliking score is on the pro side (6.6 out of 9 point scale) of microvan concept.</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en" sz="1200">
                <a:latin typeface="Times New Roman"/>
                <a:ea typeface="Times New Roman"/>
                <a:cs typeface="Times New Roman"/>
                <a:sym typeface="Times New Roman"/>
              </a:rPr>
              <a:t>We will also look at cross tabulation to further support this observation.</a:t>
            </a:r>
            <a:endParaRPr sz="1200">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a2ea75ad3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7a2ea75ad3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49300" lvl="0" indent="-304800" algn="l" rtl="0">
              <a:lnSpc>
                <a:spcPct val="115000"/>
              </a:lnSpc>
              <a:spcBef>
                <a:spcPts val="0"/>
              </a:spcBef>
              <a:spcAft>
                <a:spcPts val="0"/>
              </a:spcAft>
              <a:buClr>
                <a:srgbClr val="021B34"/>
              </a:buClr>
              <a:buSzPts val="1200"/>
              <a:buFont typeface="Open Sans"/>
              <a:buChar char="●"/>
            </a:pPr>
            <a:r>
              <a:rPr lang="en" sz="1200" b="1">
                <a:solidFill>
                  <a:srgbClr val="021B34"/>
                </a:solidFill>
                <a:highlight>
                  <a:srgbClr val="FFFFFF"/>
                </a:highlight>
                <a:latin typeface="Times New Roman"/>
                <a:ea typeface="Times New Roman"/>
                <a:cs typeface="Times New Roman"/>
                <a:sym typeface="Times New Roman"/>
              </a:rPr>
              <a:t>Null hypothesis (H0)</a:t>
            </a:r>
            <a:r>
              <a:rPr lang="en" sz="1200">
                <a:solidFill>
                  <a:srgbClr val="021B34"/>
                </a:solidFill>
                <a:highlight>
                  <a:srgbClr val="FFFFFF"/>
                </a:highlight>
                <a:latin typeface="Times New Roman"/>
                <a:ea typeface="Times New Roman"/>
                <a:cs typeface="Times New Roman"/>
                <a:sym typeface="Times New Roman"/>
              </a:rPr>
              <a:t>: the clusters segment and the mvlikingle are independent.</a:t>
            </a:r>
            <a:endParaRPr sz="1200">
              <a:solidFill>
                <a:srgbClr val="021B34"/>
              </a:solidFill>
              <a:highlight>
                <a:srgbClr val="FFFFFF"/>
              </a:highlight>
              <a:latin typeface="Times New Roman"/>
              <a:ea typeface="Times New Roman"/>
              <a:cs typeface="Times New Roman"/>
              <a:sym typeface="Times New Roman"/>
            </a:endParaRPr>
          </a:p>
          <a:p>
            <a:pPr marL="749300" lvl="0" indent="-304800" algn="l" rtl="0">
              <a:lnSpc>
                <a:spcPct val="115000"/>
              </a:lnSpc>
              <a:spcBef>
                <a:spcPts val="0"/>
              </a:spcBef>
              <a:spcAft>
                <a:spcPts val="0"/>
              </a:spcAft>
              <a:buClr>
                <a:srgbClr val="021B34"/>
              </a:buClr>
              <a:buSzPts val="1200"/>
              <a:buFont typeface="Open Sans"/>
              <a:buChar char="●"/>
            </a:pPr>
            <a:r>
              <a:rPr lang="en" sz="1200" b="1">
                <a:solidFill>
                  <a:srgbClr val="021B34"/>
                </a:solidFill>
                <a:highlight>
                  <a:srgbClr val="FFFFFF"/>
                </a:highlight>
                <a:latin typeface="Times New Roman"/>
                <a:ea typeface="Times New Roman"/>
                <a:cs typeface="Times New Roman"/>
                <a:sym typeface="Times New Roman"/>
              </a:rPr>
              <a:t>Alternative hypothesis (H1)</a:t>
            </a:r>
            <a:r>
              <a:rPr lang="en" sz="1200">
                <a:solidFill>
                  <a:srgbClr val="021B34"/>
                </a:solidFill>
                <a:highlight>
                  <a:srgbClr val="FFFFFF"/>
                </a:highlight>
                <a:latin typeface="Times New Roman"/>
                <a:ea typeface="Times New Roman"/>
                <a:cs typeface="Times New Roman"/>
                <a:sym typeface="Times New Roman"/>
              </a:rPr>
              <a:t>: the clusters segment and the mvlikingle are dependent</a:t>
            </a:r>
            <a:endParaRPr sz="1200">
              <a:solidFill>
                <a:srgbClr val="021B34"/>
              </a:solidFill>
              <a:highlight>
                <a:srgbClr val="FFFFFF"/>
              </a:highlight>
              <a:latin typeface="Times New Roman"/>
              <a:ea typeface="Times New Roman"/>
              <a:cs typeface="Times New Roman"/>
              <a:sym typeface="Times New Roman"/>
            </a:endParaRPr>
          </a:p>
          <a:p>
            <a:pPr marL="749300" lvl="0" indent="-304800" algn="l" rtl="0">
              <a:lnSpc>
                <a:spcPct val="115000"/>
              </a:lnSpc>
              <a:spcBef>
                <a:spcPts val="0"/>
              </a:spcBef>
              <a:spcAft>
                <a:spcPts val="0"/>
              </a:spcAft>
              <a:buClr>
                <a:srgbClr val="021B34"/>
              </a:buClr>
              <a:buSzPts val="1200"/>
              <a:buFont typeface="Times New Roman"/>
              <a:buChar char="●"/>
            </a:pPr>
            <a:r>
              <a:rPr lang="en" sz="1200">
                <a:solidFill>
                  <a:srgbClr val="021B34"/>
                </a:solidFill>
                <a:highlight>
                  <a:srgbClr val="FFFFFF"/>
                </a:highlight>
                <a:latin typeface="Times New Roman"/>
                <a:ea typeface="Times New Roman"/>
                <a:cs typeface="Times New Roman"/>
                <a:sym typeface="Times New Roman"/>
              </a:rPr>
              <a:t>The Chi-square statistic is calculated as follow:  χ2=∑(o−e)2e, ( o is observed, e is expected)</a:t>
            </a:r>
            <a:endParaRPr sz="1200">
              <a:solidFill>
                <a:srgbClr val="021B34"/>
              </a:solidFill>
              <a:highlight>
                <a:srgbClr val="FFFFFF"/>
              </a:highlight>
              <a:latin typeface="Times New Roman"/>
              <a:ea typeface="Times New Roman"/>
              <a:cs typeface="Times New Roman"/>
              <a:sym typeface="Times New Roman"/>
            </a:endParaRPr>
          </a:p>
          <a:p>
            <a:pPr marL="749300" lvl="0" indent="-304800" algn="l" rtl="0">
              <a:lnSpc>
                <a:spcPct val="115000"/>
              </a:lnSpc>
              <a:spcBef>
                <a:spcPts val="0"/>
              </a:spcBef>
              <a:spcAft>
                <a:spcPts val="0"/>
              </a:spcAft>
              <a:buClr>
                <a:srgbClr val="021B34"/>
              </a:buClr>
              <a:buSzPts val="1200"/>
              <a:buFont typeface="Times New Roman"/>
              <a:buChar char="●"/>
            </a:pPr>
            <a:r>
              <a:rPr lang="en" sz="1200">
                <a:solidFill>
                  <a:srgbClr val="021B34"/>
                </a:solidFill>
                <a:highlight>
                  <a:srgbClr val="FFFFFF"/>
                </a:highlight>
                <a:latin typeface="Times New Roman"/>
                <a:ea typeface="Times New Roman"/>
                <a:cs typeface="Times New Roman"/>
                <a:sym typeface="Times New Roman"/>
              </a:rPr>
              <a:t>This calculated Chi-square statistic is compared to the critical value (obtained from statistical tables) with df=(r−1)(c−1) degrees of freedom and p = 0.05.</a:t>
            </a:r>
            <a:endParaRPr sz="1200">
              <a:solidFill>
                <a:srgbClr val="021B34"/>
              </a:solidFill>
              <a:highlight>
                <a:srgbClr val="FFFFFF"/>
              </a:highlight>
              <a:latin typeface="Times New Roman"/>
              <a:ea typeface="Times New Roman"/>
              <a:cs typeface="Times New Roman"/>
              <a:sym typeface="Times New Roman"/>
            </a:endParaRPr>
          </a:p>
          <a:p>
            <a:pPr marL="749300" lvl="0" indent="-304800" algn="l" rtl="0">
              <a:lnSpc>
                <a:spcPct val="115000"/>
              </a:lnSpc>
              <a:spcBef>
                <a:spcPts val="0"/>
              </a:spcBef>
              <a:spcAft>
                <a:spcPts val="0"/>
              </a:spcAft>
              <a:buClr>
                <a:srgbClr val="021B34"/>
              </a:buClr>
              <a:buSzPts val="1200"/>
              <a:buFont typeface="Times New Roman"/>
              <a:buChar char="●"/>
            </a:pPr>
            <a:r>
              <a:rPr lang="en" sz="1200" b="1">
                <a:solidFill>
                  <a:srgbClr val="021B34"/>
                </a:solidFill>
                <a:highlight>
                  <a:srgbClr val="FFFFFF"/>
                </a:highlight>
                <a:latin typeface="Times New Roman"/>
                <a:ea typeface="Times New Roman"/>
                <a:cs typeface="Times New Roman"/>
                <a:sym typeface="Times New Roman"/>
              </a:rPr>
              <a:t>Given that the Chi- square statistic of 82.160 is greater than the critical value of </a:t>
            </a:r>
            <a:r>
              <a:rPr lang="en" sz="1200" b="1">
                <a:solidFill>
                  <a:schemeClr val="dk1"/>
                </a:solidFill>
                <a:highlight>
                  <a:srgbClr val="D9D9D9"/>
                </a:highlight>
                <a:latin typeface="Times New Roman"/>
                <a:ea typeface="Times New Roman"/>
                <a:cs typeface="Times New Roman"/>
                <a:sym typeface="Times New Roman"/>
              </a:rPr>
              <a:t>26.296. We can conclude that cluster segment and mvliking is not independent and that they are significantly associated.</a:t>
            </a:r>
            <a:endParaRPr sz="1200">
              <a:solidFill>
                <a:srgbClr val="021B34"/>
              </a:solidFill>
              <a:highlight>
                <a:srgbClr val="FFFFFF"/>
              </a:highlight>
              <a:latin typeface="Times New Roman"/>
              <a:ea typeface="Times New Roman"/>
              <a:cs typeface="Times New Roman"/>
              <a:sym typeface="Times New Roman"/>
            </a:endParaRPr>
          </a:p>
          <a:p>
            <a:pPr marL="0" lvl="0" indent="0" algn="l" rtl="0">
              <a:spcBef>
                <a:spcPts val="1600"/>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cda5a06b0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cda5a06b0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cda5a06b0a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cda5a06b0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Assuming the proportion of respondents in this study represent the proportion of the population, then cluster 1 is in a niche market rather than the biggest mass market of most people look for vehicles. We can highly focus on niche features to address this niche market.</a:t>
            </a:r>
            <a:endParaRPr sz="1200">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cda5a06b0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cda5a06b0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d9e536e8b_0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d9e536e8b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cda5a06b0a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cda5a06b0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If you were to design the descriptive research for the case, how would to do it differently? Are there any other data you would like to collect and how would you use them?</a:t>
            </a:r>
            <a:endParaRPr sz="1200">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cda5a06b0a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cda5a06b0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cda5a0711c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cda5a0711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d2afd9822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d2afd9822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d23981bbd8_3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d23981bbd8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Economical buyers (4 responses)</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sz="1200">
                <a:latin typeface="Times New Roman"/>
                <a:ea typeface="Times New Roman"/>
                <a:cs typeface="Times New Roman"/>
                <a:sym typeface="Times New Roman"/>
              </a:rPr>
              <a:t>•	Average budget: 31,250 CAD</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sz="1200">
                <a:latin typeface="Times New Roman"/>
                <a:ea typeface="Times New Roman"/>
                <a:cs typeface="Times New Roman"/>
                <a:sym typeface="Times New Roman"/>
              </a:rPr>
              <a:t>•	Buying intent drop if their ideal microvan goes over their budget</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sz="1200">
                <a:latin typeface="Times New Roman"/>
                <a:ea typeface="Times New Roman"/>
                <a:cs typeface="Times New Roman"/>
                <a:sym typeface="Times New Roman"/>
              </a:rPr>
              <a:t>Comfortable and spacious car lover (2 responses)</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sz="1200">
                <a:latin typeface="Times New Roman"/>
                <a:ea typeface="Times New Roman"/>
                <a:cs typeface="Times New Roman"/>
                <a:sym typeface="Times New Roman"/>
              </a:rPr>
              <a:t>•	Average budget: 42,500 CAD</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sz="1200">
                <a:latin typeface="Times New Roman"/>
                <a:ea typeface="Times New Roman"/>
                <a:cs typeface="Times New Roman"/>
                <a:sym typeface="Times New Roman"/>
              </a:rPr>
              <a:t>•	Buying intent do not drop as much as economical buyers if goes over their budget</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d23981bbd8_3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d23981bbd8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d9e536e8b_0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d9e536e8b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595959"/>
                </a:solidFill>
                <a:latin typeface="Times New Roman"/>
                <a:ea typeface="Times New Roman"/>
                <a:cs typeface="Times New Roman"/>
                <a:sym typeface="Times New Roman"/>
              </a:rPr>
              <a:t>We then felt confident to proceed to creating a regression model using all the 30 variables.</a:t>
            </a:r>
            <a:endParaRPr sz="1200">
              <a:solidFill>
                <a:srgbClr val="595959"/>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 sz="1200">
                <a:solidFill>
                  <a:srgbClr val="595959"/>
                </a:solidFill>
                <a:latin typeface="Times New Roman"/>
                <a:ea typeface="Times New Roman"/>
                <a:cs typeface="Times New Roman"/>
                <a:sym typeface="Times New Roman"/>
              </a:rPr>
              <a:t>R output:</a:t>
            </a:r>
            <a:endParaRPr sz="1200">
              <a:solidFill>
                <a:srgbClr val="595959"/>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 sz="1200">
                <a:solidFill>
                  <a:srgbClr val="595959"/>
                </a:solidFill>
                <a:latin typeface="Times New Roman"/>
                <a:ea typeface="Times New Roman"/>
                <a:cs typeface="Times New Roman"/>
                <a:sym typeface="Times New Roman"/>
              </a:rPr>
              <a:t>&gt; summary(data$sumall)</a:t>
            </a:r>
            <a:endParaRPr sz="1200">
              <a:solidFill>
                <a:srgbClr val="595959"/>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 sz="1200">
                <a:solidFill>
                  <a:srgbClr val="595959"/>
                </a:solidFill>
                <a:latin typeface="Times New Roman"/>
                <a:ea typeface="Times New Roman"/>
                <a:cs typeface="Times New Roman"/>
                <a:sym typeface="Times New Roman"/>
              </a:rPr>
              <a:t>   Min. 1st Qu.  Median    Mean 3rd Qu.    Max. </a:t>
            </a:r>
            <a:endParaRPr sz="1200">
              <a:solidFill>
                <a:srgbClr val="595959"/>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 sz="1200">
                <a:solidFill>
                  <a:srgbClr val="595959"/>
                </a:solidFill>
                <a:latin typeface="Times New Roman"/>
                <a:ea typeface="Times New Roman"/>
                <a:cs typeface="Times New Roman"/>
                <a:sym typeface="Times New Roman"/>
              </a:rPr>
              <a:t>    118     138     148     148     157     178 </a:t>
            </a:r>
            <a:endParaRPr sz="1200">
              <a:solidFill>
                <a:srgbClr val="595959"/>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 sz="1200">
                <a:solidFill>
                  <a:srgbClr val="595959"/>
                </a:solidFill>
                <a:latin typeface="Times New Roman"/>
                <a:ea typeface="Times New Roman"/>
                <a:cs typeface="Times New Roman"/>
                <a:sym typeface="Times New Roman"/>
              </a:rPr>
              <a:t>&gt; summary(data$mean)</a:t>
            </a:r>
            <a:endParaRPr sz="1200">
              <a:solidFill>
                <a:srgbClr val="595959"/>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 sz="1200">
                <a:solidFill>
                  <a:srgbClr val="595959"/>
                </a:solidFill>
                <a:latin typeface="Times New Roman"/>
                <a:ea typeface="Times New Roman"/>
                <a:cs typeface="Times New Roman"/>
                <a:sym typeface="Times New Roman"/>
              </a:rPr>
              <a:t>   Min. 1st Qu.  Median    Mean 3rd Qu.    Max. </a:t>
            </a:r>
            <a:endParaRPr sz="1200">
              <a:solidFill>
                <a:srgbClr val="595959"/>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 sz="1200">
                <a:solidFill>
                  <a:srgbClr val="595959"/>
                </a:solidFill>
                <a:latin typeface="Times New Roman"/>
                <a:ea typeface="Times New Roman"/>
                <a:cs typeface="Times New Roman"/>
                <a:sym typeface="Times New Roman"/>
              </a:rPr>
              <a:t>  3.933   4.600   4.933   4.932   5.233   5.933 </a:t>
            </a:r>
            <a:endParaRPr sz="1200">
              <a:solidFill>
                <a:srgbClr val="595959"/>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endParaRPr sz="1200">
              <a:solidFill>
                <a:srgbClr val="595959"/>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Clr>
                <a:schemeClr val="dk1"/>
              </a:buClr>
              <a:buSzPts val="1100"/>
              <a:buFont typeface="Arial"/>
              <a:buNone/>
            </a:pPr>
            <a:endParaRPr sz="1300">
              <a:solidFill>
                <a:srgbClr val="595959"/>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d9e536e8b_0_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d9e536e8b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Most of the variables are not significant -&gt; Therefore, need to proceed to factor analysis.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d9e536e8b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d9e536e8b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9e536e8b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9e536e8b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9e536e8b_0_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9e536e8b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da5a0711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da5a0711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da5a0711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cda5a0711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Microvan Case</a:t>
            </a:r>
            <a:endParaRPr dirty="0"/>
          </a:p>
        </p:txBody>
      </p:sp>
      <p:sp>
        <p:nvSpPr>
          <p:cNvPr id="67" name="Google Shape;67;p13"/>
          <p:cNvSpPr txBox="1">
            <a:spLocks noGrp="1"/>
          </p:cNvSpPr>
          <p:nvPr>
            <p:ph type="subTitle" idx="1"/>
          </p:nvPr>
        </p:nvSpPr>
        <p:spPr>
          <a:xfrm>
            <a:off x="311700" y="2910325"/>
            <a:ext cx="8520600" cy="2018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en" altLang="zh-CN" sz="1948" b="1" dirty="0"/>
              <a:t>J</a:t>
            </a:r>
            <a:r>
              <a:rPr lang="en-US" altLang="zh-CN" sz="1948" b="1" dirty="0" err="1" smtClean="0"/>
              <a:t>ulie</a:t>
            </a:r>
            <a:r>
              <a:rPr lang="en-US" altLang="zh-CN" sz="1948" b="1" dirty="0" smtClean="0"/>
              <a:t> </a:t>
            </a:r>
            <a:r>
              <a:rPr lang="en-US" altLang="zh-CN" sz="1948" b="1" dirty="0" smtClean="0"/>
              <a:t>Zhang</a:t>
            </a:r>
            <a:r>
              <a:rPr lang="en" sz="1948" b="1" dirty="0" smtClean="0"/>
              <a:t>, </a:t>
            </a:r>
            <a:r>
              <a:rPr lang="en" sz="1948" b="1" dirty="0"/>
              <a:t>Mina Chen, Christopher Law, </a:t>
            </a:r>
            <a:endParaRPr sz="1948" b="1" dirty="0"/>
          </a:p>
          <a:p>
            <a:pPr marL="0" lvl="0" indent="0" algn="ctr" rtl="0">
              <a:spcBef>
                <a:spcPts val="0"/>
              </a:spcBef>
              <a:spcAft>
                <a:spcPts val="0"/>
              </a:spcAft>
              <a:buNone/>
            </a:pPr>
            <a:r>
              <a:rPr lang="en" sz="1948" b="1" dirty="0"/>
              <a:t>Yuming Liang, Mohamed </a:t>
            </a:r>
            <a:r>
              <a:rPr lang="en" sz="1948" b="1" dirty="0" smtClean="0"/>
              <a:t>Mohsen</a:t>
            </a:r>
            <a:endParaRPr sz="1948" b="1" dirty="0"/>
          </a:p>
          <a:p>
            <a:pPr marL="0" lvl="0" indent="0" algn="ctr" rtl="0">
              <a:spcBef>
                <a:spcPts val="0"/>
              </a:spcBef>
              <a:spcAft>
                <a:spcPts val="0"/>
              </a:spcAft>
              <a:buNone/>
            </a:pPr>
            <a:endParaRPr b="1" dirty="0"/>
          </a:p>
          <a:p>
            <a:pPr marL="0" lvl="0" indent="0" algn="ctr" rtl="0">
              <a:spcBef>
                <a:spcPts val="0"/>
              </a:spcBef>
              <a:spcAft>
                <a:spcPts val="0"/>
              </a:spcAft>
              <a:buNone/>
            </a:pPr>
            <a:r>
              <a:rPr lang="en" sz="2075" b="1" dirty="0"/>
              <a:t>Group 10</a:t>
            </a:r>
            <a:r>
              <a:rPr lang="en" b="1" dirty="0"/>
              <a:t> </a:t>
            </a:r>
            <a:endParaRPr b="1" dirty="0"/>
          </a:p>
          <a:p>
            <a:pPr marL="0" lvl="0" indent="0" algn="ctr"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2"/>
          <p:cNvPicPr preferRelativeResize="0"/>
          <p:nvPr/>
        </p:nvPicPr>
        <p:blipFill rotWithShape="1">
          <a:blip r:embed="rId3">
            <a:alphaModFix/>
          </a:blip>
          <a:srcRect r="18440"/>
          <a:stretch/>
        </p:blipFill>
        <p:spPr>
          <a:xfrm>
            <a:off x="311712" y="1017725"/>
            <a:ext cx="3133804" cy="3986474"/>
          </a:xfrm>
          <a:prstGeom prst="rect">
            <a:avLst/>
          </a:prstGeom>
          <a:noFill/>
          <a:ln>
            <a:noFill/>
          </a:ln>
        </p:spPr>
      </p:pic>
      <p:sp>
        <p:nvSpPr>
          <p:cNvPr id="150" name="Google Shape;150;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Factor Analysis - RC4</a:t>
            </a:r>
            <a:endParaRPr/>
          </a:p>
        </p:txBody>
      </p:sp>
      <p:sp>
        <p:nvSpPr>
          <p:cNvPr id="151" name="Google Shape;151;p22"/>
          <p:cNvSpPr txBox="1">
            <a:spLocks noGrp="1"/>
          </p:cNvSpPr>
          <p:nvPr>
            <p:ph type="body" idx="1"/>
          </p:nvPr>
        </p:nvSpPr>
        <p:spPr>
          <a:xfrm>
            <a:off x="3785625" y="1152475"/>
            <a:ext cx="5046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Factor 4 has high </a:t>
            </a:r>
            <a:r>
              <a:rPr lang="en" b="1"/>
              <a:t>negative correlation</a:t>
            </a:r>
            <a:r>
              <a:rPr lang="en"/>
              <a:t> with perfimpt (Performance is very important in a car), and high </a:t>
            </a:r>
            <a:r>
              <a:rPr lang="en" b="1"/>
              <a:t>positive correlation</a:t>
            </a:r>
            <a:r>
              <a:rPr lang="en"/>
              <a:t> with safeimpt (Auto safety is very important to me), lk4whldr (Four-wheel drive is a very attractive option) and strngwrn (Warranty protection needs to be strong on a new car).</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Factor 4 is related to </a:t>
            </a:r>
            <a:r>
              <a:rPr lang="en" b="1"/>
              <a:t>safety</a:t>
            </a:r>
            <a:endParaRPr b="1"/>
          </a:p>
        </p:txBody>
      </p:sp>
      <p:sp>
        <p:nvSpPr>
          <p:cNvPr id="152" name="Google Shape;152;p22"/>
          <p:cNvSpPr/>
          <p:nvPr/>
        </p:nvSpPr>
        <p:spPr>
          <a:xfrm>
            <a:off x="2909725" y="1287650"/>
            <a:ext cx="535800" cy="2448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2906200" y="1773400"/>
            <a:ext cx="535800" cy="1608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2906200" y="3179500"/>
            <a:ext cx="535800" cy="1608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3"/>
          <p:cNvPicPr preferRelativeResize="0"/>
          <p:nvPr/>
        </p:nvPicPr>
        <p:blipFill rotWithShape="1">
          <a:blip r:embed="rId3">
            <a:alphaModFix/>
          </a:blip>
          <a:srcRect r="18440"/>
          <a:stretch/>
        </p:blipFill>
        <p:spPr>
          <a:xfrm>
            <a:off x="311712" y="1017725"/>
            <a:ext cx="3133804" cy="3986474"/>
          </a:xfrm>
          <a:prstGeom prst="rect">
            <a:avLst/>
          </a:prstGeom>
          <a:noFill/>
          <a:ln>
            <a:noFill/>
          </a:ln>
        </p:spPr>
      </p:pic>
      <p:sp>
        <p:nvSpPr>
          <p:cNvPr id="160" name="Google Shape;160;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Factor Analysis - RC5</a:t>
            </a:r>
            <a:endParaRPr/>
          </a:p>
        </p:txBody>
      </p:sp>
      <p:sp>
        <p:nvSpPr>
          <p:cNvPr id="161" name="Google Shape;161;p23"/>
          <p:cNvSpPr txBox="1">
            <a:spLocks noGrp="1"/>
          </p:cNvSpPr>
          <p:nvPr>
            <p:ph type="body" idx="1"/>
          </p:nvPr>
        </p:nvSpPr>
        <p:spPr>
          <a:xfrm>
            <a:off x="3744475" y="1152475"/>
            <a:ext cx="5087700" cy="3851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Factor 5 has high </a:t>
            </a:r>
            <a:r>
              <a:rPr lang="en" b="1"/>
              <a:t>negative correlation</a:t>
            </a:r>
            <a:r>
              <a:rPr lang="en"/>
              <a:t> with envrminr (The environmental impact of automobiles is relatively minor) and wntguzlr (Will buy what I want even if it is a “gas guzzler”), and high </a:t>
            </a:r>
            <a:r>
              <a:rPr lang="en" b="1"/>
              <a:t>positive correlation</a:t>
            </a:r>
            <a:r>
              <a:rPr lang="en"/>
              <a:t> with shdcarpl (Everyone should carpool or take public transportation).</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Factor 5 is related to </a:t>
            </a:r>
            <a:r>
              <a:rPr lang="en" b="1"/>
              <a:t>environmental impact.</a:t>
            </a:r>
            <a:endParaRPr b="1"/>
          </a:p>
        </p:txBody>
      </p:sp>
      <p:sp>
        <p:nvSpPr>
          <p:cNvPr id="162" name="Google Shape;162;p23"/>
          <p:cNvSpPr/>
          <p:nvPr/>
        </p:nvSpPr>
        <p:spPr>
          <a:xfrm>
            <a:off x="2402525" y="1544800"/>
            <a:ext cx="535800" cy="2448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2402525" y="2571750"/>
            <a:ext cx="535800" cy="1608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Regression using Factor Scores</a:t>
            </a:r>
            <a:endParaRPr/>
          </a:p>
        </p:txBody>
      </p:sp>
      <p:sp>
        <p:nvSpPr>
          <p:cNvPr id="169" name="Google Shape;169;p24"/>
          <p:cNvSpPr txBox="1">
            <a:spLocks noGrp="1"/>
          </p:cNvSpPr>
          <p:nvPr>
            <p:ph type="body" idx="1"/>
          </p:nvPr>
        </p:nvSpPr>
        <p:spPr>
          <a:xfrm>
            <a:off x="4572000" y="1152475"/>
            <a:ext cx="4439400" cy="38949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1200"/>
              </a:spcBef>
              <a:spcAft>
                <a:spcPts val="0"/>
              </a:spcAft>
              <a:buSzPts val="1300"/>
              <a:buChar char="●"/>
            </a:pPr>
            <a:r>
              <a:rPr lang="en" sz="1300"/>
              <a:t>For the factors regression model, the model fit, p-value, is the same as for the model using all the original predictors, as expected. </a:t>
            </a:r>
            <a:endParaRPr sz="1300"/>
          </a:p>
          <a:p>
            <a:pPr marL="914400" lvl="1" indent="-311150" algn="l" rtl="0">
              <a:lnSpc>
                <a:spcPct val="115000"/>
              </a:lnSpc>
              <a:spcBef>
                <a:spcPts val="1000"/>
              </a:spcBef>
              <a:spcAft>
                <a:spcPts val="0"/>
              </a:spcAft>
              <a:buSzPts val="1300"/>
              <a:buChar char="○"/>
            </a:pPr>
            <a:r>
              <a:rPr lang="en" sz="1300"/>
              <a:t>Two of the 5 factors (3 and 5) are insignificant. If we drop them and run the regression again using only factors 1, 2, and 4 we get a regression with all factors being significant. </a:t>
            </a:r>
            <a:endParaRPr sz="1300"/>
          </a:p>
          <a:p>
            <a:pPr marL="914400" lvl="1" indent="-311150" algn="l" rtl="0">
              <a:lnSpc>
                <a:spcPct val="115000"/>
              </a:lnSpc>
              <a:spcBef>
                <a:spcPts val="1200"/>
              </a:spcBef>
              <a:spcAft>
                <a:spcPts val="0"/>
              </a:spcAft>
              <a:buSzPts val="1300"/>
              <a:buChar char="○"/>
            </a:pPr>
            <a:r>
              <a:rPr lang="en" sz="1300"/>
              <a:t>Since the variability of the coefficient estimates are not greatly affected by the collinearity issue, the coefficient estimates are now larger than their respective standard errors compared to the original model with all the predictors.</a:t>
            </a:r>
            <a:endParaRPr sz="1300"/>
          </a:p>
          <a:p>
            <a:pPr marL="0" lvl="0" indent="0" algn="l" rtl="0">
              <a:spcBef>
                <a:spcPts val="1000"/>
              </a:spcBef>
              <a:spcAft>
                <a:spcPts val="1200"/>
              </a:spcAft>
              <a:buNone/>
            </a:pPr>
            <a:endParaRPr/>
          </a:p>
        </p:txBody>
      </p:sp>
      <p:pic>
        <p:nvPicPr>
          <p:cNvPr id="170" name="Google Shape;170;p24"/>
          <p:cNvPicPr preferRelativeResize="0"/>
          <p:nvPr/>
        </p:nvPicPr>
        <p:blipFill>
          <a:blip r:embed="rId3">
            <a:alphaModFix/>
          </a:blip>
          <a:stretch>
            <a:fillRect/>
          </a:stretch>
        </p:blipFill>
        <p:spPr>
          <a:xfrm>
            <a:off x="432350" y="1152425"/>
            <a:ext cx="4267202" cy="2458382"/>
          </a:xfrm>
          <a:prstGeom prst="rect">
            <a:avLst/>
          </a:prstGeom>
          <a:noFill/>
          <a:ln>
            <a:noFill/>
          </a:ln>
        </p:spPr>
      </p:pic>
      <p:sp>
        <p:nvSpPr>
          <p:cNvPr id="171" name="Google Shape;171;p24"/>
          <p:cNvSpPr txBox="1"/>
          <p:nvPr/>
        </p:nvSpPr>
        <p:spPr>
          <a:xfrm>
            <a:off x="107150" y="3719850"/>
            <a:ext cx="4592400" cy="13053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1200"/>
              </a:spcBef>
              <a:spcAft>
                <a:spcPts val="0"/>
              </a:spcAft>
              <a:buClr>
                <a:schemeClr val="dk2"/>
              </a:buClr>
              <a:buSzPts val="1300"/>
              <a:buFont typeface="Open Sans"/>
              <a:buChar char="●"/>
            </a:pPr>
            <a:r>
              <a:rPr lang="en" sz="1300">
                <a:solidFill>
                  <a:schemeClr val="dk2"/>
                </a:solidFill>
                <a:highlight>
                  <a:schemeClr val="lt1"/>
                </a:highlight>
                <a:latin typeface="Open Sans"/>
                <a:ea typeface="Open Sans"/>
                <a:cs typeface="Open Sans"/>
                <a:sym typeface="Open Sans"/>
              </a:rPr>
              <a:t>Despite that the initial model (slide 4) fit is significant, there are too many predictors in the model and several of the coefficients are non-significant, indicating that these variables do not contribute much to the model.</a:t>
            </a:r>
            <a:endParaRPr sz="15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Market Segmentation - Hierarchical Cluster</a:t>
            </a:r>
            <a:endParaRPr/>
          </a:p>
        </p:txBody>
      </p:sp>
      <p:sp>
        <p:nvSpPr>
          <p:cNvPr id="177" name="Google Shape;177;p25"/>
          <p:cNvSpPr txBox="1">
            <a:spLocks noGrp="1"/>
          </p:cNvSpPr>
          <p:nvPr>
            <p:ph type="body" idx="1"/>
          </p:nvPr>
        </p:nvSpPr>
        <p:spPr>
          <a:xfrm>
            <a:off x="5311175" y="1447950"/>
            <a:ext cx="3521100" cy="312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dendrogram shows that it is more appropriate to divide the respondents in the dataset into three clusters. Going lower down the hierarchy will be harder to manage.</a:t>
            </a:r>
            <a:endParaRPr/>
          </a:p>
        </p:txBody>
      </p:sp>
      <p:pic>
        <p:nvPicPr>
          <p:cNvPr id="178" name="Google Shape;178;p25"/>
          <p:cNvPicPr preferRelativeResize="0"/>
          <p:nvPr/>
        </p:nvPicPr>
        <p:blipFill>
          <a:blip r:embed="rId3">
            <a:alphaModFix/>
          </a:blip>
          <a:stretch>
            <a:fillRect/>
          </a:stretch>
        </p:blipFill>
        <p:spPr>
          <a:xfrm>
            <a:off x="311700" y="1152475"/>
            <a:ext cx="4999475"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6"/>
          <p:cNvPicPr preferRelativeResize="0"/>
          <p:nvPr/>
        </p:nvPicPr>
        <p:blipFill>
          <a:blip r:embed="rId3">
            <a:alphaModFix/>
          </a:blip>
          <a:stretch>
            <a:fillRect/>
          </a:stretch>
        </p:blipFill>
        <p:spPr>
          <a:xfrm>
            <a:off x="204550" y="1849844"/>
            <a:ext cx="6146449" cy="829906"/>
          </a:xfrm>
          <a:prstGeom prst="rect">
            <a:avLst/>
          </a:prstGeom>
          <a:noFill/>
          <a:ln>
            <a:noFill/>
          </a:ln>
        </p:spPr>
      </p:pic>
      <p:sp>
        <p:nvSpPr>
          <p:cNvPr id="184" name="Google Shape;184;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Market Segmentation - k-Means Clustering</a:t>
            </a:r>
            <a:endParaRPr/>
          </a:p>
        </p:txBody>
      </p:sp>
      <p:sp>
        <p:nvSpPr>
          <p:cNvPr id="185" name="Google Shape;185;p26"/>
          <p:cNvSpPr txBox="1">
            <a:spLocks noGrp="1"/>
          </p:cNvSpPr>
          <p:nvPr>
            <p:ph type="body" idx="1"/>
          </p:nvPr>
        </p:nvSpPr>
        <p:spPr>
          <a:xfrm>
            <a:off x="6351000" y="1545063"/>
            <a:ext cx="2793000" cy="12231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endParaRPr/>
          </a:p>
          <a:p>
            <a:pPr marL="457200" lvl="0" indent="-308610" algn="l" rtl="0">
              <a:spcBef>
                <a:spcPts val="1200"/>
              </a:spcBef>
              <a:spcAft>
                <a:spcPts val="0"/>
              </a:spcAft>
              <a:buSzPct val="100000"/>
              <a:buChar char="●"/>
            </a:pPr>
            <a:r>
              <a:rPr lang="en"/>
              <a:t>We will focus on 3 clusters for market positioning</a:t>
            </a:r>
            <a:endParaRPr/>
          </a:p>
          <a:p>
            <a:pPr marL="457200" lvl="0" indent="0" algn="l" rtl="0">
              <a:spcBef>
                <a:spcPts val="1200"/>
              </a:spcBef>
              <a:spcAft>
                <a:spcPts val="1200"/>
              </a:spcAft>
              <a:buNone/>
            </a:pPr>
            <a:endParaRPr/>
          </a:p>
        </p:txBody>
      </p:sp>
      <p:sp>
        <p:nvSpPr>
          <p:cNvPr id="186" name="Google Shape;186;p26"/>
          <p:cNvSpPr txBox="1"/>
          <p:nvPr/>
        </p:nvSpPr>
        <p:spPr>
          <a:xfrm>
            <a:off x="204550" y="1422025"/>
            <a:ext cx="15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Cluster Centers:</a:t>
            </a:r>
            <a:endParaRPr/>
          </a:p>
        </p:txBody>
      </p:sp>
      <p:graphicFrame>
        <p:nvGraphicFramePr>
          <p:cNvPr id="187" name="Google Shape;187;p26"/>
          <p:cNvGraphicFramePr/>
          <p:nvPr/>
        </p:nvGraphicFramePr>
        <p:xfrm>
          <a:off x="204550" y="3113725"/>
          <a:ext cx="8693775" cy="1584840"/>
        </p:xfrm>
        <a:graphic>
          <a:graphicData uri="http://schemas.openxmlformats.org/drawingml/2006/table">
            <a:tbl>
              <a:tblPr>
                <a:noFill/>
                <a:tableStyleId>{2A28F3DA-C13E-4B40-93A5-68CD1DB4DE3F}</a:tableStyleId>
              </a:tblPr>
              <a:tblGrid>
                <a:gridCol w="768675"/>
                <a:gridCol w="3178100"/>
                <a:gridCol w="3075375"/>
                <a:gridCol w="1671625"/>
              </a:tblGrid>
              <a:tr h="327900">
                <a:tc>
                  <a:txBody>
                    <a:bodyPr/>
                    <a:lstStyle/>
                    <a:p>
                      <a:pPr marL="0" lvl="0" indent="0" algn="ctr" rtl="0">
                        <a:spcBef>
                          <a:spcPts val="0"/>
                        </a:spcBef>
                        <a:spcAft>
                          <a:spcPts val="0"/>
                        </a:spcAft>
                        <a:buNone/>
                      </a:pPr>
                      <a:r>
                        <a:rPr lang="en">
                          <a:solidFill>
                            <a:schemeClr val="dk2"/>
                          </a:solidFill>
                        </a:rPr>
                        <a:t>Cluster</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What Factor Scores They Differ</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Label</a:t>
                      </a:r>
                      <a:endParaRPr>
                        <a:solidFill>
                          <a:schemeClr val="dk2"/>
                        </a:solidFill>
                      </a:endParaRPr>
                    </a:p>
                  </a:txBody>
                  <a:tcPr marL="91425" marR="91425" marT="91425" marB="91425"/>
                </a:tc>
                <a:tc>
                  <a:txBody>
                    <a:bodyPr/>
                    <a:lstStyle/>
                    <a:p>
                      <a:pPr marL="0" lvl="0" indent="0" algn="ctr" rtl="0">
                        <a:spcBef>
                          <a:spcPts val="0"/>
                        </a:spcBef>
                        <a:spcAft>
                          <a:spcPts val="0"/>
                        </a:spcAft>
                        <a:buNone/>
                      </a:pPr>
                      <a:r>
                        <a:rPr lang="en">
                          <a:solidFill>
                            <a:schemeClr val="dk2"/>
                          </a:solidFill>
                        </a:rPr>
                        <a:t>Total Respondents</a:t>
                      </a:r>
                      <a:endParaRPr>
                        <a:solidFill>
                          <a:schemeClr val="dk2"/>
                        </a:solidFill>
                      </a:endParaRPr>
                    </a:p>
                  </a:txBody>
                  <a:tcPr marL="91425" marR="91425" marT="91425" marB="91425"/>
                </a:tc>
              </a:tr>
              <a:tr h="327900">
                <a:tc>
                  <a:txBody>
                    <a:bodyPr/>
                    <a:lstStyle/>
                    <a:p>
                      <a:pPr marL="0" lvl="0" indent="0" algn="ctr" rtl="0">
                        <a:spcBef>
                          <a:spcPts val="0"/>
                        </a:spcBef>
                        <a:spcAft>
                          <a:spcPts val="0"/>
                        </a:spcAft>
                        <a:buNone/>
                      </a:pPr>
                      <a:r>
                        <a:rPr lang="en">
                          <a:solidFill>
                            <a:schemeClr val="dk2"/>
                          </a:solidFill>
                        </a:rPr>
                        <a:t>1</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Strong positive association with RC2</a:t>
                      </a:r>
                      <a:endParaRPr>
                        <a:solidFill>
                          <a:schemeClr val="dk2"/>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2"/>
                          </a:solidFill>
                        </a:rPr>
                        <a:t>Comfortable and spacious car lovers</a:t>
                      </a:r>
                      <a:endParaRPr>
                        <a:solidFill>
                          <a:schemeClr val="dk2"/>
                        </a:solidFill>
                      </a:endParaRPr>
                    </a:p>
                  </a:txBody>
                  <a:tcPr marL="91425" marR="91425" marT="91425" marB="91425"/>
                </a:tc>
                <a:tc>
                  <a:txBody>
                    <a:bodyPr/>
                    <a:lstStyle/>
                    <a:p>
                      <a:pPr marL="0" lvl="0" indent="0" algn="ctr" rtl="0">
                        <a:spcBef>
                          <a:spcPts val="0"/>
                        </a:spcBef>
                        <a:spcAft>
                          <a:spcPts val="0"/>
                        </a:spcAft>
                        <a:buNone/>
                      </a:pPr>
                      <a:r>
                        <a:rPr lang="en">
                          <a:solidFill>
                            <a:schemeClr val="dk2"/>
                          </a:solidFill>
                        </a:rPr>
                        <a:t>114</a:t>
                      </a:r>
                      <a:endParaRPr>
                        <a:solidFill>
                          <a:schemeClr val="dk2"/>
                        </a:solidFill>
                      </a:endParaRPr>
                    </a:p>
                  </a:txBody>
                  <a:tcPr marL="91425" marR="91425" marT="91425" marB="91425"/>
                </a:tc>
              </a:tr>
              <a:tr h="327900">
                <a:tc>
                  <a:txBody>
                    <a:bodyPr/>
                    <a:lstStyle/>
                    <a:p>
                      <a:pPr marL="0" lvl="0" indent="0" algn="ctr" rtl="0">
                        <a:spcBef>
                          <a:spcPts val="0"/>
                        </a:spcBef>
                        <a:spcAft>
                          <a:spcPts val="0"/>
                        </a:spcAft>
                        <a:buNone/>
                      </a:pPr>
                      <a:r>
                        <a:rPr lang="en">
                          <a:solidFill>
                            <a:schemeClr val="dk2"/>
                          </a:solidFill>
                        </a:rPr>
                        <a:t>2</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Strong negative association with RC1</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Economical car buyers</a:t>
                      </a:r>
                      <a:endParaRPr>
                        <a:solidFill>
                          <a:schemeClr val="dk2"/>
                        </a:solidFill>
                      </a:endParaRPr>
                    </a:p>
                  </a:txBody>
                  <a:tcPr marL="91425" marR="91425" marT="91425" marB="91425"/>
                </a:tc>
                <a:tc>
                  <a:txBody>
                    <a:bodyPr/>
                    <a:lstStyle/>
                    <a:p>
                      <a:pPr marL="0" lvl="0" indent="0" algn="ctr" rtl="0">
                        <a:spcBef>
                          <a:spcPts val="0"/>
                        </a:spcBef>
                        <a:spcAft>
                          <a:spcPts val="0"/>
                        </a:spcAft>
                        <a:buNone/>
                      </a:pPr>
                      <a:r>
                        <a:rPr lang="en">
                          <a:solidFill>
                            <a:schemeClr val="dk2"/>
                          </a:solidFill>
                        </a:rPr>
                        <a:t>157</a:t>
                      </a:r>
                      <a:endParaRPr>
                        <a:solidFill>
                          <a:schemeClr val="dk2"/>
                        </a:solidFill>
                      </a:endParaRPr>
                    </a:p>
                  </a:txBody>
                  <a:tcPr marL="91425" marR="91425" marT="91425" marB="91425"/>
                </a:tc>
              </a:tr>
              <a:tr h="327900">
                <a:tc>
                  <a:txBody>
                    <a:bodyPr/>
                    <a:lstStyle/>
                    <a:p>
                      <a:pPr marL="0" lvl="0" indent="0" algn="ctr" rtl="0">
                        <a:spcBef>
                          <a:spcPts val="0"/>
                        </a:spcBef>
                        <a:spcAft>
                          <a:spcPts val="0"/>
                        </a:spcAft>
                        <a:buNone/>
                      </a:pPr>
                      <a:r>
                        <a:rPr lang="en">
                          <a:solidFill>
                            <a:schemeClr val="dk2"/>
                          </a:solidFill>
                        </a:rPr>
                        <a:t>3</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Strong negative association with RC2</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Compact and mini car lovers</a:t>
                      </a:r>
                      <a:endParaRPr>
                        <a:solidFill>
                          <a:schemeClr val="dk2"/>
                        </a:solidFill>
                      </a:endParaRPr>
                    </a:p>
                  </a:txBody>
                  <a:tcPr marL="91425" marR="91425" marT="91425" marB="91425"/>
                </a:tc>
                <a:tc>
                  <a:txBody>
                    <a:bodyPr/>
                    <a:lstStyle/>
                    <a:p>
                      <a:pPr marL="0" lvl="0" indent="0" algn="ctr" rtl="0">
                        <a:spcBef>
                          <a:spcPts val="0"/>
                        </a:spcBef>
                        <a:spcAft>
                          <a:spcPts val="0"/>
                        </a:spcAft>
                        <a:buNone/>
                      </a:pPr>
                      <a:r>
                        <a:rPr lang="en">
                          <a:solidFill>
                            <a:schemeClr val="dk2"/>
                          </a:solidFill>
                        </a:rPr>
                        <a:t>129</a:t>
                      </a:r>
                      <a:endParaRPr>
                        <a:solidFill>
                          <a:schemeClr val="dk2"/>
                        </a:solidFill>
                      </a:endParaRPr>
                    </a:p>
                  </a:txBody>
                  <a:tcPr marL="91425" marR="91425" marT="91425" marB="91425"/>
                </a:tc>
              </a:tr>
            </a:tbl>
          </a:graphicData>
        </a:graphic>
      </p:graphicFrame>
      <p:sp>
        <p:nvSpPr>
          <p:cNvPr id="188" name="Google Shape;188;p26"/>
          <p:cNvSpPr/>
          <p:nvPr/>
        </p:nvSpPr>
        <p:spPr>
          <a:xfrm>
            <a:off x="439275" y="2251000"/>
            <a:ext cx="1050300" cy="2052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1566600" y="2045799"/>
            <a:ext cx="1225800" cy="2052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1555875" y="2442400"/>
            <a:ext cx="1225800" cy="2052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Concept Preference by Segments</a:t>
            </a:r>
            <a:endParaRPr/>
          </a:p>
        </p:txBody>
      </p:sp>
      <p:sp>
        <p:nvSpPr>
          <p:cNvPr id="196" name="Google Shape;196;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t>Cluster Diagnostics on RC1-5                  Regression of mvliking on cluster id      </a:t>
            </a:r>
            <a:endParaRPr/>
          </a:p>
          <a:p>
            <a:pPr marL="0" lvl="0" indent="0" algn="l" rtl="0">
              <a:lnSpc>
                <a:spcPct val="100000"/>
              </a:lnSpc>
              <a:spcBef>
                <a:spcPts val="0"/>
              </a:spcBef>
              <a:spcAft>
                <a:spcPts val="0"/>
              </a:spcAft>
              <a:buNone/>
            </a:pPr>
            <a:r>
              <a:rPr lang="en"/>
              <a:t>                                                                      categorical variable</a:t>
            </a:r>
            <a:endParaRPr/>
          </a:p>
        </p:txBody>
      </p:sp>
      <p:pic>
        <p:nvPicPr>
          <p:cNvPr id="197" name="Google Shape;197;p27"/>
          <p:cNvPicPr preferRelativeResize="0"/>
          <p:nvPr/>
        </p:nvPicPr>
        <p:blipFill>
          <a:blip r:embed="rId3">
            <a:alphaModFix/>
          </a:blip>
          <a:stretch>
            <a:fillRect/>
          </a:stretch>
        </p:blipFill>
        <p:spPr>
          <a:xfrm>
            <a:off x="258125" y="1794888"/>
            <a:ext cx="4030723" cy="2754400"/>
          </a:xfrm>
          <a:prstGeom prst="rect">
            <a:avLst/>
          </a:prstGeom>
          <a:noFill/>
          <a:ln>
            <a:noFill/>
          </a:ln>
        </p:spPr>
      </p:pic>
      <p:pic>
        <p:nvPicPr>
          <p:cNvPr id="198" name="Google Shape;198;p27"/>
          <p:cNvPicPr preferRelativeResize="0"/>
          <p:nvPr/>
        </p:nvPicPr>
        <p:blipFill>
          <a:blip r:embed="rId4">
            <a:alphaModFix/>
          </a:blip>
          <a:stretch>
            <a:fillRect/>
          </a:stretch>
        </p:blipFill>
        <p:spPr>
          <a:xfrm>
            <a:off x="4571999" y="2127050"/>
            <a:ext cx="4313701" cy="24418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a:spLocks noGrp="1"/>
          </p:cNvSpPr>
          <p:nvPr>
            <p:ph type="title"/>
          </p:nvPr>
        </p:nvSpPr>
        <p:spPr>
          <a:xfrm>
            <a:off x="311700" y="173700"/>
            <a:ext cx="8520600" cy="1103700"/>
          </a:xfrm>
          <a:prstGeom prst="rect">
            <a:avLst/>
          </a:prstGeom>
        </p:spPr>
        <p:txBody>
          <a:bodyPr spcFirstLastPara="1" wrap="square" lIns="91425" tIns="91425" rIns="91425" bIns="91425" anchor="t" anchorCtr="0">
            <a:normAutofit fontScale="90000"/>
          </a:bodyPr>
          <a:lstStyle/>
          <a:p>
            <a:pPr marL="0" marR="0" lvl="0" indent="0" algn="l" rtl="0">
              <a:lnSpc>
                <a:spcPct val="115000"/>
              </a:lnSpc>
              <a:spcBef>
                <a:spcPts val="0"/>
              </a:spcBef>
              <a:spcAft>
                <a:spcPts val="0"/>
              </a:spcAft>
              <a:buNone/>
            </a:pPr>
            <a:r>
              <a:rPr lang="en"/>
              <a:t>Cross tabulation of cluster membership and discrete </a:t>
            </a:r>
            <a:endParaRPr/>
          </a:p>
          <a:p>
            <a:pPr marL="0" marR="0" lvl="0" indent="0" algn="l" rtl="0">
              <a:lnSpc>
                <a:spcPct val="115000"/>
              </a:lnSpc>
              <a:spcBef>
                <a:spcPts val="0"/>
              </a:spcBef>
              <a:spcAft>
                <a:spcPts val="0"/>
              </a:spcAft>
              <a:buNone/>
            </a:pPr>
            <a:r>
              <a:rPr lang="en"/>
              <a:t>levels of mvliking</a:t>
            </a:r>
            <a:endParaRPr/>
          </a:p>
          <a:p>
            <a:pPr marL="0" lvl="0" indent="0" algn="l" rtl="0">
              <a:spcBef>
                <a:spcPts val="0"/>
              </a:spcBef>
              <a:spcAft>
                <a:spcPts val="0"/>
              </a:spcAft>
              <a:buNone/>
            </a:pPr>
            <a:endParaRPr/>
          </a:p>
        </p:txBody>
      </p:sp>
      <p:pic>
        <p:nvPicPr>
          <p:cNvPr id="204" name="Google Shape;204;p28"/>
          <p:cNvPicPr preferRelativeResize="0"/>
          <p:nvPr/>
        </p:nvPicPr>
        <p:blipFill>
          <a:blip r:embed="rId3">
            <a:alphaModFix/>
          </a:blip>
          <a:stretch>
            <a:fillRect/>
          </a:stretch>
        </p:blipFill>
        <p:spPr>
          <a:xfrm>
            <a:off x="1066687" y="1353600"/>
            <a:ext cx="7010624" cy="3494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Demographic by Segments</a:t>
            </a:r>
            <a:endParaRPr/>
          </a:p>
        </p:txBody>
      </p:sp>
      <p:sp>
        <p:nvSpPr>
          <p:cNvPr id="210" name="Google Shape;210;p29"/>
          <p:cNvSpPr txBox="1">
            <a:spLocks noGrp="1"/>
          </p:cNvSpPr>
          <p:nvPr>
            <p:ph type="body" idx="1"/>
          </p:nvPr>
        </p:nvSpPr>
        <p:spPr>
          <a:xfrm>
            <a:off x="5368525" y="1152475"/>
            <a:ext cx="3463800" cy="3690900"/>
          </a:xfrm>
          <a:prstGeom prst="rect">
            <a:avLst/>
          </a:prstGeom>
        </p:spPr>
        <p:txBody>
          <a:bodyPr spcFirstLastPara="1" wrap="square" lIns="91425" tIns="91425" rIns="91425" bIns="91425" anchor="t" anchorCtr="0">
            <a:normAutofit fontScale="85000" lnSpcReduction="20000"/>
          </a:bodyPr>
          <a:lstStyle/>
          <a:p>
            <a:pPr marL="457200" lvl="0" indent="-304165" algn="l" rtl="0">
              <a:spcBef>
                <a:spcPts val="0"/>
              </a:spcBef>
              <a:spcAft>
                <a:spcPts val="0"/>
              </a:spcAft>
              <a:buSzPct val="100000"/>
              <a:buChar char="●"/>
            </a:pPr>
            <a:r>
              <a:rPr lang="en" sz="1400"/>
              <a:t>Based on cluster centers, cluster 1 tends to value comfortable and spacious car. This is reasonable because they have the highest annual mileage driven, and they have an average of 2 children. This cluster also has relatively higher income.</a:t>
            </a:r>
            <a:endParaRPr sz="1400"/>
          </a:p>
          <a:p>
            <a:pPr marL="457200" lvl="0" indent="-304165" algn="l" rtl="0">
              <a:spcBef>
                <a:spcPts val="1000"/>
              </a:spcBef>
              <a:spcAft>
                <a:spcPts val="0"/>
              </a:spcAft>
              <a:buSzPct val="100000"/>
              <a:buChar char="●"/>
            </a:pPr>
            <a:r>
              <a:rPr lang="en" sz="1400"/>
              <a:t>The cluster centers in slide 14 show that cluster 2 values affordability. This is aligned with the demographic profile since majority of them have lower income. This cluster also tends to be younger. They drive the lowest mileage and mostly have 0 or 1 child.</a:t>
            </a:r>
            <a:endParaRPr sz="1400"/>
          </a:p>
          <a:p>
            <a:pPr marL="457200" lvl="0" indent="-304165" algn="l" rtl="0">
              <a:spcBef>
                <a:spcPts val="1000"/>
              </a:spcBef>
              <a:spcAft>
                <a:spcPts val="1000"/>
              </a:spcAft>
              <a:buSzPct val="100000"/>
              <a:buChar char="●"/>
            </a:pPr>
            <a:r>
              <a:rPr lang="en" sz="1400"/>
              <a:t>Cluster 3 is the oldest among the three clusters, with the highest median income (see Appendix). Fifty-five percent of them are female, and they have an average of 1 child.</a:t>
            </a:r>
            <a:endParaRPr sz="1400"/>
          </a:p>
        </p:txBody>
      </p:sp>
      <p:sp>
        <p:nvSpPr>
          <p:cNvPr id="211" name="Google Shape;211;p29"/>
          <p:cNvSpPr txBox="1"/>
          <p:nvPr/>
        </p:nvSpPr>
        <p:spPr>
          <a:xfrm>
            <a:off x="311700" y="4635575"/>
            <a:ext cx="2838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*Note: Summary table is available in Appendix.</a:t>
            </a:r>
            <a:endParaRPr sz="1000"/>
          </a:p>
        </p:txBody>
      </p:sp>
      <p:pic>
        <p:nvPicPr>
          <p:cNvPr id="212" name="Google Shape;212;p29"/>
          <p:cNvPicPr preferRelativeResize="0"/>
          <p:nvPr/>
        </p:nvPicPr>
        <p:blipFill>
          <a:blip r:embed="rId3">
            <a:alphaModFix/>
          </a:blip>
          <a:stretch>
            <a:fillRect/>
          </a:stretch>
        </p:blipFill>
        <p:spPr>
          <a:xfrm>
            <a:off x="311700" y="1198853"/>
            <a:ext cx="5056825" cy="3455597"/>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Recommendations</a:t>
            </a:r>
            <a:endParaRPr/>
          </a:p>
        </p:txBody>
      </p:sp>
      <p:sp>
        <p:nvSpPr>
          <p:cNvPr id="218" name="Google Shape;218;p30"/>
          <p:cNvSpPr txBox="1">
            <a:spLocks noGrp="1"/>
          </p:cNvSpPr>
          <p:nvPr>
            <p:ph type="body" idx="1"/>
          </p:nvPr>
        </p:nvSpPr>
        <p:spPr>
          <a:xfrm>
            <a:off x="311700" y="1190125"/>
            <a:ext cx="8520600" cy="37242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 sz="1900"/>
              <a:t>We Recommend to Target on Cluster 1 </a:t>
            </a:r>
            <a:endParaRPr sz="1900"/>
          </a:p>
          <a:p>
            <a:pPr marL="914400" lvl="1" indent="-323850" algn="l" rtl="0">
              <a:spcBef>
                <a:spcPts val="0"/>
              </a:spcBef>
              <a:spcAft>
                <a:spcPts val="0"/>
              </a:spcAft>
              <a:buSzPts val="1500"/>
              <a:buChar char="○"/>
            </a:pPr>
            <a:r>
              <a:rPr lang="en" sz="1500"/>
              <a:t>From the results of regression and crosstab:</a:t>
            </a:r>
            <a:endParaRPr sz="1500"/>
          </a:p>
          <a:p>
            <a:pPr marL="1371600" lvl="2" indent="-323850" algn="l" rtl="0">
              <a:spcBef>
                <a:spcPts val="0"/>
              </a:spcBef>
              <a:spcAft>
                <a:spcPts val="0"/>
              </a:spcAft>
              <a:buSzPts val="1500"/>
              <a:buChar char="■"/>
            </a:pPr>
            <a:r>
              <a:rPr lang="en" sz="1500"/>
              <a:t>Cluster 1 has the highest liking score for microvans</a:t>
            </a:r>
            <a:endParaRPr sz="1500"/>
          </a:p>
          <a:p>
            <a:pPr marL="914400" lvl="1" indent="-323850" algn="l" rtl="0">
              <a:spcBef>
                <a:spcPts val="0"/>
              </a:spcBef>
              <a:spcAft>
                <a:spcPts val="0"/>
              </a:spcAft>
              <a:buSzPts val="1500"/>
              <a:buChar char="○"/>
            </a:pPr>
            <a:r>
              <a:rPr lang="en" sz="1500"/>
              <a:t>From the results of factor analysis and clustering:</a:t>
            </a:r>
            <a:endParaRPr sz="1500"/>
          </a:p>
          <a:p>
            <a:pPr marL="1371600" lvl="2" indent="-323850" algn="l" rtl="0">
              <a:spcBef>
                <a:spcPts val="0"/>
              </a:spcBef>
              <a:spcAft>
                <a:spcPts val="0"/>
              </a:spcAft>
              <a:buSzPts val="1500"/>
              <a:buChar char="■"/>
            </a:pPr>
            <a:r>
              <a:rPr lang="en" sz="1500"/>
              <a:t>Cluster 1 has needs for bigger car space </a:t>
            </a:r>
            <a:endParaRPr sz="1500"/>
          </a:p>
          <a:p>
            <a:pPr marL="914400" lvl="1" indent="-323850" algn="l" rtl="0">
              <a:spcBef>
                <a:spcPts val="0"/>
              </a:spcBef>
              <a:spcAft>
                <a:spcPts val="0"/>
              </a:spcAft>
              <a:buSzPts val="1500"/>
              <a:buChar char="○"/>
            </a:pPr>
            <a:r>
              <a:rPr lang="en" sz="1500"/>
              <a:t>From the results of demographics:</a:t>
            </a:r>
            <a:endParaRPr sz="1500"/>
          </a:p>
          <a:p>
            <a:pPr marL="1371600" lvl="2" indent="-323850" algn="l" rtl="0">
              <a:spcBef>
                <a:spcPts val="0"/>
              </a:spcBef>
              <a:spcAft>
                <a:spcPts val="0"/>
              </a:spcAft>
              <a:buSzPts val="1500"/>
              <a:buChar char="■"/>
            </a:pPr>
            <a:r>
              <a:rPr lang="en" sz="1500"/>
              <a:t>Cluster 1 has medium income level, high annual mileage, average of 2 kids</a:t>
            </a:r>
            <a:endParaRPr sz="1500"/>
          </a:p>
          <a:p>
            <a:pPr marL="457200" lvl="0" indent="-349250" algn="l" rtl="0">
              <a:spcBef>
                <a:spcPts val="1000"/>
              </a:spcBef>
              <a:spcAft>
                <a:spcPts val="0"/>
              </a:spcAft>
              <a:buSzPts val="1900"/>
              <a:buChar char="●"/>
            </a:pPr>
            <a:r>
              <a:rPr lang="en" sz="1900"/>
              <a:t>Positioning</a:t>
            </a:r>
            <a:endParaRPr sz="1900"/>
          </a:p>
          <a:p>
            <a:pPr marL="914400" lvl="1" indent="-323850" algn="l" rtl="0">
              <a:spcBef>
                <a:spcPts val="0"/>
              </a:spcBef>
              <a:spcAft>
                <a:spcPts val="0"/>
              </a:spcAft>
              <a:buSzPts val="1500"/>
              <a:buChar char="○"/>
            </a:pPr>
            <a:r>
              <a:rPr lang="en" sz="1500"/>
              <a:t>Big (small to large family with kids) and durable (high average mileage per year)</a:t>
            </a:r>
            <a:endParaRPr sz="1500"/>
          </a:p>
          <a:p>
            <a:pPr marL="914400" lvl="1" indent="-323850" algn="l" rtl="0">
              <a:spcBef>
                <a:spcPts val="0"/>
              </a:spcBef>
              <a:spcAft>
                <a:spcPts val="0"/>
              </a:spcAft>
              <a:buSzPts val="1500"/>
              <a:buChar char="○"/>
            </a:pPr>
            <a:r>
              <a:rPr lang="en" sz="1500"/>
              <a:t>Packed with features for kids - in-car AV system, cup holders, kids’ safety features, etc</a:t>
            </a:r>
            <a:endParaRPr sz="1500"/>
          </a:p>
          <a:p>
            <a:pPr marL="914400" lvl="1" indent="-323850" algn="l" rtl="0">
              <a:spcBef>
                <a:spcPts val="0"/>
              </a:spcBef>
              <a:spcAft>
                <a:spcPts val="0"/>
              </a:spcAft>
              <a:buSzPts val="1500"/>
              <a:buChar char="○"/>
            </a:pPr>
            <a:r>
              <a:rPr lang="en" sz="1500"/>
              <a:t>Good high end visual quality, leather trim options must present</a:t>
            </a:r>
            <a:endParaRPr sz="1500"/>
          </a:p>
          <a:p>
            <a:pPr marL="914400" lvl="1" indent="-323850" algn="l" rtl="0">
              <a:spcBef>
                <a:spcPts val="0"/>
              </a:spcBef>
              <a:spcAft>
                <a:spcPts val="0"/>
              </a:spcAft>
              <a:buSzPts val="1500"/>
              <a:buChar char="○"/>
            </a:pPr>
            <a:r>
              <a:rPr lang="en" sz="1500"/>
              <a:t>Medium and affordable price point</a:t>
            </a:r>
            <a:endParaRPr sz="15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Assumptions and Limitations</a:t>
            </a:r>
            <a:endParaRPr/>
          </a:p>
        </p:txBody>
      </p:sp>
      <p:sp>
        <p:nvSpPr>
          <p:cNvPr id="224" name="Google Shape;224;p31"/>
          <p:cNvSpPr txBox="1">
            <a:spLocks noGrp="1"/>
          </p:cNvSpPr>
          <p:nvPr>
            <p:ph type="body" idx="1"/>
          </p:nvPr>
        </p:nvSpPr>
        <p:spPr>
          <a:xfrm>
            <a:off x="311700" y="1266325"/>
            <a:ext cx="8520600" cy="3630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b="1"/>
              <a:t>Assumptions:</a:t>
            </a:r>
            <a:endParaRPr b="1"/>
          </a:p>
          <a:p>
            <a:pPr marL="457200" lvl="0" indent="-325755" algn="l" rtl="0">
              <a:spcBef>
                <a:spcPts val="1200"/>
              </a:spcBef>
              <a:spcAft>
                <a:spcPts val="0"/>
              </a:spcAft>
              <a:buSzPct val="100000"/>
              <a:buChar char="●"/>
            </a:pPr>
            <a:r>
              <a:rPr lang="en"/>
              <a:t>We assume the GPA wants the most cost-saving and manageable segmentation, so we did analysis for 3 clusters instead of 4</a:t>
            </a:r>
            <a:endParaRPr/>
          </a:p>
          <a:p>
            <a:pPr marL="0" lvl="0" indent="0" algn="l" rtl="0">
              <a:spcBef>
                <a:spcPts val="1200"/>
              </a:spcBef>
              <a:spcAft>
                <a:spcPts val="0"/>
              </a:spcAft>
              <a:buNone/>
            </a:pPr>
            <a:r>
              <a:rPr lang="en" b="1"/>
              <a:t>Limitations:</a:t>
            </a:r>
            <a:endParaRPr b="1"/>
          </a:p>
          <a:p>
            <a:pPr marL="457200" lvl="0" indent="-325755" algn="l" rtl="0">
              <a:spcBef>
                <a:spcPts val="1200"/>
              </a:spcBef>
              <a:spcAft>
                <a:spcPts val="0"/>
              </a:spcAft>
              <a:buSzPct val="100000"/>
              <a:buChar char="●"/>
            </a:pPr>
            <a:r>
              <a:rPr lang="en"/>
              <a:t>The study did not consider how much respondents are willing to pay for a microvan</a:t>
            </a:r>
            <a:endParaRPr/>
          </a:p>
          <a:p>
            <a:pPr marL="457200" lvl="0" indent="-325755" algn="l" rtl="0">
              <a:spcBef>
                <a:spcPts val="0"/>
              </a:spcBef>
              <a:spcAft>
                <a:spcPts val="0"/>
              </a:spcAft>
              <a:buSzPct val="100000"/>
              <a:buChar char="●"/>
            </a:pPr>
            <a:r>
              <a:rPr lang="en"/>
              <a:t>4 clusters would be better in more granularly targeting the customers </a:t>
            </a:r>
            <a:endParaRPr/>
          </a:p>
          <a:p>
            <a:pPr marL="457200" lvl="0" indent="-325755" algn="l" rtl="0">
              <a:spcBef>
                <a:spcPts val="0"/>
              </a:spcBef>
              <a:spcAft>
                <a:spcPts val="0"/>
              </a:spcAft>
              <a:buSzPct val="100000"/>
              <a:buChar char="●"/>
            </a:pPr>
            <a:r>
              <a:rPr lang="en"/>
              <a:t>Small sample size can be a concern since the usable dataset consists only 400 observations</a:t>
            </a:r>
            <a:endParaRPr/>
          </a:p>
          <a:p>
            <a:pPr marL="0" lvl="0" indent="0" algn="l" rtl="0">
              <a:spcBef>
                <a:spcPts val="1200"/>
              </a:spcBef>
              <a:spcAft>
                <a:spcPts val="0"/>
              </a:spcAft>
              <a:buNone/>
            </a:pPr>
            <a:r>
              <a:rPr lang="en" b="1"/>
              <a:t>Next Steps:</a:t>
            </a:r>
            <a:endParaRPr b="1"/>
          </a:p>
          <a:p>
            <a:pPr marL="457200" lvl="0" indent="-325755" algn="l" rtl="0">
              <a:spcBef>
                <a:spcPts val="1200"/>
              </a:spcBef>
              <a:spcAft>
                <a:spcPts val="0"/>
              </a:spcAft>
              <a:buSzPct val="100000"/>
              <a:buChar char="●"/>
            </a:pPr>
            <a:r>
              <a:rPr lang="en"/>
              <a:t>Conduct conjoint study to test different price points</a:t>
            </a:r>
            <a:endParaRPr/>
          </a:p>
          <a:p>
            <a:pPr marL="457200" lvl="0" indent="-325755" algn="l" rtl="0">
              <a:spcBef>
                <a:spcPts val="0"/>
              </a:spcBef>
              <a:spcAft>
                <a:spcPts val="0"/>
              </a:spcAft>
              <a:buSzPct val="100000"/>
              <a:buChar char="●"/>
            </a:pPr>
            <a:r>
              <a:rPr lang="en"/>
              <a:t>Analyze competitors and determine precise marketing position</a:t>
            </a:r>
            <a:endParaRPr/>
          </a:p>
          <a:p>
            <a:pPr marL="457200" lvl="0" indent="-325755" algn="l" rtl="0">
              <a:spcBef>
                <a:spcPts val="0"/>
              </a:spcBef>
              <a:spcAft>
                <a:spcPts val="0"/>
              </a:spcAft>
              <a:buSzPct val="100000"/>
              <a:buChar char="●"/>
            </a:pPr>
            <a:r>
              <a:rPr lang="en"/>
              <a:t>Draft marketing mix strategies (4Ps)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 (EDA)</a:t>
            </a:r>
            <a:endParaRPr/>
          </a:p>
        </p:txBody>
      </p:sp>
      <p:sp>
        <p:nvSpPr>
          <p:cNvPr id="73" name="Google Shape;73;p14"/>
          <p:cNvSpPr txBox="1">
            <a:spLocks noGrp="1"/>
          </p:cNvSpPr>
          <p:nvPr>
            <p:ph type="body" idx="1"/>
          </p:nvPr>
        </p:nvSpPr>
        <p:spPr>
          <a:xfrm>
            <a:off x="4267200" y="1152475"/>
            <a:ext cx="4479000" cy="3763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Most of the distributions of the 30 variables resembled to normal distribution closely:</a:t>
            </a:r>
            <a:endParaRPr/>
          </a:p>
          <a:p>
            <a:pPr marL="457200" lvl="0" indent="-342900" algn="l" rtl="0">
              <a:spcBef>
                <a:spcPts val="1200"/>
              </a:spcBef>
              <a:spcAft>
                <a:spcPts val="0"/>
              </a:spcAft>
              <a:buSzPts val="1800"/>
              <a:buChar char="●"/>
            </a:pPr>
            <a:r>
              <a:rPr lang="en"/>
              <a:t>They have means around 5 (the center)</a:t>
            </a:r>
            <a:endParaRPr/>
          </a:p>
          <a:p>
            <a:pPr marL="457200" lvl="0" indent="-342900" algn="l" rtl="0">
              <a:spcBef>
                <a:spcPts val="0"/>
              </a:spcBef>
              <a:spcAft>
                <a:spcPts val="0"/>
              </a:spcAft>
              <a:buSzPts val="1800"/>
              <a:buChar char="●"/>
            </a:pPr>
            <a:r>
              <a:rPr lang="en"/>
              <a:t>The curves are roughly symmetric at the center</a:t>
            </a:r>
            <a:endParaRPr/>
          </a:p>
          <a:p>
            <a:pPr marL="0" lvl="0" indent="0" algn="l" rtl="0">
              <a:spcBef>
                <a:spcPts val="1200"/>
              </a:spcBef>
              <a:spcAft>
                <a:spcPts val="1200"/>
              </a:spcAft>
              <a:buNone/>
            </a:pPr>
            <a:r>
              <a:rPr lang="en"/>
              <a:t>Exceptions being the variable “carefmny” and “accesfun” of which distributions are less symmetric. But that was not much of a concern since majority of their values are within 2 to 6.</a:t>
            </a:r>
            <a:endParaRPr/>
          </a:p>
        </p:txBody>
      </p:sp>
      <p:pic>
        <p:nvPicPr>
          <p:cNvPr id="74" name="Google Shape;74;p14"/>
          <p:cNvPicPr preferRelativeResize="0"/>
          <p:nvPr/>
        </p:nvPicPr>
        <p:blipFill>
          <a:blip r:embed="rId3">
            <a:alphaModFix/>
          </a:blip>
          <a:stretch>
            <a:fillRect/>
          </a:stretch>
        </p:blipFill>
        <p:spPr>
          <a:xfrm>
            <a:off x="868825" y="1079325"/>
            <a:ext cx="2861925" cy="1955050"/>
          </a:xfrm>
          <a:prstGeom prst="rect">
            <a:avLst/>
          </a:prstGeom>
          <a:noFill/>
          <a:ln>
            <a:noFill/>
          </a:ln>
        </p:spPr>
      </p:pic>
      <p:pic>
        <p:nvPicPr>
          <p:cNvPr id="75" name="Google Shape;75;p14"/>
          <p:cNvPicPr preferRelativeResize="0"/>
          <p:nvPr/>
        </p:nvPicPr>
        <p:blipFill>
          <a:blip r:embed="rId4">
            <a:alphaModFix/>
          </a:blip>
          <a:stretch>
            <a:fillRect/>
          </a:stretch>
        </p:blipFill>
        <p:spPr>
          <a:xfrm>
            <a:off x="868825" y="3034375"/>
            <a:ext cx="2861922" cy="1955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Design Improvement</a:t>
            </a:r>
            <a:endParaRPr/>
          </a:p>
        </p:txBody>
      </p:sp>
      <p:sp>
        <p:nvSpPr>
          <p:cNvPr id="230" name="Google Shape;230;p32"/>
          <p:cNvSpPr txBox="1">
            <a:spLocks noGrp="1"/>
          </p:cNvSpPr>
          <p:nvPr>
            <p:ph type="body" idx="1"/>
          </p:nvPr>
        </p:nvSpPr>
        <p:spPr>
          <a:xfrm>
            <a:off x="311700" y="1190125"/>
            <a:ext cx="8520600" cy="3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There are other customer data we want to collect to better target at and position on microvan, including: </a:t>
            </a:r>
            <a:endParaRPr sz="2100"/>
          </a:p>
          <a:p>
            <a:pPr marL="914400" lvl="1" indent="-336550" algn="l" rtl="0">
              <a:spcBef>
                <a:spcPts val="1200"/>
              </a:spcBef>
              <a:spcAft>
                <a:spcPts val="0"/>
              </a:spcAft>
              <a:buSzPts val="1700"/>
              <a:buChar char="○"/>
            </a:pPr>
            <a:r>
              <a:rPr lang="en" sz="1700" b="1"/>
              <a:t>Preference on electric, hybrid or gas fuel: </a:t>
            </a:r>
            <a:r>
              <a:rPr lang="en" sz="1700"/>
              <a:t>to include more specific environment features that customers care</a:t>
            </a:r>
            <a:endParaRPr sz="1700"/>
          </a:p>
          <a:p>
            <a:pPr marL="914400" lvl="1" indent="-336550" algn="l" rtl="0">
              <a:spcBef>
                <a:spcPts val="0"/>
              </a:spcBef>
              <a:spcAft>
                <a:spcPts val="0"/>
              </a:spcAft>
              <a:buSzPts val="1700"/>
              <a:buChar char="○"/>
            </a:pPr>
            <a:r>
              <a:rPr lang="en" sz="1700" b="1"/>
              <a:t>Perception on more car types</a:t>
            </a:r>
            <a:r>
              <a:rPr lang="en" sz="1700"/>
              <a:t> such as hatchback, pick-up trucks: to understand what features the customers desire from each car type</a:t>
            </a:r>
            <a:endParaRPr sz="1700"/>
          </a:p>
          <a:p>
            <a:pPr marL="914400" lvl="1" indent="-336550" algn="l" rtl="0">
              <a:spcBef>
                <a:spcPts val="0"/>
              </a:spcBef>
              <a:spcAft>
                <a:spcPts val="0"/>
              </a:spcAft>
              <a:buSzPts val="1700"/>
              <a:buChar char="○"/>
            </a:pPr>
            <a:r>
              <a:rPr lang="en" sz="1700"/>
              <a:t>Create </a:t>
            </a:r>
            <a:r>
              <a:rPr lang="en" sz="1700" b="1"/>
              <a:t>perceptual map</a:t>
            </a:r>
            <a:r>
              <a:rPr lang="en" sz="1700"/>
              <a:t> and use the “white space”: to discover new customer segmentations</a:t>
            </a:r>
            <a:endParaRPr sz="1700"/>
          </a:p>
          <a:p>
            <a:pPr marL="914400" lvl="1" indent="-336550" algn="l" rtl="0">
              <a:spcBef>
                <a:spcPts val="0"/>
              </a:spcBef>
              <a:spcAft>
                <a:spcPts val="0"/>
              </a:spcAft>
              <a:buSzPts val="1700"/>
              <a:buChar char="○"/>
            </a:pPr>
            <a:r>
              <a:rPr lang="en" sz="1700" b="1"/>
              <a:t>Budget and buying intent</a:t>
            </a:r>
            <a:r>
              <a:rPr lang="en" sz="1700"/>
              <a:t>: to finalize price tiers and design more reasonable add-on packages</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title"/>
          </p:nvPr>
        </p:nvSpPr>
        <p:spPr>
          <a:xfrm>
            <a:off x="28635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Appendix</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Variable Key</a:t>
            </a:r>
            <a:endParaRPr/>
          </a:p>
        </p:txBody>
      </p:sp>
      <p:pic>
        <p:nvPicPr>
          <p:cNvPr id="241" name="Google Shape;241;p34"/>
          <p:cNvPicPr preferRelativeResize="0"/>
          <p:nvPr/>
        </p:nvPicPr>
        <p:blipFill rotWithShape="1">
          <a:blip r:embed="rId3">
            <a:alphaModFix/>
          </a:blip>
          <a:srcRect t="4994" b="22092"/>
          <a:stretch/>
        </p:blipFill>
        <p:spPr>
          <a:xfrm>
            <a:off x="311700" y="1093000"/>
            <a:ext cx="3955800" cy="3900474"/>
          </a:xfrm>
          <a:prstGeom prst="rect">
            <a:avLst/>
          </a:prstGeom>
          <a:noFill/>
          <a:ln>
            <a:noFill/>
          </a:ln>
        </p:spPr>
      </p:pic>
      <p:pic>
        <p:nvPicPr>
          <p:cNvPr id="242" name="Google Shape;242;p34"/>
          <p:cNvPicPr preferRelativeResize="0"/>
          <p:nvPr/>
        </p:nvPicPr>
        <p:blipFill rotWithShape="1">
          <a:blip r:embed="rId3">
            <a:alphaModFix/>
          </a:blip>
          <a:srcRect t="77798"/>
          <a:stretch/>
        </p:blipFill>
        <p:spPr>
          <a:xfrm>
            <a:off x="4572000" y="1093000"/>
            <a:ext cx="3955800" cy="1187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Demographic Summary Table by Clusters</a:t>
            </a:r>
            <a:endParaRPr/>
          </a:p>
        </p:txBody>
      </p:sp>
      <p:graphicFrame>
        <p:nvGraphicFramePr>
          <p:cNvPr id="248" name="Google Shape;248;p35"/>
          <p:cNvGraphicFramePr/>
          <p:nvPr/>
        </p:nvGraphicFramePr>
        <p:xfrm>
          <a:off x="1807825" y="1195335"/>
          <a:ext cx="5528350" cy="3628200"/>
        </p:xfrm>
        <a:graphic>
          <a:graphicData uri="http://schemas.openxmlformats.org/drawingml/2006/table">
            <a:tbl>
              <a:tblPr>
                <a:noFill/>
                <a:tableStyleId>{2A28F3DA-C13E-4B40-93A5-68CD1DB4DE3F}</a:tableStyleId>
              </a:tblPr>
              <a:tblGrid>
                <a:gridCol w="2090075"/>
                <a:gridCol w="1291900"/>
                <a:gridCol w="931900"/>
                <a:gridCol w="1214475"/>
              </a:tblGrid>
              <a:tr h="614675">
                <a:tc>
                  <a:txBody>
                    <a:bodyPr/>
                    <a:lstStyle/>
                    <a:p>
                      <a:pPr marL="0" lvl="0" indent="0" algn="l" rtl="0">
                        <a:spcBef>
                          <a:spcPts val="0"/>
                        </a:spcBef>
                        <a:spcAft>
                          <a:spcPts val="0"/>
                        </a:spcAft>
                        <a:buNone/>
                      </a:pPr>
                      <a:endParaRPr sz="10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000">
                          <a:solidFill>
                            <a:srgbClr val="161616"/>
                          </a:solidFill>
                        </a:rPr>
                        <a:t>Cluster 1 Comfortable &amp; spacious car lovers</a:t>
                      </a:r>
                      <a:endParaRPr sz="1000">
                        <a:solidFill>
                          <a:srgbClr val="16161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161616"/>
                          </a:solidFill>
                        </a:rPr>
                        <a:t>Cluster 2</a:t>
                      </a:r>
                      <a:endParaRPr sz="1000">
                        <a:solidFill>
                          <a:srgbClr val="161616"/>
                        </a:solidFill>
                      </a:endParaRPr>
                    </a:p>
                    <a:p>
                      <a:pPr marL="0" lvl="0" indent="0" algn="ctr" rtl="0">
                        <a:spcBef>
                          <a:spcPts val="0"/>
                        </a:spcBef>
                        <a:spcAft>
                          <a:spcPts val="0"/>
                        </a:spcAft>
                        <a:buNone/>
                      </a:pPr>
                      <a:r>
                        <a:rPr lang="en" sz="1000">
                          <a:solidFill>
                            <a:srgbClr val="161616"/>
                          </a:solidFill>
                        </a:rPr>
                        <a:t>Economical car buyers</a:t>
                      </a:r>
                      <a:endParaRPr sz="1000">
                        <a:solidFill>
                          <a:srgbClr val="161616"/>
                        </a:solidFill>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000">
                          <a:solidFill>
                            <a:srgbClr val="161616"/>
                          </a:solidFill>
                        </a:rPr>
                        <a:t>Cluster 3</a:t>
                      </a:r>
                      <a:endParaRPr sz="1000">
                        <a:solidFill>
                          <a:srgbClr val="161616"/>
                        </a:solidFill>
                      </a:endParaRPr>
                    </a:p>
                    <a:p>
                      <a:pPr marL="0" lvl="0" indent="0" algn="ctr" rtl="0">
                        <a:spcBef>
                          <a:spcPts val="0"/>
                        </a:spcBef>
                        <a:spcAft>
                          <a:spcPts val="0"/>
                        </a:spcAft>
                        <a:buNone/>
                      </a:pPr>
                      <a:r>
                        <a:rPr lang="en" sz="1000">
                          <a:solidFill>
                            <a:srgbClr val="161616"/>
                          </a:solidFill>
                        </a:rPr>
                        <a:t>Compact &amp; mini car lovers</a:t>
                      </a:r>
                      <a:endParaRPr sz="1000">
                        <a:solidFill>
                          <a:srgbClr val="161616"/>
                        </a:solidFill>
                      </a:endParaRPr>
                    </a:p>
                  </a:txBody>
                  <a:tcPr marL="91425" marR="91425" marT="91425" marB="91425" anchor="ctr"/>
                </a:tc>
              </a:tr>
              <a:tr h="321950">
                <a:tc>
                  <a:txBody>
                    <a:bodyPr/>
                    <a:lstStyle/>
                    <a:p>
                      <a:pPr marL="0" lvl="0" indent="0" algn="l" rtl="0">
                        <a:spcBef>
                          <a:spcPts val="0"/>
                        </a:spcBef>
                        <a:spcAft>
                          <a:spcPts val="0"/>
                        </a:spcAft>
                        <a:buNone/>
                      </a:pPr>
                      <a:r>
                        <a:rPr lang="en" sz="1000"/>
                        <a:t>Number of respondents</a:t>
                      </a:r>
                      <a:endParaRPr sz="10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000">
                          <a:solidFill>
                            <a:srgbClr val="161616"/>
                          </a:solidFill>
                        </a:rPr>
                        <a:t>114</a:t>
                      </a:r>
                      <a:endParaRPr sz="1000">
                        <a:solidFill>
                          <a:srgbClr val="16161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161616"/>
                          </a:solidFill>
                        </a:rPr>
                        <a:t>157</a:t>
                      </a:r>
                      <a:endParaRPr sz="1000">
                        <a:solidFill>
                          <a:srgbClr val="161616"/>
                        </a:solidFill>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000">
                          <a:solidFill>
                            <a:srgbClr val="161616"/>
                          </a:solidFill>
                        </a:rPr>
                        <a:t>129</a:t>
                      </a:r>
                      <a:endParaRPr sz="1000">
                        <a:solidFill>
                          <a:srgbClr val="161616"/>
                        </a:solidFill>
                      </a:endParaRPr>
                    </a:p>
                  </a:txBody>
                  <a:tcPr marL="91425" marR="91425" marT="91425" marB="91425" anchor="ctr"/>
                </a:tc>
              </a:tr>
              <a:tr h="321950">
                <a:tc>
                  <a:txBody>
                    <a:bodyPr/>
                    <a:lstStyle/>
                    <a:p>
                      <a:pPr marL="0" lvl="0" indent="0" algn="l" rtl="0">
                        <a:spcBef>
                          <a:spcPts val="0"/>
                        </a:spcBef>
                        <a:spcAft>
                          <a:spcPts val="0"/>
                        </a:spcAft>
                        <a:buNone/>
                      </a:pPr>
                      <a:r>
                        <a:rPr lang="en" sz="1000"/>
                        <a:t>Mean Age</a:t>
                      </a:r>
                      <a:endParaRPr sz="10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000">
                          <a:solidFill>
                            <a:srgbClr val="161616"/>
                          </a:solidFill>
                        </a:rPr>
                        <a:t>44.3</a:t>
                      </a:r>
                      <a:endParaRPr sz="1000">
                        <a:solidFill>
                          <a:srgbClr val="16161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161616"/>
                          </a:solidFill>
                        </a:rPr>
                        <a:t>32.1</a:t>
                      </a:r>
                      <a:endParaRPr sz="1000">
                        <a:solidFill>
                          <a:srgbClr val="161616"/>
                        </a:solidFill>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000">
                          <a:solidFill>
                            <a:srgbClr val="161616"/>
                          </a:solidFill>
                        </a:rPr>
                        <a:t>46.0</a:t>
                      </a:r>
                      <a:endParaRPr sz="1000">
                        <a:solidFill>
                          <a:srgbClr val="161616"/>
                        </a:solidFill>
                      </a:endParaRPr>
                    </a:p>
                  </a:txBody>
                  <a:tcPr marL="91425" marR="91425" marT="91425" marB="91425" anchor="ctr"/>
                </a:tc>
              </a:tr>
              <a:tr h="321950">
                <a:tc>
                  <a:txBody>
                    <a:bodyPr/>
                    <a:lstStyle/>
                    <a:p>
                      <a:pPr marL="0" lvl="0" indent="0" algn="l" rtl="0">
                        <a:spcBef>
                          <a:spcPts val="0"/>
                        </a:spcBef>
                        <a:spcAft>
                          <a:spcPts val="0"/>
                        </a:spcAft>
                        <a:buNone/>
                      </a:pPr>
                      <a:r>
                        <a:rPr lang="en" sz="1000"/>
                        <a:t>Median Income (in thousands)</a:t>
                      </a:r>
                      <a:endParaRPr sz="10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000">
                          <a:solidFill>
                            <a:srgbClr val="161616"/>
                          </a:solidFill>
                        </a:rPr>
                        <a:t>77.5</a:t>
                      </a:r>
                      <a:endParaRPr sz="1000">
                        <a:solidFill>
                          <a:srgbClr val="16161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161616"/>
                          </a:solidFill>
                        </a:rPr>
                        <a:t>32.0</a:t>
                      </a:r>
                      <a:endParaRPr sz="1000">
                        <a:solidFill>
                          <a:srgbClr val="161616"/>
                        </a:solidFill>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000">
                          <a:solidFill>
                            <a:srgbClr val="161616"/>
                          </a:solidFill>
                        </a:rPr>
                        <a:t>96.0</a:t>
                      </a:r>
                      <a:endParaRPr sz="1000">
                        <a:solidFill>
                          <a:srgbClr val="161616"/>
                        </a:solidFill>
                      </a:endParaRPr>
                    </a:p>
                  </a:txBody>
                  <a:tcPr marL="91425" marR="91425" marT="91425" marB="91425" anchor="ctr"/>
                </a:tc>
              </a:tr>
              <a:tr h="468325">
                <a:tc>
                  <a:txBody>
                    <a:bodyPr/>
                    <a:lstStyle/>
                    <a:p>
                      <a:pPr marL="0" lvl="0" indent="0" algn="l" rtl="0">
                        <a:spcBef>
                          <a:spcPts val="0"/>
                        </a:spcBef>
                        <a:spcAft>
                          <a:spcPts val="0"/>
                        </a:spcAft>
                        <a:buNone/>
                      </a:pPr>
                      <a:r>
                        <a:rPr lang="en" sz="1000"/>
                        <a:t>Mean annual miles driven (in thousands)</a:t>
                      </a:r>
                      <a:endParaRPr sz="10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000">
                          <a:solidFill>
                            <a:srgbClr val="161616"/>
                          </a:solidFill>
                        </a:rPr>
                        <a:t>22.3</a:t>
                      </a:r>
                      <a:endParaRPr sz="1000">
                        <a:solidFill>
                          <a:srgbClr val="16161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161616"/>
                          </a:solidFill>
                        </a:rPr>
                        <a:t>14.7</a:t>
                      </a:r>
                      <a:endParaRPr sz="1000">
                        <a:solidFill>
                          <a:srgbClr val="161616"/>
                        </a:solidFill>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000">
                          <a:solidFill>
                            <a:srgbClr val="161616"/>
                          </a:solidFill>
                        </a:rPr>
                        <a:t>18.4</a:t>
                      </a:r>
                      <a:endParaRPr sz="1000">
                        <a:solidFill>
                          <a:srgbClr val="161616"/>
                        </a:solidFill>
                      </a:endParaRPr>
                    </a:p>
                  </a:txBody>
                  <a:tcPr marL="91425" marR="91425" marT="91425" marB="91425" anchor="ctr"/>
                </a:tc>
              </a:tr>
              <a:tr h="321950">
                <a:tc>
                  <a:txBody>
                    <a:bodyPr/>
                    <a:lstStyle/>
                    <a:p>
                      <a:pPr marL="0" lvl="0" indent="0" algn="l" rtl="0">
                        <a:spcBef>
                          <a:spcPts val="0"/>
                        </a:spcBef>
                        <a:spcAft>
                          <a:spcPts val="0"/>
                        </a:spcAft>
                        <a:buNone/>
                      </a:pPr>
                      <a:r>
                        <a:rPr lang="en" sz="1000"/>
                        <a:t>Mean Number of Kids</a:t>
                      </a:r>
                      <a:endParaRPr sz="10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000">
                          <a:solidFill>
                            <a:srgbClr val="161616"/>
                          </a:solidFill>
                        </a:rPr>
                        <a:t>2.0</a:t>
                      </a:r>
                      <a:endParaRPr sz="1000">
                        <a:solidFill>
                          <a:srgbClr val="16161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161616"/>
                          </a:solidFill>
                        </a:rPr>
                        <a:t>0.7</a:t>
                      </a:r>
                      <a:endParaRPr sz="1000">
                        <a:solidFill>
                          <a:srgbClr val="161616"/>
                        </a:solidFill>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000">
                          <a:solidFill>
                            <a:srgbClr val="161616"/>
                          </a:solidFill>
                        </a:rPr>
                        <a:t>1.2</a:t>
                      </a:r>
                      <a:endParaRPr sz="1000">
                        <a:solidFill>
                          <a:srgbClr val="161616"/>
                        </a:solidFill>
                      </a:endParaRPr>
                    </a:p>
                  </a:txBody>
                  <a:tcPr marL="91425" marR="91425" marT="91425" marB="91425" anchor="ctr"/>
                </a:tc>
              </a:tr>
              <a:tr h="321950">
                <a:tc>
                  <a:txBody>
                    <a:bodyPr/>
                    <a:lstStyle/>
                    <a:p>
                      <a:pPr marL="0" lvl="0" indent="0" algn="l" rtl="0">
                        <a:spcBef>
                          <a:spcPts val="0"/>
                        </a:spcBef>
                        <a:spcAft>
                          <a:spcPts val="0"/>
                        </a:spcAft>
                        <a:buNone/>
                      </a:pPr>
                      <a:r>
                        <a:rPr lang="en" sz="1000"/>
                        <a:t>Proportion of Female</a:t>
                      </a:r>
                      <a:endParaRPr sz="10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000">
                          <a:solidFill>
                            <a:srgbClr val="161616"/>
                          </a:solidFill>
                        </a:rPr>
                        <a:t>59.7%</a:t>
                      </a:r>
                      <a:endParaRPr sz="1000">
                        <a:solidFill>
                          <a:srgbClr val="16161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161616"/>
                          </a:solidFill>
                        </a:rPr>
                        <a:t>49.0%</a:t>
                      </a:r>
                      <a:endParaRPr sz="1000">
                        <a:solidFill>
                          <a:srgbClr val="161616"/>
                        </a:solidFill>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000">
                          <a:solidFill>
                            <a:srgbClr val="161616"/>
                          </a:solidFill>
                        </a:rPr>
                        <a:t>55.0%</a:t>
                      </a:r>
                      <a:endParaRPr sz="1000">
                        <a:solidFill>
                          <a:srgbClr val="161616"/>
                        </a:solidFill>
                      </a:endParaRPr>
                    </a:p>
                  </a:txBody>
                  <a:tcPr marL="91425" marR="91425" marT="91425" marB="91425" anchor="ctr"/>
                </a:tc>
              </a:tr>
              <a:tr h="489000">
                <a:tc>
                  <a:txBody>
                    <a:bodyPr/>
                    <a:lstStyle/>
                    <a:p>
                      <a:pPr marL="0" lvl="0" indent="0" algn="l" rtl="0">
                        <a:spcBef>
                          <a:spcPts val="0"/>
                        </a:spcBef>
                        <a:spcAft>
                          <a:spcPts val="0"/>
                        </a:spcAft>
                        <a:buNone/>
                      </a:pPr>
                      <a:r>
                        <a:rPr lang="en" sz="1000"/>
                        <a:t>Median Education Level</a:t>
                      </a:r>
                      <a:endParaRPr sz="10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000">
                          <a:solidFill>
                            <a:srgbClr val="161616"/>
                          </a:solidFill>
                        </a:rPr>
                        <a:t>Undergraduate Degree</a:t>
                      </a:r>
                      <a:endParaRPr sz="1000">
                        <a:solidFill>
                          <a:srgbClr val="16161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161616"/>
                          </a:solidFill>
                        </a:rPr>
                        <a:t>Some College</a:t>
                      </a:r>
                      <a:endParaRPr sz="1000">
                        <a:solidFill>
                          <a:srgbClr val="161616"/>
                        </a:solidFill>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000">
                          <a:solidFill>
                            <a:srgbClr val="161616"/>
                          </a:solidFill>
                        </a:rPr>
                        <a:t>Undergraduate Degree</a:t>
                      </a:r>
                      <a:endParaRPr sz="1000">
                        <a:solidFill>
                          <a:srgbClr val="161616"/>
                        </a:solidFill>
                      </a:endParaRPr>
                    </a:p>
                  </a:txBody>
                  <a:tcPr marL="91425" marR="91425" marT="91425" marB="91425" anchor="ctr"/>
                </a:tc>
              </a:tr>
              <a:tr h="321950">
                <a:tc>
                  <a:txBody>
                    <a:bodyPr/>
                    <a:lstStyle/>
                    <a:p>
                      <a:pPr marL="0" lvl="0" indent="0" algn="l" rtl="0">
                        <a:spcBef>
                          <a:spcPts val="0"/>
                        </a:spcBef>
                        <a:spcAft>
                          <a:spcPts val="0"/>
                        </a:spcAft>
                        <a:buNone/>
                      </a:pPr>
                      <a:r>
                        <a:rPr lang="en" sz="1000"/>
                        <a:t>Mean Recycling Score</a:t>
                      </a:r>
                      <a:endParaRPr sz="10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000">
                          <a:solidFill>
                            <a:srgbClr val="161616"/>
                          </a:solidFill>
                        </a:rPr>
                        <a:t>3.1</a:t>
                      </a:r>
                      <a:endParaRPr sz="1000">
                        <a:solidFill>
                          <a:srgbClr val="16161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161616"/>
                          </a:solidFill>
                        </a:rPr>
                        <a:t>3.0</a:t>
                      </a:r>
                      <a:endParaRPr sz="1000">
                        <a:solidFill>
                          <a:srgbClr val="161616"/>
                        </a:solidFill>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000">
                          <a:solidFill>
                            <a:srgbClr val="161616"/>
                          </a:solidFill>
                        </a:rPr>
                        <a:t>3.0</a:t>
                      </a:r>
                      <a:endParaRPr sz="1000">
                        <a:solidFill>
                          <a:srgbClr val="161616"/>
                        </a:solidFill>
                      </a:endParaRPr>
                    </a:p>
                  </a:txBody>
                  <a:tcPr marL="91425" marR="91425" marT="91425" marB="91425"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Focus Group Result Debrief (Survey)</a:t>
            </a:r>
            <a:endParaRPr/>
          </a:p>
        </p:txBody>
      </p:sp>
      <p:sp>
        <p:nvSpPr>
          <p:cNvPr id="254" name="Google Shape;254;p36"/>
          <p:cNvSpPr txBox="1">
            <a:spLocks noGrp="1"/>
          </p:cNvSpPr>
          <p:nvPr>
            <p:ph type="body" idx="1"/>
          </p:nvPr>
        </p:nvSpPr>
        <p:spPr>
          <a:xfrm>
            <a:off x="311700" y="1266325"/>
            <a:ext cx="8520600" cy="3553800"/>
          </a:xfrm>
          <a:prstGeom prst="rect">
            <a:avLst/>
          </a:prstGeom>
        </p:spPr>
        <p:txBody>
          <a:bodyPr spcFirstLastPara="1" wrap="square" lIns="91425" tIns="91425" rIns="91425" bIns="91425" anchor="t" anchorCtr="0">
            <a:normAutofit lnSpcReduction="10000"/>
          </a:bodyPr>
          <a:lstStyle/>
          <a:p>
            <a:pPr marL="457200" lvl="0" indent="-349250" algn="l" rtl="0">
              <a:spcBef>
                <a:spcPts val="0"/>
              </a:spcBef>
              <a:spcAft>
                <a:spcPts val="0"/>
              </a:spcAft>
              <a:buSzPts val="1900"/>
              <a:buChar char="●"/>
            </a:pPr>
            <a:r>
              <a:rPr lang="en" sz="1900"/>
              <a:t>We conducted a brief survey within our group:</a:t>
            </a:r>
            <a:endParaRPr sz="1900"/>
          </a:p>
          <a:p>
            <a:pPr marL="914400" lvl="1" indent="-323850" algn="l" rtl="0">
              <a:spcBef>
                <a:spcPts val="0"/>
              </a:spcBef>
              <a:spcAft>
                <a:spcPts val="0"/>
              </a:spcAft>
              <a:buSzPts val="1500"/>
              <a:buChar char="○"/>
            </a:pPr>
            <a:r>
              <a:rPr lang="en" sz="1500"/>
              <a:t>https://docs.google.com/forms/d/1uvvMM_T7DuSWjAQ1DpZkl8kmfs6GY-SuEZWhtFJKyMQ/prefill</a:t>
            </a:r>
            <a:endParaRPr sz="1500"/>
          </a:p>
          <a:p>
            <a:pPr marL="0" lvl="0" indent="0" algn="l" rtl="0">
              <a:spcBef>
                <a:spcPts val="1200"/>
              </a:spcBef>
              <a:spcAft>
                <a:spcPts val="0"/>
              </a:spcAft>
              <a:buNone/>
            </a:pPr>
            <a:endParaRPr sz="1500"/>
          </a:p>
          <a:p>
            <a:pPr marL="457200" lvl="0" indent="-349250" algn="l" rtl="0">
              <a:spcBef>
                <a:spcPts val="1200"/>
              </a:spcBef>
              <a:spcAft>
                <a:spcPts val="0"/>
              </a:spcAft>
              <a:buSzPts val="1900"/>
              <a:buChar char="●"/>
            </a:pPr>
            <a:r>
              <a:rPr lang="en" sz="1900"/>
              <a:t>Main Results:</a:t>
            </a:r>
            <a:endParaRPr sz="1900"/>
          </a:p>
          <a:p>
            <a:pPr marL="914400" lvl="1" indent="-323850" algn="l" rtl="0">
              <a:spcBef>
                <a:spcPts val="0"/>
              </a:spcBef>
              <a:spcAft>
                <a:spcPts val="0"/>
              </a:spcAft>
              <a:buSzPts val="1500"/>
              <a:buChar char="○"/>
            </a:pPr>
            <a:r>
              <a:rPr lang="en" sz="1500"/>
              <a:t>The majorities are quality conscious and economical buyers. </a:t>
            </a:r>
            <a:endParaRPr sz="1500"/>
          </a:p>
          <a:p>
            <a:pPr marL="914400" lvl="1" indent="-323850" algn="l" rtl="0">
              <a:spcBef>
                <a:spcPts val="0"/>
              </a:spcBef>
              <a:spcAft>
                <a:spcPts val="0"/>
              </a:spcAft>
              <a:buSzPts val="1500"/>
              <a:buChar char="○"/>
            </a:pPr>
            <a:r>
              <a:rPr lang="en" sz="1500"/>
              <a:t>Budgets (in CAD): 2 responses for 25,000, 2 responses for 30,000, 2 responses for 45,000, 1 response for 55,000. Average: 36,400</a:t>
            </a:r>
            <a:endParaRPr sz="1500"/>
          </a:p>
          <a:p>
            <a:pPr marL="914400" lvl="1" indent="-323850" algn="l" rtl="0">
              <a:spcBef>
                <a:spcPts val="0"/>
              </a:spcBef>
              <a:spcAft>
                <a:spcPts val="0"/>
              </a:spcAft>
              <a:buSzPts val="1500"/>
              <a:buChar char="○"/>
            </a:pPr>
            <a:r>
              <a:rPr lang="en" sz="1500"/>
              <a:t>Phrases frequently mentioned: “medium size” (4), care about “leg room/space” (4)</a:t>
            </a:r>
            <a:endParaRPr sz="1500"/>
          </a:p>
          <a:p>
            <a:pPr marL="914400" lvl="1" indent="-323850" algn="l" rtl="0">
              <a:spcBef>
                <a:spcPts val="0"/>
              </a:spcBef>
              <a:spcAft>
                <a:spcPts val="0"/>
              </a:spcAft>
              <a:buSzPts val="1500"/>
              <a:buChar char="○"/>
            </a:pPr>
            <a:r>
              <a:rPr lang="en" sz="1500"/>
              <a:t>Seat number preferences range from 5 to 8. 5 is the mode. </a:t>
            </a:r>
            <a:endParaRPr sz="1500"/>
          </a:p>
          <a:p>
            <a:pPr marL="914400" lvl="1" indent="-323850" algn="l" rtl="0">
              <a:spcBef>
                <a:spcPts val="0"/>
              </a:spcBef>
              <a:spcAft>
                <a:spcPts val="0"/>
              </a:spcAft>
              <a:buSzPts val="1500"/>
              <a:buChar char="○"/>
            </a:pPr>
            <a:r>
              <a:rPr lang="en" sz="1500"/>
              <a:t>Popular features: backup camera (6), blind sight monitoring (5), navigation system (4), sunroof (3)</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Focus Group Debrief (Video Chat)</a:t>
            </a:r>
            <a:endParaRPr/>
          </a:p>
        </p:txBody>
      </p:sp>
      <p:sp>
        <p:nvSpPr>
          <p:cNvPr id="260" name="Google Shape;260;p3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a:t>Link to the chat: https://drive.google.com/file/d/1y-AeHAaUUY8BflD7ogWG_PVb_OWyKyWb/view?usp=sharing</a:t>
            </a:r>
            <a:endParaRPr/>
          </a:p>
          <a:p>
            <a:pPr marL="457200" lvl="0" indent="-334327" algn="l" rtl="0">
              <a:spcBef>
                <a:spcPts val="0"/>
              </a:spcBef>
              <a:spcAft>
                <a:spcPts val="0"/>
              </a:spcAft>
              <a:buSzPct val="100000"/>
              <a:buChar char="●"/>
            </a:pPr>
            <a:r>
              <a:rPr lang="en"/>
              <a:t>The video focus group interviewed 5 team members with questions focus on car needs in general and microvan needs and preferences specifically.</a:t>
            </a:r>
            <a:endParaRPr/>
          </a:p>
          <a:p>
            <a:pPr marL="457200" lvl="0" indent="-334327" algn="l" rtl="0">
              <a:spcBef>
                <a:spcPts val="0"/>
              </a:spcBef>
              <a:spcAft>
                <a:spcPts val="0"/>
              </a:spcAft>
              <a:buSzPct val="100000"/>
              <a:buChar char="●"/>
            </a:pPr>
            <a:r>
              <a:rPr lang="en"/>
              <a:t>For car needs in general, most interviewees want at least one vehicle in Vancouver, and most want them to be SUV or roomy vehicles.</a:t>
            </a:r>
            <a:endParaRPr/>
          </a:p>
          <a:p>
            <a:pPr marL="457200" lvl="0" indent="-334327" algn="l" rtl="0">
              <a:spcBef>
                <a:spcPts val="0"/>
              </a:spcBef>
              <a:spcAft>
                <a:spcPts val="0"/>
              </a:spcAft>
              <a:buSzPct val="100000"/>
              <a:buChar char="●"/>
            </a:pPr>
            <a:r>
              <a:rPr lang="en"/>
              <a:t>For microvan concept, most think the concept works in Canada, especially for families’ daily uses. Electric/hybrid microvan are preferred. Most interviewees want it to be 5 seaters and economical.</a:t>
            </a:r>
            <a:endParaRPr/>
          </a:p>
          <a:p>
            <a:pPr marL="457200" lvl="0" indent="-334327" algn="l" rtl="0">
              <a:spcBef>
                <a:spcPts val="0"/>
              </a:spcBef>
              <a:spcAft>
                <a:spcPts val="0"/>
              </a:spcAft>
              <a:buSzPct val="100000"/>
              <a:buChar char="●"/>
            </a:pPr>
            <a:r>
              <a:rPr lang="en"/>
              <a:t>For buying intention of microvan, most interviewees want to buy one if available in Canadian market.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sp>
        <p:nvSpPr>
          <p:cNvPr id="81" name="Google Shape;81;p15"/>
          <p:cNvSpPr txBox="1">
            <a:spLocks noGrp="1"/>
          </p:cNvSpPr>
          <p:nvPr>
            <p:ph type="body" idx="1"/>
          </p:nvPr>
        </p:nvSpPr>
        <p:spPr>
          <a:xfrm>
            <a:off x="4358875" y="3107500"/>
            <a:ext cx="4672800" cy="19551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Neither did we find outliers by examining the histogram of variables.</a:t>
            </a:r>
            <a:endParaRPr/>
          </a:p>
          <a:p>
            <a:pPr marL="0" lvl="0" indent="0" algn="l" rtl="0">
              <a:spcBef>
                <a:spcPts val="1200"/>
              </a:spcBef>
              <a:spcAft>
                <a:spcPts val="1200"/>
              </a:spcAft>
              <a:buNone/>
            </a:pPr>
            <a:r>
              <a:rPr lang="en"/>
              <a:t>We also took a closer look at the overall row mean and row sum. We did not find any respondent who showed no understanding of the survey.</a:t>
            </a:r>
            <a:endParaRPr/>
          </a:p>
        </p:txBody>
      </p:sp>
      <p:pic>
        <p:nvPicPr>
          <p:cNvPr id="82" name="Google Shape;82;p15"/>
          <p:cNvPicPr preferRelativeResize="0"/>
          <p:nvPr/>
        </p:nvPicPr>
        <p:blipFill>
          <a:blip r:embed="rId3">
            <a:alphaModFix/>
          </a:blip>
          <a:stretch>
            <a:fillRect/>
          </a:stretch>
        </p:blipFill>
        <p:spPr>
          <a:xfrm>
            <a:off x="879625" y="1152475"/>
            <a:ext cx="2861911" cy="1955050"/>
          </a:xfrm>
          <a:prstGeom prst="rect">
            <a:avLst/>
          </a:prstGeom>
          <a:noFill/>
          <a:ln>
            <a:noFill/>
          </a:ln>
        </p:spPr>
      </p:pic>
      <p:pic>
        <p:nvPicPr>
          <p:cNvPr id="83" name="Google Shape;83;p15"/>
          <p:cNvPicPr preferRelativeResize="0"/>
          <p:nvPr/>
        </p:nvPicPr>
        <p:blipFill>
          <a:blip r:embed="rId4">
            <a:alphaModFix/>
          </a:blip>
          <a:stretch>
            <a:fillRect/>
          </a:stretch>
        </p:blipFill>
        <p:spPr>
          <a:xfrm>
            <a:off x="879625" y="3107525"/>
            <a:ext cx="2861922" cy="1955050"/>
          </a:xfrm>
          <a:prstGeom prst="rect">
            <a:avLst/>
          </a:prstGeom>
          <a:noFill/>
          <a:ln>
            <a:noFill/>
          </a:ln>
        </p:spPr>
      </p:pic>
      <p:pic>
        <p:nvPicPr>
          <p:cNvPr id="84" name="Google Shape;84;p15"/>
          <p:cNvPicPr preferRelativeResize="0"/>
          <p:nvPr/>
        </p:nvPicPr>
        <p:blipFill>
          <a:blip r:embed="rId5">
            <a:alphaModFix/>
          </a:blip>
          <a:stretch>
            <a:fillRect/>
          </a:stretch>
        </p:blipFill>
        <p:spPr>
          <a:xfrm>
            <a:off x="4460175" y="1152475"/>
            <a:ext cx="2861903" cy="1955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Full Model</a:t>
            </a:r>
            <a:endParaRPr/>
          </a:p>
        </p:txBody>
      </p:sp>
      <p:sp>
        <p:nvSpPr>
          <p:cNvPr id="90" name="Google Shape;90;p16"/>
          <p:cNvSpPr txBox="1">
            <a:spLocks noGrp="1"/>
          </p:cNvSpPr>
          <p:nvPr>
            <p:ph type="body" idx="1"/>
          </p:nvPr>
        </p:nvSpPr>
        <p:spPr>
          <a:xfrm>
            <a:off x="4220650" y="961575"/>
            <a:ext cx="4752300" cy="39915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sz="1100"/>
              <a:t>All 400 records of 30 variables are in this full regression model.</a:t>
            </a:r>
            <a:endParaRPr sz="1100"/>
          </a:p>
          <a:p>
            <a:pPr marL="457200" lvl="0" indent="-298450" algn="l" rtl="0">
              <a:spcBef>
                <a:spcPts val="0"/>
              </a:spcBef>
              <a:spcAft>
                <a:spcPts val="0"/>
              </a:spcAft>
              <a:buSzPts val="1100"/>
              <a:buChar char="●"/>
            </a:pPr>
            <a:r>
              <a:rPr lang="en" sz="1100"/>
              <a:t>In general, all signs on coefficients are making sense to a concept of microvan. In particular,</a:t>
            </a:r>
            <a:endParaRPr sz="1100"/>
          </a:p>
          <a:p>
            <a:pPr marL="914400" lvl="1" indent="-292100" algn="l" rtl="0">
              <a:spcBef>
                <a:spcPts val="0"/>
              </a:spcBef>
              <a:spcAft>
                <a:spcPts val="0"/>
              </a:spcAft>
              <a:buSzPts val="1000"/>
              <a:buChar char="○"/>
            </a:pPr>
            <a:r>
              <a:rPr lang="en" sz="1000" b="1" i="1"/>
              <a:t>Signs that support concept of microvan in car size</a:t>
            </a:r>
            <a:r>
              <a:rPr lang="en" sz="1000"/>
              <a:t> -  </a:t>
            </a:r>
            <a:r>
              <a:rPr lang="en" sz="900"/>
              <a:t>nordtrps / suvcmpct/ needbetw / noparkrm / homlrgst</a:t>
            </a:r>
            <a:endParaRPr sz="900"/>
          </a:p>
          <a:p>
            <a:pPr marL="914400" lvl="1" indent="-292100" algn="l" rtl="0">
              <a:spcBef>
                <a:spcPts val="0"/>
              </a:spcBef>
              <a:spcAft>
                <a:spcPts val="0"/>
              </a:spcAft>
              <a:buSzPts val="1000"/>
              <a:buChar char="○"/>
            </a:pPr>
            <a:r>
              <a:rPr lang="en" sz="1000" b="1" i="1"/>
              <a:t>Signs of personality of the supporters of microvan - </a:t>
            </a:r>
            <a:r>
              <a:rPr lang="en" sz="900"/>
              <a:t>twoincom / imprtapp / stylclth / passnimp / carefmny  </a:t>
            </a:r>
            <a:endParaRPr sz="900" b="1" i="1"/>
          </a:p>
          <a:p>
            <a:pPr marL="914400" lvl="1" indent="-292100" algn="l" rtl="0">
              <a:spcBef>
                <a:spcPts val="0"/>
              </a:spcBef>
              <a:spcAft>
                <a:spcPts val="0"/>
              </a:spcAft>
              <a:buSzPts val="1000"/>
              <a:buChar char="○"/>
            </a:pPr>
            <a:r>
              <a:rPr lang="en" sz="1000" b="1" i="1"/>
              <a:t>Signs that indicates uniqueness of microvan features </a:t>
            </a:r>
            <a:r>
              <a:rPr lang="en" sz="1000"/>
              <a:t>- </a:t>
            </a:r>
            <a:r>
              <a:rPr lang="en" sz="900"/>
              <a:t>lthrbetr / buyhghnd / pricequal / prmsound</a:t>
            </a:r>
            <a:r>
              <a:rPr lang="en" sz="1000"/>
              <a:t>   </a:t>
            </a:r>
            <a:endParaRPr sz="1000"/>
          </a:p>
          <a:p>
            <a:pPr marL="914400" lvl="1" indent="-292100" algn="l" rtl="0">
              <a:spcBef>
                <a:spcPts val="0"/>
              </a:spcBef>
              <a:spcAft>
                <a:spcPts val="0"/>
              </a:spcAft>
              <a:buSzPts val="1000"/>
              <a:buChar char="○"/>
            </a:pPr>
            <a:r>
              <a:rPr lang="en" sz="1000"/>
              <a:t>Only few exceptions that seems contradicting with the concept of microvan</a:t>
            </a:r>
            <a:endParaRPr sz="1000"/>
          </a:p>
          <a:p>
            <a:pPr marL="1143000" lvl="2" indent="-285750" algn="l" rtl="0">
              <a:spcBef>
                <a:spcPts val="0"/>
              </a:spcBef>
              <a:spcAft>
                <a:spcPts val="0"/>
              </a:spcAft>
              <a:buSzPts val="900"/>
              <a:buChar char="■"/>
            </a:pPr>
            <a:r>
              <a:rPr lang="en" sz="900"/>
              <a:t>secbiggr (negative) - likes wants bigger car</a:t>
            </a:r>
            <a:endParaRPr sz="900"/>
          </a:p>
          <a:p>
            <a:pPr marL="1143000" lvl="2" indent="-285750" algn="l" rtl="0">
              <a:spcBef>
                <a:spcPts val="0"/>
              </a:spcBef>
              <a:spcAft>
                <a:spcPts val="0"/>
              </a:spcAft>
              <a:buSzPts val="900"/>
              <a:buChar char="■"/>
            </a:pPr>
            <a:r>
              <a:rPr lang="en" sz="900"/>
              <a:t>perfimpt (positive) - actually concerns power/ acceleration</a:t>
            </a:r>
            <a:endParaRPr sz="900"/>
          </a:p>
          <a:p>
            <a:pPr marL="1143000" lvl="2" indent="-285750" algn="l" rtl="0">
              <a:spcBef>
                <a:spcPts val="0"/>
              </a:spcBef>
              <a:spcAft>
                <a:spcPts val="0"/>
              </a:spcAft>
              <a:buSzPts val="900"/>
              <a:buChar char="■"/>
            </a:pPr>
            <a:r>
              <a:rPr lang="en" sz="900"/>
              <a:t>kidsbulk (negative) - need bigger car to hold kid’s stuff</a:t>
            </a:r>
            <a:endParaRPr sz="900"/>
          </a:p>
          <a:p>
            <a:pPr marL="1143000" lvl="2" indent="-285750" algn="l" rtl="0">
              <a:spcBef>
                <a:spcPts val="0"/>
              </a:spcBef>
              <a:spcAft>
                <a:spcPts val="0"/>
              </a:spcAft>
              <a:buSzPts val="900"/>
              <a:buChar char="■"/>
            </a:pPr>
            <a:r>
              <a:rPr lang="en" sz="900"/>
              <a:t>aftrschl (negative) - kids generally have more after-school activities</a:t>
            </a:r>
            <a:endParaRPr sz="900"/>
          </a:p>
          <a:p>
            <a:pPr marL="457200" lvl="0" indent="-298450" algn="l" rtl="0">
              <a:spcBef>
                <a:spcPts val="0"/>
              </a:spcBef>
              <a:spcAft>
                <a:spcPts val="0"/>
              </a:spcAft>
              <a:buSzPts val="1100"/>
              <a:buChar char="●"/>
            </a:pPr>
            <a:r>
              <a:rPr lang="en" sz="1100"/>
              <a:t>However, </a:t>
            </a:r>
            <a:r>
              <a:rPr lang="en" sz="1100" b="1" u="sng"/>
              <a:t>the important fact is</a:t>
            </a:r>
            <a:r>
              <a:rPr lang="en" sz="1100"/>
              <a:t>, only too few (2) of these coefficients are statistically significant by p values. We will hope to conduct factor analysis to  identify and take away any correlations between some of these variables and narrow down to a few factors for this study.  </a:t>
            </a:r>
            <a:endParaRPr sz="1100"/>
          </a:p>
        </p:txBody>
      </p:sp>
      <p:pic>
        <p:nvPicPr>
          <p:cNvPr id="91" name="Google Shape;91;p16"/>
          <p:cNvPicPr preferRelativeResize="0"/>
          <p:nvPr/>
        </p:nvPicPr>
        <p:blipFill>
          <a:blip r:embed="rId3">
            <a:alphaModFix/>
          </a:blip>
          <a:stretch>
            <a:fillRect/>
          </a:stretch>
        </p:blipFill>
        <p:spPr>
          <a:xfrm>
            <a:off x="592650" y="1011950"/>
            <a:ext cx="3113699" cy="2544625"/>
          </a:xfrm>
          <a:prstGeom prst="rect">
            <a:avLst/>
          </a:prstGeom>
          <a:noFill/>
          <a:ln>
            <a:noFill/>
          </a:ln>
        </p:spPr>
      </p:pic>
      <p:pic>
        <p:nvPicPr>
          <p:cNvPr id="92" name="Google Shape;92;p16"/>
          <p:cNvPicPr preferRelativeResize="0"/>
          <p:nvPr/>
        </p:nvPicPr>
        <p:blipFill>
          <a:blip r:embed="rId4">
            <a:alphaModFix/>
          </a:blip>
          <a:stretch>
            <a:fillRect/>
          </a:stretch>
        </p:blipFill>
        <p:spPr>
          <a:xfrm>
            <a:off x="592650" y="3556575"/>
            <a:ext cx="3113700" cy="14866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Factor Analysis - Evaluate Data</a:t>
            </a:r>
            <a:endParaRPr/>
          </a:p>
        </p:txBody>
      </p:sp>
      <p:sp>
        <p:nvSpPr>
          <p:cNvPr id="98" name="Google Shape;98;p17"/>
          <p:cNvSpPr txBox="1">
            <a:spLocks noGrp="1"/>
          </p:cNvSpPr>
          <p:nvPr>
            <p:ph type="body" idx="1"/>
          </p:nvPr>
        </p:nvSpPr>
        <p:spPr>
          <a:xfrm>
            <a:off x="4572000" y="1152475"/>
            <a:ext cx="4260300" cy="20943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Bartlett’s Test of Sphericity: p-value&lt;0.05</a:t>
            </a:r>
            <a:endParaRPr sz="1600"/>
          </a:p>
          <a:p>
            <a:pPr marL="457200" lvl="0" indent="-330200" algn="l" rtl="0">
              <a:spcBef>
                <a:spcPts val="0"/>
              </a:spcBef>
              <a:spcAft>
                <a:spcPts val="0"/>
              </a:spcAft>
              <a:buSzPts val="1600"/>
              <a:buChar char="●"/>
            </a:pPr>
            <a:r>
              <a:rPr lang="en" sz="1600"/>
              <a:t>At least some of the variables have strong correlations, and thus correlation matrix is different from identity matrix.</a:t>
            </a:r>
            <a:endParaRPr sz="1600"/>
          </a:p>
        </p:txBody>
      </p:sp>
      <p:pic>
        <p:nvPicPr>
          <p:cNvPr id="99" name="Google Shape;99;p17"/>
          <p:cNvPicPr preferRelativeResize="0"/>
          <p:nvPr/>
        </p:nvPicPr>
        <p:blipFill>
          <a:blip r:embed="rId3">
            <a:alphaModFix/>
          </a:blip>
          <a:stretch>
            <a:fillRect/>
          </a:stretch>
        </p:blipFill>
        <p:spPr>
          <a:xfrm>
            <a:off x="311700" y="1286800"/>
            <a:ext cx="4118621" cy="1564500"/>
          </a:xfrm>
          <a:prstGeom prst="rect">
            <a:avLst/>
          </a:prstGeom>
          <a:noFill/>
          <a:ln>
            <a:noFill/>
          </a:ln>
        </p:spPr>
      </p:pic>
      <p:pic>
        <p:nvPicPr>
          <p:cNvPr id="100" name="Google Shape;100;p17"/>
          <p:cNvPicPr preferRelativeResize="0"/>
          <p:nvPr/>
        </p:nvPicPr>
        <p:blipFill>
          <a:blip r:embed="rId4">
            <a:alphaModFix/>
          </a:blip>
          <a:stretch>
            <a:fillRect/>
          </a:stretch>
        </p:blipFill>
        <p:spPr>
          <a:xfrm>
            <a:off x="311700" y="2985838"/>
            <a:ext cx="4324495" cy="1442201"/>
          </a:xfrm>
          <a:prstGeom prst="rect">
            <a:avLst/>
          </a:prstGeom>
          <a:noFill/>
          <a:ln>
            <a:noFill/>
          </a:ln>
        </p:spPr>
      </p:pic>
      <p:sp>
        <p:nvSpPr>
          <p:cNvPr id="101" name="Google Shape;101;p17"/>
          <p:cNvSpPr txBox="1">
            <a:spLocks noGrp="1"/>
          </p:cNvSpPr>
          <p:nvPr>
            <p:ph type="body" idx="1"/>
          </p:nvPr>
        </p:nvSpPr>
        <p:spPr>
          <a:xfrm>
            <a:off x="4572000" y="3143575"/>
            <a:ext cx="3690300" cy="15645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KMO values are all above 0.6</a:t>
            </a:r>
            <a:endParaRPr sz="1600"/>
          </a:p>
          <a:p>
            <a:pPr marL="457200" lvl="0" indent="-330200" algn="l" rtl="0">
              <a:spcBef>
                <a:spcPts val="0"/>
              </a:spcBef>
              <a:spcAft>
                <a:spcPts val="0"/>
              </a:spcAft>
              <a:buSzPts val="1600"/>
              <a:buChar char="●"/>
            </a:pPr>
            <a:r>
              <a:rPr lang="en" sz="1600"/>
              <a:t>The proportion of variance being common variance is low. Samples are adequate.</a:t>
            </a:r>
            <a:endParaRPr sz="1600"/>
          </a:p>
        </p:txBody>
      </p:sp>
      <p:sp>
        <p:nvSpPr>
          <p:cNvPr id="102" name="Google Shape;102;p17"/>
          <p:cNvSpPr txBox="1"/>
          <p:nvPr/>
        </p:nvSpPr>
        <p:spPr>
          <a:xfrm>
            <a:off x="311700" y="4562575"/>
            <a:ext cx="7342200" cy="4464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0"/>
              </a:spcBef>
              <a:spcAft>
                <a:spcPts val="0"/>
              </a:spcAft>
              <a:buClr>
                <a:schemeClr val="dk2"/>
              </a:buClr>
              <a:buSzPts val="1700"/>
              <a:buChar char="●"/>
            </a:pPr>
            <a:r>
              <a:rPr lang="en" sz="1700">
                <a:solidFill>
                  <a:schemeClr val="dk2"/>
                </a:solidFill>
              </a:rPr>
              <a:t>Conclusion: we can proceed to factor analysis.</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Factor Analysis - Eigen Values</a:t>
            </a:r>
            <a:endParaRPr/>
          </a:p>
        </p:txBody>
      </p:sp>
      <p:sp>
        <p:nvSpPr>
          <p:cNvPr id="108" name="Google Shape;108;p18"/>
          <p:cNvSpPr txBox="1">
            <a:spLocks noGrp="1"/>
          </p:cNvSpPr>
          <p:nvPr>
            <p:ph type="body" idx="1"/>
          </p:nvPr>
        </p:nvSpPr>
        <p:spPr>
          <a:xfrm>
            <a:off x="4768450" y="1152475"/>
            <a:ext cx="4063800" cy="3416400"/>
          </a:xfrm>
          <a:prstGeom prst="rect">
            <a:avLst/>
          </a:prstGeom>
        </p:spPr>
        <p:txBody>
          <a:bodyPr spcFirstLastPara="1" wrap="square" lIns="91425" tIns="91425" rIns="91425" bIns="91425" anchor="t" anchorCtr="0">
            <a:normAutofit lnSpcReduction="10000"/>
          </a:bodyPr>
          <a:lstStyle/>
          <a:p>
            <a:pPr marL="457200" lvl="0" indent="-336550" algn="l" rtl="0">
              <a:spcBef>
                <a:spcPts val="0"/>
              </a:spcBef>
              <a:spcAft>
                <a:spcPts val="0"/>
              </a:spcAft>
              <a:buSzPts val="1700"/>
              <a:buChar char="●"/>
            </a:pPr>
            <a:r>
              <a:rPr lang="en" sz="1700"/>
              <a:t>5 factors have Eigen values &gt; 1, so they convey more information than an individual variable.</a:t>
            </a:r>
            <a:endParaRPr sz="1700"/>
          </a:p>
          <a:p>
            <a:pPr marL="457200" lvl="0" indent="-336550" algn="l" rtl="0">
              <a:spcBef>
                <a:spcPts val="1000"/>
              </a:spcBef>
              <a:spcAft>
                <a:spcPts val="0"/>
              </a:spcAft>
              <a:buSzPts val="1700"/>
              <a:buChar char="●"/>
            </a:pPr>
            <a:r>
              <a:rPr lang="en" sz="1700"/>
              <a:t>We tried 6 factors as cutoffs. It turned out that the 6th factor has Eigen value of 0.63 and it’s only highly correlated with variable “nohummer”.</a:t>
            </a:r>
            <a:endParaRPr sz="1700"/>
          </a:p>
          <a:p>
            <a:pPr marL="457200" lvl="0" indent="-336550" algn="l" rtl="0">
              <a:spcBef>
                <a:spcPts val="1000"/>
              </a:spcBef>
              <a:spcAft>
                <a:spcPts val="1000"/>
              </a:spcAft>
              <a:buSzPts val="1700"/>
              <a:buChar char="●"/>
            </a:pPr>
            <a:r>
              <a:rPr lang="en" sz="1700"/>
              <a:t>Therefore, we chose 5 as number of factors. </a:t>
            </a:r>
            <a:endParaRPr sz="1700"/>
          </a:p>
        </p:txBody>
      </p:sp>
      <p:pic>
        <p:nvPicPr>
          <p:cNvPr id="109" name="Google Shape;109;p18"/>
          <p:cNvPicPr preferRelativeResize="0"/>
          <p:nvPr/>
        </p:nvPicPr>
        <p:blipFill>
          <a:blip r:embed="rId3">
            <a:alphaModFix/>
          </a:blip>
          <a:stretch>
            <a:fillRect/>
          </a:stretch>
        </p:blipFill>
        <p:spPr>
          <a:xfrm>
            <a:off x="85725" y="1279525"/>
            <a:ext cx="4629150" cy="3162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9"/>
          <p:cNvPicPr preferRelativeResize="0"/>
          <p:nvPr/>
        </p:nvPicPr>
        <p:blipFill rotWithShape="1">
          <a:blip r:embed="rId3">
            <a:alphaModFix/>
          </a:blip>
          <a:srcRect r="18440"/>
          <a:stretch/>
        </p:blipFill>
        <p:spPr>
          <a:xfrm>
            <a:off x="311712" y="1017725"/>
            <a:ext cx="3133804" cy="3986474"/>
          </a:xfrm>
          <a:prstGeom prst="rect">
            <a:avLst/>
          </a:prstGeom>
          <a:noFill/>
          <a:ln>
            <a:noFill/>
          </a:ln>
        </p:spPr>
      </p:pic>
      <p:sp>
        <p:nvSpPr>
          <p:cNvPr id="115" name="Google Shape;115;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Factor Analysis - RC1</a:t>
            </a:r>
            <a:endParaRPr/>
          </a:p>
        </p:txBody>
      </p:sp>
      <p:sp>
        <p:nvSpPr>
          <p:cNvPr id="116" name="Google Shape;116;p19"/>
          <p:cNvSpPr txBox="1">
            <a:spLocks noGrp="1"/>
          </p:cNvSpPr>
          <p:nvPr>
            <p:ph type="body" idx="1"/>
          </p:nvPr>
        </p:nvSpPr>
        <p:spPr>
          <a:xfrm>
            <a:off x="3689600" y="1152475"/>
            <a:ext cx="5142600" cy="3851700"/>
          </a:xfrm>
          <a:prstGeom prst="rect">
            <a:avLst/>
          </a:prstGeom>
        </p:spPr>
        <p:txBody>
          <a:bodyPr spcFirstLastPara="1" wrap="square" lIns="91425" tIns="91425" rIns="91425" bIns="91425" anchor="t" anchorCtr="0">
            <a:normAutofit/>
          </a:bodyPr>
          <a:lstStyle/>
          <a:p>
            <a:pPr marL="457200" lvl="0" indent="-342900" algn="l" rtl="0">
              <a:lnSpc>
                <a:spcPct val="95000"/>
              </a:lnSpc>
              <a:spcBef>
                <a:spcPts val="0"/>
              </a:spcBef>
              <a:spcAft>
                <a:spcPts val="0"/>
              </a:spcAft>
              <a:buSzPts val="1800"/>
              <a:buChar char="●"/>
            </a:pPr>
            <a:r>
              <a:rPr lang="en"/>
              <a:t>Factor 1 has high </a:t>
            </a:r>
            <a:r>
              <a:rPr lang="en" b="1"/>
              <a:t>negative correlation </a:t>
            </a:r>
            <a:r>
              <a:rPr lang="en"/>
              <a:t>with carefmny (Careful with money) and high</a:t>
            </a:r>
            <a:r>
              <a:rPr lang="en" b="1"/>
              <a:t> positive correlation</a:t>
            </a:r>
            <a:r>
              <a:rPr lang="en" i="1"/>
              <a:t> </a:t>
            </a:r>
            <a:r>
              <a:rPr lang="en"/>
              <a:t>with buyghgnd (buy higher-end cars), pricqual (Car prices strongly reflect underlying production quality), lthrbetr (Leather seats are dramatically better than cloth), and twoincom (Our family would find it hard to subsist on just one income).</a:t>
            </a:r>
            <a:endParaRPr/>
          </a:p>
          <a:p>
            <a:pPr marL="457200" lvl="0" indent="0" algn="l" rtl="0">
              <a:lnSpc>
                <a:spcPct val="95000"/>
              </a:lnSpc>
              <a:spcBef>
                <a:spcPts val="1200"/>
              </a:spcBef>
              <a:spcAft>
                <a:spcPts val="0"/>
              </a:spcAft>
              <a:buNone/>
            </a:pPr>
            <a:endParaRPr/>
          </a:p>
          <a:p>
            <a:pPr marL="457200" lvl="0" indent="-342900" algn="l" rtl="0">
              <a:lnSpc>
                <a:spcPct val="95000"/>
              </a:lnSpc>
              <a:spcBef>
                <a:spcPts val="1200"/>
              </a:spcBef>
              <a:spcAft>
                <a:spcPts val="0"/>
              </a:spcAft>
              <a:buSzPts val="1800"/>
              <a:buChar char="●"/>
            </a:pPr>
            <a:r>
              <a:rPr lang="en"/>
              <a:t>Factor 1 is related to </a:t>
            </a:r>
            <a:r>
              <a:rPr lang="en" b="1"/>
              <a:t>price premium for quality.</a:t>
            </a:r>
            <a:endParaRPr/>
          </a:p>
        </p:txBody>
      </p:sp>
      <p:sp>
        <p:nvSpPr>
          <p:cNvPr id="117" name="Google Shape;117;p19"/>
          <p:cNvSpPr/>
          <p:nvPr/>
        </p:nvSpPr>
        <p:spPr>
          <a:xfrm>
            <a:off x="846525" y="2669050"/>
            <a:ext cx="535800" cy="1608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846525" y="3320025"/>
            <a:ext cx="535800" cy="1608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846525" y="3708175"/>
            <a:ext cx="535800" cy="1608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846525" y="4223425"/>
            <a:ext cx="535800" cy="1608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846525" y="2018075"/>
            <a:ext cx="535800" cy="1608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20"/>
          <p:cNvPicPr preferRelativeResize="0"/>
          <p:nvPr/>
        </p:nvPicPr>
        <p:blipFill rotWithShape="1">
          <a:blip r:embed="rId3">
            <a:alphaModFix/>
          </a:blip>
          <a:srcRect r="18440"/>
          <a:stretch/>
        </p:blipFill>
        <p:spPr>
          <a:xfrm>
            <a:off x="311712" y="1017725"/>
            <a:ext cx="3133804" cy="3986474"/>
          </a:xfrm>
          <a:prstGeom prst="rect">
            <a:avLst/>
          </a:prstGeom>
          <a:noFill/>
          <a:ln>
            <a:noFill/>
          </a:ln>
        </p:spPr>
      </p:pic>
      <p:sp>
        <p:nvSpPr>
          <p:cNvPr id="127" name="Google Shape;127;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Factor Analysis - RC2</a:t>
            </a:r>
            <a:endParaRPr/>
          </a:p>
        </p:txBody>
      </p:sp>
      <p:sp>
        <p:nvSpPr>
          <p:cNvPr id="128" name="Google Shape;128;p20"/>
          <p:cNvSpPr txBox="1">
            <a:spLocks noGrp="1"/>
          </p:cNvSpPr>
          <p:nvPr>
            <p:ph type="body" idx="1"/>
          </p:nvPr>
        </p:nvSpPr>
        <p:spPr>
          <a:xfrm>
            <a:off x="3785625" y="1152475"/>
            <a:ext cx="5046600" cy="3851700"/>
          </a:xfrm>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SzPct val="100000"/>
              <a:buChar char="●"/>
            </a:pPr>
            <a:r>
              <a:rPr lang="en"/>
              <a:t>Factor 2 has high </a:t>
            </a:r>
            <a:r>
              <a:rPr lang="en" b="1"/>
              <a:t>negative correlation</a:t>
            </a:r>
            <a:r>
              <a:rPr lang="en"/>
              <a:t> with next2str (Next car will be a two-seater) and high </a:t>
            </a:r>
            <a:r>
              <a:rPr lang="en" b="1"/>
              <a:t>positive correlation</a:t>
            </a:r>
            <a:r>
              <a:rPr lang="en"/>
              <a:t> with miniboxy (Current minivans are too boxy and large), suvcmpct (Like SUVs more than minivans since they're more compact), noparkrm (Current residence doesn't have a lot of parking room), secbiggr (Second car would need to be bigger than a standard sedan), needbetw (Needs to be something between a sedan and a minivan) and nohummer (Not interested in owning a vehicle like a Hummer)</a:t>
            </a:r>
            <a:endParaRPr/>
          </a:p>
          <a:p>
            <a:pPr marL="457200" lvl="0" indent="0" algn="l" rtl="0">
              <a:spcBef>
                <a:spcPts val="1200"/>
              </a:spcBef>
              <a:spcAft>
                <a:spcPts val="0"/>
              </a:spcAft>
              <a:buNone/>
            </a:pPr>
            <a:endParaRPr/>
          </a:p>
          <a:p>
            <a:pPr marL="457200" lvl="0" indent="-325755" algn="l" rtl="0">
              <a:spcBef>
                <a:spcPts val="1200"/>
              </a:spcBef>
              <a:spcAft>
                <a:spcPts val="0"/>
              </a:spcAft>
              <a:buSzPct val="100000"/>
              <a:buChar char="●"/>
            </a:pPr>
            <a:r>
              <a:rPr lang="en"/>
              <a:t>Factor 2 is related to </a:t>
            </a:r>
            <a:r>
              <a:rPr lang="en" b="1"/>
              <a:t>medium car size</a:t>
            </a:r>
            <a:endParaRPr b="1"/>
          </a:p>
        </p:txBody>
      </p:sp>
      <p:sp>
        <p:nvSpPr>
          <p:cNvPr id="129" name="Google Shape;129;p20"/>
          <p:cNvSpPr/>
          <p:nvPr/>
        </p:nvSpPr>
        <p:spPr>
          <a:xfrm>
            <a:off x="1360875" y="2168650"/>
            <a:ext cx="535800" cy="278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1360875" y="4843400"/>
            <a:ext cx="535800" cy="1608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1360875" y="3437900"/>
            <a:ext cx="535800" cy="1608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1360875" y="4350550"/>
            <a:ext cx="535800" cy="278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1360875" y="3975600"/>
            <a:ext cx="535800" cy="1608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1"/>
          <p:cNvPicPr preferRelativeResize="0"/>
          <p:nvPr/>
        </p:nvPicPr>
        <p:blipFill rotWithShape="1">
          <a:blip r:embed="rId3">
            <a:alphaModFix/>
          </a:blip>
          <a:srcRect r="18440"/>
          <a:stretch/>
        </p:blipFill>
        <p:spPr>
          <a:xfrm>
            <a:off x="311712" y="1017725"/>
            <a:ext cx="3133804" cy="3986474"/>
          </a:xfrm>
          <a:prstGeom prst="rect">
            <a:avLst/>
          </a:prstGeom>
          <a:noFill/>
          <a:ln>
            <a:noFill/>
          </a:ln>
        </p:spPr>
      </p:pic>
      <p:sp>
        <p:nvSpPr>
          <p:cNvPr id="139" name="Google Shape;139;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Factor Analysis - RC3</a:t>
            </a:r>
            <a:endParaRPr/>
          </a:p>
        </p:txBody>
      </p:sp>
      <p:sp>
        <p:nvSpPr>
          <p:cNvPr id="140" name="Google Shape;140;p21"/>
          <p:cNvSpPr txBox="1">
            <a:spLocks noGrp="1"/>
          </p:cNvSpPr>
          <p:nvPr>
            <p:ph type="body" idx="1"/>
          </p:nvPr>
        </p:nvSpPr>
        <p:spPr>
          <a:xfrm>
            <a:off x="3785625" y="1152475"/>
            <a:ext cx="5046600" cy="38517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a:t>Factor 3 has high </a:t>
            </a:r>
            <a:r>
              <a:rPr lang="en" b="1"/>
              <a:t>negative correlation</a:t>
            </a:r>
            <a:r>
              <a:rPr lang="en"/>
              <a:t> with nordtrps (We don‟t go on road trips with the family) and high </a:t>
            </a:r>
            <a:r>
              <a:rPr lang="en" b="1"/>
              <a:t>positive correlation</a:t>
            </a:r>
            <a:r>
              <a:rPr lang="en"/>
              <a:t> with kidtrans (We need a car that helps transport our kids and their friends), kidsbulk (Our kids tend to take a lot of bulky items and toys with them) and aftrschl (We engage in more after-school activities than most families)</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Factor 3 is related to </a:t>
            </a:r>
            <a:r>
              <a:rPr lang="en" b="1"/>
              <a:t>kids’ needs for vehicle.</a:t>
            </a:r>
            <a:endParaRPr b="1"/>
          </a:p>
        </p:txBody>
      </p:sp>
      <p:sp>
        <p:nvSpPr>
          <p:cNvPr id="141" name="Google Shape;141;p21"/>
          <p:cNvSpPr/>
          <p:nvPr/>
        </p:nvSpPr>
        <p:spPr>
          <a:xfrm>
            <a:off x="1909600" y="1152475"/>
            <a:ext cx="535800" cy="1608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a:off x="1909600" y="2410950"/>
            <a:ext cx="535800" cy="1608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1909600" y="3062850"/>
            <a:ext cx="535800" cy="1608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1909600" y="1909700"/>
            <a:ext cx="535800" cy="1608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2401</Words>
  <Application>Microsoft Office PowerPoint</Application>
  <PresentationFormat>On-screen Show (16:9)</PresentationFormat>
  <Paragraphs>212</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宋体</vt:lpstr>
      <vt:lpstr>Times New Roman</vt:lpstr>
      <vt:lpstr>PT Sans Narrow</vt:lpstr>
      <vt:lpstr>Open Sans</vt:lpstr>
      <vt:lpstr>Tropic</vt:lpstr>
      <vt:lpstr>Microvan Case</vt:lpstr>
      <vt:lpstr>Exploratory Data Analysis (EDA)</vt:lpstr>
      <vt:lpstr>EDA</vt:lpstr>
      <vt:lpstr>Full Model</vt:lpstr>
      <vt:lpstr>Factor Analysis - Evaluate Data</vt:lpstr>
      <vt:lpstr>Factor Analysis - Eigen Values</vt:lpstr>
      <vt:lpstr>Factor Analysis - RC1</vt:lpstr>
      <vt:lpstr>Factor Analysis - RC2</vt:lpstr>
      <vt:lpstr>Factor Analysis - RC3</vt:lpstr>
      <vt:lpstr>Factor Analysis - RC4</vt:lpstr>
      <vt:lpstr>Factor Analysis - RC5</vt:lpstr>
      <vt:lpstr>Regression using Factor Scores</vt:lpstr>
      <vt:lpstr>Market Segmentation - Hierarchical Cluster</vt:lpstr>
      <vt:lpstr>Market Segmentation - k-Means Clustering</vt:lpstr>
      <vt:lpstr>Concept Preference by Segments</vt:lpstr>
      <vt:lpstr>Cross tabulation of cluster membership and discrete  levels of mvliking </vt:lpstr>
      <vt:lpstr>Demographic by Segments</vt:lpstr>
      <vt:lpstr>Recommendations</vt:lpstr>
      <vt:lpstr>Assumptions and Limitations</vt:lpstr>
      <vt:lpstr>Research Design Improvement</vt:lpstr>
      <vt:lpstr>Appendix</vt:lpstr>
      <vt:lpstr>Variable Key</vt:lpstr>
      <vt:lpstr>Demographic Summary Table by Clusters</vt:lpstr>
      <vt:lpstr>Focus Group Result Debrief (Survey)</vt:lpstr>
      <vt:lpstr>Focus Group Debrief (Video Chat)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Microvan Case</dc:title>
  <cp:lastModifiedBy>User</cp:lastModifiedBy>
  <cp:revision>2</cp:revision>
  <dcterms:modified xsi:type="dcterms:W3CDTF">2021-05-12T05:28:07Z</dcterms:modified>
</cp:coreProperties>
</file>