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0.svg" ContentType="image/svg+xml"/>
  <Override PartName="/ppt/media/image2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16"/>
  </p:notesMasterIdLst>
  <p:sldIdLst>
    <p:sldId id="271" r:id="rId4"/>
    <p:sldId id="287" r:id="rId5"/>
    <p:sldId id="303" r:id="rId6"/>
    <p:sldId id="323" r:id="rId7"/>
    <p:sldId id="324" r:id="rId8"/>
    <p:sldId id="325" r:id="rId9"/>
    <p:sldId id="326" r:id="rId10"/>
    <p:sldId id="327" r:id="rId11"/>
    <p:sldId id="331" r:id="rId12"/>
    <p:sldId id="332" r:id="rId13"/>
    <p:sldId id="328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8" userDrawn="1">
          <p15:clr>
            <a:srgbClr val="A4A3A4"/>
          </p15:clr>
        </p15:guide>
        <p15:guide id="4" pos="117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8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686" userDrawn="1">
          <p15:clr>
            <a:srgbClr val="A4A3A4"/>
          </p15:clr>
        </p15:guide>
        <p15:guide id="11" pos="5572" userDrawn="1">
          <p15:clr>
            <a:srgbClr val="A4A3A4"/>
          </p15:clr>
        </p15:guide>
        <p15:guide id="12" pos="7299" userDrawn="1">
          <p15:clr>
            <a:srgbClr val="A4A3A4"/>
          </p15:clr>
        </p15:guide>
        <p15:guide id="13" orient="horz" pos="3945" userDrawn="1">
          <p15:clr>
            <a:srgbClr val="A4A3A4"/>
          </p15:clr>
        </p15:guide>
        <p15:guide id="15" pos="6489" userDrawn="1">
          <p15:clr>
            <a:srgbClr val="A4A3A4"/>
          </p15:clr>
        </p15:guide>
        <p15:guide id="16" orient="horz" pos="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096" y="176"/>
      </p:cViewPr>
      <p:guideLst>
        <p:guide pos="308"/>
        <p:guide pos="1179"/>
        <p:guide pos="2955"/>
        <p:guide pos="2084"/>
        <p:guide pos="3840"/>
        <p:guide pos="4686"/>
        <p:guide pos="5572"/>
        <p:guide pos="7299"/>
        <p:guide orient="horz" pos="3945"/>
        <p:guide pos="6489"/>
        <p:guide orient="horz"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/>
          <p:cNvCxnSpPr/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/>
          <p:cNvCxnSpPr/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/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/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1" name="Oval 5"/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0"/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6"/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3"/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4"/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5"/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6"/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7"/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8"/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9"/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40"/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1"/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42"/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3"/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44"/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45"/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6"/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/>
          <p:cNvCxnSpPr/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/>
          <p:cNvCxnSpPr/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/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/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/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US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  <a:endParaRPr lang="ru-RU" dirty="0"/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8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  <a:endParaRPr lang="ru-RU" dirty="0"/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  <a:endParaRPr lang="ru-RU" sz="3200" dirty="0">
              <a:solidFill>
                <a:srgbClr val="102D69"/>
              </a:solidFill>
              <a:latin typeface="HSE Sans" panose="02000000000000000000" pitchFamily="2" charset="0"/>
            </a:endParaRPr>
          </a:p>
          <a:p>
            <a:pPr lvl="0"/>
            <a:endParaRPr lang="ru-RU" dirty="0"/>
          </a:p>
        </p:txBody>
      </p:sp>
      <p:sp>
        <p:nvSpPr>
          <p:cNvPr id="24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/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/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5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/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/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/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US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  <a:endParaRPr lang="ru-RU" dirty="0"/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US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/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US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/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1" name="Oval 5"/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0"/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6"/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3"/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4"/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5"/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6"/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7"/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8"/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9"/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40"/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1"/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42"/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3"/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44"/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45"/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6"/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8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  <a:endParaRPr lang="ru-RU" dirty="0"/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  <a:endParaRPr lang="ru-RU" sz="3200" dirty="0">
              <a:solidFill>
                <a:srgbClr val="102D69"/>
              </a:solidFill>
              <a:latin typeface="HSE Sans" panose="02000000000000000000" pitchFamily="2" charset="0"/>
            </a:endParaRPr>
          </a:p>
          <a:p>
            <a:pPr lvl="0"/>
            <a:endParaRPr lang="ru-RU" dirty="0"/>
          </a:p>
        </p:txBody>
      </p:sp>
      <p:sp>
        <p:nvSpPr>
          <p:cNvPr id="24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/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/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/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5" name="Текст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6" name="Текст 35"/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/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/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US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/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/>
          <p:cNvCxnSpPr/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/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/>
          <p:cNvCxnSpPr/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/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/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/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US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/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tags" Target="../tags/tag15.xml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4.png"/><Relationship Id="rId3" Type="http://schemas.openxmlformats.org/officeDocument/2006/relationships/tags" Target="../tags/tag8.xml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065" y="2652395"/>
            <a:ext cx="7633970" cy="1024255"/>
          </a:xfrm>
        </p:spPr>
        <p:txBody>
          <a:bodyPr/>
          <a:lstStyle/>
          <a:p>
            <a:r>
              <a:rPr lang="ru-RU"/>
              <a:t>Редактор </a:t>
            </a:r>
            <a:r>
              <a:rPr lang="en-US"/>
              <a:t>GPX </a:t>
            </a:r>
            <a:r>
              <a:rPr lang="ru-RU"/>
              <a:t>файлов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Факультет информатики, математики и компьютерных наук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Нижний Новгород 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2024</a:t>
            </a:r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028065" y="4236085"/>
            <a:ext cx="7625080" cy="1468755"/>
          </a:xfrm>
        </p:spPr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Выполнила: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Студент группы 21ПИ2 Комарова Юлия Андреевна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Руководитель: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Доцент НИУ ВШЭ НН Лейкин Максим Валентинович</a:t>
            </a:r>
            <a:endParaRPr 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Замещающая рамка рисунка 7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0700" y="1908810"/>
            <a:ext cx="8611235" cy="456057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6105" y="1229995"/>
            <a:ext cx="7497445" cy="777240"/>
          </a:xfrm>
        </p:spPr>
        <p:txBody>
          <a:bodyPr/>
          <a:p>
            <a:r>
              <a:rPr lang="ru-RU" altLang="en-US" sz="2800"/>
              <a:t>Режим редактирования всего файла</a:t>
            </a:r>
            <a:endParaRPr lang="ru-RU" altLang="en-US" sz="2800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sp>
        <p:nvSpPr>
          <p:cNvPr id="6" name="Замещающий 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sp>
        <p:nvSpPr>
          <p:cNvPr id="7" name="Замещающий 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 altLang="en-US"/>
              <a:t>Режим редактирования всего файла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 altLang="en-US"/>
          </a:p>
          <a:p>
            <a:endParaRPr lang="ru-RU" altLang="en-US"/>
          </a:p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 altLang="en-US"/>
          </a:p>
          <a:p>
            <a:endParaRPr lang="ru-RU" altLang="en-US"/>
          </a:p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661795"/>
            <a:ext cx="4919980" cy="777240"/>
          </a:xfrm>
        </p:spPr>
        <p:txBody>
          <a:bodyPr/>
          <a:lstStyle/>
          <a:p>
            <a:r>
              <a:rPr lang="ru-RU" sz="2800"/>
              <a:t>Пути развития</a:t>
            </a:r>
            <a:endParaRPr lang="ru-RU" sz="280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890520"/>
            <a:ext cx="4866005" cy="2423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/>
              <a:t>Оптимизация </a:t>
            </a:r>
            <a:r>
              <a:rPr lang="en-US" sz="1800"/>
              <a:t>web-</a:t>
            </a:r>
            <a:r>
              <a:rPr lang="ru-RU" sz="1800"/>
              <a:t>приложения для повышения производительности</a:t>
            </a:r>
            <a:endParaRPr lang="ru-RU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/>
              <a:t>Улучшение U</a:t>
            </a:r>
            <a:r>
              <a:rPr lang="en-US" sz="1800"/>
              <a:t>ser Interface</a:t>
            </a:r>
            <a:r>
              <a:rPr lang="ru-RU" altLang="en-US" sz="1800"/>
              <a:t>, использование </a:t>
            </a:r>
            <a:r>
              <a:rPr lang="en-US" altLang="en-US" sz="1800"/>
              <a:t>web-</a:t>
            </a:r>
            <a:r>
              <a:rPr lang="ru-RU" altLang="en-US" sz="1800"/>
              <a:t>фреймворков для улучшения дизайна</a:t>
            </a:r>
            <a:endParaRPr lang="ru-RU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/>
              <a:t>Разработка мобильного приложения для платформ </a:t>
            </a:r>
            <a:r>
              <a:rPr lang="en-US" sz="1800"/>
              <a:t>Android </a:t>
            </a:r>
            <a:r>
              <a:rPr lang="ru-RU" sz="1800"/>
              <a:t>и </a:t>
            </a:r>
            <a:r>
              <a:rPr lang="en-US" sz="1800"/>
              <a:t>iOS</a:t>
            </a:r>
            <a:endParaRPr lang="en-US" sz="180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Пути развития</a:t>
            </a:r>
            <a:endParaRPr lang="ru-RU"/>
          </a:p>
        </p:txBody>
      </p:sp>
      <p:pic>
        <p:nvPicPr>
          <p:cNvPr id="11" name="Замещающая рамка рисунка 10" descr="Business vision-pana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94500" y="1344295"/>
            <a:ext cx="5348605" cy="5515610"/>
          </a:xfrm>
          <a:prstGeom prst="rect">
            <a:avLst/>
          </a:prstGeom>
        </p:spPr>
      </p:pic>
      <p:pic>
        <p:nvPicPr>
          <p:cNvPr id="12" name="Изображение 11" descr="01_Logo_HSE_full_rus_CMYK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5235" y="1376680"/>
            <a:ext cx="1348105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Редактор </a:t>
            </a:r>
            <a:r>
              <a:rPr lang="en-US"/>
              <a:t>GPX </a:t>
            </a:r>
            <a:r>
              <a:rPr lang="ru-RU"/>
              <a:t>файлов</a:t>
            </a:r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545590"/>
            <a:ext cx="11057890" cy="586740"/>
          </a:xfrm>
        </p:spPr>
        <p:txBody>
          <a:bodyPr/>
          <a:lstStyle/>
          <a:p>
            <a:r>
              <a:rPr lang="ru-RU" sz="2800"/>
              <a:t>Цель работы</a:t>
            </a:r>
            <a:endParaRPr lang="ru-RU" sz="280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132330"/>
            <a:ext cx="11057890" cy="652145"/>
          </a:xfrm>
        </p:spPr>
        <p:txBody>
          <a:bodyPr/>
          <a:lstStyle/>
          <a:p>
            <a:r>
              <a:rPr lang="ru-RU" sz="1600"/>
              <a:t>Создать web-приложение, которое предоставит удобный функционал для редактирования GPX файлов и доступ к изменению всех тегов файла.</a:t>
            </a:r>
            <a:endParaRPr lang="ru-RU" sz="160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Цель и задачи</a:t>
            </a:r>
            <a:endParaRPr lang="ru-RU"/>
          </a:p>
        </p:txBody>
      </p:sp>
      <p:sp>
        <p:nvSpPr>
          <p:cNvPr id="7" name="Заголовок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6105" y="3119120"/>
            <a:ext cx="11057890" cy="5403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800"/>
              <a:t>Задачи</a:t>
            </a:r>
            <a:endParaRPr lang="ru-RU" sz="2800"/>
          </a:p>
        </p:txBody>
      </p:sp>
      <p:sp>
        <p:nvSpPr>
          <p:cNvPr id="8" name="Текст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6105" y="3752850"/>
            <a:ext cx="11057890" cy="2644775"/>
          </a:xfrm>
          <a:prstGeom prst="rect">
            <a:avLst/>
          </a:prstGeom>
        </p:spPr>
        <p:txBody>
          <a:bodyPr vert="horz" lIns="0" tIns="0" rIns="0" bIns="45720" numCol="3" spcCol="25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Изучить формат GPX</a:t>
            </a: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Выбрать инструментальные средства</a:t>
            </a: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Разработать </a:t>
            </a:r>
            <a:r>
              <a:rPr lang="en-US" sz="1600"/>
              <a:t>UI</a:t>
            </a: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Разработать функционал для редактирования файлов</a:t>
            </a: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Протестировать работу приложения</a:t>
            </a:r>
            <a:endParaRPr lang="ru-RU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/>
          </a:p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/>
          </a:p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en-US" sz="2800"/>
              <a:t>GPX </a:t>
            </a:r>
            <a:r>
              <a:rPr lang="ru-RU" sz="2800"/>
              <a:t>файлы</a:t>
            </a:r>
            <a:endParaRPr lang="ru-RU" sz="280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6105" y="2529840"/>
            <a:ext cx="4404995" cy="2747010"/>
          </a:xfrm>
        </p:spPr>
        <p:txBody>
          <a:bodyPr/>
          <a:lstStyle/>
          <a:p>
            <a:r>
              <a:rPr lang="ru-RU" sz="1800">
                <a:sym typeface="+mn-ea"/>
              </a:rPr>
              <a:t>GPX (GPS eXchange Format) - это открытый текстовый формат, основанный на XML и предназначенный для хранения и передачи GPS данных. </a:t>
            </a:r>
            <a:endParaRPr lang="ru-RU" sz="1800">
              <a:sym typeface="+mn-ea"/>
            </a:endParaRPr>
          </a:p>
          <a:p>
            <a:r>
              <a:rPr lang="ru-RU" sz="1800">
                <a:sym typeface="+mn-ea"/>
              </a:rPr>
              <a:t>GPX может хранить  информацию о путевых точках </a:t>
            </a:r>
            <a:r>
              <a:rPr lang="ru-RU" sz="1800">
                <a:sym typeface="+mn-ea"/>
              </a:rPr>
              <a:t>(waypoints), маршрутах (routes) и треках (tracks).</a:t>
            </a:r>
            <a:endParaRPr lang="ru-RU" sz="1800">
              <a:sym typeface="+mn-ea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6743700" y="1597660"/>
            <a:ext cx="4027805" cy="477520"/>
          </a:xfrm>
        </p:spPr>
        <p:txBody>
          <a:bodyPr>
            <a:noAutofit/>
          </a:bodyPr>
          <a:lstStyle/>
          <a:p>
            <a:r>
              <a:rPr lang="ru-RU" sz="1800"/>
              <a:t>Пример содержания </a:t>
            </a:r>
            <a:r>
              <a:rPr lang="en-US" sz="1800"/>
              <a:t>GPX </a:t>
            </a:r>
            <a:r>
              <a:rPr lang="ru-RU" sz="1800"/>
              <a:t>файла</a:t>
            </a:r>
            <a:endParaRPr lang="ru-RU" sz="180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GPX </a:t>
            </a:r>
            <a:r>
              <a:rPr lang="ru-RU"/>
              <a:t>файлы</a:t>
            </a:r>
            <a:endParaRPr lang="ru-RU"/>
          </a:p>
        </p:txBody>
      </p:sp>
      <p:pic>
        <p:nvPicPr>
          <p:cNvPr id="9" name="Изображение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008"/>
          <a:stretch>
            <a:fillRect/>
          </a:stretch>
        </p:blipFill>
        <p:spPr>
          <a:xfrm>
            <a:off x="6215380" y="2075180"/>
            <a:ext cx="5085080" cy="405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/>
          </a:p>
          <a:p>
            <a:endParaRPr lang="ru-RU"/>
          </a:p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447800"/>
            <a:ext cx="5847080" cy="777240"/>
          </a:xfrm>
        </p:spPr>
        <p:txBody>
          <a:bodyPr>
            <a:noAutofit/>
          </a:bodyPr>
          <a:lstStyle/>
          <a:p>
            <a:r>
              <a:rPr lang="ru-RU" altLang="ru-RU" sz="2800"/>
              <a:t>Выбор инструментальных средств</a:t>
            </a:r>
            <a:endParaRPr lang="ru-RU" altLang="ru-RU" sz="280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/>
          </a:p>
          <a:p>
            <a:endParaRPr lang="ru-RU"/>
          </a:p>
        </p:txBody>
      </p:sp>
      <p:sp>
        <p:nvSpPr>
          <p:cNvPr id="7" name="Заголовок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6105" y="4910455"/>
            <a:ext cx="4845685" cy="1386840"/>
          </a:xfrm>
          <a:prstGeom prst="rect">
            <a:avLst/>
          </a:prstGeom>
        </p:spPr>
        <p:txBody>
          <a:bodyPr vert="horz" lIns="0" tIns="0" rIns="0" bIns="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Java, </a:t>
            </a:r>
            <a:endParaRPr lang="en-US" altLang="ru-RU"/>
          </a:p>
          <a:p>
            <a:r>
              <a:rPr lang="en-US" altLang="ru-RU"/>
              <a:t>Spring Framework, io.jenetics.jpx</a:t>
            </a:r>
            <a:endParaRPr lang="en-US" altLang="ru-RU"/>
          </a:p>
        </p:txBody>
      </p:sp>
      <p:sp>
        <p:nvSpPr>
          <p:cNvPr id="15" name="Замещающий текст 14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 altLang="ru-RU">
                <a:sym typeface="+mn-ea"/>
              </a:rPr>
              <a:t>Выбор инструментальных средств</a:t>
            </a:r>
            <a:endParaRPr lang="en-US" altLang="ru-RU"/>
          </a:p>
          <a:p>
            <a:endParaRPr lang="ru-RU"/>
          </a:p>
          <a:p>
            <a:endParaRPr lang="ru-RU" altLang="en-US"/>
          </a:p>
        </p:txBody>
      </p:sp>
      <p:sp>
        <p:nvSpPr>
          <p:cNvPr id="8" name="Заголовок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432550" y="4910455"/>
            <a:ext cx="5211445" cy="7772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HTML5, CSS3, JavaScript, Leaflet</a:t>
            </a:r>
            <a:endParaRPr lang="en-US" altLang="ru-RU"/>
          </a:p>
        </p:txBody>
      </p:sp>
      <p:pic>
        <p:nvPicPr>
          <p:cNvPr id="14" name="Замещающая рамка рисунка 13"/>
          <p:cNvPicPr>
            <a:picLocks noChangeAspect="1"/>
          </p:cNvPicPr>
          <p:nvPr>
            <p:ph type="pic" sz="quarter" idx="10"/>
          </p:nvPr>
        </p:nvPicPr>
        <p:blipFill>
          <a:blip r:embed="rId3"/>
        </p:blipFill>
        <p:spPr>
          <a:xfrm>
            <a:off x="2419985" y="2609215"/>
            <a:ext cx="2765425" cy="1728470"/>
          </a:xfrm>
          <a:prstGeom prst="rect">
            <a:avLst/>
          </a:prstGeom>
        </p:spPr>
      </p:pic>
      <p:pic>
        <p:nvPicPr>
          <p:cNvPr id="18" name="Изображение 17"/>
          <p:cNvPicPr/>
          <p:nvPr/>
        </p:nvPicPr>
        <p:blipFill>
          <a:blip r:embed="rId4"/>
        </p:blipFill>
        <p:spPr>
          <a:xfrm>
            <a:off x="6132830" y="2811780"/>
            <a:ext cx="1323975" cy="1323975"/>
          </a:xfrm>
          <a:prstGeom prst="rect">
            <a:avLst/>
          </a:prstGeom>
        </p:spPr>
      </p:pic>
      <p:pic>
        <p:nvPicPr>
          <p:cNvPr id="19" name="Изображение 18"/>
          <p:cNvPicPr/>
          <p:nvPr/>
        </p:nvPicPr>
        <p:blipFill>
          <a:blip r:embed="rId5"/>
        </p:blipFill>
        <p:spPr>
          <a:xfrm>
            <a:off x="1146175" y="2364740"/>
            <a:ext cx="1210310" cy="2217420"/>
          </a:xfrm>
          <a:prstGeom prst="rect">
            <a:avLst/>
          </a:prstGeom>
        </p:spPr>
      </p:pic>
      <p:pic>
        <p:nvPicPr>
          <p:cNvPr id="20" name="Изображение 19"/>
          <p:cNvPicPr/>
          <p:nvPr/>
        </p:nvPicPr>
        <p:blipFill>
          <a:blip r:embed="rId6"/>
        </p:blipFill>
        <p:spPr>
          <a:xfrm>
            <a:off x="8220075" y="2811780"/>
            <a:ext cx="965835" cy="1354455"/>
          </a:xfrm>
          <a:prstGeom prst="rect">
            <a:avLst/>
          </a:prstGeom>
        </p:spPr>
      </p:pic>
      <p:pic>
        <p:nvPicPr>
          <p:cNvPr id="21" name="Изображение 20"/>
          <p:cNvPicPr/>
          <p:nvPr/>
        </p:nvPicPr>
        <p:blipFill>
          <a:blip r:embed="rId7"/>
        </p:blipFill>
        <p:spPr>
          <a:xfrm>
            <a:off x="9949180" y="2811780"/>
            <a:ext cx="1354455" cy="1354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/>
          </a:p>
          <a:p>
            <a:endParaRPr lang="ru-RU"/>
          </a:p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200140"/>
            <a:ext cx="5245560" cy="777025"/>
          </a:xfrm>
        </p:spPr>
        <p:txBody>
          <a:bodyPr/>
          <a:lstStyle/>
          <a:p>
            <a:r>
              <a:rPr lang="ru-RU" sz="2800"/>
              <a:t>Начальная страница сайта</a:t>
            </a:r>
            <a:endParaRPr lang="ru-RU" sz="280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  <p:sp>
        <p:nvSpPr>
          <p:cNvPr id="8" name="Замещающий 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>
                <a:sym typeface="+mn-ea"/>
              </a:rPr>
              <a:t>Начальная страница сайта</a:t>
            </a:r>
            <a:endParaRPr lang="ru-RU"/>
          </a:p>
          <a:p>
            <a:endParaRPr lang="ru-RU"/>
          </a:p>
          <a:p>
            <a:endParaRPr lang="ru-RU" altLang="en-US"/>
          </a:p>
        </p:txBody>
      </p:sp>
      <p:pic>
        <p:nvPicPr>
          <p:cNvPr id="7" name="Замещающая рамка рисунка 6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6555" y="1844675"/>
            <a:ext cx="8898255" cy="47421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9378" y="1446520"/>
            <a:ext cx="5245560" cy="777025"/>
          </a:xfrm>
        </p:spPr>
        <p:txBody>
          <a:bodyPr/>
          <a:lstStyle/>
          <a:p>
            <a:r>
              <a:rPr lang="ru-RU"/>
              <a:t>Страница с отображением GPX данных при загрузке файла</a:t>
            </a:r>
            <a:endParaRPr lang="ru-RU"/>
          </a:p>
        </p:txBody>
      </p:sp>
      <p:sp>
        <p:nvSpPr>
          <p:cNvPr id="15" name="Замещающий текст 1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 altLang="en-US"/>
          </a:p>
        </p:txBody>
      </p:sp>
      <p:sp>
        <p:nvSpPr>
          <p:cNvPr id="16" name="Замещающий текст 1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 altLang="en-US"/>
          </a:p>
        </p:txBody>
      </p:sp>
      <p:sp>
        <p:nvSpPr>
          <p:cNvPr id="17" name="Замещающий текст 16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 altLang="en-US"/>
              <a:t>Примеры работы с </a:t>
            </a:r>
            <a:r>
              <a:rPr lang="en-US" altLang="en-US"/>
              <a:t>GPX </a:t>
            </a:r>
            <a:r>
              <a:rPr lang="ru-RU" altLang="en-US"/>
              <a:t>файлами</a:t>
            </a:r>
            <a:endParaRPr lang="ru-RU" altLang="en-US"/>
          </a:p>
        </p:txBody>
      </p:sp>
      <p:pic>
        <p:nvPicPr>
          <p:cNvPr id="13" name="Замещающая рамка рисунка 12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845" y="2487295"/>
            <a:ext cx="5657850" cy="29984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pic>
        <p:nvPicPr>
          <p:cNvPr id="18" name="Изображение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23305" y="2487295"/>
            <a:ext cx="5683885" cy="30111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sp>
        <p:nvSpPr>
          <p:cNvPr id="19" name="Заголовок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342173" y="5680065"/>
            <a:ext cx="5245560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/>
              <a:t>Страница с отображением GPX данных при создании нового файла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229360"/>
            <a:ext cx="10276205" cy="777240"/>
          </a:xfrm>
        </p:spPr>
        <p:txBody>
          <a:bodyPr/>
          <a:lstStyle/>
          <a:p>
            <a:r>
              <a:rPr lang="ru-RU" sz="2800"/>
              <a:t>Информация о выбранной на карте путевой точке</a:t>
            </a:r>
            <a:endParaRPr lang="ru-RU" sz="2800"/>
          </a:p>
        </p:txBody>
      </p:sp>
      <p:sp>
        <p:nvSpPr>
          <p:cNvPr id="9" name="Замещающий 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 altLang="en-US"/>
          </a:p>
        </p:txBody>
      </p:sp>
      <p:sp>
        <p:nvSpPr>
          <p:cNvPr id="10" name="Замещающий текст 9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 altLang="en-US"/>
          </a:p>
        </p:txBody>
      </p:sp>
      <p:sp>
        <p:nvSpPr>
          <p:cNvPr id="11" name="Замещающий текст 10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>
                <a:sym typeface="+mn-ea"/>
              </a:rPr>
              <a:t>Информация о выбранной на карте путевой точке</a:t>
            </a:r>
            <a:endParaRPr lang="ru-RU">
              <a:sym typeface="+mn-ea"/>
            </a:endParaRPr>
          </a:p>
        </p:txBody>
      </p:sp>
      <p:pic>
        <p:nvPicPr>
          <p:cNvPr id="8" name="Замещающая рамка рисунка 7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9745" y="1925320"/>
            <a:ext cx="8652510" cy="45885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6105" y="1223645"/>
            <a:ext cx="10864850" cy="777240"/>
          </a:xfrm>
        </p:spPr>
        <p:txBody>
          <a:bodyPr>
            <a:noAutofit/>
          </a:bodyPr>
          <a:lstStyle/>
          <a:p>
            <a:r>
              <a:rPr lang="ru-RU" sz="2800"/>
              <a:t>Добавление точки в файл с помощью интерактивной карты</a:t>
            </a:r>
            <a:endParaRPr lang="ru-RU" sz="2800"/>
          </a:p>
        </p:txBody>
      </p:sp>
      <p:sp>
        <p:nvSpPr>
          <p:cNvPr id="15" name="Замещающий текст 1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 altLang="en-US"/>
          </a:p>
          <a:p>
            <a:endParaRPr lang="ru-RU" altLang="en-US"/>
          </a:p>
        </p:txBody>
      </p:sp>
      <p:sp>
        <p:nvSpPr>
          <p:cNvPr id="16" name="Замещающий текст 1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 altLang="en-US"/>
          </a:p>
          <a:p>
            <a:endParaRPr lang="ru-RU" altLang="en-US"/>
          </a:p>
        </p:txBody>
      </p:sp>
      <p:sp>
        <p:nvSpPr>
          <p:cNvPr id="17" name="Замещающий текст 16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>
                <a:sym typeface="+mn-ea"/>
              </a:rPr>
              <a:t>Добавление точки в файл с помощью интерактивной карты</a:t>
            </a:r>
            <a:endParaRPr lang="ru-RU" altLang="en-US"/>
          </a:p>
        </p:txBody>
      </p:sp>
      <p:pic>
        <p:nvPicPr>
          <p:cNvPr id="19" name="Замещающая рамка рисунка 18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9905" y="1912620"/>
            <a:ext cx="8632190" cy="458025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470" y="1221105"/>
            <a:ext cx="7753350" cy="777240"/>
          </a:xfrm>
        </p:spPr>
        <p:txBody>
          <a:bodyPr/>
          <a:p>
            <a:r>
              <a:rPr lang="ru-RU" altLang="en-US" sz="2800"/>
              <a:t>Редактирование информации о точке</a:t>
            </a:r>
            <a:endParaRPr lang="ru-RU" altLang="en-US" sz="2800"/>
          </a:p>
        </p:txBody>
      </p:sp>
      <p:sp>
        <p:nvSpPr>
          <p:cNvPr id="10" name="Замещающий текст 9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Образовательная программа «Программная инженерия»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sp>
        <p:nvSpPr>
          <p:cNvPr id="11" name="Замещающий текст 10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ru-RU">
                <a:sym typeface="+mn-ea"/>
              </a:rPr>
              <a:t>Редактор </a:t>
            </a:r>
            <a:r>
              <a:rPr lang="en-US">
                <a:sym typeface="+mn-ea"/>
              </a:rPr>
              <a:t>GPX </a:t>
            </a:r>
            <a:r>
              <a:rPr lang="ru-RU">
                <a:sym typeface="+mn-ea"/>
              </a:rPr>
              <a:t>файлов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sp>
        <p:nvSpPr>
          <p:cNvPr id="12" name="Замещающий 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ru-RU" altLang="en-US">
                <a:sym typeface="+mn-ea"/>
              </a:rPr>
              <a:t>Редактирование информации о точке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14" name="Замещающая рамка рисунка 13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4665" y="1919605"/>
            <a:ext cx="8662670" cy="459295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>:C<5=B"   m a : c o n t e n t T y p e I D = " 0 x 0 1 0 1 0 0 2 A 9 C 7 4 E 6 E 8 3 0 D 7 4 E 9 B 0 F D D B 4 0 1 7 A 5 4 1 7 "   m a : c o n t e n t T y p e V e r s i o n = " 1 3 "   m a : c o n t e n t T y p e D e s c r i p t i o n = " !>740=85  4>:C<5=B0. "   m a : c o n t e n t T y p e S c o p e = " "   m a : v e r s i o n I D = " d 4 e 4 2 3 6 2 2 4 5 1 d 6 0 8 a 8 a 0 5 f 4 d a 7 a 1 e 1 a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3 1 2 0 3 c 6 3 c 0 8 b 9 f 5 2 e a 6 d 3 e e 0 d 7 a 9 6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9 8 7 5 b d 7 1 - c d e 8 - 4 9 6 c - a 1 3 6 - 4 3 3 f 5 5 d 5 e 6 d 0 "   x m l n s : n s 3 = " e 9 6 a f e 7 7 - 3 a c b - 4 3 2 8 - 9 7 f c - 4 0 8 e 1 b d e 3 e c d " >  
 < x s d : i m p o r t   n a m e s p a c e = " 9 8 7 5 b d 7 1 - c d e 8 - 4 9 6 c - a 1 3 6 - 4 3 3 f 5 5 d 5 e 6 d 0 " / >  
 < x s d : i m p o r t   n a m e s p a c e = " e 9 6 a f e 7 7 - 3 a c b - 4 3 2 8 - 9 7 f c - 4 0 8 e 1 b d e 3 e c d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A u t o T a g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S e r v i c e L o c a t i o n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8 7 5 b d 7 1 - c d e 8 - 4 9 6 c - a 1 3 6 - 4 3 3 f 5 5 d 5 e 6 d 0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0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3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L o c a t i o n "   m a : i n d e x = " 1 5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e 9 6 a f e 7 7 - 3 a c b - 4 3 2 8 - 9 7 f c - 4 0 8 e 1 b d e 3 e c d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8 "   n i l l a b l e = " t r u e "   m a : d i s p l a y N a m e = " 1I89  4>ABC?  A  8A?>;L7>20=85<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9 "   n i l l a b l e = " t r u e "   m a : d i s p l a y N a m e = " !>2<5AB=>  A  ?>4@>1=>ABO<8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"8?  :>=B5=B0" / >  
 < x s d : e l e m e n t   r e f = " d c : t i t l e "   m i n O c c u r s = " 0 "   m a x O c c u r s = " 1 "   m a : i n d e x = " 4 "   m a : d i s p l a y N a m e = " 0720=85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16.xml><?xml version="1.0" encoding="utf-8"?>
<ds:datastoreItem xmlns:ds="http://schemas.openxmlformats.org/officeDocument/2006/customXml" ds:itemID="{B34386AA-1848-4C75-B336-1053927CB025}">
  <ds:schemaRefs/>
</ds:datastoreItem>
</file>

<file path=customXml/itemProps17.xml><?xml version="1.0" encoding="utf-8"?>
<ds:datastoreItem xmlns:ds="http://schemas.openxmlformats.org/officeDocument/2006/customXml" ds:itemID="{4D4651DD-DCCC-4759-B2F6-7F520BDCC2B9}">
  <ds:schemaRefs/>
</ds:datastoreItem>
</file>

<file path=customXml/itemProps18.xml><?xml version="1.0" encoding="utf-8"?>
<ds:datastoreItem xmlns:ds="http://schemas.openxmlformats.org/officeDocument/2006/customXml" ds:itemID="{433DAF31-D8A6-49A0-9A5D-8B2EA5B1C51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WPS Presentation</Application>
  <PresentationFormat>Widescreen</PresentationFormat>
  <Paragraphs>159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HSE Sans</vt:lpstr>
      <vt:lpstr>Wide Latin</vt:lpstr>
      <vt:lpstr>Times New Roman</vt:lpstr>
      <vt:lpstr>Microsoft YaHei</vt:lpstr>
      <vt:lpstr>Arial Unicode MS</vt:lpstr>
      <vt:lpstr>Calibri Light</vt:lpstr>
      <vt:lpstr>Calibri</vt:lpstr>
      <vt:lpstr>Office Theme</vt:lpstr>
      <vt:lpstr>1_Office Theme</vt:lpstr>
      <vt:lpstr>Редактор GPX файлов</vt:lpstr>
      <vt:lpstr>Цель работы</vt:lpstr>
      <vt:lpstr>GPX файлы</vt:lpstr>
      <vt:lpstr>Выбор инструментальных средств</vt:lpstr>
      <vt:lpstr>PowerPoint 演示文稿</vt:lpstr>
      <vt:lpstr>рврвр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WPS_1665083769</cp:lastModifiedBy>
  <cp:revision>19</cp:revision>
  <cp:lastPrinted>2021-11-11T13:08:00Z</cp:lastPrinted>
  <dcterms:created xsi:type="dcterms:W3CDTF">2021-11-11T08:52:00Z</dcterms:created>
  <dcterms:modified xsi:type="dcterms:W3CDTF">2024-06-26T13:48:31Z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  <property fmtid="{D5CDD505-2E9C-101B-9397-08002B2CF9AE}" pid="3" name="ICV">
    <vt:lpwstr>230BD3FCBC53416A9CA41959E1FFACF9_12</vt:lpwstr>
  </property>
  <property fmtid="{D5CDD505-2E9C-101B-9397-08002B2CF9AE}" pid="4" name="KSOProductBuildVer">
    <vt:lpwstr>1049-12.2.0.17119</vt:lpwstr>
  </property>
</Properties>
</file>