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54CB5-6722-4D43-A223-1DC9064FBF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260EE-877F-4D15-BB39-5ED86921D9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260EE-877F-4D15-BB39-5ED86921D9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2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A673C-C634-63C9-57CA-CBAEAB491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5771CF-8B17-6808-605E-2E77D39DD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B15435-36EC-1BD8-B780-E0F2F8EC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8AB363-E625-582D-BC7E-4494BE01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78D4A4-1972-D4D7-D99E-991A6260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2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38768-8875-27A0-2007-77979F1E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3A125A-9A0F-757F-C893-DDC7D5BFB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A62D9F-BEA7-CC9E-629C-7933AF82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7CDB7E-A521-F10B-FDBA-586B3001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B9DB89-40FB-FBA2-4F6D-411D40A5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6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ACDA2A-8C64-CDDF-0EF5-F8D6EFCBA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4A712B-F2F2-87DA-1D5E-7D993B9F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3E0C97-98F0-BE2A-8FA7-F48C0EDB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C3128-3BB6-22C1-8007-1B15F8B9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A1D4EF-CF46-4007-1639-8F432CFA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90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31840-1169-9D20-FE27-D79C9A89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5B0CE-AFD0-4F50-B747-CD6CC3779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868F31-CBF0-014A-87A2-4D62F27A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66DCFC-AB6B-0E90-E8E3-38B6B217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ADF795-534E-7811-7E87-5786A14A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4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B58F-93E3-EBEB-DA1C-5FB8A5E3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B5BA9B-1A6C-D3A9-8C20-557B4603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D7F41E-AE73-7F21-E29F-9A3D538A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7FEAB7-0D36-3791-1D7E-E246B743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270201-B690-5FFA-ED8A-B680FBFE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0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FFB00-90D8-B594-F34A-EEAA1243B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4C37A2-DC3E-BA62-F52F-795297CED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AA6F9A-216F-9F5F-F221-6B41F93B1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8D4AB2-3DD1-B357-1E9A-82B1F98D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E38AD4-A21C-1B02-8C30-4DB6F6A5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70145E-8DEE-2A00-65B1-67AD33EF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1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24D8-6C9C-3620-269A-CCBCC7E4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336C32-E11E-95F1-E03F-A928B7ABA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B18BB6-BE9E-6FE2-F199-7195D3491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E837F8-14B8-01D4-7237-19385C5B2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E59154-931A-C6A4-D1F1-48628FBEB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C07434-4BB6-417B-9A28-2CE435D5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445CC9-C26A-C56E-394B-E1747252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EB4A6C-B327-8431-A57B-AA43B64A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CD26A-7350-72B6-5D36-C633D315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35E3BE-3014-A294-B9FB-41409004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AA0EE2-F4C9-DB92-0772-89926757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AED409-33CD-4C37-8F60-BE79CB3A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4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18921A-FDFB-0EF8-6B2A-8E8D51BD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279AFB8-E80F-04F3-D197-4B5B5C2C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B9252A-84F9-C784-09F1-0D7B5206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7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5102A-E879-5105-74D6-34827EF2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172160-C6AF-F6D2-440A-F12F1E067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E6B6F1-1C30-DB9E-D6E0-CC6BD542A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EC3641-135C-C3DA-9A2A-057B430B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8078D8-890C-111D-003C-1F7CE9D7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8015A6-23CA-B91D-324B-23E06851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2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0188A-94C9-A043-EAA0-2BD6C074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2B9873-7734-079C-DE15-95DC91E87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5EC2B2-D871-1C7A-BCDD-3D29BB8F6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1FCF94-7AE0-3AFA-B7F8-C860057B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2C4D70-0501-F929-70CB-59F91FDA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BB989E-1DBE-3F99-3A4F-17788C8A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ADEDF6-2FC1-59DD-1996-FB1CDD22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2EF22D-4A5B-540E-B13A-A47CFCF11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679AA-98E2-ED11-5C23-D809CA57C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B1F44-8DF4-4C44-A78A-32826513500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8D3E67-0D94-BB2B-370F-9F57622C6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F91F6D-9DE5-22C7-8AE8-9D4BCB706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40DC2-DFE7-4390-9E31-36D5B0BA42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 que é a IoT (Internet das Coisas)? Significado e Exemplos">
            <a:extLst>
              <a:ext uri="{FF2B5EF4-FFF2-40B4-BE49-F238E27FC236}">
                <a16:creationId xmlns:a16="http://schemas.microsoft.com/office/drawing/2014/main" id="{07FDA91F-15CB-CB17-5BAC-DB991AF7D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238C418-25DF-38C9-B281-E2621374EA56}"/>
              </a:ext>
            </a:extLst>
          </p:cNvPr>
          <p:cNvSpPr/>
          <p:nvPr/>
        </p:nvSpPr>
        <p:spPr>
          <a:xfrm rot="18607693">
            <a:off x="-5720046" y="-4399394"/>
            <a:ext cx="12201074" cy="100413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C50034-B637-9785-3D3A-1A89D0991360}"/>
              </a:ext>
            </a:extLst>
          </p:cNvPr>
          <p:cNvSpPr txBox="1"/>
          <p:nvPr/>
        </p:nvSpPr>
        <p:spPr>
          <a:xfrm>
            <a:off x="1265862" y="943428"/>
            <a:ext cx="3741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SentinelX</a:t>
            </a:r>
            <a:endParaRPr lang="en-US" sz="7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22245B-0765-C1E2-7E28-5D342AE6B273}"/>
              </a:ext>
            </a:extLst>
          </p:cNvPr>
          <p:cNvSpPr txBox="1"/>
          <p:nvPr/>
        </p:nvSpPr>
        <p:spPr>
          <a:xfrm>
            <a:off x="1265862" y="2505670"/>
            <a:ext cx="3741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Arthur Schiller</a:t>
            </a:r>
          </a:p>
          <a:p>
            <a:r>
              <a:rPr lang="pt-BR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Franc Wang</a:t>
            </a:r>
          </a:p>
          <a:p>
            <a:r>
              <a:rPr lang="pt-BR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Juliana de Oliveira</a:t>
            </a:r>
            <a:endParaRPr lang="pt-BR" sz="7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44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CBB99-822D-260D-9DF1-8B51C08E7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49147FB-68CC-C788-D8A0-90677D4F60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544244D-07AD-211D-150D-EFE0D3C25293}"/>
              </a:ext>
            </a:extLst>
          </p:cNvPr>
          <p:cNvSpPr/>
          <p:nvPr/>
        </p:nvSpPr>
        <p:spPr>
          <a:xfrm>
            <a:off x="805499" y="1079499"/>
            <a:ext cx="4692580" cy="495844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0FF8C6-9EE3-AEEA-CBFF-569B727DA0B1}"/>
              </a:ext>
            </a:extLst>
          </p:cNvPr>
          <p:cNvSpPr txBox="1"/>
          <p:nvPr/>
        </p:nvSpPr>
        <p:spPr>
          <a:xfrm>
            <a:off x="1168541" y="1714500"/>
            <a:ext cx="3741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latin typeface="Bahnschrift SemiCondensed" panose="020B0502040204020203" pitchFamily="34" charset="0"/>
              </a:rPr>
              <a:t>Estrutura</a:t>
            </a:r>
            <a:endParaRPr lang="en-US" sz="6000" dirty="0">
              <a:latin typeface="Bahnschrift SemiCondensed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6039F4-11E4-71F2-53C7-2B713E122213}"/>
              </a:ext>
            </a:extLst>
          </p:cNvPr>
          <p:cNvSpPr txBox="1"/>
          <p:nvPr/>
        </p:nvSpPr>
        <p:spPr>
          <a:xfrm>
            <a:off x="1265862" y="2999155"/>
            <a:ext cx="37415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2400" dirty="0">
                <a:latin typeface="Bahnschrift SemiCondensed" panose="020B0502040204020203" pitchFamily="34" charset="0"/>
              </a:rPr>
              <a:t>Motivação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Bahnschrift SemiCondensed" panose="020B0502040204020203" pitchFamily="34" charset="0"/>
              </a:rPr>
              <a:t>Descrição do problema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Bahnschrift SemiCondensed" panose="020B0502040204020203" pitchFamily="34" charset="0"/>
              </a:rPr>
              <a:t>Esforços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Bahnschrift SemiCondensed" panose="020B0502040204020203" pitchFamily="34" charset="0"/>
              </a:rPr>
              <a:t>Dificuldades encontradas</a:t>
            </a:r>
          </a:p>
          <a:p>
            <a:pPr marL="285750" indent="-285750">
              <a:buFontTx/>
              <a:buChar char="-"/>
            </a:pPr>
            <a:r>
              <a:rPr lang="pt-BR" sz="2400" dirty="0">
                <a:latin typeface="Bahnschrift SemiCondensed" panose="020B0502040204020203" pitchFamily="34" charset="0"/>
              </a:rPr>
              <a:t>Conclusão</a:t>
            </a:r>
          </a:p>
        </p:txBody>
      </p:sp>
      <p:pic>
        <p:nvPicPr>
          <p:cNvPr id="1026" name="Picture 2" descr="O que é a IoT (Internet das Coisas)? Significado e Exemplos">
            <a:extLst>
              <a:ext uri="{FF2B5EF4-FFF2-40B4-BE49-F238E27FC236}">
                <a16:creationId xmlns:a16="http://schemas.microsoft.com/office/drawing/2014/main" id="{8C4E50D5-EDCF-F2BA-8D73-6A82461F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90" y="1714500"/>
            <a:ext cx="5143499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237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F3175-A9A8-262B-3F0C-F04F33072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0148B40-60AF-92B7-7401-86C33D3F23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A767D08-EC2E-F3CD-A600-95A8B2C43BB9}"/>
              </a:ext>
            </a:extLst>
          </p:cNvPr>
          <p:cNvSpPr/>
          <p:nvPr/>
        </p:nvSpPr>
        <p:spPr>
          <a:xfrm>
            <a:off x="2575509" y="79472"/>
            <a:ext cx="1778255" cy="10018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83866E2-335E-F58A-75A3-B210A04C7F6A}"/>
              </a:ext>
            </a:extLst>
          </p:cNvPr>
          <p:cNvSpPr/>
          <p:nvPr/>
        </p:nvSpPr>
        <p:spPr>
          <a:xfrm>
            <a:off x="-1132764" y="943428"/>
            <a:ext cx="15149015" cy="705415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4744D8-B2A2-5F5C-6F57-E8FB57784FAB}"/>
              </a:ext>
            </a:extLst>
          </p:cNvPr>
          <p:cNvSpPr txBox="1"/>
          <p:nvPr/>
        </p:nvSpPr>
        <p:spPr>
          <a:xfrm>
            <a:off x="2575508" y="271659"/>
            <a:ext cx="177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ahnschrift SemiBold SemiConden" panose="020B0502040204020203" pitchFamily="34" charset="0"/>
              </a:rPr>
              <a:t>Motivação</a:t>
            </a:r>
            <a:endParaRPr lang="en-U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01F399C-F2EF-BE23-1EBF-E02C210D8699}"/>
              </a:ext>
            </a:extLst>
          </p:cNvPr>
          <p:cNvSpPr txBox="1"/>
          <p:nvPr/>
        </p:nvSpPr>
        <p:spPr>
          <a:xfrm>
            <a:off x="378663" y="2451100"/>
            <a:ext cx="61436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Light SemiCondensed" panose="020B0502040204020203" pitchFamily="34" charset="0"/>
              </a:rPr>
              <a:t>- A exploração espacial exige tecnologias avançadas para monitorar o ambiente.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Pequenos satélites, como o CANSAT, permitem testes acessíveis e realistas.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Desenvolver um sistema compacto e eficiente para coletar dados ambientais.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Aprendizado prático em eletrônica, telecomunicações e sensoriamento remoto.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pic>
        <p:nvPicPr>
          <p:cNvPr id="6146" name="Picture 2" descr="Saiba quanto custa explorar Marte">
            <a:extLst>
              <a:ext uri="{FF2B5EF4-FFF2-40B4-BE49-F238E27FC236}">
                <a16:creationId xmlns:a16="http://schemas.microsoft.com/office/drawing/2014/main" id="{59236765-A5C3-43D9-CC56-6D295C86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89" y="2451100"/>
            <a:ext cx="4552112" cy="303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610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8625D-3171-A14D-0915-46B48CA69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2FB2B40-AD94-A41F-2D12-C09A3C67BF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0920E34-D178-D6E8-9D4B-A0F9A2E275B4}"/>
              </a:ext>
            </a:extLst>
          </p:cNvPr>
          <p:cNvSpPr/>
          <p:nvPr/>
        </p:nvSpPr>
        <p:spPr>
          <a:xfrm>
            <a:off x="-1132764" y="943428"/>
            <a:ext cx="15149015" cy="70541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1286BDD-5A5B-2B17-B7AF-1FE0FDC48789}"/>
              </a:ext>
            </a:extLst>
          </p:cNvPr>
          <p:cNvSpPr/>
          <p:nvPr/>
        </p:nvSpPr>
        <p:spPr>
          <a:xfrm>
            <a:off x="4480507" y="113516"/>
            <a:ext cx="1778255" cy="10018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A5F6DC-999E-5D5D-6122-0141DCB021F2}"/>
              </a:ext>
            </a:extLst>
          </p:cNvPr>
          <p:cNvSpPr txBox="1"/>
          <p:nvPr/>
        </p:nvSpPr>
        <p:spPr>
          <a:xfrm>
            <a:off x="4480506" y="305703"/>
            <a:ext cx="177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ahnschrift SemiBold SemiConden" panose="020B0502040204020203" pitchFamily="34" charset="0"/>
              </a:rPr>
              <a:t>Descrição</a:t>
            </a:r>
            <a:endParaRPr lang="en-U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EA3BB4-61E7-C585-6B18-4DB23786D135}"/>
              </a:ext>
            </a:extLst>
          </p:cNvPr>
          <p:cNvSpPr txBox="1"/>
          <p:nvPr/>
        </p:nvSpPr>
        <p:spPr>
          <a:xfrm>
            <a:off x="371080" y="2832517"/>
            <a:ext cx="6143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Light SemiCondensed" panose="020B0502040204020203" pitchFamily="34" charset="0"/>
              </a:rPr>
              <a:t>- Como medir variáveis ambientais de forma eficiente em um ambiente simulado de exploração espacial?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Como garantir comunicação confiável entre o CANSAT e a estação terrestre?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Como armazenar dados de forma segura e recuperar o dispositivo após o lançamento?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CBEE258-B8F4-544B-4E8A-CE4A0D87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81089" y="2687487"/>
            <a:ext cx="4552112" cy="256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6599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C63BE-7588-E2C6-F5C5-012B2CF48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BA0645C-5144-0561-27F5-E3CCB47183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73B53B3-8DF1-CB7F-FAA9-6FEEB39DA308}"/>
              </a:ext>
            </a:extLst>
          </p:cNvPr>
          <p:cNvSpPr/>
          <p:nvPr/>
        </p:nvSpPr>
        <p:spPr>
          <a:xfrm>
            <a:off x="-1132764" y="943428"/>
            <a:ext cx="15149015" cy="705415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2E8E26D-D01B-1FFE-72F1-4F07692CE1D5}"/>
              </a:ext>
            </a:extLst>
          </p:cNvPr>
          <p:cNvSpPr/>
          <p:nvPr/>
        </p:nvSpPr>
        <p:spPr>
          <a:xfrm>
            <a:off x="6502397" y="113516"/>
            <a:ext cx="1778255" cy="10018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EC5578-CC85-6045-CE80-3A8E3D747993}"/>
              </a:ext>
            </a:extLst>
          </p:cNvPr>
          <p:cNvSpPr txBox="1"/>
          <p:nvPr/>
        </p:nvSpPr>
        <p:spPr>
          <a:xfrm>
            <a:off x="6502396" y="305703"/>
            <a:ext cx="177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ahnschrift SemiBold SemiConden" panose="020B0502040204020203" pitchFamily="34" charset="0"/>
              </a:rPr>
              <a:t>Esforços</a:t>
            </a:r>
            <a:endParaRPr lang="en-U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6C6936C-3B89-3E92-D600-47740E19DB13}"/>
              </a:ext>
            </a:extLst>
          </p:cNvPr>
          <p:cNvSpPr txBox="1"/>
          <p:nvPr/>
        </p:nvSpPr>
        <p:spPr>
          <a:xfrm>
            <a:off x="371080" y="2832517"/>
            <a:ext cx="61436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Light SemiCondensed" panose="020B0502040204020203" pitchFamily="34" charset="0"/>
              </a:rPr>
              <a:t>- Projeto e montagem do hardware com sensores ambientais e de gases. (segunda parte do projeto)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Implementação de comunicação via </a:t>
            </a:r>
            <a:r>
              <a:rPr lang="pt-BR" dirty="0" err="1">
                <a:latin typeface="Bahnschrift Light SemiCondensed" panose="020B0502040204020203" pitchFamily="34" charset="0"/>
              </a:rPr>
              <a:t>LoRa</a:t>
            </a:r>
            <a:r>
              <a:rPr lang="pt-BR" dirty="0">
                <a:latin typeface="Bahnschrift Light SemiCondensed" panose="020B0502040204020203" pitchFamily="34" charset="0"/>
              </a:rPr>
              <a:t> para transmissão remota de dados.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Desenvolvimento de software para coleta, transmissão e armazenamento das medições.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Testes de integração para validar funcionamento do sistema.</a:t>
            </a:r>
            <a:endParaRPr lang="en-US" dirty="0">
              <a:latin typeface="Bahnschrift Light SemiCondensed" panose="020B0502040204020203" pitchFamily="34" charset="0"/>
            </a:endParaRPr>
          </a:p>
        </p:txBody>
      </p:sp>
      <p:pic>
        <p:nvPicPr>
          <p:cNvPr id="13" name="Imagem 12" descr="Laptop em cima de teclado de computador&#10;&#10;O conteúdo gerado por IA pode estar incorreto.">
            <a:extLst>
              <a:ext uri="{FF2B5EF4-FFF2-40B4-BE49-F238E27FC236}">
                <a16:creationId xmlns:a16="http://schemas.microsoft.com/office/drawing/2014/main" id="{31143910-5A29-8F27-972C-4F1BB8A50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88" y="1782561"/>
            <a:ext cx="3476625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49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C8DEA-67D8-D081-B727-7946969A4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FD9F207-7092-94D5-E63E-9048E2AC43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C0C1F6A-E456-3BDB-453D-17FFC7FEF542}"/>
              </a:ext>
            </a:extLst>
          </p:cNvPr>
          <p:cNvSpPr/>
          <p:nvPr/>
        </p:nvSpPr>
        <p:spPr>
          <a:xfrm>
            <a:off x="-1132764" y="943428"/>
            <a:ext cx="15149015" cy="70541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B768D66-6553-BDDA-A5F1-822A3AC52CC6}"/>
              </a:ext>
            </a:extLst>
          </p:cNvPr>
          <p:cNvSpPr/>
          <p:nvPr/>
        </p:nvSpPr>
        <p:spPr>
          <a:xfrm>
            <a:off x="8458069" y="113516"/>
            <a:ext cx="1778255" cy="10018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A45EB3-4BFA-E71F-DC6F-2D4255D3BA7C}"/>
              </a:ext>
            </a:extLst>
          </p:cNvPr>
          <p:cNvSpPr txBox="1"/>
          <p:nvPr/>
        </p:nvSpPr>
        <p:spPr>
          <a:xfrm>
            <a:off x="8458068" y="305703"/>
            <a:ext cx="177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ahnschrift SemiBold SemiConden" panose="020B0502040204020203" pitchFamily="34" charset="0"/>
              </a:rPr>
              <a:t>Dificuldades</a:t>
            </a:r>
            <a:endParaRPr lang="en-U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B9F4DB9-B103-856D-400D-9A7132DDF0F3}"/>
              </a:ext>
            </a:extLst>
          </p:cNvPr>
          <p:cNvSpPr txBox="1"/>
          <p:nvPr/>
        </p:nvSpPr>
        <p:spPr>
          <a:xfrm>
            <a:off x="559765" y="3262512"/>
            <a:ext cx="6143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Light SemiCondensed" panose="020B0502040204020203" pitchFamily="34" charset="0"/>
              </a:rPr>
              <a:t>- Configuração inicial dos módulos de comunicação (</a:t>
            </a:r>
            <a:r>
              <a:rPr lang="pt-BR" dirty="0" err="1">
                <a:latin typeface="Bahnschrift Light SemiCondensed" panose="020B0502040204020203" pitchFamily="34" charset="0"/>
              </a:rPr>
              <a:t>LoRa</a:t>
            </a:r>
            <a:r>
              <a:rPr lang="pt-BR" dirty="0">
                <a:latin typeface="Bahnschrift Light SemiCondensed" panose="020B0502040204020203" pitchFamily="34" charset="0"/>
              </a:rPr>
              <a:t> e MQTT).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Entender como esses novos componentes funcionam juntos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Integração de diferentes componentes eletrônicos em um espaço reduzido.</a:t>
            </a:r>
          </a:p>
        </p:txBody>
      </p:sp>
      <p:pic>
        <p:nvPicPr>
          <p:cNvPr id="11" name="Imagem 10" descr="Uma imagem contendo pessoa, segurando, pequeno, circuito&#10;&#10;O conteúdo gerado por IA pode estar incorreto.">
            <a:extLst>
              <a:ext uri="{FF2B5EF4-FFF2-40B4-BE49-F238E27FC236}">
                <a16:creationId xmlns:a16="http://schemas.microsoft.com/office/drawing/2014/main" id="{90197CE0-97BD-0DD3-198A-1F4364CF8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35" y="1876327"/>
            <a:ext cx="3395023" cy="452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54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08933-E671-24CC-062F-252C07AB3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95B1757-3C6A-2448-52F4-DEB9808CD6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F5819BE9-428A-B188-C80D-411241EA066B}"/>
              </a:ext>
            </a:extLst>
          </p:cNvPr>
          <p:cNvSpPr/>
          <p:nvPr/>
        </p:nvSpPr>
        <p:spPr>
          <a:xfrm>
            <a:off x="-1132764" y="943428"/>
            <a:ext cx="15149015" cy="705415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8ECB150-A856-78EF-DD43-A61CA22BDAF7}"/>
              </a:ext>
            </a:extLst>
          </p:cNvPr>
          <p:cNvSpPr/>
          <p:nvPr/>
        </p:nvSpPr>
        <p:spPr>
          <a:xfrm>
            <a:off x="10413745" y="113516"/>
            <a:ext cx="1778255" cy="100184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D11D83-40F7-162D-236A-85327FA2341B}"/>
              </a:ext>
            </a:extLst>
          </p:cNvPr>
          <p:cNvSpPr txBox="1"/>
          <p:nvPr/>
        </p:nvSpPr>
        <p:spPr>
          <a:xfrm>
            <a:off x="10413744" y="305703"/>
            <a:ext cx="177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ahnschrift SemiBold SemiConden" panose="020B0502040204020203" pitchFamily="34" charset="0"/>
              </a:rPr>
              <a:t>Conclusão</a:t>
            </a:r>
            <a:endParaRPr lang="en-U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DDC649-9C77-5BA3-E1DC-B91FA320A5D2}"/>
              </a:ext>
            </a:extLst>
          </p:cNvPr>
          <p:cNvSpPr txBox="1"/>
          <p:nvPr/>
        </p:nvSpPr>
        <p:spPr>
          <a:xfrm>
            <a:off x="447674" y="2994611"/>
            <a:ext cx="72485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Light SemiCondensed" panose="020B0502040204020203" pitchFamily="34" charset="0"/>
              </a:rPr>
              <a:t>- O projeto demonstrou que um CANSAT pode coletar e transmitir dados diretamente para um terceiro dispositivo como um telefone.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Os testes iniciais indicam que a comunicação via </a:t>
            </a:r>
            <a:r>
              <a:rPr lang="pt-BR" dirty="0" err="1">
                <a:latin typeface="Bahnschrift Light SemiCondensed" panose="020B0502040204020203" pitchFamily="34" charset="0"/>
              </a:rPr>
              <a:t>LoRa</a:t>
            </a:r>
            <a:r>
              <a:rPr lang="pt-BR" dirty="0">
                <a:latin typeface="Bahnschrift Light SemiCondensed" panose="020B0502040204020203" pitchFamily="34" charset="0"/>
              </a:rPr>
              <a:t> e MQTT funciona conforme esperado.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O armazenamento local em cartão SD garante redundância na coleta de dados.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A experiência adquirida foi essencial para o desenvolvimento de sistemas embarcados aplicados à exploração espacial.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65EE130-84FB-3C37-DCEE-C4A201A28FE9}"/>
              </a:ext>
            </a:extLst>
          </p:cNvPr>
          <p:cNvSpPr/>
          <p:nvPr/>
        </p:nvSpPr>
        <p:spPr>
          <a:xfrm>
            <a:off x="8434601" y="2617411"/>
            <a:ext cx="3516521" cy="35165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9CEA3C-60BE-EA33-0B5D-FA38F0BE7694}"/>
              </a:ext>
            </a:extLst>
          </p:cNvPr>
          <p:cNvSpPr txBox="1"/>
          <p:nvPr/>
        </p:nvSpPr>
        <p:spPr>
          <a:xfrm>
            <a:off x="8989089" y="3543619"/>
            <a:ext cx="2651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buNone/>
            </a:pPr>
            <a:r>
              <a:rPr lang="pt-BR" sz="800" b="1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  <a:ea typeface="+mn-ea"/>
                <a:cs typeface="+mn-cs"/>
              </a:rPr>
              <a:t>Trabalhos Futuros</a:t>
            </a:r>
            <a:endParaRPr lang="en-US" sz="800" dirty="0">
              <a:solidFill>
                <a:schemeClr val="bg1"/>
              </a:solidFill>
              <a:effectLst/>
            </a:endParaRPr>
          </a:p>
          <a:p>
            <a:pPr marL="0" algn="l" rtl="0" eaLnBrk="1" latinLnBrk="0" hangingPunct="1">
              <a:buNone/>
            </a:pPr>
            <a:r>
              <a:rPr lang="pt-BR" sz="800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  <a:ea typeface="+mn-ea"/>
                <a:cs typeface="+mn-cs"/>
              </a:rPr>
              <a:t>- Desenvolvimento e montagem dos sensores principais que ainda não foram testados.</a:t>
            </a:r>
            <a:endParaRPr lang="en-US" sz="800" dirty="0">
              <a:solidFill>
                <a:schemeClr val="bg1"/>
              </a:solidFill>
              <a:effectLst/>
            </a:endParaRPr>
          </a:p>
          <a:p>
            <a:pPr marL="0" algn="l" rtl="0" eaLnBrk="1" latinLnBrk="0" hangingPunct="1">
              <a:buNone/>
            </a:pPr>
            <a:r>
              <a:rPr lang="pt-BR" sz="800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  <a:ea typeface="+mn-ea"/>
                <a:cs typeface="+mn-cs"/>
              </a:rPr>
              <a:t>- Integração completa do hardware com o sistema de comunicação LoRa-ESP32-MQTT.</a:t>
            </a:r>
            <a:endParaRPr lang="en-US" sz="800" dirty="0">
              <a:solidFill>
                <a:schemeClr val="bg1"/>
              </a:solidFill>
              <a:effectLst/>
            </a:endParaRPr>
          </a:p>
          <a:p>
            <a:pPr marL="0" algn="l" rtl="0" eaLnBrk="1" latinLnBrk="0" hangingPunct="1">
              <a:buNone/>
            </a:pPr>
            <a:r>
              <a:rPr lang="pt-BR" sz="800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  <a:ea typeface="+mn-ea"/>
                <a:cs typeface="+mn-cs"/>
              </a:rPr>
              <a:t>- Realização de testes em campo para validar a eficiência do sistema em condições reais.</a:t>
            </a:r>
            <a:endParaRPr lang="en-US" sz="800" dirty="0">
              <a:solidFill>
                <a:schemeClr val="bg1"/>
              </a:solidFill>
              <a:effectLst/>
            </a:endParaRPr>
          </a:p>
          <a:p>
            <a:pPr marL="0" algn="l" rtl="0" eaLnBrk="1" latinLnBrk="0" hangingPunct="1"/>
            <a:r>
              <a:rPr lang="pt-BR" sz="800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  <a:ea typeface="+mn-ea"/>
                <a:cs typeface="+mn-cs"/>
              </a:rPr>
              <a:t>- Otimização do consumo energético para maior autonomia do dispositivo</a:t>
            </a:r>
            <a:r>
              <a:rPr lang="pt-BR" sz="800" kern="120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  <a:ea typeface="+mn-ea"/>
                <a:cs typeface="+mn-cs"/>
              </a:rPr>
              <a:t>.</a:t>
            </a:r>
            <a:endParaRPr lang="en-US" sz="800" dirty="0">
              <a:effectLst/>
            </a:endParaRPr>
          </a:p>
          <a:p>
            <a:endParaRPr lang="pt-BR" sz="8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856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CE87D-611F-4DB7-A9FD-AACED5808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834EB0C-4454-94E0-9E5D-5A99D4854C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FD619BB-610D-1062-5161-C4E3D41F29F2}"/>
              </a:ext>
            </a:extLst>
          </p:cNvPr>
          <p:cNvSpPr/>
          <p:nvPr/>
        </p:nvSpPr>
        <p:spPr>
          <a:xfrm>
            <a:off x="-1132764" y="943428"/>
            <a:ext cx="15149015" cy="705415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96B4AFD-AD50-04D1-1EA2-701D5BD875B6}"/>
              </a:ext>
            </a:extLst>
          </p:cNvPr>
          <p:cNvSpPr/>
          <p:nvPr/>
        </p:nvSpPr>
        <p:spPr>
          <a:xfrm>
            <a:off x="10413745" y="113516"/>
            <a:ext cx="1778255" cy="100184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58E538-A444-9E63-C3CE-C93448DC9C75}"/>
              </a:ext>
            </a:extLst>
          </p:cNvPr>
          <p:cNvSpPr txBox="1"/>
          <p:nvPr/>
        </p:nvSpPr>
        <p:spPr>
          <a:xfrm>
            <a:off x="10413744" y="305703"/>
            <a:ext cx="1778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Bahnschrift SemiBold SemiConden" panose="020B0502040204020203" pitchFamily="34" charset="0"/>
              </a:rPr>
              <a:t>Conclusão</a:t>
            </a:r>
            <a:endParaRPr lang="en-US" sz="2000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5735CF-34F9-D92D-E51F-2FB1FC767B37}"/>
              </a:ext>
            </a:extLst>
          </p:cNvPr>
          <p:cNvSpPr txBox="1"/>
          <p:nvPr/>
        </p:nvSpPr>
        <p:spPr>
          <a:xfrm>
            <a:off x="0" y="2994611"/>
            <a:ext cx="7696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hnschrift Light SemiCondensed" panose="020B0502040204020203" pitchFamily="34" charset="0"/>
              </a:rPr>
              <a:t>- O projeto demonstrou que um CANSAT pode coletar e transmitir dados diretamente para um terceiro dispositivo como um telefone.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Os testes iniciais indicam que a comunicação via </a:t>
            </a:r>
            <a:r>
              <a:rPr lang="pt-BR" dirty="0" err="1">
                <a:latin typeface="Bahnschrift Light SemiCondensed" panose="020B0502040204020203" pitchFamily="34" charset="0"/>
              </a:rPr>
              <a:t>LoRa</a:t>
            </a:r>
            <a:r>
              <a:rPr lang="pt-BR" dirty="0">
                <a:latin typeface="Bahnschrift Light SemiCondensed" panose="020B0502040204020203" pitchFamily="34" charset="0"/>
              </a:rPr>
              <a:t> e MQTT funciona conforme esperado.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O armazenamento local em cartão SD garante redundância na coleta de dados.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  <a:p>
            <a:r>
              <a:rPr lang="pt-BR" dirty="0">
                <a:latin typeface="Bahnschrift Light SemiCondensed" panose="020B0502040204020203" pitchFamily="34" charset="0"/>
              </a:rPr>
              <a:t>- A experiência adquirida foi essencial para o desenvolvimento de sistemas embarcados aplicados à exploração espacial.</a:t>
            </a:r>
          </a:p>
          <a:p>
            <a:endParaRPr lang="pt-BR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3A9060D-1FB7-1F23-1D08-D3CC50496C01}"/>
              </a:ext>
            </a:extLst>
          </p:cNvPr>
          <p:cNvSpPr/>
          <p:nvPr/>
        </p:nvSpPr>
        <p:spPr>
          <a:xfrm>
            <a:off x="-3314700" y="-5116569"/>
            <a:ext cx="18630900" cy="17499304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AE5A6D-00C3-A9BE-EEC2-9E8DD0E314F5}"/>
              </a:ext>
            </a:extLst>
          </p:cNvPr>
          <p:cNvSpPr txBox="1"/>
          <p:nvPr/>
        </p:nvSpPr>
        <p:spPr>
          <a:xfrm>
            <a:off x="994728" y="1576655"/>
            <a:ext cx="59662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buNone/>
            </a:pPr>
            <a:r>
              <a:rPr lang="pt-BR" sz="2400" b="1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  <a:ea typeface="+mn-ea"/>
                <a:cs typeface="+mn-cs"/>
              </a:rPr>
              <a:t>Trabalhos Futuros</a:t>
            </a:r>
          </a:p>
          <a:p>
            <a:pPr marL="0" algn="l" rtl="0" eaLnBrk="1" latinLnBrk="0" hangingPunct="1">
              <a:buNone/>
            </a:pPr>
            <a:endParaRPr lang="en-US" sz="2400" dirty="0">
              <a:solidFill>
                <a:schemeClr val="bg1"/>
              </a:solidFill>
              <a:effectLst/>
            </a:endParaRPr>
          </a:p>
          <a:p>
            <a:pPr marL="0" algn="l" rtl="0" eaLnBrk="1" latinLnBrk="0" hangingPunct="1">
              <a:buNone/>
            </a:pPr>
            <a:r>
              <a:rPr lang="pt-BR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</a:rPr>
              <a:t>- Desenvolvimento e montagem dos sensores principais que ainda não foram testados.</a:t>
            </a:r>
            <a:endParaRPr lang="en-US" dirty="0">
              <a:solidFill>
                <a:schemeClr val="bg1"/>
              </a:solidFill>
              <a:effectLst/>
              <a:latin typeface="Bahnschrift Light SemiCondensed" panose="020B0502040204020203" pitchFamily="34" charset="0"/>
            </a:endParaRPr>
          </a:p>
          <a:p>
            <a:pPr marL="0" algn="l" rtl="0" eaLnBrk="1" latinLnBrk="0" hangingPunct="1">
              <a:buNone/>
            </a:pPr>
            <a:r>
              <a:rPr lang="pt-BR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</a:rPr>
              <a:t>- Integração completa do hardware com o sistema de comunicação LoRa-ESP32-MQTT.</a:t>
            </a:r>
            <a:endParaRPr lang="en-US" dirty="0">
              <a:solidFill>
                <a:schemeClr val="bg1"/>
              </a:solidFill>
              <a:effectLst/>
              <a:latin typeface="Bahnschrift Light SemiCondensed" panose="020B0502040204020203" pitchFamily="34" charset="0"/>
            </a:endParaRPr>
          </a:p>
          <a:p>
            <a:pPr marL="0" algn="l" rtl="0" eaLnBrk="1" latinLnBrk="0" hangingPunct="1">
              <a:buNone/>
            </a:pPr>
            <a:r>
              <a:rPr lang="pt-BR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</a:rPr>
              <a:t>- Realização de testes em campo para validar a eficiência do sistema em condições reais.</a:t>
            </a:r>
            <a:endParaRPr lang="en-US" dirty="0">
              <a:solidFill>
                <a:schemeClr val="bg1"/>
              </a:solidFill>
              <a:effectLst/>
              <a:latin typeface="Bahnschrift Light SemiCondensed" panose="020B0502040204020203" pitchFamily="34" charset="0"/>
            </a:endParaRPr>
          </a:p>
          <a:p>
            <a:pPr marL="0" algn="l" rtl="0" eaLnBrk="1" latinLnBrk="0" hangingPunct="1"/>
            <a:r>
              <a:rPr lang="pt-BR" kern="1200" dirty="0">
                <a:solidFill>
                  <a:schemeClr val="bg1"/>
                </a:solidFill>
                <a:effectLst/>
                <a:latin typeface="Bahnschrift Light SemiCondensed" panose="020B0502040204020203" pitchFamily="34" charset="0"/>
              </a:rPr>
              <a:t>- Otimização do consumo energético para maior autonomia do dispositivo</a:t>
            </a:r>
            <a:r>
              <a:rPr lang="pt-BR" kern="1200" dirty="0">
                <a:solidFill>
                  <a:srgbClr val="000000"/>
                </a:solidFill>
                <a:effectLst/>
                <a:latin typeface="Bahnschrift Light SemiCondensed" panose="020B0502040204020203" pitchFamily="34" charset="0"/>
              </a:rPr>
              <a:t>.</a:t>
            </a:r>
            <a:endParaRPr lang="en-US" dirty="0">
              <a:effectLst/>
              <a:latin typeface="Bahnschrift Light SemiCondensed" panose="020B0502040204020203" pitchFamily="34" charset="0"/>
            </a:endParaRPr>
          </a:p>
          <a:p>
            <a:endParaRPr lang="pt-BR" sz="800" dirty="0">
              <a:latin typeface="Bahnschrift Light SemiCondensed" panose="020B0502040204020203" pitchFamily="34" charset="0"/>
            </a:endParaRPr>
          </a:p>
        </p:txBody>
      </p:sp>
      <p:pic>
        <p:nvPicPr>
          <p:cNvPr id="5" name="Imagem 4" descr="Laptop em cima de teclado de computador&#10;&#10;O conteúdo gerado por IA pode estar incorreto.">
            <a:extLst>
              <a:ext uri="{FF2B5EF4-FFF2-40B4-BE49-F238E27FC236}">
                <a16:creationId xmlns:a16="http://schemas.microsoft.com/office/drawing/2014/main" id="{5B5E49D2-F56D-B788-AE49-CBC3B420B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846" y="943428"/>
            <a:ext cx="3536156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68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446</Words>
  <Application>Microsoft Office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Bahnschrift Light SemiCondensed</vt:lpstr>
      <vt:lpstr>Bahnschrift SemiBold SemiConden</vt:lpstr>
      <vt:lpstr>Bahnschrift SemiCondensed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schiller</dc:creator>
  <cp:lastModifiedBy>arthur schiller</cp:lastModifiedBy>
  <cp:revision>1</cp:revision>
  <dcterms:created xsi:type="dcterms:W3CDTF">2025-03-30T14:25:23Z</dcterms:created>
  <dcterms:modified xsi:type="dcterms:W3CDTF">2025-03-30T15:22:30Z</dcterms:modified>
</cp:coreProperties>
</file>