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31954788" cy="50149125"/>
  <p:embeddedFontLst>
    <p:embeddedFont>
      <p:font typeface="Libre Baskerville" panose="020B0604020202020204" charset="0"/>
      <p:bold r:id="rId5"/>
    </p:embeddedFont>
    <p:embeddedFont>
      <p:font typeface="Montserrat Light" panose="020B0604020202020204" charset="0"/>
      <p:regular r:id="rId6"/>
    </p:embeddedFont>
  </p:embeddedFontLst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5"/>
    <a:srgbClr val="DCE1C8"/>
    <a:srgbClr val="235078"/>
    <a:srgbClr val="EAEAEA"/>
    <a:srgbClr val="EEEEEE"/>
    <a:srgbClr val="006699"/>
    <a:srgbClr val="CC3300"/>
    <a:srgbClr val="006600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>
        <p:scale>
          <a:sx n="25" d="100"/>
          <a:sy n="25" d="100"/>
        </p:scale>
        <p:origin x="1410" y="-126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3078"/>
    </p:cViewPr>
  </p:sorterViewPr>
  <p:notesViewPr>
    <p:cSldViewPr>
      <p:cViewPr varScale="1">
        <p:scale>
          <a:sx n="23" d="100"/>
          <a:sy n="23" d="100"/>
        </p:scale>
        <p:origin x="5322" y="1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8200" y="3757613"/>
            <a:ext cx="249967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persuadingsapphire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3657600" y="1385518"/>
            <a:ext cx="36576000" cy="1496787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Sentiment analysis on IMDB film reviews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8991600" y="2903886"/>
            <a:ext cx="25831800" cy="4832092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Constantin </a:t>
            </a:r>
            <a:r>
              <a:rPr lang="en-US" sz="5600" dirty="0" err="1">
                <a:solidFill>
                  <a:srgbClr val="1482A5"/>
                </a:solidFill>
                <a:latin typeface="Montserrat Light" panose="00000400000000000000" pitchFamily="50" charset="0"/>
              </a:rPr>
              <a:t>Gosten</a:t>
            </a:r>
            <a:endParaRPr lang="en-US" sz="5600" dirty="0">
              <a:solidFill>
                <a:srgbClr val="1482A5"/>
              </a:solidFill>
              <a:latin typeface="Montserrat Light" panose="00000400000000000000" pitchFamily="50" charset="0"/>
            </a:endParaRPr>
          </a:p>
          <a:p>
            <a:pPr algn="ctr"/>
            <a:r>
              <a:rPr lang="en-US" sz="5600" dirty="0" err="1">
                <a:solidFill>
                  <a:srgbClr val="1482A5"/>
                </a:solidFill>
                <a:latin typeface="Montserrat Light" panose="00000400000000000000" pitchFamily="50" charset="0"/>
              </a:rPr>
              <a:t>Yulia</a:t>
            </a:r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 Ott</a:t>
            </a:r>
          </a:p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Jiabo Zhang</a:t>
            </a:r>
          </a:p>
          <a:p>
            <a:pPr algn="ctr"/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</a:rPr>
              <a:t>Machine Learning and Data Analytics</a:t>
            </a:r>
          </a:p>
          <a:p>
            <a:pPr algn="ctr"/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</a:rPr>
              <a:t>Deutsche Post Chair – Optimization of Distribution Networks</a:t>
            </a:r>
          </a:p>
          <a:p>
            <a:pPr algn="ctr"/>
            <a:r>
              <a:rPr lang="en-US" sz="3200" dirty="0">
                <a:solidFill>
                  <a:srgbClr val="1482A5"/>
                </a:solidFill>
                <a:latin typeface="Montserrat Light" panose="00000400000000000000" pitchFamily="50" charset="0"/>
              </a:rPr>
              <a:t>RWTH Aachen University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7717379"/>
            <a:ext cx="13106400" cy="10074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14325600" y="28574999"/>
            <a:ext cx="28651200" cy="3657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85800" y="18464271"/>
            <a:ext cx="13106400" cy="13768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14325600" y="19659600"/>
            <a:ext cx="28651200" cy="8458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14325600" y="7766748"/>
            <a:ext cx="28651200" cy="11585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914400" y="8745118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914400" y="8077206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Motivation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914400" y="1940705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14400" y="18706398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Dataset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14630400" y="8715085"/>
            <a:ext cx="280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4630400" y="8077207"/>
            <a:ext cx="28041600" cy="667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14678025" y="20748424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14630400" y="2007414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14678025" y="29658233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14630400" y="289560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dirty="0">
                <a:solidFill>
                  <a:srgbClr val="235078"/>
                </a:solidFill>
                <a:latin typeface="Libre Baskerville" panose="02000000000000000000" pitchFamily="2" charset="0"/>
              </a:rPr>
              <a:t>Next Steps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0559C3-6542-4A3A-AF49-DDE0FE6D0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13" y="1211440"/>
            <a:ext cx="10608121" cy="48890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839D707-B4ED-4301-8FD3-27F83BBAE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0" y="1447299"/>
            <a:ext cx="10096363" cy="465321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5F18C3-202C-40B4-B711-249C787815BF}"/>
              </a:ext>
            </a:extLst>
          </p:cNvPr>
          <p:cNvSpPr txBox="1"/>
          <p:nvPr/>
        </p:nvSpPr>
        <p:spPr>
          <a:xfrm>
            <a:off x="1066800" y="9525000"/>
            <a:ext cx="1226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Montserrat Light" panose="020B0604020202020204" charset="0"/>
              </a:rPr>
              <a:t>Estimated</a:t>
            </a:r>
            <a:r>
              <a:rPr lang="de-DE" sz="2800" dirty="0">
                <a:latin typeface="Montserrat Light" panose="020B0604020202020204" charset="0"/>
              </a:rPr>
              <a:t> </a:t>
            </a:r>
            <a:r>
              <a:rPr lang="de-DE" sz="2800" dirty="0" err="1">
                <a:latin typeface="Montserrat Light" panose="020B0604020202020204" charset="0"/>
              </a:rPr>
              <a:t>amount</a:t>
            </a:r>
            <a:r>
              <a:rPr lang="de-DE" sz="2800" dirty="0">
                <a:latin typeface="Montserrat Light" panose="020B0604020202020204" charset="0"/>
              </a:rPr>
              <a:t> </a:t>
            </a:r>
            <a:r>
              <a:rPr lang="de-DE" sz="2800" dirty="0" err="1">
                <a:latin typeface="Montserrat Light" panose="020B0604020202020204" charset="0"/>
              </a:rPr>
              <a:t>of</a:t>
            </a:r>
            <a:r>
              <a:rPr lang="de-DE" sz="2800" dirty="0">
                <a:latin typeface="Montserrat Light" panose="020B0604020202020204" charset="0"/>
              </a:rPr>
              <a:t> </a:t>
            </a:r>
            <a:r>
              <a:rPr lang="de-DE" sz="2800" dirty="0" err="1">
                <a:latin typeface="Montserrat Light" panose="020B0604020202020204" charset="0"/>
              </a:rPr>
              <a:t>choices</a:t>
            </a:r>
            <a:r>
              <a:rPr lang="de-DE" sz="2800" dirty="0">
                <a:latin typeface="Montserrat Light" panose="020B0604020202020204" charset="0"/>
              </a:rPr>
              <a:t> </a:t>
            </a:r>
            <a:r>
              <a:rPr lang="de-DE" sz="2800" dirty="0" err="1">
                <a:latin typeface="Montserrat Light" panose="020B0604020202020204" charset="0"/>
              </a:rPr>
              <a:t>the</a:t>
            </a:r>
            <a:r>
              <a:rPr lang="de-DE" sz="2800" dirty="0">
                <a:latin typeface="Montserrat Light" panose="020B0604020202020204" charset="0"/>
              </a:rPr>
              <a:t> </a:t>
            </a:r>
            <a:r>
              <a:rPr lang="de-DE" sz="2800" dirty="0" err="1">
                <a:latin typeface="Montserrat Light" panose="020B0604020202020204" charset="0"/>
              </a:rPr>
              <a:t>average</a:t>
            </a:r>
            <a:r>
              <a:rPr lang="de-DE" sz="2800" dirty="0">
                <a:latin typeface="Montserrat Light" panose="020B0604020202020204" charset="0"/>
              </a:rPr>
              <a:t> adult do </a:t>
            </a:r>
            <a:r>
              <a:rPr lang="de-DE" sz="2800" dirty="0" err="1">
                <a:latin typeface="Montserrat Light" panose="020B0604020202020204" charset="0"/>
              </a:rPr>
              <a:t>everyday</a:t>
            </a:r>
            <a:r>
              <a:rPr lang="de-DE" sz="2800" dirty="0">
                <a:latin typeface="Montserrat Light" panose="020B0604020202020204" charset="0"/>
              </a:rPr>
              <a:t>: 35.000</a:t>
            </a:r>
          </a:p>
          <a:p>
            <a:endParaRPr lang="de-DE" sz="2800" dirty="0">
              <a:latin typeface="Montserrat Light" panose="020B0604020202020204" charset="0"/>
            </a:endParaRPr>
          </a:p>
          <a:p>
            <a:r>
              <a:rPr lang="de-DE" sz="2800" dirty="0">
                <a:latin typeface="Montserrat Light" panose="020B0604020202020204" charset="0"/>
              </a:rPr>
              <a:t>Small </a:t>
            </a:r>
            <a:r>
              <a:rPr lang="de-DE" sz="2800" dirty="0" err="1">
                <a:latin typeface="Montserrat Light" panose="020B0604020202020204" charset="0"/>
              </a:rPr>
              <a:t>decisions</a:t>
            </a:r>
            <a:r>
              <a:rPr lang="de-DE" sz="2800" dirty="0">
                <a:latin typeface="Montserrat Light" panose="020B0604020202020204" charset="0"/>
              </a:rPr>
              <a:t>: </a:t>
            </a:r>
            <a:r>
              <a:rPr lang="de-DE" sz="2800" dirty="0" err="1">
                <a:latin typeface="Montserrat Light" panose="020B0604020202020204" charset="0"/>
              </a:rPr>
              <a:t>what</a:t>
            </a:r>
            <a:r>
              <a:rPr lang="de-DE" sz="2800" dirty="0">
                <a:latin typeface="Montserrat Light" panose="020B0604020202020204" charset="0"/>
              </a:rPr>
              <a:t> do </a:t>
            </a:r>
            <a:r>
              <a:rPr lang="de-DE" sz="2800" dirty="0" err="1">
                <a:latin typeface="Montserrat Light" panose="020B0604020202020204" charset="0"/>
              </a:rPr>
              <a:t>wear</a:t>
            </a:r>
            <a:r>
              <a:rPr lang="de-DE" sz="2800" dirty="0">
                <a:latin typeface="Montserrat Light" panose="020B0604020202020204" charset="0"/>
              </a:rPr>
              <a:t>, </a:t>
            </a:r>
            <a:r>
              <a:rPr lang="de-DE" sz="2800" dirty="0" err="1">
                <a:latin typeface="Montserrat Light" panose="020B0604020202020204" charset="0"/>
              </a:rPr>
              <a:t>eat</a:t>
            </a:r>
            <a:r>
              <a:rPr lang="de-DE" sz="2800" dirty="0">
                <a:latin typeface="Montserrat Light" panose="020B0604020202020204" charset="0"/>
              </a:rPr>
              <a:t>, </a:t>
            </a:r>
            <a:r>
              <a:rPr lang="de-DE" sz="2800" dirty="0" err="1">
                <a:latin typeface="Montserrat Light" panose="020B0604020202020204" charset="0"/>
              </a:rPr>
              <a:t>drink</a:t>
            </a:r>
            <a:r>
              <a:rPr lang="de-DE" sz="2800" dirty="0">
                <a:latin typeface="Montserrat Light" panose="020B0604020202020204" charset="0"/>
              </a:rPr>
              <a:t>, </a:t>
            </a:r>
            <a:r>
              <a:rPr lang="de-DE" sz="2800" dirty="0" err="1">
                <a:latin typeface="Montserrat Light" panose="020B0604020202020204" charset="0"/>
              </a:rPr>
              <a:t>use</a:t>
            </a:r>
            <a:r>
              <a:rPr lang="de-DE" sz="2800" dirty="0">
                <a:latin typeface="Montserrat Light" panose="020B0604020202020204" charset="0"/>
              </a:rPr>
              <a:t>, </a:t>
            </a:r>
            <a:r>
              <a:rPr lang="de-DE" sz="2800" dirty="0" err="1">
                <a:latin typeface="Montserrat Light" panose="020B0604020202020204" charset="0"/>
              </a:rPr>
              <a:t>purchase</a:t>
            </a:r>
            <a:r>
              <a:rPr lang="de-DE" sz="2800" dirty="0">
                <a:latin typeface="Montserrat Light" panose="020B0604020202020204" charset="0"/>
              </a:rPr>
              <a:t>, </a:t>
            </a:r>
            <a:r>
              <a:rPr lang="de-DE" sz="2800" dirty="0" err="1">
                <a:latin typeface="Montserrat Light" panose="020B0604020202020204" charset="0"/>
              </a:rPr>
              <a:t>believe</a:t>
            </a:r>
            <a:r>
              <a:rPr lang="de-DE" sz="2800" dirty="0">
                <a:latin typeface="Montserrat Light" panose="020B0604020202020204" charset="0"/>
              </a:rPr>
              <a:t> …</a:t>
            </a:r>
          </a:p>
          <a:p>
            <a:r>
              <a:rPr lang="de-DE" sz="2800" dirty="0">
                <a:latin typeface="Montserrat Light" panose="020B0604020202020204" charset="0"/>
              </a:rPr>
              <a:t>Hard </a:t>
            </a:r>
            <a:r>
              <a:rPr lang="de-DE" sz="2800" dirty="0" err="1">
                <a:latin typeface="Montserrat Light" panose="020B0604020202020204" charset="0"/>
              </a:rPr>
              <a:t>enough</a:t>
            </a:r>
            <a:r>
              <a:rPr lang="de-DE" sz="2800" dirty="0">
                <a:latin typeface="Montserrat Light" panose="020B0604020202020204" charset="0"/>
              </a:rPr>
              <a:t> </a:t>
            </a:r>
            <a:r>
              <a:rPr lang="de-DE" sz="2800" dirty="0" err="1">
                <a:latin typeface="Montserrat Light" panose="020B0604020202020204" charset="0"/>
              </a:rPr>
              <a:t>to</a:t>
            </a:r>
            <a:r>
              <a:rPr lang="de-DE" sz="2800" dirty="0">
                <a:latin typeface="Montserrat Light" panose="020B0604020202020204" charset="0"/>
              </a:rPr>
              <a:t> </a:t>
            </a:r>
            <a:r>
              <a:rPr lang="de-DE" sz="2800" dirty="0" err="1">
                <a:latin typeface="Montserrat Light" panose="020B0604020202020204" charset="0"/>
              </a:rPr>
              <a:t>keep</a:t>
            </a:r>
            <a:r>
              <a:rPr lang="de-DE" sz="2800" dirty="0">
                <a:latin typeface="Montserrat Light" panose="020B0604020202020204" charset="0"/>
              </a:rPr>
              <a:t> track </a:t>
            </a:r>
            <a:r>
              <a:rPr lang="de-DE" sz="2800" dirty="0" err="1">
                <a:latin typeface="Montserrat Light" panose="020B0604020202020204" charset="0"/>
              </a:rPr>
              <a:t>about</a:t>
            </a:r>
            <a:r>
              <a:rPr lang="de-DE" sz="2800" dirty="0">
                <a:latin typeface="Montserrat Light" panose="020B0604020202020204" charset="0"/>
              </a:rPr>
              <a:t> own </a:t>
            </a:r>
            <a:r>
              <a:rPr lang="de-DE" sz="2800" dirty="0" err="1">
                <a:latin typeface="Montserrat Light" panose="020B0604020202020204" charset="0"/>
              </a:rPr>
              <a:t>decisions</a:t>
            </a:r>
            <a:r>
              <a:rPr lang="de-DE" sz="2800" dirty="0">
                <a:latin typeface="Montserrat Light" panose="020B0604020202020204" charset="0"/>
              </a:rPr>
              <a:t>.</a:t>
            </a:r>
          </a:p>
          <a:p>
            <a:endParaRPr lang="de-DE" sz="2800" dirty="0">
              <a:latin typeface="Montserrat Light" panose="020B0604020202020204" charset="0"/>
            </a:endParaRPr>
          </a:p>
        </p:txBody>
      </p:sp>
      <p:pic>
        <p:nvPicPr>
          <p:cNvPr id="6" name="Grafik 5" descr="Kopf mit Zahnrädern mit einfarbiger Füllung">
            <a:extLst>
              <a:ext uri="{FF2B5EF4-FFF2-40B4-BE49-F238E27FC236}">
                <a16:creationId xmlns:a16="http://schemas.microsoft.com/office/drawing/2014/main" id="{4FFC673B-C8E6-4ECE-8008-2C9A1214F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4982" y="14596611"/>
            <a:ext cx="2710420" cy="2710420"/>
          </a:xfrm>
          <a:prstGeom prst="rect">
            <a:avLst/>
          </a:prstGeom>
        </p:spPr>
      </p:pic>
      <p:pic>
        <p:nvPicPr>
          <p:cNvPr id="10" name="Grafik 9" descr="Kleiderbügel mit einfarbiger Füllung">
            <a:extLst>
              <a:ext uri="{FF2B5EF4-FFF2-40B4-BE49-F238E27FC236}">
                <a16:creationId xmlns:a16="http://schemas.microsoft.com/office/drawing/2014/main" id="{F93359FA-9FF8-4E45-B58C-84AB04B615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42632" y="15210616"/>
            <a:ext cx="1800942" cy="1800942"/>
          </a:xfrm>
          <a:prstGeom prst="rect">
            <a:avLst/>
          </a:prstGeom>
        </p:spPr>
      </p:pic>
      <p:pic>
        <p:nvPicPr>
          <p:cNvPr id="12" name="Grafik 11" descr="Prioritäten mit einfarbiger Füllung">
            <a:extLst>
              <a:ext uri="{FF2B5EF4-FFF2-40B4-BE49-F238E27FC236}">
                <a16:creationId xmlns:a16="http://schemas.microsoft.com/office/drawing/2014/main" id="{5E7F1C95-0908-4C61-8C0C-10D23BCB5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2792" y="15423541"/>
            <a:ext cx="1458337" cy="1458337"/>
          </a:xfrm>
          <a:prstGeom prst="rect">
            <a:avLst/>
          </a:prstGeom>
        </p:spPr>
      </p:pic>
      <p:pic>
        <p:nvPicPr>
          <p:cNvPr id="14" name="Grafik 13" descr="Warenkorb mit einfarbiger Füllung">
            <a:extLst>
              <a:ext uri="{FF2B5EF4-FFF2-40B4-BE49-F238E27FC236}">
                <a16:creationId xmlns:a16="http://schemas.microsoft.com/office/drawing/2014/main" id="{096BD84D-79C7-44C9-B0D7-99AA810424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92182" y="12984470"/>
            <a:ext cx="1458337" cy="1458337"/>
          </a:xfrm>
          <a:prstGeom prst="rect">
            <a:avLst/>
          </a:prstGeom>
        </p:spPr>
      </p:pic>
      <p:pic>
        <p:nvPicPr>
          <p:cNvPr id="16" name="Grafik 15" descr="Bus mit einfarbiger Füllung">
            <a:extLst>
              <a:ext uri="{FF2B5EF4-FFF2-40B4-BE49-F238E27FC236}">
                <a16:creationId xmlns:a16="http://schemas.microsoft.com/office/drawing/2014/main" id="{DAF7DDEE-CC1B-4352-AD76-E1F79E9C5D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94272" y="11516962"/>
            <a:ext cx="1244916" cy="1244916"/>
          </a:xfrm>
          <a:prstGeom prst="rect">
            <a:avLst/>
          </a:prstGeom>
        </p:spPr>
      </p:pic>
      <p:pic>
        <p:nvPicPr>
          <p:cNvPr id="18" name="Grafik 17" descr="Straßenbahnwagen mit einfarbiger Füllung">
            <a:extLst>
              <a:ext uri="{FF2B5EF4-FFF2-40B4-BE49-F238E27FC236}">
                <a16:creationId xmlns:a16="http://schemas.microsoft.com/office/drawing/2014/main" id="{88C102A6-2CBC-41C3-B449-5D6A60E755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14345" y="12548507"/>
            <a:ext cx="1244916" cy="1244916"/>
          </a:xfrm>
          <a:prstGeom prst="rect">
            <a:avLst/>
          </a:prstGeom>
        </p:spPr>
      </p:pic>
      <p:pic>
        <p:nvPicPr>
          <p:cNvPr id="20" name="Grafik 19" descr="Auto mit einfarbiger Füllung">
            <a:extLst>
              <a:ext uri="{FF2B5EF4-FFF2-40B4-BE49-F238E27FC236}">
                <a16:creationId xmlns:a16="http://schemas.microsoft.com/office/drawing/2014/main" id="{ECBE6F46-68CE-445A-87A4-C59464D916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99019" y="11506200"/>
            <a:ext cx="1244916" cy="1244916"/>
          </a:xfrm>
          <a:prstGeom prst="rect">
            <a:avLst/>
          </a:prstGeom>
        </p:spPr>
      </p:pic>
      <p:pic>
        <p:nvPicPr>
          <p:cNvPr id="22" name="Grafik 21" descr="Restaurant mit einfarbiger Füllung">
            <a:extLst>
              <a:ext uri="{FF2B5EF4-FFF2-40B4-BE49-F238E27FC236}">
                <a16:creationId xmlns:a16="http://schemas.microsoft.com/office/drawing/2014/main" id="{FAF2A5D9-4062-4573-AE01-3763D82958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43918" y="13111657"/>
            <a:ext cx="1625077" cy="1625077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E6BFE41-AD6C-4C07-89AD-3E4E76C1931C}"/>
              </a:ext>
            </a:extLst>
          </p:cNvPr>
          <p:cNvCxnSpPr/>
          <p:nvPr/>
        </p:nvCxnSpPr>
        <p:spPr bwMode="auto">
          <a:xfrm>
            <a:off x="4930437" y="14596611"/>
            <a:ext cx="1124730" cy="595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335F74F-2844-4C4D-B547-96F358B9CF08}"/>
              </a:ext>
            </a:extLst>
          </p:cNvPr>
          <p:cNvCxnSpPr>
            <a:endCxn id="6" idx="1"/>
          </p:cNvCxnSpPr>
          <p:nvPr/>
        </p:nvCxnSpPr>
        <p:spPr bwMode="auto">
          <a:xfrm flipV="1">
            <a:off x="4317592" y="15951821"/>
            <a:ext cx="1487390" cy="4017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C144A11-1E09-4938-98F3-340C82D50D59}"/>
              </a:ext>
            </a:extLst>
          </p:cNvPr>
          <p:cNvCxnSpPr>
            <a:endCxn id="18" idx="3"/>
          </p:cNvCxnSpPr>
          <p:nvPr/>
        </p:nvCxnSpPr>
        <p:spPr bwMode="auto">
          <a:xfrm flipH="1" flipV="1">
            <a:off x="7059261" y="13170965"/>
            <a:ext cx="33151" cy="12570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1845657-2F9A-48F3-A723-F4ABFA584A83}"/>
              </a:ext>
            </a:extLst>
          </p:cNvPr>
          <p:cNvCxnSpPr/>
          <p:nvPr/>
        </p:nvCxnSpPr>
        <p:spPr bwMode="auto">
          <a:xfrm flipV="1">
            <a:off x="7739188" y="13924195"/>
            <a:ext cx="1044129" cy="7874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68E4DEC-6540-4181-B484-59BC8CC08FAE}"/>
              </a:ext>
            </a:extLst>
          </p:cNvPr>
          <p:cNvCxnSpPr>
            <a:stCxn id="6" idx="3"/>
          </p:cNvCxnSpPr>
          <p:nvPr/>
        </p:nvCxnSpPr>
        <p:spPr bwMode="auto">
          <a:xfrm>
            <a:off x="8515402" y="15951821"/>
            <a:ext cx="1487390" cy="2008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998AE640-7A9F-4C2E-800E-581B6379A72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54" y="19679066"/>
            <a:ext cx="3625637" cy="3625637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7587776A-C38E-4711-BF90-E3B3EEE53EC9}"/>
              </a:ext>
            </a:extLst>
          </p:cNvPr>
          <p:cNvSpPr txBox="1"/>
          <p:nvPr/>
        </p:nvSpPr>
        <p:spPr>
          <a:xfrm>
            <a:off x="1524000" y="23042092"/>
            <a:ext cx="1226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Montserrat Light" panose="020B0604020202020204" charset="0"/>
              </a:rPr>
              <a:t>50.000 IMDB film </a:t>
            </a:r>
            <a:r>
              <a:rPr lang="de-DE" sz="3200" dirty="0" err="1">
                <a:latin typeface="Montserrat Light" panose="020B0604020202020204" charset="0"/>
              </a:rPr>
              <a:t>reviews</a:t>
            </a:r>
            <a:endParaRPr lang="de-DE" sz="3200" dirty="0">
              <a:latin typeface="Montserrat Light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Montserrat Light" panose="020B0604020202020204" charset="0"/>
              </a:rPr>
              <a:t>Sentiment </a:t>
            </a:r>
            <a:r>
              <a:rPr lang="de-DE" sz="3200" dirty="0" err="1">
                <a:latin typeface="Montserrat Light" panose="020B0604020202020204" charset="0"/>
              </a:rPr>
              <a:t>analysis</a:t>
            </a:r>
            <a:r>
              <a:rPr lang="de-DE" sz="3200" dirty="0">
                <a:latin typeface="Montserrat Light" panose="020B0604020202020204" charset="0"/>
              </a:rPr>
              <a:t>: </a:t>
            </a:r>
            <a:r>
              <a:rPr lang="de-DE" sz="3200" dirty="0" err="1">
                <a:latin typeface="Montserrat Light" panose="020B0604020202020204" charset="0"/>
              </a:rPr>
              <a:t>postivie</a:t>
            </a:r>
            <a:r>
              <a:rPr lang="de-DE" sz="3200" dirty="0">
                <a:latin typeface="Montserrat Light" panose="020B0604020202020204" charset="0"/>
              </a:rPr>
              <a:t> </a:t>
            </a:r>
            <a:r>
              <a:rPr lang="de-DE" sz="3200" dirty="0" err="1">
                <a:latin typeface="Montserrat Light" panose="020B0604020202020204" charset="0"/>
              </a:rPr>
              <a:t>or</a:t>
            </a:r>
            <a:r>
              <a:rPr lang="de-DE" sz="3200" dirty="0">
                <a:latin typeface="Montserrat Light" panose="020B0604020202020204" charset="0"/>
              </a:rPr>
              <a:t> negative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Montserrat Light" panose="020B0604020202020204" charset="0"/>
              </a:rPr>
              <a:t>Training </a:t>
            </a:r>
            <a:r>
              <a:rPr lang="de-DE" sz="3200" dirty="0" err="1">
                <a:latin typeface="Montserrat Light" panose="020B0604020202020204" charset="0"/>
              </a:rPr>
              <a:t>data</a:t>
            </a:r>
            <a:r>
              <a:rPr lang="de-DE" sz="3200" dirty="0">
                <a:latin typeface="Montserrat Light" panose="020B0604020202020204" charset="0"/>
              </a:rPr>
              <a:t>: 	37.500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Montserrat Light" panose="020B0604020202020204" charset="0"/>
              </a:rPr>
              <a:t>Test </a:t>
            </a:r>
            <a:r>
              <a:rPr lang="de-DE" sz="3200" dirty="0" err="1">
                <a:latin typeface="Montserrat Light" panose="020B0604020202020204" charset="0"/>
              </a:rPr>
              <a:t>data</a:t>
            </a:r>
            <a:r>
              <a:rPr lang="de-DE" sz="3200" dirty="0">
                <a:latin typeface="Montserrat Light" panose="020B0604020202020204" charset="0"/>
              </a:rPr>
              <a:t>:		12.500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>
              <a:latin typeface="Montserrat Light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>
              <a:latin typeface="Montserrat Light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>
              <a:latin typeface="Montserrat Light" panose="020B0604020202020204" charset="0"/>
            </a:endParaRP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44D736DF-B3A4-405F-9733-297663C13AB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1402" y="20301111"/>
            <a:ext cx="2136952" cy="1967592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87B4B36B-41FB-4229-A686-EE92D0EC18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791" y="20876582"/>
            <a:ext cx="2222703" cy="1814735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5C3BE438-C9E5-4CD0-878C-0FC4F9812378}"/>
              </a:ext>
            </a:extLst>
          </p:cNvPr>
          <p:cNvSpPr txBox="1"/>
          <p:nvPr/>
        </p:nvSpPr>
        <p:spPr>
          <a:xfrm>
            <a:off x="15430500" y="9382991"/>
            <a:ext cx="1226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3200" dirty="0">
                <a:latin typeface="Montserrat Light" panose="020B0604020202020204" charset="0"/>
              </a:rPr>
              <a:t>Data </a:t>
            </a:r>
            <a:r>
              <a:rPr lang="de-DE" sz="3200" dirty="0" err="1">
                <a:latin typeface="Montserrat Light" panose="020B0604020202020204" charset="0"/>
              </a:rPr>
              <a:t>Cleaning</a:t>
            </a:r>
            <a:endParaRPr lang="de-DE" sz="3200" dirty="0">
              <a:latin typeface="Montserrat Light" panose="020B0604020202020204" charset="0"/>
            </a:endParaRPr>
          </a:p>
          <a:p>
            <a:pPr marL="514350" indent="-514350">
              <a:buAutoNum type="arabicPeriod"/>
            </a:pPr>
            <a:r>
              <a:rPr lang="de-DE" sz="3200" dirty="0">
                <a:latin typeface="Montserrat Light" panose="020B0604020202020204" charset="0"/>
              </a:rPr>
              <a:t>TF IFD – Term </a:t>
            </a:r>
            <a:r>
              <a:rPr lang="de-DE" sz="3200" dirty="0" err="1">
                <a:latin typeface="Montserrat Light" panose="020B0604020202020204" charset="0"/>
              </a:rPr>
              <a:t>frequency</a:t>
            </a:r>
            <a:r>
              <a:rPr lang="de-DE" sz="3200" dirty="0">
                <a:latin typeface="Montserrat Light" panose="020B0604020202020204" charset="0"/>
              </a:rPr>
              <a:t> and inverse </a:t>
            </a:r>
            <a:r>
              <a:rPr lang="de-DE" sz="3200" dirty="0" err="1">
                <a:latin typeface="Montserrat Light" panose="020B0604020202020204" charset="0"/>
              </a:rPr>
              <a:t>document</a:t>
            </a:r>
            <a:r>
              <a:rPr lang="de-DE" sz="3200" dirty="0">
                <a:latin typeface="Montserrat Light" panose="020B0604020202020204" charset="0"/>
              </a:rPr>
              <a:t> </a:t>
            </a:r>
            <a:r>
              <a:rPr lang="de-DE" sz="3200" dirty="0" err="1">
                <a:latin typeface="Montserrat Light" panose="020B0604020202020204" charset="0"/>
              </a:rPr>
              <a:t>frequency</a:t>
            </a:r>
            <a:endParaRPr lang="de-DE" sz="3200" dirty="0">
              <a:latin typeface="Montserrat Light" panose="020B0604020202020204" charset="0"/>
            </a:endParaRPr>
          </a:p>
          <a:p>
            <a:pPr marL="514350" indent="-514350">
              <a:buAutoNum type="arabicPeriod"/>
            </a:pPr>
            <a:r>
              <a:rPr lang="de-DE" sz="3200" dirty="0" err="1">
                <a:latin typeface="Montserrat Light" panose="020B0604020202020204" charset="0"/>
              </a:rPr>
              <a:t>Stemmatization</a:t>
            </a:r>
            <a:endParaRPr lang="de-DE" sz="3200" dirty="0">
              <a:latin typeface="Montserrat Light" panose="020B0604020202020204" charset="0"/>
            </a:endParaRPr>
          </a:p>
          <a:p>
            <a:pPr marL="514350" indent="-514350">
              <a:buAutoNum type="arabicPeriod"/>
            </a:pPr>
            <a:r>
              <a:rPr lang="de-DE" sz="3200" dirty="0" err="1">
                <a:latin typeface="Montserrat Light" panose="020B0604020202020204" charset="0"/>
              </a:rPr>
              <a:t>Lemmatization</a:t>
            </a:r>
            <a:r>
              <a:rPr lang="de-DE" sz="3200" dirty="0">
                <a:latin typeface="Montserrat Light" panose="020B060402020202020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de-DE" sz="3200" dirty="0">
                <a:latin typeface="Montserrat Light" panose="020B0604020202020204" charset="0"/>
              </a:rPr>
              <a:t>Modelling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36B65A5A-C1E6-48B0-A647-667E2CA4145D}"/>
              </a:ext>
            </a:extLst>
          </p:cNvPr>
          <p:cNvSpPr txBox="1"/>
          <p:nvPr/>
        </p:nvSpPr>
        <p:spPr>
          <a:xfrm>
            <a:off x="15297802" y="21760868"/>
            <a:ext cx="1226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3200" dirty="0">
                <a:latin typeface="Montserrat Light" panose="020B0604020202020204" charset="0"/>
              </a:rPr>
              <a:t>K-</a:t>
            </a:r>
            <a:r>
              <a:rPr lang="de-DE" sz="3200" dirty="0" err="1">
                <a:latin typeface="Montserrat Light" panose="020B0604020202020204" charset="0"/>
              </a:rPr>
              <a:t>Means</a:t>
            </a:r>
            <a:endParaRPr lang="de-DE" sz="3200" dirty="0">
              <a:latin typeface="Montserrat Light" panose="020B0604020202020204" charset="0"/>
            </a:endParaRPr>
          </a:p>
          <a:p>
            <a:pPr marL="514350" indent="-514350">
              <a:buAutoNum type="arabicPeriod"/>
            </a:pPr>
            <a:r>
              <a:rPr lang="de-DE" sz="3200" dirty="0">
                <a:latin typeface="Montserrat Light" panose="020B0604020202020204" charset="0"/>
              </a:rPr>
              <a:t>Naive-Bayes </a:t>
            </a:r>
            <a:r>
              <a:rPr lang="de-DE" sz="3200" dirty="0" err="1">
                <a:latin typeface="Montserrat Light" panose="020B0604020202020204" charset="0"/>
              </a:rPr>
              <a:t>Classifier</a:t>
            </a:r>
            <a:r>
              <a:rPr lang="de-DE" sz="3200" dirty="0">
                <a:latin typeface="Montserrat Light" panose="020B0604020202020204" charset="0"/>
              </a:rPr>
              <a:t> + ROC </a:t>
            </a:r>
            <a:r>
              <a:rPr lang="de-DE" sz="3200" dirty="0" err="1">
                <a:latin typeface="Montserrat Light" panose="020B0604020202020204" charset="0"/>
              </a:rPr>
              <a:t>Curve</a:t>
            </a:r>
            <a:r>
              <a:rPr lang="de-DE" sz="3200">
                <a:latin typeface="Montserrat Light" panose="020B0604020202020204" charset="0"/>
              </a:rPr>
              <a:t> </a:t>
            </a:r>
            <a:endParaRPr lang="de-DE" sz="3200" dirty="0">
              <a:latin typeface="Montserrat Light" panose="020B0604020202020204" charset="0"/>
            </a:endParaRPr>
          </a:p>
          <a:p>
            <a:pPr marL="514350" indent="-514350">
              <a:buAutoNum type="arabicPeriod"/>
            </a:pPr>
            <a:endParaRPr lang="de-DE" sz="3200" dirty="0">
              <a:latin typeface="Montserrat Light" panose="020B0604020202020204" charset="0"/>
            </a:endParaRPr>
          </a:p>
          <a:p>
            <a:pPr marL="514350" indent="-514350">
              <a:buAutoNum type="arabicPeriod"/>
            </a:pPr>
            <a:endParaRPr lang="de-DE" sz="3200" dirty="0">
              <a:latin typeface="Montserrat Light" panose="020B060402020202020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13EEDF2-C331-4B0E-A6AF-C3411A70B5A7}"/>
              </a:ext>
            </a:extLst>
          </p:cNvPr>
          <p:cNvSpPr txBox="1"/>
          <p:nvPr/>
        </p:nvSpPr>
        <p:spPr>
          <a:xfrm>
            <a:off x="15118363" y="30132574"/>
            <a:ext cx="1226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3200" dirty="0">
                <a:latin typeface="Montserrat Light" panose="020B0604020202020204" charset="0"/>
              </a:rPr>
              <a:t>Latent </a:t>
            </a:r>
            <a:r>
              <a:rPr lang="de-DE" sz="3200" dirty="0" err="1">
                <a:latin typeface="Montserrat Light" panose="020B0604020202020204" charset="0"/>
              </a:rPr>
              <a:t>Dirichlet</a:t>
            </a:r>
            <a:r>
              <a:rPr lang="de-DE" sz="3200" dirty="0">
                <a:latin typeface="Montserrat Light" panose="020B0604020202020204" charset="0"/>
              </a:rPr>
              <a:t> </a:t>
            </a:r>
            <a:r>
              <a:rPr lang="de-DE" sz="3200" dirty="0" err="1">
                <a:latin typeface="Montserrat Light" panose="020B0604020202020204" charset="0"/>
              </a:rPr>
              <a:t>Allocation</a:t>
            </a:r>
            <a:endParaRPr lang="de-DE" sz="3200" dirty="0">
              <a:latin typeface="Montserrat Light" panose="020B060402020202020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suadingsapphire|09-2018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171</Words>
  <Application>Microsoft Office PowerPoint</Application>
  <PresentationFormat>Benutzerdefiniert</PresentationFormat>
  <Paragraphs>35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Montserrat Light</vt:lpstr>
      <vt:lpstr>Arial</vt:lpstr>
      <vt:lpstr>Times New Roman</vt:lpstr>
      <vt:lpstr>Libre Baskerville</vt:lpstr>
      <vt:lpstr>Blank Presentation</vt:lpstr>
      <vt:lpstr>PowerPoint-Präsentation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Jiabo Zhang</cp:lastModifiedBy>
  <cp:revision>309</cp:revision>
  <cp:lastPrinted>2006-11-15T16:04:57Z</cp:lastPrinted>
  <dcterms:modified xsi:type="dcterms:W3CDTF">2021-07-07T12:25:52Z</dcterms:modified>
  <cp:category>templates for scientific poster</cp:category>
</cp:coreProperties>
</file>