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Poppi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PoppinsSemiBold-regular.fntdata"/><Relationship Id="rId27" Type="http://schemas.openxmlformats.org/officeDocument/2006/relationships/font" Target="fonts/Poppi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SemiBold-boldItalic.fntdata"/><Relationship Id="rId30" Type="http://schemas.openxmlformats.org/officeDocument/2006/relationships/font" Target="fonts/Poppi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ckroachlabs.com/docs/v23.1/spatial-glossary#wgs84" TargetMode="External"/><Relationship Id="rId3" Type="http://schemas.openxmlformats.org/officeDocument/2006/relationships/hyperlink" Target="https://en.wikipedia.org/wiki/Global_Positioning_System" TargetMode="External"/><Relationship Id="rId4" Type="http://schemas.openxmlformats.org/officeDocument/2006/relationships/hyperlink" Target="https://www.cockroachlabs.com/docs/v23.1/spatial-glossary#spatial_ref_sy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dd3b22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5dd3b22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dd3b2261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dd3b2261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dd3b2261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dd3b2261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dd3b2261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dd3b2261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dd3b2261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dd3b2261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dd3b2261a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5dd3b2261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dd3b226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dd3b226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dd3b2261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5dd3b2261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dd3b226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dd3b226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dd3b226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dd3b226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dd3b226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dd3b226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EFEFE"/>
                </a:highlight>
              </a:rPr>
              <a:t>A spatial reference identifier (SRID) is a unique identifier associated with a specific coordinate system, tolerance, and resolution. There are various recognized standard SRIDs, such as those defined by the European Petroleum Survey Group (EPSG).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SRID is used to tell which spatial reference system will be used to interpret each spatial object. A common SRID in use is 4326, which represents spatial data using longitude and latitude coordinates on the Earth's surface as defined in the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WGS84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standard, which is also used for the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Global Positioning System (GPS)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r>
              <a:rPr lang="en" sz="1200">
                <a:solidFill>
                  <a:schemeClr val="dk1"/>
                </a:solidFill>
              </a:rPr>
              <a:t>When setting a shape's SRID, you can only use SRIDs that are defined in the </a:t>
            </a:r>
            <a:r>
              <a:rPr lang="en" sz="1200">
                <a:solidFill>
                  <a:schemeClr val="dk1"/>
                </a:solidFill>
                <a:highlight>
                  <a:srgbClr val="F5F7FA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spatial_ref_sys</a:t>
            </a:r>
            <a:r>
              <a:rPr lang="en" sz="1200">
                <a:solidFill>
                  <a:schemeClr val="dk1"/>
                </a:solidFill>
              </a:rPr>
              <a:t> table.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d3b2261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dd3b2261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d3b226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d3b226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WKT (well known text)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dd3b2261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dd3b2261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5267550" y="2939700"/>
            <a:ext cx="3096000" cy="2471400"/>
          </a:xfrm>
          <a:prstGeom prst="roundRect">
            <a:avLst>
              <a:gd fmla="val 5727" name="adj"/>
            </a:avLst>
          </a:prstGeom>
          <a:noFill/>
          <a:ln>
            <a:noFill/>
          </a:ln>
        </p:spPr>
      </p:sp>
      <p:sp>
        <p:nvSpPr>
          <p:cNvPr id="52" name="Google Shape;52;p13"/>
          <p:cNvSpPr/>
          <p:nvPr>
            <p:ph idx="3" type="pic"/>
          </p:nvPr>
        </p:nvSpPr>
        <p:spPr>
          <a:xfrm>
            <a:off x="5267550" y="-164575"/>
            <a:ext cx="3096000" cy="3044400"/>
          </a:xfrm>
          <a:prstGeom prst="roundRect">
            <a:avLst>
              <a:gd fmla="val 5727" name="adj"/>
            </a:avLst>
          </a:prstGeom>
          <a:noFill/>
          <a:ln>
            <a:noFill/>
          </a:ln>
        </p:spPr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784550" y="2073550"/>
            <a:ext cx="3855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b="1"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84550" y="2723050"/>
            <a:ext cx="3641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801600" y="445025"/>
            <a:ext cx="49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801600" y="1152475"/>
            <a:ext cx="49062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438300" y="445025"/>
            <a:ext cx="2925000" cy="4258800"/>
          </a:xfrm>
          <a:prstGeom prst="roundRect">
            <a:avLst>
              <a:gd fmla="val 867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768900" y="2112600"/>
            <a:ext cx="2503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0" y="1805250"/>
            <a:ext cx="80700" cy="1533000"/>
          </a:xfrm>
          <a:prstGeom prst="rect">
            <a:avLst/>
          </a:prstGeom>
          <a:solidFill>
            <a:srgbClr val="115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1981200" y="1667425"/>
            <a:ext cx="51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s">
  <p:cSld name="Break Slide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-37200" y="-42500"/>
            <a:ext cx="9240300" cy="5226600"/>
          </a:xfrm>
          <a:prstGeom prst="rect">
            <a:avLst/>
          </a:prstGeom>
          <a:solidFill>
            <a:srgbClr val="115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442100" y="2284450"/>
            <a:ext cx="43227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683373" y="1768750"/>
            <a:ext cx="3855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Let’s Find Out about </a:t>
            </a:r>
            <a:r>
              <a:rPr b="1" lang="en" sz="3400">
                <a:solidFill>
                  <a:srgbClr val="115488"/>
                </a:solidFill>
                <a:latin typeface="Poppins"/>
                <a:ea typeface="Poppins"/>
                <a:cs typeface="Poppins"/>
                <a:sym typeface="Poppins"/>
              </a:rPr>
              <a:t>PostGIS</a:t>
            </a:r>
            <a:endParaRPr b="1" i="0" sz="3400" u="none" cap="none" strike="noStrike">
              <a:solidFill>
                <a:srgbClr val="11548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716400" y="2828650"/>
            <a:ext cx="38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D6E70"/>
                </a:solidFill>
                <a:latin typeface="Poppins"/>
                <a:ea typeface="Poppins"/>
                <a:cs typeface="Poppins"/>
                <a:sym typeface="Poppins"/>
              </a:rPr>
              <a:t>Julinar (Backend Engineer)</a:t>
            </a:r>
            <a:endParaRPr b="0" i="0" sz="1400" u="none" cap="none" strike="noStrike">
              <a:solidFill>
                <a:srgbClr val="6D6E7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2571750"/>
            <a:ext cx="2445900" cy="24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603063"/>
            <a:ext cx="1905000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7"/>
          <p:cNvCxnSpPr/>
          <p:nvPr/>
        </p:nvCxnSpPr>
        <p:spPr>
          <a:xfrm flipH="1" rot="10800000">
            <a:off x="5000300" y="406825"/>
            <a:ext cx="3522600" cy="4197300"/>
          </a:xfrm>
          <a:prstGeom prst="straightConnector1">
            <a:avLst/>
          </a:prstGeom>
          <a:noFill/>
          <a:ln cap="flat" cmpd="sng" w="28575">
            <a:solidFill>
              <a:srgbClr val="172B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15298"/>
            <a:ext cx="661975" cy="63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-1" y="0"/>
            <a:ext cx="409036" cy="4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677525"/>
            <a:ext cx="8520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2.	Configure to store new data</a:t>
            </a:r>
            <a:endParaRPr sz="16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938" y="1073400"/>
            <a:ext cx="5568123" cy="38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667975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3.	Configure query in repository class</a:t>
            </a:r>
            <a:endParaRPr sz="16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63" y="1274848"/>
            <a:ext cx="6757274" cy="33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Study Case: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Find nearest location (Haversine Formula vs PostGIS)</a:t>
            </a:r>
            <a:endParaRPr sz="2320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2039575"/>
            <a:ext cx="85206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 sz="1600"/>
              <a:t>Haversine formula</a:t>
            </a:r>
            <a:endParaRPr sz="1600"/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SELECT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* </a:t>
            </a: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coverage_area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ORDER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BY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</a:rPr>
              <a:t>6371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* 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acos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cos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radians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</a:rPr>
              <a:t>6.216854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)) * 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cos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radians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(latitude)) * 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cos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radians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(longitude) - 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radians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</a:rPr>
              <a:t>106.812187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)) + 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sin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radians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</a:rPr>
              <a:t>6.216854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)) * 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sin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radians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(latitude))))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LIMIT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 sz="1600"/>
              <a:t>PostGIS function</a:t>
            </a:r>
            <a:endParaRPr sz="1600"/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SELECT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* </a:t>
            </a: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coverage_area ca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ORDER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BY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geom &lt;-&gt;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ST_GeogFromText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'POINT(106.812187 -6.216854)'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highlight>
                  <a:srgbClr val="FFFFFF"/>
                </a:highlight>
              </a:rPr>
              <a:t>LIMIT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1300050" y="1465500"/>
            <a:ext cx="6543900" cy="431100"/>
          </a:xfrm>
          <a:prstGeom prst="rect">
            <a:avLst/>
          </a:prstGeom>
          <a:noFill/>
          <a:ln cap="flat" cmpd="sng" w="9525">
            <a:solidFill>
              <a:srgbClr val="ED15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Given latitude = -6.216854 and longitude = 106.812187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Analyze the query result</a:t>
            </a:r>
            <a:endParaRPr sz="2320"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11175" y="959025"/>
            <a:ext cx="30750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Haversine formula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PostGIS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325" y="1093925"/>
            <a:ext cx="5179898" cy="16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325" y="3171625"/>
            <a:ext cx="5179952" cy="16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 rot="5400000">
            <a:off x="8391200" y="221475"/>
            <a:ext cx="590100" cy="501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115488"/>
          </a:solidFill>
          <a:ln cap="flat" cmpd="sng" w="9525">
            <a:solidFill>
              <a:srgbClr val="1154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-805975" y="408850"/>
            <a:ext cx="5947200" cy="5947200"/>
          </a:xfrm>
          <a:prstGeom prst="ellipse">
            <a:avLst/>
          </a:prstGeom>
          <a:noFill/>
          <a:ln cap="flat" cmpd="sng" w="9525">
            <a:solidFill>
              <a:srgbClr val="2A8A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683000" y="2966000"/>
            <a:ext cx="388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YOU!</a:t>
            </a:r>
            <a:endParaRPr b="0" i="0" sz="60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6241475" y="1625323"/>
            <a:ext cx="19128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Phone </a:t>
            </a:r>
            <a:endParaRPr b="0" i="0" sz="12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(+62)</a:t>
            </a:r>
            <a:r>
              <a:rPr lang="en" sz="1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895 1597 5964</a:t>
            </a:r>
            <a:endParaRPr b="0" i="0" sz="10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Email</a:t>
            </a:r>
            <a:endParaRPr b="0" i="0" sz="12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julinaromits</a:t>
            </a:r>
            <a:r>
              <a:rPr b="0" i="0" lang="en" sz="10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@</a:t>
            </a:r>
            <a:r>
              <a:rPr lang="en" sz="1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gmail</a:t>
            </a:r>
            <a:r>
              <a:rPr b="0" i="0" lang="en" sz="10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.com</a:t>
            </a:r>
            <a:endParaRPr b="0" i="0" sz="12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6547817" y="3121913"/>
            <a:ext cx="1482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julinar</a:t>
            </a:r>
            <a:endParaRPr b="0" i="0" sz="11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6547812" y="3404606"/>
            <a:ext cx="2253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Julinar Julinar</a:t>
            </a:r>
            <a:endParaRPr b="0" i="0" sz="11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0951" y="3209575"/>
            <a:ext cx="165175" cy="1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0951" y="3516876"/>
            <a:ext cx="165175" cy="1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115488"/>
                </a:solidFill>
              </a:rPr>
              <a:t>Spatial</a:t>
            </a:r>
            <a:r>
              <a:rPr lang="en" sz="2820"/>
              <a:t> Data Type</a:t>
            </a:r>
            <a:endParaRPr sz="2820"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228675"/>
            <a:ext cx="85206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Spatial data is </a:t>
            </a:r>
            <a:r>
              <a:rPr lang="en">
                <a:solidFill>
                  <a:srgbClr val="040C28"/>
                </a:solidFill>
              </a:rPr>
              <a:t>any type of data that directly or indirectly </a:t>
            </a:r>
            <a:r>
              <a:rPr b="1" lang="en">
                <a:solidFill>
                  <a:srgbClr val="ED1551"/>
                </a:solidFill>
              </a:rPr>
              <a:t>references a specific geographical area or location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. For example: latitude and longitude.</a:t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8846578" y="0"/>
            <a:ext cx="297414" cy="300137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rgbClr val="2A93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8548852" y="0"/>
            <a:ext cx="297758" cy="300137"/>
          </a:xfrm>
          <a:custGeom>
            <a:rect b="b" l="l" r="r" t="t"/>
            <a:pathLst>
              <a:path extrusionOk="0" h="10371" w="10383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rgbClr val="115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50" y="2265397"/>
            <a:ext cx="351670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200" y="2437900"/>
            <a:ext cx="2313925" cy="15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61440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https://www.educba.com/what-is-spatial-data/</a:t>
            </a:r>
            <a:endParaRPr sz="1000"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1246600" y="4096000"/>
            <a:ext cx="23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Vector Data</a:t>
            </a:r>
            <a:endParaRPr sz="1920"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5484250" y="4092038"/>
            <a:ext cx="23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Raster Data</a:t>
            </a:r>
            <a:endParaRPr sz="192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980825" y="680575"/>
            <a:ext cx="49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Hmm, what is it?</a:t>
            </a:r>
            <a:endParaRPr>
              <a:solidFill>
                <a:srgbClr val="115488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197250" y="1317550"/>
            <a:ext cx="460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PostGIS is an </a:t>
            </a:r>
            <a:r>
              <a:rPr b="1" lang="en"/>
              <a:t>open source</a:t>
            </a:r>
            <a:r>
              <a:rPr lang="en"/>
              <a:t> Postgres </a:t>
            </a:r>
            <a:r>
              <a:rPr b="1" lang="en"/>
              <a:t>extension</a:t>
            </a:r>
            <a:r>
              <a:rPr lang="en"/>
              <a:t> for spatial data types.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50" y="1718150"/>
            <a:ext cx="3605900" cy="21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336450" y="3212175"/>
            <a:ext cx="447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It add </a:t>
            </a:r>
            <a:r>
              <a:rPr b="1" lang="en" sz="1500">
                <a:solidFill>
                  <a:schemeClr val="dk2"/>
                </a:solidFill>
              </a:rPr>
              <a:t>spatial functions</a:t>
            </a:r>
            <a:r>
              <a:rPr lang="en" sz="1500">
                <a:solidFill>
                  <a:schemeClr val="dk2"/>
                </a:solidFill>
              </a:rPr>
              <a:t> such as distance, area, union, intersection, and specialty geometry data types to </a:t>
            </a:r>
            <a:r>
              <a:rPr b="1" lang="en" sz="1500">
                <a:solidFill>
                  <a:schemeClr val="dk2"/>
                </a:solidFill>
              </a:rPr>
              <a:t>PostgreSQL</a:t>
            </a:r>
            <a:r>
              <a:rPr lang="en" sz="1500">
                <a:solidFill>
                  <a:schemeClr val="dk2"/>
                </a:solidFill>
              </a:rPr>
              <a:t>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422100" y="3212175"/>
            <a:ext cx="4304400" cy="1108200"/>
          </a:xfrm>
          <a:prstGeom prst="rect">
            <a:avLst/>
          </a:prstGeom>
          <a:noFill/>
          <a:ln cap="flat" cmpd="sng" w="9525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49167" y="4023445"/>
            <a:ext cx="370875" cy="186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72450" y="744750"/>
            <a:ext cx="49050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6355425" y="2095475"/>
            <a:ext cx="26205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488"/>
                </a:solidFill>
              </a:rPr>
              <a:t>PostGIS</a:t>
            </a:r>
            <a:r>
              <a:rPr b="1" lang="en"/>
              <a:t> Features</a:t>
            </a:r>
            <a:endParaRPr b="1"/>
          </a:p>
        </p:txBody>
      </p:sp>
      <p:sp>
        <p:nvSpPr>
          <p:cNvPr id="106" name="Google Shape;106;p20"/>
          <p:cNvSpPr/>
          <p:nvPr/>
        </p:nvSpPr>
        <p:spPr>
          <a:xfrm>
            <a:off x="439000" y="789125"/>
            <a:ext cx="420000" cy="420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488"/>
                </a:solidFill>
              </a:rPr>
              <a:t>1</a:t>
            </a:r>
            <a:endParaRPr b="1" sz="1800">
              <a:solidFill>
                <a:srgbClr val="115488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916375" y="7891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rgbClr val="343A40"/>
                </a:solidFill>
                <a:highlight>
                  <a:schemeClr val="lt1"/>
                </a:highlight>
              </a:rPr>
              <a:t>Spatial Data Storage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601050" y="1354350"/>
            <a:ext cx="49050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667600" y="1398725"/>
            <a:ext cx="420000" cy="420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488"/>
                </a:solidFill>
              </a:rPr>
              <a:t>2</a:t>
            </a:r>
            <a:endParaRPr b="1" sz="1800">
              <a:solidFill>
                <a:srgbClr val="115488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144975" y="1398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rgbClr val="343A40"/>
                </a:solidFill>
                <a:highlight>
                  <a:schemeClr val="lt1"/>
                </a:highlight>
              </a:rPr>
              <a:t>Spatial Indexing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829650" y="1963950"/>
            <a:ext cx="49050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896200" y="2008325"/>
            <a:ext cx="420000" cy="420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488"/>
                </a:solidFill>
              </a:rPr>
              <a:t>3</a:t>
            </a:r>
            <a:endParaRPr b="1" sz="1800">
              <a:solidFill>
                <a:srgbClr val="115488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373575" y="20083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rgbClr val="343A40"/>
                </a:solidFill>
                <a:highlight>
                  <a:schemeClr val="lt1"/>
                </a:highlight>
              </a:rPr>
              <a:t>Spatial Functions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058250" y="2573550"/>
            <a:ext cx="49050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124800" y="2617925"/>
            <a:ext cx="420000" cy="420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488"/>
                </a:solidFill>
              </a:rPr>
              <a:t>4</a:t>
            </a:r>
            <a:endParaRPr b="1" sz="1800">
              <a:solidFill>
                <a:srgbClr val="115488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602175" y="26179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rgbClr val="343A40"/>
                </a:solidFill>
                <a:highlight>
                  <a:schemeClr val="lt1"/>
                </a:highlight>
              </a:rPr>
              <a:t>Geometry Processing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286850" y="3183150"/>
            <a:ext cx="49050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353400" y="3227525"/>
            <a:ext cx="420000" cy="420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488"/>
                </a:solidFill>
              </a:rPr>
              <a:t>5</a:t>
            </a:r>
            <a:endParaRPr b="1" sz="1800">
              <a:solidFill>
                <a:srgbClr val="115488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830775" y="32275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rgbClr val="343A40"/>
                </a:solidFill>
                <a:highlight>
                  <a:schemeClr val="lt1"/>
                </a:highlight>
              </a:rPr>
              <a:t>Raster Data Support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515450" y="3792750"/>
            <a:ext cx="49050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582000" y="3837125"/>
            <a:ext cx="420000" cy="420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488"/>
                </a:solidFill>
              </a:rPr>
              <a:t>6</a:t>
            </a:r>
            <a:endParaRPr b="1" sz="1800">
              <a:solidFill>
                <a:srgbClr val="115488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059375" y="38371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rgbClr val="343A40"/>
                </a:solidFill>
                <a:highlight>
                  <a:schemeClr val="lt1"/>
                </a:highlight>
              </a:rPr>
              <a:t>Geocoding and Reverse Geocoding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744050" y="4402350"/>
            <a:ext cx="49050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810600" y="4446725"/>
            <a:ext cx="420000" cy="420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CAD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488"/>
                </a:solidFill>
              </a:rPr>
              <a:t>7</a:t>
            </a:r>
            <a:endParaRPr b="1" sz="1800">
              <a:solidFill>
                <a:srgbClr val="115488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287975" y="4446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rgbClr val="343A40"/>
                </a:solidFill>
                <a:highlight>
                  <a:schemeClr val="lt1"/>
                </a:highlight>
              </a:rPr>
              <a:t>Integration with several third parties</a:t>
            </a:r>
            <a:endParaRPr sz="1300">
              <a:solidFill>
                <a:srgbClr val="343A4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try this things?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560525" y="4804800"/>
            <a:ext cx="25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https://github.com/postgis/docker-postgis</a:t>
            </a:r>
            <a:endParaRPr sz="10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777" y="2163200"/>
            <a:ext cx="1452600" cy="81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17600" y="1759800"/>
            <a:ext cx="6746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Pull postgis image: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docker pull postgis/postgis:15-3.3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Run container: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docker run --name learn-postgis -e POSTGRES_PASSWORD=postgres -e POSTGRES_USER=postgres -p 5432:5432 -d postgis/postgis:15-3.3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77025" y="3702550"/>
            <a:ext cx="5867100" cy="1170000"/>
          </a:xfrm>
          <a:prstGeom prst="rect">
            <a:avLst/>
          </a:prstGeom>
          <a:noFill/>
          <a:ln cap="flat" cmpd="sng" w="9525">
            <a:solidFill>
              <a:srgbClr val="1154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Execute this query to move postgis into different schema</a:t>
            </a:r>
            <a:endParaRPr b="1" sz="1600">
              <a:solidFill>
                <a:schemeClr val="dk2"/>
              </a:solidFill>
            </a:endParaRPr>
          </a:p>
          <a:p>
            <a:pPr indent="0" lvl="0" marL="25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800000"/>
                </a:solidFill>
                <a:highlight>
                  <a:schemeClr val="lt1"/>
                </a:highlight>
              </a:rPr>
              <a:t>UPDATE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pg_extension </a:t>
            </a:r>
            <a:r>
              <a:rPr b="1" lang="en" sz="1200">
                <a:solidFill>
                  <a:srgbClr val="800000"/>
                </a:solidFill>
                <a:highlight>
                  <a:schemeClr val="lt1"/>
                </a:highlight>
              </a:rPr>
              <a:t>SET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extrelocatable = </a:t>
            </a:r>
            <a:r>
              <a:rPr b="1" lang="en" sz="1200">
                <a:solidFill>
                  <a:srgbClr val="800000"/>
                </a:solidFill>
                <a:highlight>
                  <a:schemeClr val="lt1"/>
                </a:highlight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" sz="1200">
                <a:solidFill>
                  <a:srgbClr val="800000"/>
                </a:solidFill>
                <a:highlight>
                  <a:schemeClr val="lt1"/>
                </a:highlight>
              </a:rPr>
              <a:t>WHERE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extname = </a:t>
            </a:r>
            <a:r>
              <a:rPr lang="en" sz="1200">
                <a:solidFill>
                  <a:srgbClr val="008000"/>
                </a:solidFill>
                <a:highlight>
                  <a:schemeClr val="lt1"/>
                </a:highlight>
              </a:rPr>
              <a:t>'postgis'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</a:t>
            </a:r>
            <a:endParaRPr sz="12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200">
                <a:solidFill>
                  <a:srgbClr val="800000"/>
                </a:solidFill>
                <a:highlight>
                  <a:schemeClr val="lt1"/>
                </a:highlight>
              </a:rPr>
              <a:t>ALTER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" sz="1200">
                <a:solidFill>
                  <a:srgbClr val="800000"/>
                </a:solidFill>
                <a:highlight>
                  <a:schemeClr val="lt1"/>
                </a:highlight>
              </a:rPr>
              <a:t>EXTENSION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postgis </a:t>
            </a:r>
            <a:r>
              <a:rPr b="1" lang="en" sz="1200">
                <a:solidFill>
                  <a:srgbClr val="800000"/>
                </a:solidFill>
                <a:highlight>
                  <a:schemeClr val="lt1"/>
                </a:highlight>
              </a:rPr>
              <a:t>SET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" sz="1200">
                <a:solidFill>
                  <a:srgbClr val="800000"/>
                </a:solidFill>
                <a:highlight>
                  <a:schemeClr val="lt1"/>
                </a:highlight>
              </a:rPr>
              <a:t>SCHEMA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app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825" y="3448625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1121088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ED1551"/>
                </a:solidFill>
              </a:rPr>
              <a:t>“Make sure you already have access using PostgreSQL”</a:t>
            </a:r>
            <a:endParaRPr sz="1720">
              <a:solidFill>
                <a:srgbClr val="ED155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side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704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Connect to your database (PostgreSQL) with super-user account.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PostGIS extension into your database, execute this query:</a:t>
            </a:r>
            <a:endParaRPr sz="1600"/>
          </a:p>
          <a:p>
            <a:pPr indent="431800" lvl="0" marL="25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</a:rPr>
              <a:t>CREATE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800000"/>
                </a:solidFill>
              </a:rPr>
              <a:t>EXTENSION</a:t>
            </a:r>
            <a:r>
              <a:rPr lang="en" sz="1200">
                <a:solidFill>
                  <a:schemeClr val="dk1"/>
                </a:solidFill>
              </a:rPr>
              <a:t> postgis </a:t>
            </a:r>
            <a:r>
              <a:rPr b="1" lang="en" sz="1200">
                <a:solidFill>
                  <a:srgbClr val="800000"/>
                </a:solidFill>
              </a:rPr>
              <a:t>SCHEMA</a:t>
            </a:r>
            <a:r>
              <a:rPr lang="en" sz="1200">
                <a:solidFill>
                  <a:schemeClr val="dk1"/>
                </a:solidFill>
              </a:rPr>
              <a:t> app</a:t>
            </a:r>
            <a:r>
              <a:rPr lang="en" sz="1200">
                <a:solidFill>
                  <a:srgbClr val="FF0000"/>
                </a:solidFill>
              </a:rPr>
              <a:t>;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1600"/>
              <a:t>Then, it will automatically generate 3 new tables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800" y="2647050"/>
            <a:ext cx="5796395" cy="22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2305500"/>
            <a:ext cx="85206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	Add geometry column into table that has spatial data type.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200">
                <a:solidFill>
                  <a:srgbClr val="800000"/>
                </a:solidFill>
              </a:rPr>
              <a:t>ALTER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800000"/>
                </a:solidFill>
              </a:rPr>
              <a:t>TABLE</a:t>
            </a:r>
            <a:r>
              <a:rPr lang="en" sz="1200">
                <a:solidFill>
                  <a:schemeClr val="dk1"/>
                </a:solidFill>
              </a:rPr>
              <a:t> coverage_area </a:t>
            </a:r>
            <a:r>
              <a:rPr b="1" lang="en" sz="1200">
                <a:solidFill>
                  <a:srgbClr val="800000"/>
                </a:solidFill>
              </a:rPr>
              <a:t>ADD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800000"/>
                </a:solidFill>
              </a:rPr>
              <a:t>COLUMN</a:t>
            </a:r>
            <a:r>
              <a:rPr lang="en" sz="1200">
                <a:solidFill>
                  <a:schemeClr val="dk1"/>
                </a:solidFill>
              </a:rPr>
              <a:t> geom geometry(Point, </a:t>
            </a:r>
            <a:r>
              <a:rPr lang="en" sz="1200">
                <a:solidFill>
                  <a:srgbClr val="0000FF"/>
                </a:solidFill>
              </a:rPr>
              <a:t>4326</a:t>
            </a:r>
            <a:r>
              <a:rPr lang="en" sz="1200">
                <a:solidFill>
                  <a:schemeClr val="dk1"/>
                </a:solidFill>
              </a:rPr>
              <a:t>)</a:t>
            </a:r>
            <a:r>
              <a:rPr lang="en" sz="1200">
                <a:solidFill>
                  <a:srgbClr val="FF0000"/>
                </a:solidFill>
              </a:rPr>
              <a:t>;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715700"/>
            <a:ext cx="8520600" cy="16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	Make sure PostGIS already installed with execute this query</a:t>
            </a:r>
            <a:endParaRPr sz="1600"/>
          </a:p>
          <a:p>
            <a:pPr indent="431800" lvl="0" marL="25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</a:rPr>
              <a:t>SELECT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80"/>
                </a:solidFill>
              </a:rPr>
              <a:t>PostGIS_Full_Version</a:t>
            </a:r>
            <a:r>
              <a:rPr lang="en" sz="1200">
                <a:solidFill>
                  <a:schemeClr val="dk1"/>
                </a:solidFill>
              </a:rPr>
              <a:t>()</a:t>
            </a:r>
            <a:r>
              <a:rPr lang="en" sz="1200">
                <a:solidFill>
                  <a:srgbClr val="FF0000"/>
                </a:solidFill>
              </a:rPr>
              <a:t>;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75" y="1504150"/>
            <a:ext cx="7271475" cy="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3567"/>
          <a:stretch/>
        </p:blipFill>
        <p:spPr>
          <a:xfrm>
            <a:off x="2408700" y="3111475"/>
            <a:ext cx="4563275" cy="16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706150"/>
            <a:ext cx="8520600" cy="21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5.	Update value for new column using this query</a:t>
            </a:r>
            <a:endParaRPr sz="1600"/>
          </a:p>
          <a:p>
            <a:pPr indent="431800" lvl="0" marL="25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</a:rPr>
              <a:t>UPDATE</a:t>
            </a:r>
            <a:r>
              <a:rPr lang="en" sz="1200">
                <a:solidFill>
                  <a:schemeClr val="dk1"/>
                </a:solidFill>
              </a:rPr>
              <a:t> coverage_area </a:t>
            </a:r>
            <a:r>
              <a:rPr b="1" lang="en" sz="1200">
                <a:solidFill>
                  <a:srgbClr val="800000"/>
                </a:solidFill>
              </a:rPr>
              <a:t>set</a:t>
            </a:r>
            <a:r>
              <a:rPr lang="en" sz="1200">
                <a:solidFill>
                  <a:schemeClr val="dk1"/>
                </a:solidFill>
              </a:rPr>
              <a:t> geom = </a:t>
            </a:r>
            <a:r>
              <a:rPr b="1" lang="en" sz="1200">
                <a:solidFill>
                  <a:srgbClr val="000080"/>
                </a:solidFill>
              </a:rPr>
              <a:t>st_setsrid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b="1" lang="en" sz="1200">
                <a:solidFill>
                  <a:srgbClr val="000080"/>
                </a:solidFill>
              </a:rPr>
              <a:t>st_makepoint</a:t>
            </a:r>
            <a:r>
              <a:rPr lang="en" sz="1200">
                <a:solidFill>
                  <a:schemeClr val="dk1"/>
                </a:solidFill>
              </a:rPr>
              <a:t>(longitude, latitude),</a:t>
            </a:r>
            <a:r>
              <a:rPr lang="en" sz="1200">
                <a:solidFill>
                  <a:srgbClr val="0000FF"/>
                </a:solidFill>
              </a:rPr>
              <a:t> 4326</a:t>
            </a:r>
            <a:r>
              <a:rPr lang="en" sz="1200">
                <a:solidFill>
                  <a:schemeClr val="dk1"/>
                </a:solidFill>
              </a:rPr>
              <a:t>) </a:t>
            </a:r>
            <a:r>
              <a:rPr b="1" lang="en" sz="1200">
                <a:solidFill>
                  <a:srgbClr val="800000"/>
                </a:solidFill>
              </a:rPr>
              <a:t>where</a:t>
            </a:r>
            <a:r>
              <a:rPr lang="en" sz="1200">
                <a:solidFill>
                  <a:schemeClr val="dk1"/>
                </a:solidFill>
              </a:rPr>
              <a:t> geom </a:t>
            </a:r>
            <a:r>
              <a:rPr b="1" lang="en" sz="1200">
                <a:solidFill>
                  <a:srgbClr val="800000"/>
                </a:solidFill>
              </a:rPr>
              <a:t>is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800000"/>
                </a:solidFill>
              </a:rPr>
              <a:t>null</a:t>
            </a:r>
            <a:r>
              <a:rPr lang="en" sz="1200">
                <a:solidFill>
                  <a:srgbClr val="FF0000"/>
                </a:solidFill>
              </a:rPr>
              <a:t>;</a:t>
            </a:r>
            <a:endParaRPr sz="16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175" y="1575500"/>
            <a:ext cx="7427750" cy="11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218200" y="2826850"/>
            <a:ext cx="85206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	Add index for new column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</a:t>
            </a:r>
            <a:r>
              <a:rPr b="1" lang="en" sz="1200">
                <a:solidFill>
                  <a:srgbClr val="800000"/>
                </a:solidFill>
              </a:rPr>
              <a:t>CREATE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800000"/>
                </a:solidFill>
              </a:rPr>
              <a:t>INDEX</a:t>
            </a:r>
            <a:r>
              <a:rPr lang="en" sz="1200">
                <a:solidFill>
                  <a:schemeClr val="dk1"/>
                </a:solidFill>
              </a:rPr>
              <a:t> idx_geom_coverage_area </a:t>
            </a:r>
            <a:r>
              <a:rPr b="1" lang="en" sz="1200">
                <a:solidFill>
                  <a:srgbClr val="800000"/>
                </a:solidFill>
              </a:rPr>
              <a:t>ON</a:t>
            </a:r>
            <a:r>
              <a:rPr lang="en" sz="1200">
                <a:solidFill>
                  <a:schemeClr val="dk1"/>
                </a:solidFill>
              </a:rPr>
              <a:t> coverage_area </a:t>
            </a:r>
            <a:r>
              <a:rPr b="1" lang="en" sz="1200">
                <a:solidFill>
                  <a:srgbClr val="800000"/>
                </a:solidFill>
              </a:rPr>
              <a:t>USING</a:t>
            </a:r>
            <a:r>
              <a:rPr lang="en" sz="1200">
                <a:solidFill>
                  <a:schemeClr val="dk1"/>
                </a:solidFill>
              </a:rPr>
              <a:t> gist (geom)</a:t>
            </a:r>
            <a:r>
              <a:rPr lang="en" sz="1200">
                <a:solidFill>
                  <a:srgbClr val="FF0000"/>
                </a:solidFill>
              </a:rPr>
              <a:t>;</a:t>
            </a:r>
            <a:endParaRPr sz="16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218200" y="3673425"/>
            <a:ext cx="85206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7.	Explore all postGIS spatial function.</a:t>
            </a:r>
            <a:endParaRPr sz="160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Spring Boot side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dependencies</a:t>
            </a:r>
            <a:endParaRPr sz="16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550" y="1106188"/>
            <a:ext cx="4959747" cy="37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4485075" y="3578500"/>
            <a:ext cx="2872200" cy="572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4485075" y="4201925"/>
            <a:ext cx="2872200" cy="572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5"/>
          <p:cNvCxnSpPr>
            <a:stCxn id="167" idx="1"/>
          </p:cNvCxnSpPr>
          <p:nvPr/>
        </p:nvCxnSpPr>
        <p:spPr>
          <a:xfrm rot="10800000">
            <a:off x="2748375" y="2729350"/>
            <a:ext cx="1736700" cy="11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5"/>
          <p:cNvCxnSpPr>
            <a:stCxn id="168" idx="1"/>
          </p:cNvCxnSpPr>
          <p:nvPr/>
        </p:nvCxnSpPr>
        <p:spPr>
          <a:xfrm rot="10800000">
            <a:off x="2624175" y="3941075"/>
            <a:ext cx="18609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1265675" y="2263550"/>
            <a:ext cx="20553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For spatial variable</a:t>
            </a:r>
            <a:endParaRPr sz="1600"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80175" y="3509375"/>
            <a:ext cx="20553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For spatial function</a:t>
            </a:r>
            <a:endParaRPr sz="160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