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8" autoAdjust="0"/>
    <p:restoredTop sz="69187" autoAdjust="0"/>
  </p:normalViewPr>
  <p:slideViewPr>
    <p:cSldViewPr snapToGrid="0">
      <p:cViewPr varScale="1">
        <p:scale>
          <a:sx n="79" d="100"/>
          <a:sy n="79" d="100"/>
        </p:scale>
        <p:origin x="114" y="12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9" d="100"/>
          <a:sy n="89" d="100"/>
        </p:scale>
        <p:origin x="553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8DB5C2-8DBF-4946-A877-9651D6DBA8F7}" type="datetimeFigureOut">
              <a:rPr lang="en-GB" smtClean="0"/>
              <a:t>04/10/2024</a:t>
            </a:fld>
            <a:endParaRPr lang="en-GB"/>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GB"/>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15EE92-FEB7-4E28-A17F-237D451C56CC}" type="slidenum">
              <a:rPr lang="en-GB" smtClean="0"/>
              <a:t>‹nº›</a:t>
            </a:fld>
            <a:endParaRPr lang="en-GB"/>
          </a:p>
        </p:txBody>
      </p:sp>
    </p:spTree>
    <p:extLst>
      <p:ext uri="{BB962C8B-B14F-4D97-AF65-F5344CB8AC3E}">
        <p14:creationId xmlns:p14="http://schemas.microsoft.com/office/powerpoint/2010/main" val="2390417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en-GB" dirty="0"/>
              <a:t>Hi, my name is Julio. I was given the task of helping your product team. I will tell you about</a:t>
            </a:r>
          </a:p>
          <a:p>
            <a:pPr marL="0" indent="0">
              <a:buFont typeface="Arial" panose="020B0604020202020204" pitchFamily="34" charset="0"/>
              <a:buNone/>
            </a:pPr>
            <a:r>
              <a:rPr lang="en-GB" dirty="0"/>
              <a:t>How we have approached the problem of predicting high-traffic recipes for our website</a:t>
            </a:r>
          </a:p>
        </p:txBody>
      </p:sp>
      <p:sp>
        <p:nvSpPr>
          <p:cNvPr id="4" name="Espaço Reservado para Número de Slide 3"/>
          <p:cNvSpPr>
            <a:spLocks noGrp="1"/>
          </p:cNvSpPr>
          <p:nvPr>
            <p:ph type="sldNum" sz="quarter" idx="5"/>
          </p:nvPr>
        </p:nvSpPr>
        <p:spPr/>
        <p:txBody>
          <a:bodyPr/>
          <a:lstStyle/>
          <a:p>
            <a:fld id="{EC15EE92-FEB7-4E28-A17F-237D451C56CC}" type="slidenum">
              <a:rPr lang="en-GB" smtClean="0"/>
              <a:t>1</a:t>
            </a:fld>
            <a:endParaRPr lang="en-GB"/>
          </a:p>
        </p:txBody>
      </p:sp>
    </p:spTree>
    <p:extLst>
      <p:ext uri="{BB962C8B-B14F-4D97-AF65-F5344CB8AC3E}">
        <p14:creationId xmlns:p14="http://schemas.microsoft.com/office/powerpoint/2010/main" val="2352512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solidFill>
                  <a:srgbClr val="CCCCCC"/>
                </a:solidFill>
                <a:effectLst/>
                <a:latin typeface="Consolas" panose="020B0609020204030204" pitchFamily="49" charset="0"/>
              </a:rPr>
              <a:t>To achieve the goal of predicting high-traffic recipes, I recommend utilizing the Logistic Regression model. With the Logistic Regression model achieving approximately 80% precision, we can expect reliable identification of recipes that will generate high traffic. To ensure effective implementation and continuous improvement, I suggest the following steps:</a:t>
            </a:r>
          </a:p>
          <a:p>
            <a:pPr marL="0" indent="0">
              <a:buFont typeface="Arial" panose="020B0604020202020204" pitchFamily="34" charset="0"/>
              <a:buNone/>
            </a:pPr>
            <a:endParaRPr lang="en-US" dirty="0"/>
          </a:p>
          <a:p>
            <a:pPr marL="171450" indent="-171450">
              <a:buFont typeface="Arial" panose="020B0604020202020204" pitchFamily="34" charset="0"/>
              <a:buChar char="•"/>
            </a:pPr>
            <a:endParaRPr lang="en-US" b="0" dirty="0">
              <a:solidFill>
                <a:srgbClr val="CCCCCC"/>
              </a:solidFill>
              <a:effectLst/>
              <a:latin typeface="Consolas" panose="020B0609020204030204" pitchFamily="49" charset="0"/>
            </a:endParaRPr>
          </a:p>
          <a:p>
            <a:pPr marL="171450" indent="-171450">
              <a:buFont typeface="Arial" panose="020B0604020202020204" pitchFamily="34" charset="0"/>
              <a:buChar char="•"/>
            </a:pPr>
            <a:endParaRPr lang="en-US" b="0" dirty="0">
              <a:solidFill>
                <a:srgbClr val="CCCCCC"/>
              </a:solidFill>
              <a:effectLst/>
              <a:latin typeface="Consolas" panose="020B0609020204030204" pitchFamily="49" charset="0"/>
            </a:endParaRPr>
          </a:p>
        </p:txBody>
      </p:sp>
      <p:sp>
        <p:nvSpPr>
          <p:cNvPr id="4" name="Espaço Reservado para Número de Slide 3"/>
          <p:cNvSpPr>
            <a:spLocks noGrp="1"/>
          </p:cNvSpPr>
          <p:nvPr>
            <p:ph type="sldNum" sz="quarter" idx="5"/>
          </p:nvPr>
        </p:nvSpPr>
        <p:spPr/>
        <p:txBody>
          <a:bodyPr/>
          <a:lstStyle/>
          <a:p>
            <a:fld id="{EC15EE92-FEB7-4E28-A17F-237D451C56CC}" type="slidenum">
              <a:rPr lang="en-GB" smtClean="0"/>
              <a:t>10</a:t>
            </a:fld>
            <a:endParaRPr lang="en-GB"/>
          </a:p>
        </p:txBody>
      </p:sp>
    </p:spTree>
    <p:extLst>
      <p:ext uri="{BB962C8B-B14F-4D97-AF65-F5344CB8AC3E}">
        <p14:creationId xmlns:p14="http://schemas.microsoft.com/office/powerpoint/2010/main" val="4270542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en-GB" dirty="0"/>
              <a:t>The product team </a:t>
            </a:r>
            <a:r>
              <a:rPr lang="en-US" dirty="0"/>
              <a:t>noticed that some recipes have an increase in 40% of traffic when shown on</a:t>
            </a:r>
            <a:r>
              <a:rPr lang="en-GB" dirty="0"/>
              <a:t> the home page.</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The </a:t>
            </a:r>
            <a:r>
              <a:rPr lang="en-GB" dirty="0" err="1"/>
              <a:t>producting</a:t>
            </a:r>
            <a:r>
              <a:rPr lang="en-GB" dirty="0"/>
              <a:t> is making the process of choosing manually, and there is no constraints when choosing the recipe.</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We want to support the product team in creating a machine learning model that can correctly predict with 80% precision which recipe should be shown on home page.</a:t>
            </a:r>
          </a:p>
        </p:txBody>
      </p:sp>
      <p:sp>
        <p:nvSpPr>
          <p:cNvPr id="4" name="Espaço Reservado para Número de Slide 3"/>
          <p:cNvSpPr>
            <a:spLocks noGrp="1"/>
          </p:cNvSpPr>
          <p:nvPr>
            <p:ph type="sldNum" sz="quarter" idx="5"/>
          </p:nvPr>
        </p:nvSpPr>
        <p:spPr/>
        <p:txBody>
          <a:bodyPr/>
          <a:lstStyle/>
          <a:p>
            <a:fld id="{EC15EE92-FEB7-4E28-A17F-237D451C56CC}" type="slidenum">
              <a:rPr lang="en-GB" smtClean="0"/>
              <a:t>2</a:t>
            </a:fld>
            <a:endParaRPr lang="en-GB"/>
          </a:p>
        </p:txBody>
      </p:sp>
    </p:spTree>
    <p:extLst>
      <p:ext uri="{BB962C8B-B14F-4D97-AF65-F5344CB8AC3E}">
        <p14:creationId xmlns:p14="http://schemas.microsoft.com/office/powerpoint/2010/main" val="294448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en-GB" dirty="0"/>
              <a:t>The high-traffic label highlights if there was an increase of 40% in traffic when using the recipe on the home page.</a:t>
            </a:r>
          </a:p>
          <a:p>
            <a:pPr marL="171450" indent="-171450">
              <a:buFont typeface="Arial" panose="020B0604020202020204" pitchFamily="34" charset="0"/>
              <a:buChar char="•"/>
            </a:pPr>
            <a:r>
              <a:rPr lang="en-GB" dirty="0"/>
              <a:t>In the data, I had to deal with:</a:t>
            </a:r>
          </a:p>
          <a:p>
            <a:pPr marL="628650" lvl="1" indent="-171450">
              <a:buFont typeface="Arial" panose="020B0604020202020204" pitchFamily="34" charset="0"/>
              <a:buChar char="•"/>
            </a:pPr>
            <a:r>
              <a:rPr lang="en-GB" dirty="0"/>
              <a:t>missing values,</a:t>
            </a:r>
          </a:p>
          <a:p>
            <a:pPr marL="628650" lvl="1" indent="-171450">
              <a:buFont typeface="Arial" panose="020B0604020202020204" pitchFamily="34" charset="0"/>
              <a:buChar char="•"/>
            </a:pPr>
            <a:r>
              <a:rPr lang="en-GB" dirty="0"/>
              <a:t>Category Mismatch: ‘Chicken Breast’ and ‘Chicken’</a:t>
            </a:r>
          </a:p>
          <a:p>
            <a:pPr marL="628650" lvl="1" indent="-171450">
              <a:buFont typeface="Arial" panose="020B0604020202020204" pitchFamily="34" charset="0"/>
              <a:buChar char="•"/>
            </a:pPr>
            <a:r>
              <a:rPr lang="en-GB" dirty="0"/>
              <a:t>And others cleaning tasks</a:t>
            </a:r>
          </a:p>
        </p:txBody>
      </p:sp>
      <p:sp>
        <p:nvSpPr>
          <p:cNvPr id="4" name="Espaço Reservado para Número de Slide 3"/>
          <p:cNvSpPr>
            <a:spLocks noGrp="1"/>
          </p:cNvSpPr>
          <p:nvPr>
            <p:ph type="sldNum" sz="quarter" idx="5"/>
          </p:nvPr>
        </p:nvSpPr>
        <p:spPr/>
        <p:txBody>
          <a:bodyPr/>
          <a:lstStyle/>
          <a:p>
            <a:fld id="{EC15EE92-FEB7-4E28-A17F-237D451C56CC}" type="slidenum">
              <a:rPr lang="en-GB" smtClean="0"/>
              <a:t>3</a:t>
            </a:fld>
            <a:endParaRPr lang="en-GB"/>
          </a:p>
        </p:txBody>
      </p:sp>
    </p:spTree>
    <p:extLst>
      <p:ext uri="{BB962C8B-B14F-4D97-AF65-F5344CB8AC3E}">
        <p14:creationId xmlns:p14="http://schemas.microsoft.com/office/powerpoint/2010/main" val="4168584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en-US" b="0" dirty="0" err="1">
                <a:solidFill>
                  <a:srgbClr val="CCCCCC"/>
                </a:solidFill>
                <a:effectLst/>
                <a:latin typeface="Consolas" panose="020B0609020204030204" pitchFamily="49" charset="0"/>
              </a:rPr>
              <a:t>Analysing</a:t>
            </a:r>
            <a:r>
              <a:rPr lang="en-US" b="0" dirty="0">
                <a:solidFill>
                  <a:srgbClr val="CCCCCC"/>
                </a:solidFill>
                <a:effectLst/>
                <a:latin typeface="Consolas" panose="020B0609020204030204" pitchFamily="49" charset="0"/>
              </a:rPr>
              <a:t> category distribution, we can see that</a:t>
            </a:r>
          </a:p>
          <a:p>
            <a:pPr marL="171450" indent="-171450">
              <a:buFont typeface="Arial" panose="020B0604020202020204" pitchFamily="34" charset="0"/>
              <a:buChar char="•"/>
            </a:pPr>
            <a:endParaRPr lang="en-US" b="0" dirty="0">
              <a:solidFill>
                <a:srgbClr val="CCCCCC"/>
              </a:solidFill>
              <a:effectLst/>
              <a:latin typeface="Consolas" panose="020B0609020204030204" pitchFamily="49" charset="0"/>
            </a:endParaRPr>
          </a:p>
          <a:p>
            <a:pPr marL="171450" indent="-171450">
              <a:buFont typeface="Arial" panose="020B0604020202020204" pitchFamily="34" charset="0"/>
              <a:buChar char="•"/>
            </a:pPr>
            <a:r>
              <a:rPr lang="en-US" b="0" dirty="0">
                <a:solidFill>
                  <a:srgbClr val="CCCCCC"/>
                </a:solidFill>
                <a:effectLst/>
                <a:latin typeface="Consolas" panose="020B0609020204030204" pitchFamily="49" charset="0"/>
              </a:rPr>
              <a:t>The data is very balanced between </a:t>
            </a:r>
            <a:r>
              <a:rPr lang="en-US" b="1" dirty="0">
                <a:solidFill>
                  <a:srgbClr val="569CD6"/>
                </a:solidFill>
                <a:effectLst/>
                <a:latin typeface="Consolas" panose="020B0609020204030204" pitchFamily="49" charset="0"/>
              </a:rPr>
              <a:t>**category**</a:t>
            </a:r>
            <a:r>
              <a:rPr lang="en-US" b="0" dirty="0">
                <a:solidFill>
                  <a:srgbClr val="CCCCCC"/>
                </a:solidFill>
                <a:effectLst/>
                <a:latin typeface="Consolas" panose="020B0609020204030204" pitchFamily="49" charset="0"/>
              </a:rPr>
              <a:t>, except for the "Chicken" category, which has almost double the number of samples.</a:t>
            </a:r>
          </a:p>
          <a:p>
            <a:pPr marL="171450" indent="-171450">
              <a:buFont typeface="Arial" panose="020B0604020202020204" pitchFamily="34" charset="0"/>
              <a:buChar char="•"/>
            </a:pPr>
            <a:endParaRPr lang="en-US" b="0" dirty="0">
              <a:solidFill>
                <a:srgbClr val="CCCCCC"/>
              </a:solidFill>
              <a:effectLst/>
              <a:latin typeface="Consolas" panose="020B0609020204030204" pitchFamily="49" charset="0"/>
            </a:endParaRPr>
          </a:p>
        </p:txBody>
      </p:sp>
      <p:sp>
        <p:nvSpPr>
          <p:cNvPr id="4" name="Espaço Reservado para Número de Slide 3"/>
          <p:cNvSpPr>
            <a:spLocks noGrp="1"/>
          </p:cNvSpPr>
          <p:nvPr>
            <p:ph type="sldNum" sz="quarter" idx="5"/>
          </p:nvPr>
        </p:nvSpPr>
        <p:spPr/>
        <p:txBody>
          <a:bodyPr/>
          <a:lstStyle/>
          <a:p>
            <a:fld id="{EC15EE92-FEB7-4E28-A17F-237D451C56CC}" type="slidenum">
              <a:rPr lang="en-GB" smtClean="0"/>
              <a:t>4</a:t>
            </a:fld>
            <a:endParaRPr lang="en-GB"/>
          </a:p>
        </p:txBody>
      </p:sp>
    </p:spTree>
    <p:extLst>
      <p:ext uri="{BB962C8B-B14F-4D97-AF65-F5344CB8AC3E}">
        <p14:creationId xmlns:p14="http://schemas.microsoft.com/office/powerpoint/2010/main" val="4017575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en-US" b="0" dirty="0">
                <a:solidFill>
                  <a:srgbClr val="CCCCCC"/>
                </a:solidFill>
                <a:effectLst/>
                <a:latin typeface="Consolas" panose="020B0609020204030204" pitchFamily="49" charset="0"/>
              </a:rPr>
              <a:t>For example, when a ‘Vegetable’ recipe was shown on our home page, our website reached a high volume traffic seventy-seven times, and it didn’t achieve high traffic only once.</a:t>
            </a:r>
          </a:p>
          <a:p>
            <a:pPr marL="171450" indent="-171450">
              <a:buFont typeface="Arial" panose="020B0604020202020204" pitchFamily="34" charset="0"/>
              <a:buChar char="•"/>
            </a:pPr>
            <a:r>
              <a:rPr lang="en-US" dirty="0"/>
              <a:t>To increase traffic, we can add recipes that are more likely to bring high traffic and reduce the unlikely others on our homepage.</a:t>
            </a:r>
          </a:p>
          <a:p>
            <a:pPr marL="171450" indent="-171450">
              <a:buFont typeface="Arial" panose="020B0604020202020204" pitchFamily="34" charset="0"/>
              <a:buChar char="•"/>
            </a:pPr>
            <a:endParaRPr lang="en-US" b="0" dirty="0">
              <a:solidFill>
                <a:srgbClr val="CCCCCC"/>
              </a:solidFill>
              <a:effectLst/>
              <a:latin typeface="Consolas" panose="020B0609020204030204" pitchFamily="49" charset="0"/>
            </a:endParaRPr>
          </a:p>
          <a:p>
            <a:pPr marL="171450" indent="-171450">
              <a:buFont typeface="Arial" panose="020B0604020202020204" pitchFamily="34" charset="0"/>
              <a:buChar char="•"/>
            </a:pPr>
            <a:endParaRPr lang="en-US" b="0" dirty="0">
              <a:solidFill>
                <a:srgbClr val="CCCCCC"/>
              </a:solidFill>
              <a:effectLst/>
              <a:latin typeface="Consolas" panose="020B0609020204030204" pitchFamily="49" charset="0"/>
            </a:endParaRPr>
          </a:p>
        </p:txBody>
      </p:sp>
      <p:sp>
        <p:nvSpPr>
          <p:cNvPr id="4" name="Espaço Reservado para Número de Slide 3"/>
          <p:cNvSpPr>
            <a:spLocks noGrp="1"/>
          </p:cNvSpPr>
          <p:nvPr>
            <p:ph type="sldNum" sz="quarter" idx="5"/>
          </p:nvPr>
        </p:nvSpPr>
        <p:spPr/>
        <p:txBody>
          <a:bodyPr/>
          <a:lstStyle/>
          <a:p>
            <a:fld id="{EC15EE92-FEB7-4E28-A17F-237D451C56CC}" type="slidenum">
              <a:rPr lang="en-GB" smtClean="0"/>
              <a:t>5</a:t>
            </a:fld>
            <a:endParaRPr lang="en-GB"/>
          </a:p>
        </p:txBody>
      </p:sp>
    </p:spTree>
    <p:extLst>
      <p:ext uri="{BB962C8B-B14F-4D97-AF65-F5344CB8AC3E}">
        <p14:creationId xmlns:p14="http://schemas.microsoft.com/office/powerpoint/2010/main" val="3853496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en-GB" dirty="0"/>
              <a:t>I used two models to decide which performs better and solve our problem.</a:t>
            </a:r>
          </a:p>
          <a:p>
            <a:pPr marL="171450" indent="-171450">
              <a:buFont typeface="Arial" panose="020B0604020202020204" pitchFamily="34" charset="0"/>
              <a:buChar char="•"/>
            </a:pPr>
            <a:r>
              <a:rPr lang="en-GB" dirty="0"/>
              <a:t>The Logistic Regression is more strong for linear patterns.</a:t>
            </a:r>
          </a:p>
          <a:p>
            <a:pPr marL="171450" indent="-171450">
              <a:buFont typeface="Arial" panose="020B0604020202020204" pitchFamily="34" charset="0"/>
              <a:buChar char="•"/>
            </a:pPr>
            <a:r>
              <a:rPr lang="en-GB" dirty="0"/>
              <a:t>The Random Forest can capture non-linear models.</a:t>
            </a:r>
          </a:p>
        </p:txBody>
      </p:sp>
      <p:sp>
        <p:nvSpPr>
          <p:cNvPr id="4" name="Espaço Reservado para Número de Slide 3"/>
          <p:cNvSpPr>
            <a:spLocks noGrp="1"/>
          </p:cNvSpPr>
          <p:nvPr>
            <p:ph type="sldNum" sz="quarter" idx="5"/>
          </p:nvPr>
        </p:nvSpPr>
        <p:spPr/>
        <p:txBody>
          <a:bodyPr/>
          <a:lstStyle/>
          <a:p>
            <a:fld id="{EC15EE92-FEB7-4E28-A17F-237D451C56CC}" type="slidenum">
              <a:rPr lang="en-GB" smtClean="0"/>
              <a:t>6</a:t>
            </a:fld>
            <a:endParaRPr lang="en-GB"/>
          </a:p>
        </p:txBody>
      </p:sp>
    </p:spTree>
    <p:extLst>
      <p:ext uri="{BB962C8B-B14F-4D97-AF65-F5344CB8AC3E}">
        <p14:creationId xmlns:p14="http://schemas.microsoft.com/office/powerpoint/2010/main" val="2294415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CCCCCC"/>
                </a:solidFill>
                <a:effectLst/>
                <a:latin typeface="Consolas" panose="020B0609020204030204" pitchFamily="49" charset="0"/>
              </a:rPr>
              <a:t>Precision is crucial here because it helps measure how well the model predicts high-traffic recipes. We like that this value is above 80% for the company goal.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CCCCCC"/>
                </a:solidFill>
                <a:effectLst/>
                <a:latin typeface="Consolas" panose="020B0609020204030204" pitchFamily="49" charset="0"/>
              </a:rPr>
              <a:t>Specificity helps ensure that we avoid showing too many unpopular recipes, aligning with the goal of reducing the risk of low-traffic content.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solidFill>
                <a:srgbClr val="CCCCCC"/>
              </a:solidFill>
              <a:effectLst/>
              <a:latin typeface="Consolas" panose="020B0609020204030204" pitchFamily="49" charset="0"/>
            </a:endParaRPr>
          </a:p>
          <a:p>
            <a:pPr marL="171450" indent="-171450">
              <a:buFont typeface="Arial" panose="020B0604020202020204" pitchFamily="34" charset="0"/>
              <a:buChar char="•"/>
            </a:pPr>
            <a:r>
              <a:rPr lang="en-GB" dirty="0"/>
              <a:t>We want both metrics to be as high as possible.</a:t>
            </a:r>
          </a:p>
        </p:txBody>
      </p:sp>
      <p:sp>
        <p:nvSpPr>
          <p:cNvPr id="4" name="Espaço Reservado para Número de Slide 3"/>
          <p:cNvSpPr>
            <a:spLocks noGrp="1"/>
          </p:cNvSpPr>
          <p:nvPr>
            <p:ph type="sldNum" sz="quarter" idx="5"/>
          </p:nvPr>
        </p:nvSpPr>
        <p:spPr/>
        <p:txBody>
          <a:bodyPr/>
          <a:lstStyle/>
          <a:p>
            <a:fld id="{EC15EE92-FEB7-4E28-A17F-237D451C56CC}" type="slidenum">
              <a:rPr lang="en-GB" smtClean="0"/>
              <a:t>7</a:t>
            </a:fld>
            <a:endParaRPr lang="en-GB"/>
          </a:p>
        </p:txBody>
      </p:sp>
    </p:spTree>
    <p:extLst>
      <p:ext uri="{BB962C8B-B14F-4D97-AF65-F5344CB8AC3E}">
        <p14:creationId xmlns:p14="http://schemas.microsoft.com/office/powerpoint/2010/main" val="3456277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en-US" b="0" dirty="0">
                <a:solidFill>
                  <a:srgbClr val="CCCCCC"/>
                </a:solidFill>
                <a:effectLst/>
                <a:latin typeface="Consolas" panose="020B0609020204030204" pitchFamily="49" charset="0"/>
              </a:rPr>
              <a:t>The Precision value of the Logistic Regression model is approximately 0.80, indicating that the model correctly predicts high-traffic recipes 80% of the time. In comparison, the Random Forest Classifier achieves a Precision of about 0.77.</a:t>
            </a:r>
          </a:p>
          <a:p>
            <a:pPr marL="171450" indent="-171450">
              <a:buFont typeface="Arial" panose="020B0604020202020204" pitchFamily="34" charset="0"/>
              <a:buChar char="•"/>
            </a:pPr>
            <a:endParaRPr lang="en-US" b="0" dirty="0">
              <a:solidFill>
                <a:srgbClr val="CCCCCC"/>
              </a:solidFill>
              <a:effectLst/>
              <a:latin typeface="Consolas" panose="020B06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b="0" dirty="0">
                <a:solidFill>
                  <a:srgbClr val="CCCCCC"/>
                </a:solidFill>
                <a:effectLst/>
                <a:latin typeface="Consolas" panose="020B0609020204030204" pitchFamily="49" charset="0"/>
              </a:rPr>
              <a:t>When </a:t>
            </a:r>
            <a:r>
              <a:rPr lang="pt-BR" b="0" dirty="0" err="1">
                <a:solidFill>
                  <a:srgbClr val="CCCCCC"/>
                </a:solidFill>
                <a:effectLst/>
                <a:latin typeface="Consolas" panose="020B0609020204030204" pitchFamily="49" charset="0"/>
              </a:rPr>
              <a:t>evaluating</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Specificity</a:t>
            </a:r>
            <a:r>
              <a:rPr lang="en-US" b="0" dirty="0">
                <a:solidFill>
                  <a:srgbClr val="CCCCCC"/>
                </a:solidFill>
                <a:effectLst/>
                <a:latin typeface="Consolas" panose="020B0609020204030204" pitchFamily="49" charset="0"/>
              </a:rPr>
              <a:t>, the Logistic Regression model shows a Specificity of approximately 0.70, and the Random Forest Classifier has a Specificity of around 0.65.</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solidFill>
                <a:srgbClr val="CCCCCC"/>
              </a:solidFill>
              <a:effectLst/>
              <a:latin typeface="Consolas" panose="020B06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CCCCCC"/>
                </a:solidFill>
                <a:effectLst/>
                <a:latin typeface="Consolas" panose="020B0609020204030204" pitchFamily="49" charset="0"/>
              </a:rPr>
              <a:t>Overall, the results demonstrate that the Logistic Regression model has a higher Precision and better Specificity than the Random Forest Classifier. This suggests that logistic regression is more effective in minimizing the chances of incorrectly predicting recipes that will generate low traffic, which aligns with the goal of the analysis.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solidFill>
                <a:srgbClr val="CCCCCC"/>
              </a:solidFill>
              <a:effectLst/>
              <a:latin typeface="Consolas" panose="020B06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pt-BR" b="0" dirty="0">
              <a:solidFill>
                <a:srgbClr val="CCCCCC"/>
              </a:solidFill>
              <a:effectLst/>
              <a:latin typeface="Consolas" panose="020B0609020204030204" pitchFamily="49" charset="0"/>
            </a:endParaRPr>
          </a:p>
        </p:txBody>
      </p:sp>
      <p:sp>
        <p:nvSpPr>
          <p:cNvPr id="4" name="Espaço Reservado para Número de Slide 3"/>
          <p:cNvSpPr>
            <a:spLocks noGrp="1"/>
          </p:cNvSpPr>
          <p:nvPr>
            <p:ph type="sldNum" sz="quarter" idx="5"/>
          </p:nvPr>
        </p:nvSpPr>
        <p:spPr/>
        <p:txBody>
          <a:bodyPr/>
          <a:lstStyle/>
          <a:p>
            <a:fld id="{EC15EE92-FEB7-4E28-A17F-237D451C56CC}" type="slidenum">
              <a:rPr lang="en-GB" smtClean="0"/>
              <a:t>8</a:t>
            </a:fld>
            <a:endParaRPr lang="en-GB"/>
          </a:p>
        </p:txBody>
      </p:sp>
    </p:spTree>
    <p:extLst>
      <p:ext uri="{BB962C8B-B14F-4D97-AF65-F5344CB8AC3E}">
        <p14:creationId xmlns:p14="http://schemas.microsoft.com/office/powerpoint/2010/main" val="1495166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en-US" b="0" dirty="0">
                <a:solidFill>
                  <a:srgbClr val="CCCCCC"/>
                </a:solidFill>
                <a:effectLst/>
                <a:latin typeface="Consolas" panose="020B0609020204030204" pitchFamily="49" charset="0"/>
              </a:rPr>
              <a:t>In line with our first data exploration, we see that the category of our recipes greatly influences our traffic.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CCCCCC"/>
                </a:solidFill>
                <a:effectLst/>
                <a:latin typeface="Consolas" panose="020B0609020204030204" pitchFamily="49" charset="0"/>
              </a:rPr>
              <a:t>Recipes with 'Vegetable', 'Potato', and 'Pork' are very likely to drive high traffic, I recommend increasing the number of recipes within these categories.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b="0" dirty="0">
              <a:solidFill>
                <a:srgbClr val="CCCCCC"/>
              </a:solidFill>
              <a:effectLst/>
              <a:latin typeface="Consolas" panose="020B0609020204030204" pitchFamily="49" charset="0"/>
            </a:endParaRPr>
          </a:p>
          <a:p>
            <a:pPr marL="171450" indent="-171450">
              <a:buFont typeface="Arial" panose="020B0604020202020204" pitchFamily="34" charset="0"/>
              <a:buChar char="•"/>
            </a:pPr>
            <a:endParaRPr lang="en-US" b="0" dirty="0">
              <a:solidFill>
                <a:srgbClr val="CCCCCC"/>
              </a:solidFill>
              <a:effectLst/>
              <a:latin typeface="Consolas" panose="020B0609020204030204" pitchFamily="49" charset="0"/>
            </a:endParaRPr>
          </a:p>
        </p:txBody>
      </p:sp>
      <p:sp>
        <p:nvSpPr>
          <p:cNvPr id="4" name="Espaço Reservado para Número de Slide 3"/>
          <p:cNvSpPr>
            <a:spLocks noGrp="1"/>
          </p:cNvSpPr>
          <p:nvPr>
            <p:ph type="sldNum" sz="quarter" idx="5"/>
          </p:nvPr>
        </p:nvSpPr>
        <p:spPr/>
        <p:txBody>
          <a:bodyPr/>
          <a:lstStyle/>
          <a:p>
            <a:fld id="{EC15EE92-FEB7-4E28-A17F-237D451C56CC}" type="slidenum">
              <a:rPr lang="en-GB" smtClean="0"/>
              <a:t>9</a:t>
            </a:fld>
            <a:endParaRPr lang="en-GB"/>
          </a:p>
        </p:txBody>
      </p:sp>
    </p:spTree>
    <p:extLst>
      <p:ext uri="{BB962C8B-B14F-4D97-AF65-F5344CB8AC3E}">
        <p14:creationId xmlns:p14="http://schemas.microsoft.com/office/powerpoint/2010/main" val="4253368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10/4/2024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3926356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10/4/2024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122339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10/4/2024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1592688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10/4/2024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4132934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10/4/2024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714761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10/4/2024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3654799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10/4/2024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66110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10/4/2024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2427327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10/4/2024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4086913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10/4/2024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4257474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10/4/2024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373599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10/4/2024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‹nº›</a:t>
            </a:fld>
            <a:endParaRPr lang="en-US"/>
          </a:p>
        </p:txBody>
      </p:sp>
    </p:spTree>
    <p:extLst>
      <p:ext uri="{BB962C8B-B14F-4D97-AF65-F5344CB8AC3E}">
        <p14:creationId xmlns:p14="http://schemas.microsoft.com/office/powerpoint/2010/main" val="213269417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BB887A-DB02-4431-8FDF-F517505C9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5A96EA6E-D8FB-43CD-8E85-5ADB5D588BA3}"/>
              </a:ext>
            </a:extLst>
          </p:cNvPr>
          <p:cNvSpPr>
            <a:spLocks noGrp="1"/>
          </p:cNvSpPr>
          <p:nvPr>
            <p:ph type="ctrTitle"/>
          </p:nvPr>
        </p:nvSpPr>
        <p:spPr>
          <a:xfrm>
            <a:off x="5702406" y="557783"/>
            <a:ext cx="5852698" cy="3130807"/>
          </a:xfrm>
        </p:spPr>
        <p:txBody>
          <a:bodyPr>
            <a:normAutofit/>
          </a:bodyPr>
          <a:lstStyle/>
          <a:p>
            <a:r>
              <a:rPr lang="pt-BR" dirty="0" err="1"/>
              <a:t>Predicting</a:t>
            </a:r>
            <a:r>
              <a:rPr lang="pt-BR" dirty="0"/>
              <a:t> Popular </a:t>
            </a:r>
            <a:r>
              <a:rPr lang="pt-BR" dirty="0" err="1"/>
              <a:t>Recipes</a:t>
            </a:r>
            <a:endParaRPr lang="pt-BR" dirty="0"/>
          </a:p>
        </p:txBody>
      </p:sp>
      <p:sp>
        <p:nvSpPr>
          <p:cNvPr id="3" name="Subtítulo 2">
            <a:extLst>
              <a:ext uri="{FF2B5EF4-FFF2-40B4-BE49-F238E27FC236}">
                <a16:creationId xmlns:a16="http://schemas.microsoft.com/office/drawing/2014/main" id="{837A6CA6-B20C-7863-89F8-6EE6597F1B60}"/>
              </a:ext>
            </a:extLst>
          </p:cNvPr>
          <p:cNvSpPr>
            <a:spLocks noGrp="1"/>
          </p:cNvSpPr>
          <p:nvPr>
            <p:ph type="subTitle" idx="1"/>
          </p:nvPr>
        </p:nvSpPr>
        <p:spPr>
          <a:xfrm>
            <a:off x="5702406" y="3902206"/>
            <a:ext cx="5852698" cy="2240529"/>
          </a:xfrm>
        </p:spPr>
        <p:txBody>
          <a:bodyPr>
            <a:normAutofit/>
          </a:bodyPr>
          <a:lstStyle/>
          <a:p>
            <a:r>
              <a:rPr lang="pt-BR" dirty="0"/>
              <a:t>A </a:t>
            </a:r>
            <a:r>
              <a:rPr lang="pt-BR" dirty="0" err="1"/>
              <a:t>solution</a:t>
            </a:r>
            <a:r>
              <a:rPr lang="pt-BR" dirty="0"/>
              <a:t> for high-</a:t>
            </a:r>
            <a:r>
              <a:rPr lang="pt-BR" dirty="0" err="1"/>
              <a:t>traffic</a:t>
            </a:r>
            <a:r>
              <a:rPr lang="pt-BR" dirty="0"/>
              <a:t> </a:t>
            </a:r>
            <a:r>
              <a:rPr lang="pt-BR" dirty="0" err="1"/>
              <a:t>forecast</a:t>
            </a:r>
            <a:endParaRPr lang="pt-BR" dirty="0"/>
          </a:p>
        </p:txBody>
      </p:sp>
      <p:pic>
        <p:nvPicPr>
          <p:cNvPr id="4" name="Picture 3" descr="Árvore de natal&#10;&#10;Descrição gerada automaticamente com confiança baixa">
            <a:extLst>
              <a:ext uri="{FF2B5EF4-FFF2-40B4-BE49-F238E27FC236}">
                <a16:creationId xmlns:a16="http://schemas.microsoft.com/office/drawing/2014/main" id="{D62C3C2C-D6CC-AAF3-0850-B53B307F8422}"/>
              </a:ext>
            </a:extLst>
          </p:cNvPr>
          <p:cNvPicPr>
            <a:picLocks noChangeAspect="1"/>
          </p:cNvPicPr>
          <p:nvPr/>
        </p:nvPicPr>
        <p:blipFill>
          <a:blip r:embed="rId3"/>
          <a:srcRect l="44418" r="-1" b="-1"/>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Tree>
    <p:extLst>
      <p:ext uri="{BB962C8B-B14F-4D97-AF65-F5344CB8AC3E}">
        <p14:creationId xmlns:p14="http://schemas.microsoft.com/office/powerpoint/2010/main" val="178168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CCA04-8190-2A5F-42A0-1FDE90B3DA00}"/>
              </a:ext>
            </a:extLst>
          </p:cNvPr>
          <p:cNvSpPr>
            <a:spLocks noGrp="1"/>
          </p:cNvSpPr>
          <p:nvPr>
            <p:ph type="title"/>
          </p:nvPr>
        </p:nvSpPr>
        <p:spPr>
          <a:xfrm>
            <a:off x="612649" y="457199"/>
            <a:ext cx="4970822" cy="730333"/>
          </a:xfrm>
        </p:spPr>
        <p:txBody>
          <a:bodyPr/>
          <a:lstStyle/>
          <a:p>
            <a:r>
              <a:rPr lang="en-GB" dirty="0"/>
              <a:t>Recommendation</a:t>
            </a:r>
          </a:p>
        </p:txBody>
      </p:sp>
      <p:sp>
        <p:nvSpPr>
          <p:cNvPr id="4" name="Espaço Reservado para Texto 3">
            <a:extLst>
              <a:ext uri="{FF2B5EF4-FFF2-40B4-BE49-F238E27FC236}">
                <a16:creationId xmlns:a16="http://schemas.microsoft.com/office/drawing/2014/main" id="{9199D698-9539-10F0-4AB7-CBD7B687A3D0}"/>
              </a:ext>
            </a:extLst>
          </p:cNvPr>
          <p:cNvSpPr>
            <a:spLocks noGrp="1"/>
          </p:cNvSpPr>
          <p:nvPr>
            <p:ph type="body" sz="half" idx="2"/>
          </p:nvPr>
        </p:nvSpPr>
        <p:spPr>
          <a:xfrm>
            <a:off x="612649" y="1187532"/>
            <a:ext cx="10490780" cy="5013673"/>
          </a:xfrm>
        </p:spPr>
        <p:txBody>
          <a:bodyPr>
            <a:normAutofit/>
          </a:bodyPr>
          <a:lstStyle/>
          <a:p>
            <a:pPr marL="342900" indent="-342900">
              <a:buFont typeface="Arial" panose="020B0604020202020204" pitchFamily="34" charset="0"/>
              <a:buChar char="•"/>
            </a:pPr>
            <a:r>
              <a:rPr lang="en-US" dirty="0"/>
              <a:t>Test </a:t>
            </a:r>
            <a:r>
              <a:rPr lang="en-US" b="1" dirty="0"/>
              <a:t>Logistic Regression </a:t>
            </a:r>
            <a:r>
              <a:rPr lang="en-US" dirty="0"/>
              <a:t>performing an A/B. Show some visitors only recipes that the model predicted as high traffic and compare with the control group.</a:t>
            </a:r>
          </a:p>
          <a:p>
            <a:pPr marL="342900" indent="-342900">
              <a:buFont typeface="Arial" panose="020B0604020202020204" pitchFamily="34" charset="0"/>
              <a:buChar char="•"/>
            </a:pPr>
            <a:r>
              <a:rPr lang="en-US" dirty="0"/>
              <a:t>Evaluate model performance by comparing how many times the model suggests recipes with high traffic, and this happened. The model should correctly predict 80% of the time.</a:t>
            </a:r>
          </a:p>
          <a:p>
            <a:pPr marL="342900" indent="-342900">
              <a:buFont typeface="Arial" panose="020B0604020202020204" pitchFamily="34" charset="0"/>
              <a:buChar char="•"/>
            </a:pPr>
            <a:r>
              <a:rPr lang="en-US" dirty="0"/>
              <a:t>Identify and fix errors after testing.</a:t>
            </a:r>
          </a:p>
          <a:p>
            <a:pPr marL="342900" indent="-342900">
              <a:buFont typeface="Arial" panose="020B0604020202020204" pitchFamily="34" charset="0"/>
              <a:buChar char="•"/>
            </a:pPr>
            <a:r>
              <a:rPr lang="en-US" dirty="0"/>
              <a:t>Deploy the model to predict how likely the recipe is to bring high traffic, and only use recipes with positive value on the website.</a:t>
            </a:r>
          </a:p>
          <a:p>
            <a:pPr marL="342900" indent="-342900">
              <a:buFont typeface="Arial" panose="020B0604020202020204" pitchFamily="34" charset="0"/>
              <a:buChar char="•"/>
            </a:pPr>
            <a:r>
              <a:rPr lang="en-US" dirty="0"/>
              <a:t>Gather additional data over time to refine and enhance the model’s precision, ensuring it adapts to changing trends in recipe popularity.</a:t>
            </a:r>
          </a:p>
        </p:txBody>
      </p:sp>
    </p:spTree>
    <p:extLst>
      <p:ext uri="{BB962C8B-B14F-4D97-AF65-F5344CB8AC3E}">
        <p14:creationId xmlns:p14="http://schemas.microsoft.com/office/powerpoint/2010/main" val="380954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2A9478-FB0F-B794-4AEB-0A1766302DBA}"/>
              </a:ext>
            </a:extLst>
          </p:cNvPr>
          <p:cNvSpPr>
            <a:spLocks noGrp="1"/>
          </p:cNvSpPr>
          <p:nvPr>
            <p:ph type="ctrTitle"/>
          </p:nvPr>
        </p:nvSpPr>
        <p:spPr>
          <a:xfrm>
            <a:off x="612648" y="557783"/>
            <a:ext cx="10969752" cy="848323"/>
          </a:xfrm>
        </p:spPr>
        <p:txBody>
          <a:bodyPr>
            <a:normAutofit fontScale="90000"/>
          </a:bodyPr>
          <a:lstStyle/>
          <a:p>
            <a:r>
              <a:rPr lang="en-GB" dirty="0"/>
              <a:t>Business Goals</a:t>
            </a:r>
          </a:p>
        </p:txBody>
      </p:sp>
      <p:sp>
        <p:nvSpPr>
          <p:cNvPr id="3" name="Subtítulo 2">
            <a:extLst>
              <a:ext uri="{FF2B5EF4-FFF2-40B4-BE49-F238E27FC236}">
                <a16:creationId xmlns:a16="http://schemas.microsoft.com/office/drawing/2014/main" id="{82B7FF2F-204A-C905-534D-340C738091C1}"/>
              </a:ext>
            </a:extLst>
          </p:cNvPr>
          <p:cNvSpPr>
            <a:spLocks noGrp="1"/>
          </p:cNvSpPr>
          <p:nvPr>
            <p:ph type="subTitle" idx="1"/>
          </p:nvPr>
        </p:nvSpPr>
        <p:spPr>
          <a:xfrm>
            <a:off x="612648" y="1500996"/>
            <a:ext cx="10969752" cy="4641739"/>
          </a:xfrm>
        </p:spPr>
        <p:txBody>
          <a:bodyPr/>
          <a:lstStyle/>
          <a:p>
            <a:pPr marL="342900" indent="-342900">
              <a:buFont typeface="Arial" panose="020B0604020202020204" pitchFamily="34" charset="0"/>
              <a:buChar char="•"/>
            </a:pPr>
            <a:r>
              <a:rPr lang="en-GB" dirty="0"/>
              <a:t>A solution for choosing which recipe will be shown on the home page.</a:t>
            </a:r>
          </a:p>
          <a:p>
            <a:pPr marL="342900" indent="-342900">
              <a:buFont typeface="Arial" panose="020B0604020202020204" pitchFamily="34" charset="0"/>
              <a:buChar char="•"/>
            </a:pPr>
            <a:r>
              <a:rPr lang="en-GB" dirty="0"/>
              <a:t>A solution to predict which recipe will lead to high traffic (An increase of about 40% in traffic), with 80% of correct forecasts.</a:t>
            </a:r>
          </a:p>
          <a:p>
            <a:pPr marL="342900" indent="-342900">
              <a:buFont typeface="Arial" panose="020B0604020202020204" pitchFamily="34" charset="0"/>
              <a:buChar char="•"/>
            </a:pPr>
            <a:r>
              <a:rPr lang="en-GB" dirty="0"/>
              <a:t>A solution for an automated fast decision process for picking the recipe. </a:t>
            </a:r>
          </a:p>
        </p:txBody>
      </p:sp>
    </p:spTree>
    <p:extLst>
      <p:ext uri="{BB962C8B-B14F-4D97-AF65-F5344CB8AC3E}">
        <p14:creationId xmlns:p14="http://schemas.microsoft.com/office/powerpoint/2010/main" val="2450281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CCA04-8190-2A5F-42A0-1FDE90B3DA00}"/>
              </a:ext>
            </a:extLst>
          </p:cNvPr>
          <p:cNvSpPr>
            <a:spLocks noGrp="1"/>
          </p:cNvSpPr>
          <p:nvPr>
            <p:ph type="title"/>
          </p:nvPr>
        </p:nvSpPr>
        <p:spPr>
          <a:xfrm>
            <a:off x="612649" y="457199"/>
            <a:ext cx="4970822" cy="730333"/>
          </a:xfrm>
        </p:spPr>
        <p:txBody>
          <a:bodyPr/>
          <a:lstStyle/>
          <a:p>
            <a:r>
              <a:rPr lang="en-GB" dirty="0"/>
              <a:t>Data</a:t>
            </a:r>
          </a:p>
        </p:txBody>
      </p:sp>
      <p:pic>
        <p:nvPicPr>
          <p:cNvPr id="6" name="Espaço Reservado para Conteúdo 5">
            <a:extLst>
              <a:ext uri="{FF2B5EF4-FFF2-40B4-BE49-F238E27FC236}">
                <a16:creationId xmlns:a16="http://schemas.microsoft.com/office/drawing/2014/main" id="{512FDA28-EF85-39F1-6BE4-82662A6C332B}"/>
              </a:ext>
            </a:extLst>
          </p:cNvPr>
          <p:cNvPicPr>
            <a:picLocks noGrp="1" noChangeAspect="1"/>
          </p:cNvPicPr>
          <p:nvPr>
            <p:ph idx="1"/>
          </p:nvPr>
        </p:nvPicPr>
        <p:blipFill>
          <a:blip r:embed="rId3"/>
          <a:stretch>
            <a:fillRect/>
          </a:stretch>
        </p:blipFill>
        <p:spPr>
          <a:xfrm>
            <a:off x="6096000" y="1945450"/>
            <a:ext cx="5483225" cy="2767075"/>
          </a:xfrm>
        </p:spPr>
      </p:pic>
      <p:sp>
        <p:nvSpPr>
          <p:cNvPr id="4" name="Espaço Reservado para Texto 3">
            <a:extLst>
              <a:ext uri="{FF2B5EF4-FFF2-40B4-BE49-F238E27FC236}">
                <a16:creationId xmlns:a16="http://schemas.microsoft.com/office/drawing/2014/main" id="{9199D698-9539-10F0-4AB7-CBD7B687A3D0}"/>
              </a:ext>
            </a:extLst>
          </p:cNvPr>
          <p:cNvSpPr>
            <a:spLocks noGrp="1"/>
          </p:cNvSpPr>
          <p:nvPr>
            <p:ph type="body" sz="half" idx="2"/>
          </p:nvPr>
        </p:nvSpPr>
        <p:spPr>
          <a:xfrm>
            <a:off x="612649" y="1187532"/>
            <a:ext cx="4970822" cy="5013673"/>
          </a:xfrm>
        </p:spPr>
        <p:txBody>
          <a:bodyPr/>
          <a:lstStyle/>
          <a:p>
            <a:pPr marL="342900" indent="-342900">
              <a:buFont typeface="Arial" panose="020B0604020202020204" pitchFamily="34" charset="0"/>
              <a:buChar char="•"/>
            </a:pPr>
            <a:r>
              <a:rPr lang="en-GB" dirty="0"/>
              <a:t>Missing Values</a:t>
            </a:r>
          </a:p>
          <a:p>
            <a:pPr marL="342900" indent="-342900">
              <a:buFont typeface="Arial" panose="020B0604020202020204" pitchFamily="34" charset="0"/>
              <a:buChar char="•"/>
            </a:pPr>
            <a:r>
              <a:rPr lang="en-GB" dirty="0"/>
              <a:t>Category Mismatch</a:t>
            </a:r>
          </a:p>
          <a:p>
            <a:pPr marL="342900" indent="-342900">
              <a:buFont typeface="Arial" panose="020B0604020202020204" pitchFamily="34" charset="0"/>
              <a:buChar char="•"/>
            </a:pPr>
            <a:r>
              <a:rPr lang="en-GB" dirty="0"/>
              <a:t>Type Inconsistency</a:t>
            </a:r>
          </a:p>
          <a:p>
            <a:pPr marL="342900" indent="-342900">
              <a:buFont typeface="Arial" panose="020B0604020202020204" pitchFamily="34" charset="0"/>
              <a:buChar char="•"/>
            </a:pPr>
            <a:r>
              <a:rPr lang="en-GB" dirty="0"/>
              <a:t>Missing Target Variable</a:t>
            </a:r>
          </a:p>
        </p:txBody>
      </p:sp>
    </p:spTree>
    <p:extLst>
      <p:ext uri="{BB962C8B-B14F-4D97-AF65-F5344CB8AC3E}">
        <p14:creationId xmlns:p14="http://schemas.microsoft.com/office/powerpoint/2010/main" val="1102244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CCA04-8190-2A5F-42A0-1FDE90B3DA00}"/>
              </a:ext>
            </a:extLst>
          </p:cNvPr>
          <p:cNvSpPr>
            <a:spLocks noGrp="1"/>
          </p:cNvSpPr>
          <p:nvPr>
            <p:ph type="title"/>
          </p:nvPr>
        </p:nvSpPr>
        <p:spPr>
          <a:xfrm>
            <a:off x="612649" y="457199"/>
            <a:ext cx="4970822" cy="730333"/>
          </a:xfrm>
        </p:spPr>
        <p:txBody>
          <a:bodyPr/>
          <a:lstStyle/>
          <a:p>
            <a:r>
              <a:rPr lang="en-GB" dirty="0"/>
              <a:t>Key Findings</a:t>
            </a:r>
          </a:p>
        </p:txBody>
      </p:sp>
      <p:sp>
        <p:nvSpPr>
          <p:cNvPr id="4" name="Espaço Reservado para Texto 3">
            <a:extLst>
              <a:ext uri="{FF2B5EF4-FFF2-40B4-BE49-F238E27FC236}">
                <a16:creationId xmlns:a16="http://schemas.microsoft.com/office/drawing/2014/main" id="{9199D698-9539-10F0-4AB7-CBD7B687A3D0}"/>
              </a:ext>
            </a:extLst>
          </p:cNvPr>
          <p:cNvSpPr>
            <a:spLocks noGrp="1"/>
          </p:cNvSpPr>
          <p:nvPr>
            <p:ph type="body" sz="half" idx="2"/>
          </p:nvPr>
        </p:nvSpPr>
        <p:spPr>
          <a:xfrm>
            <a:off x="612649" y="1187532"/>
            <a:ext cx="4970822" cy="5013673"/>
          </a:xfrm>
        </p:spPr>
        <p:txBody>
          <a:bodyPr/>
          <a:lstStyle/>
          <a:p>
            <a:pPr marL="342900" indent="-342900">
              <a:buFont typeface="Arial" panose="020B0604020202020204" pitchFamily="34" charset="0"/>
              <a:buChar char="•"/>
            </a:pPr>
            <a:r>
              <a:rPr lang="en-GB" dirty="0"/>
              <a:t>In this dataset, we have ten different categories.</a:t>
            </a:r>
          </a:p>
          <a:p>
            <a:pPr marL="800100" lvl="1" indent="-342900">
              <a:buFont typeface="Arial" panose="020B0604020202020204" pitchFamily="34" charset="0"/>
              <a:buChar char="•"/>
            </a:pPr>
            <a:r>
              <a:rPr lang="en-GB" dirty="0"/>
              <a:t>Potato</a:t>
            </a:r>
          </a:p>
          <a:p>
            <a:pPr marL="800100" lvl="1" indent="-342900">
              <a:buFont typeface="Arial" panose="020B0604020202020204" pitchFamily="34" charset="0"/>
              <a:buChar char="•"/>
            </a:pPr>
            <a:r>
              <a:rPr lang="en-GB" dirty="0"/>
              <a:t>Breakfast</a:t>
            </a:r>
          </a:p>
          <a:p>
            <a:pPr marL="800100" lvl="1" indent="-342900">
              <a:buFont typeface="Arial" panose="020B0604020202020204" pitchFamily="34" charset="0"/>
              <a:buChar char="•"/>
            </a:pPr>
            <a:r>
              <a:rPr lang="en-GB" dirty="0"/>
              <a:t>Beverages</a:t>
            </a:r>
          </a:p>
          <a:p>
            <a:pPr marL="800100" lvl="1" indent="-342900">
              <a:buFont typeface="Arial" panose="020B0604020202020204" pitchFamily="34" charset="0"/>
              <a:buChar char="•"/>
            </a:pPr>
            <a:r>
              <a:rPr lang="en-GB" dirty="0"/>
              <a:t>…</a:t>
            </a:r>
          </a:p>
        </p:txBody>
      </p:sp>
      <p:pic>
        <p:nvPicPr>
          <p:cNvPr id="5" name="Imagem 4">
            <a:extLst>
              <a:ext uri="{FF2B5EF4-FFF2-40B4-BE49-F238E27FC236}">
                <a16:creationId xmlns:a16="http://schemas.microsoft.com/office/drawing/2014/main" id="{213B9502-5F4A-1BC6-67D1-87E55ED0471F}"/>
              </a:ext>
            </a:extLst>
          </p:cNvPr>
          <p:cNvPicPr>
            <a:picLocks noChangeAspect="1"/>
          </p:cNvPicPr>
          <p:nvPr/>
        </p:nvPicPr>
        <p:blipFill>
          <a:blip r:embed="rId3"/>
          <a:stretch>
            <a:fillRect/>
          </a:stretch>
        </p:blipFill>
        <p:spPr>
          <a:xfrm>
            <a:off x="6096000" y="1187532"/>
            <a:ext cx="5382376" cy="3858163"/>
          </a:xfrm>
          <a:prstGeom prst="rect">
            <a:avLst/>
          </a:prstGeom>
        </p:spPr>
      </p:pic>
    </p:spTree>
    <p:extLst>
      <p:ext uri="{BB962C8B-B14F-4D97-AF65-F5344CB8AC3E}">
        <p14:creationId xmlns:p14="http://schemas.microsoft.com/office/powerpoint/2010/main" val="843235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CCA04-8190-2A5F-42A0-1FDE90B3DA00}"/>
              </a:ext>
            </a:extLst>
          </p:cNvPr>
          <p:cNvSpPr>
            <a:spLocks noGrp="1"/>
          </p:cNvSpPr>
          <p:nvPr>
            <p:ph type="title"/>
          </p:nvPr>
        </p:nvSpPr>
        <p:spPr>
          <a:xfrm>
            <a:off x="612649" y="457199"/>
            <a:ext cx="4970822" cy="730333"/>
          </a:xfrm>
        </p:spPr>
        <p:txBody>
          <a:bodyPr/>
          <a:lstStyle/>
          <a:p>
            <a:r>
              <a:rPr lang="en-GB" dirty="0"/>
              <a:t>Key Findings</a:t>
            </a:r>
          </a:p>
        </p:txBody>
      </p:sp>
      <p:sp>
        <p:nvSpPr>
          <p:cNvPr id="4" name="Espaço Reservado para Texto 3">
            <a:extLst>
              <a:ext uri="{FF2B5EF4-FFF2-40B4-BE49-F238E27FC236}">
                <a16:creationId xmlns:a16="http://schemas.microsoft.com/office/drawing/2014/main" id="{9199D698-9539-10F0-4AB7-CBD7B687A3D0}"/>
              </a:ext>
            </a:extLst>
          </p:cNvPr>
          <p:cNvSpPr>
            <a:spLocks noGrp="1"/>
          </p:cNvSpPr>
          <p:nvPr>
            <p:ph type="body" sz="half" idx="2"/>
          </p:nvPr>
        </p:nvSpPr>
        <p:spPr>
          <a:xfrm>
            <a:off x="612649" y="1187532"/>
            <a:ext cx="4970822" cy="5013673"/>
          </a:xfrm>
        </p:spPr>
        <p:txBody>
          <a:bodyPr/>
          <a:lstStyle/>
          <a:p>
            <a:pPr marL="342900" indent="-342900">
              <a:buFont typeface="Arial" panose="020B0604020202020204" pitchFamily="34" charset="0"/>
              <a:buChar char="•"/>
            </a:pPr>
            <a:r>
              <a:rPr lang="en-GB" dirty="0"/>
              <a:t>The table shows how many recipes from each category were responsible for High Traffic or not.</a:t>
            </a:r>
          </a:p>
          <a:p>
            <a:pPr marL="342900" indent="-342900">
              <a:buFont typeface="Arial" panose="020B0604020202020204" pitchFamily="34" charset="0"/>
              <a:buChar char="•"/>
            </a:pPr>
            <a:r>
              <a:rPr lang="en-GB" dirty="0"/>
              <a:t>Big positive difference in ‘Vegetable’, ‘Potato’, and ‘Pork’,</a:t>
            </a:r>
          </a:p>
          <a:p>
            <a:pPr marL="342900" indent="-342900">
              <a:buFont typeface="Arial" panose="020B0604020202020204" pitchFamily="34" charset="0"/>
              <a:buChar char="•"/>
            </a:pPr>
            <a:r>
              <a:rPr lang="en-US" dirty="0"/>
              <a:t>To increase traffic, we can add recipes that are more likely to bring high traffic and reduce the unlikely others on our homepage.</a:t>
            </a:r>
          </a:p>
        </p:txBody>
      </p:sp>
      <p:pic>
        <p:nvPicPr>
          <p:cNvPr id="5" name="Imagem 4">
            <a:extLst>
              <a:ext uri="{FF2B5EF4-FFF2-40B4-BE49-F238E27FC236}">
                <a16:creationId xmlns:a16="http://schemas.microsoft.com/office/drawing/2014/main" id="{213B9502-5F4A-1BC6-67D1-87E55ED0471F}"/>
              </a:ext>
            </a:extLst>
          </p:cNvPr>
          <p:cNvPicPr>
            <a:picLocks noChangeAspect="1"/>
          </p:cNvPicPr>
          <p:nvPr/>
        </p:nvPicPr>
        <p:blipFill>
          <a:blip r:embed="rId3"/>
          <a:stretch>
            <a:fillRect/>
          </a:stretch>
        </p:blipFill>
        <p:spPr>
          <a:xfrm>
            <a:off x="6096000" y="1187532"/>
            <a:ext cx="5382376" cy="3858163"/>
          </a:xfrm>
          <a:prstGeom prst="rect">
            <a:avLst/>
          </a:prstGeom>
        </p:spPr>
      </p:pic>
      <p:pic>
        <p:nvPicPr>
          <p:cNvPr id="8" name="Imagem 7">
            <a:extLst>
              <a:ext uri="{FF2B5EF4-FFF2-40B4-BE49-F238E27FC236}">
                <a16:creationId xmlns:a16="http://schemas.microsoft.com/office/drawing/2014/main" id="{FB3F23B5-3ECB-C159-AFE2-E31AA5F1EDCF}"/>
              </a:ext>
            </a:extLst>
          </p:cNvPr>
          <p:cNvPicPr>
            <a:picLocks noChangeAspect="1"/>
          </p:cNvPicPr>
          <p:nvPr/>
        </p:nvPicPr>
        <p:blipFill>
          <a:blip r:embed="rId4"/>
          <a:stretch>
            <a:fillRect/>
          </a:stretch>
        </p:blipFill>
        <p:spPr>
          <a:xfrm>
            <a:off x="6120765" y="1187532"/>
            <a:ext cx="5357612" cy="3858163"/>
          </a:xfrm>
          <a:prstGeom prst="rect">
            <a:avLst/>
          </a:prstGeom>
        </p:spPr>
      </p:pic>
    </p:spTree>
    <p:extLst>
      <p:ext uri="{BB962C8B-B14F-4D97-AF65-F5344CB8AC3E}">
        <p14:creationId xmlns:p14="http://schemas.microsoft.com/office/powerpoint/2010/main" val="3088334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8F6F12-E698-37D2-73FA-14B367F250F0}"/>
              </a:ext>
            </a:extLst>
          </p:cNvPr>
          <p:cNvSpPr>
            <a:spLocks noGrp="1"/>
          </p:cNvSpPr>
          <p:nvPr>
            <p:ph type="ctrTitle"/>
          </p:nvPr>
        </p:nvSpPr>
        <p:spPr>
          <a:xfrm>
            <a:off x="612648" y="557784"/>
            <a:ext cx="10969752" cy="867256"/>
          </a:xfrm>
        </p:spPr>
        <p:txBody>
          <a:bodyPr>
            <a:normAutofit fontScale="90000"/>
          </a:bodyPr>
          <a:lstStyle/>
          <a:p>
            <a:r>
              <a:rPr lang="en-GB" dirty="0"/>
              <a:t>Model Development</a:t>
            </a:r>
          </a:p>
        </p:txBody>
      </p:sp>
      <p:sp>
        <p:nvSpPr>
          <p:cNvPr id="3" name="Subtítulo 2">
            <a:extLst>
              <a:ext uri="{FF2B5EF4-FFF2-40B4-BE49-F238E27FC236}">
                <a16:creationId xmlns:a16="http://schemas.microsoft.com/office/drawing/2014/main" id="{BD00CB3F-B2DA-DE8F-27C1-DA295F77465C}"/>
              </a:ext>
            </a:extLst>
          </p:cNvPr>
          <p:cNvSpPr>
            <a:spLocks noGrp="1"/>
          </p:cNvSpPr>
          <p:nvPr>
            <p:ph type="subTitle" idx="1"/>
          </p:nvPr>
        </p:nvSpPr>
        <p:spPr>
          <a:xfrm>
            <a:off x="612648" y="5231081"/>
            <a:ext cx="10969752" cy="911654"/>
          </a:xfrm>
        </p:spPr>
        <p:txBody>
          <a:bodyPr/>
          <a:lstStyle/>
          <a:p>
            <a:pPr marL="342900" indent="-342900">
              <a:buFont typeface="Arial" panose="020B0604020202020204" pitchFamily="34" charset="0"/>
              <a:buChar char="•"/>
            </a:pPr>
            <a:r>
              <a:rPr lang="en-GB" dirty="0"/>
              <a:t>The same features were used for training two models.</a:t>
            </a:r>
          </a:p>
        </p:txBody>
      </p:sp>
      <p:grpSp>
        <p:nvGrpSpPr>
          <p:cNvPr id="22" name="Agrupar 21">
            <a:extLst>
              <a:ext uri="{FF2B5EF4-FFF2-40B4-BE49-F238E27FC236}">
                <a16:creationId xmlns:a16="http://schemas.microsoft.com/office/drawing/2014/main" id="{52956E5D-975C-C55F-F694-92153FA3F1E2}"/>
              </a:ext>
            </a:extLst>
          </p:cNvPr>
          <p:cNvGrpSpPr/>
          <p:nvPr/>
        </p:nvGrpSpPr>
        <p:grpSpPr>
          <a:xfrm>
            <a:off x="724393" y="1601972"/>
            <a:ext cx="1626921" cy="3126791"/>
            <a:chOff x="724393" y="1601972"/>
            <a:chExt cx="1626921" cy="3126791"/>
          </a:xfrm>
        </p:grpSpPr>
        <p:grpSp>
          <p:nvGrpSpPr>
            <p:cNvPr id="6" name="Agrupar 5">
              <a:extLst>
                <a:ext uri="{FF2B5EF4-FFF2-40B4-BE49-F238E27FC236}">
                  <a16:creationId xmlns:a16="http://schemas.microsoft.com/office/drawing/2014/main" id="{316775C3-65BF-1C89-A0B7-F7808E918ACA}"/>
                </a:ext>
              </a:extLst>
            </p:cNvPr>
            <p:cNvGrpSpPr/>
            <p:nvPr/>
          </p:nvGrpSpPr>
          <p:grpSpPr>
            <a:xfrm>
              <a:off x="724395" y="1601972"/>
              <a:ext cx="1626919" cy="369332"/>
              <a:chOff x="724395" y="1601972"/>
              <a:chExt cx="1626919" cy="369332"/>
            </a:xfrm>
          </p:grpSpPr>
          <p:sp>
            <p:nvSpPr>
              <p:cNvPr id="4" name="Retângulo 3">
                <a:extLst>
                  <a:ext uri="{FF2B5EF4-FFF2-40B4-BE49-F238E27FC236}">
                    <a16:creationId xmlns:a16="http://schemas.microsoft.com/office/drawing/2014/main" id="{E5C5A79C-B085-AD2F-D857-CDF405C57585}"/>
                  </a:ext>
                </a:extLst>
              </p:cNvPr>
              <p:cNvSpPr/>
              <p:nvPr/>
            </p:nvSpPr>
            <p:spPr>
              <a:xfrm>
                <a:off x="724395" y="1626919"/>
                <a:ext cx="1626919" cy="34438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aixaDeTexto 4">
                <a:extLst>
                  <a:ext uri="{FF2B5EF4-FFF2-40B4-BE49-F238E27FC236}">
                    <a16:creationId xmlns:a16="http://schemas.microsoft.com/office/drawing/2014/main" id="{6C329809-4374-822D-C3BF-B400F3D33B97}"/>
                  </a:ext>
                </a:extLst>
              </p:cNvPr>
              <p:cNvSpPr txBox="1"/>
              <p:nvPr/>
            </p:nvSpPr>
            <p:spPr>
              <a:xfrm>
                <a:off x="991589" y="1601972"/>
                <a:ext cx="1092530" cy="369332"/>
              </a:xfrm>
              <a:prstGeom prst="rect">
                <a:avLst/>
              </a:prstGeom>
              <a:noFill/>
              <a:ln>
                <a:noFill/>
              </a:ln>
            </p:spPr>
            <p:txBody>
              <a:bodyPr wrap="square" rtlCol="0">
                <a:spAutoFit/>
              </a:bodyPr>
              <a:lstStyle/>
              <a:p>
                <a:r>
                  <a:rPr lang="en-GB" dirty="0"/>
                  <a:t>calories</a:t>
                </a:r>
              </a:p>
            </p:txBody>
          </p:sp>
        </p:grpSp>
        <p:grpSp>
          <p:nvGrpSpPr>
            <p:cNvPr id="7" name="Agrupar 6">
              <a:extLst>
                <a:ext uri="{FF2B5EF4-FFF2-40B4-BE49-F238E27FC236}">
                  <a16:creationId xmlns:a16="http://schemas.microsoft.com/office/drawing/2014/main" id="{5AC153F4-CDCF-06ED-AB03-6381706EA07B}"/>
                </a:ext>
              </a:extLst>
            </p:cNvPr>
            <p:cNvGrpSpPr/>
            <p:nvPr/>
          </p:nvGrpSpPr>
          <p:grpSpPr>
            <a:xfrm>
              <a:off x="724393" y="2148236"/>
              <a:ext cx="1626920" cy="369332"/>
              <a:chOff x="724394" y="1601972"/>
              <a:chExt cx="1626920" cy="369332"/>
            </a:xfrm>
          </p:grpSpPr>
          <p:sp>
            <p:nvSpPr>
              <p:cNvPr id="8" name="Retângulo 7">
                <a:extLst>
                  <a:ext uri="{FF2B5EF4-FFF2-40B4-BE49-F238E27FC236}">
                    <a16:creationId xmlns:a16="http://schemas.microsoft.com/office/drawing/2014/main" id="{26B13AE1-D5A3-A23C-88C2-1A5ACE2E98F5}"/>
                  </a:ext>
                </a:extLst>
              </p:cNvPr>
              <p:cNvSpPr/>
              <p:nvPr/>
            </p:nvSpPr>
            <p:spPr>
              <a:xfrm>
                <a:off x="724395" y="1626919"/>
                <a:ext cx="1626919" cy="34438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aixaDeTexto 8">
                <a:extLst>
                  <a:ext uri="{FF2B5EF4-FFF2-40B4-BE49-F238E27FC236}">
                    <a16:creationId xmlns:a16="http://schemas.microsoft.com/office/drawing/2014/main" id="{90332F0A-2AF8-674E-D1A9-9063114E66C2}"/>
                  </a:ext>
                </a:extLst>
              </p:cNvPr>
              <p:cNvSpPr txBox="1"/>
              <p:nvPr/>
            </p:nvSpPr>
            <p:spPr>
              <a:xfrm>
                <a:off x="724394" y="1601972"/>
                <a:ext cx="1626919" cy="369332"/>
              </a:xfrm>
              <a:prstGeom prst="rect">
                <a:avLst/>
              </a:prstGeom>
              <a:noFill/>
              <a:ln>
                <a:noFill/>
              </a:ln>
            </p:spPr>
            <p:txBody>
              <a:bodyPr wrap="square" rtlCol="0">
                <a:spAutoFit/>
              </a:bodyPr>
              <a:lstStyle/>
              <a:p>
                <a:r>
                  <a:rPr lang="en-GB" dirty="0"/>
                  <a:t>carbohydrate</a:t>
                </a:r>
              </a:p>
            </p:txBody>
          </p:sp>
        </p:grpSp>
        <p:grpSp>
          <p:nvGrpSpPr>
            <p:cNvPr id="10" name="Agrupar 9">
              <a:extLst>
                <a:ext uri="{FF2B5EF4-FFF2-40B4-BE49-F238E27FC236}">
                  <a16:creationId xmlns:a16="http://schemas.microsoft.com/office/drawing/2014/main" id="{FEB11C74-BFA5-9CF4-26BD-237895A83F6D}"/>
                </a:ext>
              </a:extLst>
            </p:cNvPr>
            <p:cNvGrpSpPr/>
            <p:nvPr/>
          </p:nvGrpSpPr>
          <p:grpSpPr>
            <a:xfrm>
              <a:off x="724394" y="2685596"/>
              <a:ext cx="1626919" cy="378236"/>
              <a:chOff x="724395" y="1593068"/>
              <a:chExt cx="1626919" cy="378236"/>
            </a:xfrm>
          </p:grpSpPr>
          <p:sp>
            <p:nvSpPr>
              <p:cNvPr id="11" name="Retângulo 10">
                <a:extLst>
                  <a:ext uri="{FF2B5EF4-FFF2-40B4-BE49-F238E27FC236}">
                    <a16:creationId xmlns:a16="http://schemas.microsoft.com/office/drawing/2014/main" id="{48E3D681-F50D-3F46-B0A3-7425F9EAF2EC}"/>
                  </a:ext>
                </a:extLst>
              </p:cNvPr>
              <p:cNvSpPr/>
              <p:nvPr/>
            </p:nvSpPr>
            <p:spPr>
              <a:xfrm>
                <a:off x="724395" y="1626919"/>
                <a:ext cx="1626919" cy="34438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aixaDeTexto 11">
                <a:extLst>
                  <a:ext uri="{FF2B5EF4-FFF2-40B4-BE49-F238E27FC236}">
                    <a16:creationId xmlns:a16="http://schemas.microsoft.com/office/drawing/2014/main" id="{D7A48374-766D-4652-60C3-8880719EEDC2}"/>
                  </a:ext>
                </a:extLst>
              </p:cNvPr>
              <p:cNvSpPr txBox="1"/>
              <p:nvPr/>
            </p:nvSpPr>
            <p:spPr>
              <a:xfrm>
                <a:off x="1145968" y="1593068"/>
                <a:ext cx="1092530" cy="369332"/>
              </a:xfrm>
              <a:prstGeom prst="rect">
                <a:avLst/>
              </a:prstGeom>
              <a:noFill/>
              <a:ln>
                <a:noFill/>
              </a:ln>
            </p:spPr>
            <p:txBody>
              <a:bodyPr wrap="square" rtlCol="0">
                <a:spAutoFit/>
              </a:bodyPr>
              <a:lstStyle/>
              <a:p>
                <a:r>
                  <a:rPr lang="en-GB" dirty="0"/>
                  <a:t>sugar</a:t>
                </a:r>
              </a:p>
            </p:txBody>
          </p:sp>
        </p:grpSp>
        <p:grpSp>
          <p:nvGrpSpPr>
            <p:cNvPr id="13" name="Agrupar 12">
              <a:extLst>
                <a:ext uri="{FF2B5EF4-FFF2-40B4-BE49-F238E27FC236}">
                  <a16:creationId xmlns:a16="http://schemas.microsoft.com/office/drawing/2014/main" id="{C9850FE8-C286-8C1A-498D-9E18CDE3BA1E}"/>
                </a:ext>
              </a:extLst>
            </p:cNvPr>
            <p:cNvGrpSpPr/>
            <p:nvPr/>
          </p:nvGrpSpPr>
          <p:grpSpPr>
            <a:xfrm>
              <a:off x="724394" y="3240764"/>
              <a:ext cx="1626919" cy="369332"/>
              <a:chOff x="724395" y="1601972"/>
              <a:chExt cx="1626919" cy="369332"/>
            </a:xfrm>
          </p:grpSpPr>
          <p:sp>
            <p:nvSpPr>
              <p:cNvPr id="14" name="Retângulo 13">
                <a:extLst>
                  <a:ext uri="{FF2B5EF4-FFF2-40B4-BE49-F238E27FC236}">
                    <a16:creationId xmlns:a16="http://schemas.microsoft.com/office/drawing/2014/main" id="{81E9E7A7-0A93-D00B-AF41-CAFCA2A4ED09}"/>
                  </a:ext>
                </a:extLst>
              </p:cNvPr>
              <p:cNvSpPr/>
              <p:nvPr/>
            </p:nvSpPr>
            <p:spPr>
              <a:xfrm>
                <a:off x="724395" y="1626919"/>
                <a:ext cx="1626919" cy="34438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aixaDeTexto 14">
                <a:extLst>
                  <a:ext uri="{FF2B5EF4-FFF2-40B4-BE49-F238E27FC236}">
                    <a16:creationId xmlns:a16="http://schemas.microsoft.com/office/drawing/2014/main" id="{887891EF-33E4-2D0B-36E2-D8568B34683E}"/>
                  </a:ext>
                </a:extLst>
              </p:cNvPr>
              <p:cNvSpPr txBox="1"/>
              <p:nvPr/>
            </p:nvSpPr>
            <p:spPr>
              <a:xfrm>
                <a:off x="991589" y="1601972"/>
                <a:ext cx="1092530" cy="369332"/>
              </a:xfrm>
              <a:prstGeom prst="rect">
                <a:avLst/>
              </a:prstGeom>
              <a:noFill/>
              <a:ln>
                <a:noFill/>
              </a:ln>
            </p:spPr>
            <p:txBody>
              <a:bodyPr wrap="square" rtlCol="0">
                <a:spAutoFit/>
              </a:bodyPr>
              <a:lstStyle/>
              <a:p>
                <a:r>
                  <a:rPr lang="en-GB" dirty="0"/>
                  <a:t>protein</a:t>
                </a:r>
              </a:p>
            </p:txBody>
          </p:sp>
        </p:grpSp>
        <p:grpSp>
          <p:nvGrpSpPr>
            <p:cNvPr id="16" name="Agrupar 15">
              <a:extLst>
                <a:ext uri="{FF2B5EF4-FFF2-40B4-BE49-F238E27FC236}">
                  <a16:creationId xmlns:a16="http://schemas.microsoft.com/office/drawing/2014/main" id="{6DF57462-2E17-5C0E-79B0-E007A3ABF473}"/>
                </a:ext>
              </a:extLst>
            </p:cNvPr>
            <p:cNvGrpSpPr/>
            <p:nvPr/>
          </p:nvGrpSpPr>
          <p:grpSpPr>
            <a:xfrm>
              <a:off x="724394" y="3787624"/>
              <a:ext cx="1626919" cy="369332"/>
              <a:chOff x="724395" y="1601972"/>
              <a:chExt cx="1626919" cy="369332"/>
            </a:xfrm>
          </p:grpSpPr>
          <p:sp>
            <p:nvSpPr>
              <p:cNvPr id="17" name="Retângulo 16">
                <a:extLst>
                  <a:ext uri="{FF2B5EF4-FFF2-40B4-BE49-F238E27FC236}">
                    <a16:creationId xmlns:a16="http://schemas.microsoft.com/office/drawing/2014/main" id="{81F4A52A-F349-BEA7-2073-ABAD8E7CEFC7}"/>
                  </a:ext>
                </a:extLst>
              </p:cNvPr>
              <p:cNvSpPr/>
              <p:nvPr/>
            </p:nvSpPr>
            <p:spPr>
              <a:xfrm>
                <a:off x="724395" y="1626919"/>
                <a:ext cx="1626919" cy="34438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aixaDeTexto 17">
                <a:extLst>
                  <a:ext uri="{FF2B5EF4-FFF2-40B4-BE49-F238E27FC236}">
                    <a16:creationId xmlns:a16="http://schemas.microsoft.com/office/drawing/2014/main" id="{700ED2CE-A65E-3515-37AB-2727A44CC26D}"/>
                  </a:ext>
                </a:extLst>
              </p:cNvPr>
              <p:cNvSpPr txBox="1"/>
              <p:nvPr/>
            </p:nvSpPr>
            <p:spPr>
              <a:xfrm>
                <a:off x="935181" y="1601972"/>
                <a:ext cx="1205344" cy="369332"/>
              </a:xfrm>
              <a:prstGeom prst="rect">
                <a:avLst/>
              </a:prstGeom>
              <a:noFill/>
              <a:ln>
                <a:noFill/>
              </a:ln>
            </p:spPr>
            <p:txBody>
              <a:bodyPr wrap="square" rtlCol="0">
                <a:spAutoFit/>
              </a:bodyPr>
              <a:lstStyle/>
              <a:p>
                <a:r>
                  <a:rPr lang="en-GB" dirty="0"/>
                  <a:t>category</a:t>
                </a:r>
              </a:p>
            </p:txBody>
          </p:sp>
        </p:grpSp>
        <p:grpSp>
          <p:nvGrpSpPr>
            <p:cNvPr id="19" name="Agrupar 18">
              <a:extLst>
                <a:ext uri="{FF2B5EF4-FFF2-40B4-BE49-F238E27FC236}">
                  <a16:creationId xmlns:a16="http://schemas.microsoft.com/office/drawing/2014/main" id="{B6931945-1FD1-3DE2-206A-7A2D55F47E44}"/>
                </a:ext>
              </a:extLst>
            </p:cNvPr>
            <p:cNvGrpSpPr/>
            <p:nvPr/>
          </p:nvGrpSpPr>
          <p:grpSpPr>
            <a:xfrm>
              <a:off x="724394" y="4348743"/>
              <a:ext cx="1626919" cy="380020"/>
              <a:chOff x="724395" y="1591284"/>
              <a:chExt cx="1626919" cy="380020"/>
            </a:xfrm>
          </p:grpSpPr>
          <p:sp>
            <p:nvSpPr>
              <p:cNvPr id="20" name="Retângulo 19">
                <a:extLst>
                  <a:ext uri="{FF2B5EF4-FFF2-40B4-BE49-F238E27FC236}">
                    <a16:creationId xmlns:a16="http://schemas.microsoft.com/office/drawing/2014/main" id="{01E20130-93A2-BB0B-2316-E4AE9650238D}"/>
                  </a:ext>
                </a:extLst>
              </p:cNvPr>
              <p:cNvSpPr/>
              <p:nvPr/>
            </p:nvSpPr>
            <p:spPr>
              <a:xfrm>
                <a:off x="724395" y="1626919"/>
                <a:ext cx="1626919" cy="34438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ixaDeTexto 20">
                <a:extLst>
                  <a:ext uri="{FF2B5EF4-FFF2-40B4-BE49-F238E27FC236}">
                    <a16:creationId xmlns:a16="http://schemas.microsoft.com/office/drawing/2014/main" id="{420ADA75-403B-6552-CE69-25FB86B4A480}"/>
                  </a:ext>
                </a:extLst>
              </p:cNvPr>
              <p:cNvSpPr txBox="1"/>
              <p:nvPr/>
            </p:nvSpPr>
            <p:spPr>
              <a:xfrm>
                <a:off x="1047995" y="1591284"/>
                <a:ext cx="1092530" cy="369332"/>
              </a:xfrm>
              <a:prstGeom prst="rect">
                <a:avLst/>
              </a:prstGeom>
              <a:noFill/>
              <a:ln>
                <a:noFill/>
              </a:ln>
            </p:spPr>
            <p:txBody>
              <a:bodyPr wrap="square" rtlCol="0">
                <a:spAutoFit/>
              </a:bodyPr>
              <a:lstStyle/>
              <a:p>
                <a:r>
                  <a:rPr lang="en-GB" dirty="0"/>
                  <a:t>servings</a:t>
                </a:r>
              </a:p>
            </p:txBody>
          </p:sp>
        </p:grpSp>
      </p:grpSp>
      <p:grpSp>
        <p:nvGrpSpPr>
          <p:cNvPr id="33" name="Agrupar 32">
            <a:extLst>
              <a:ext uri="{FF2B5EF4-FFF2-40B4-BE49-F238E27FC236}">
                <a16:creationId xmlns:a16="http://schemas.microsoft.com/office/drawing/2014/main" id="{292FA5DD-5290-1A17-297D-52085DE46EEC}"/>
              </a:ext>
            </a:extLst>
          </p:cNvPr>
          <p:cNvGrpSpPr/>
          <p:nvPr/>
        </p:nvGrpSpPr>
        <p:grpSpPr>
          <a:xfrm>
            <a:off x="2351312" y="1786638"/>
            <a:ext cx="682829" cy="2758043"/>
            <a:chOff x="2351312" y="1786638"/>
            <a:chExt cx="682829" cy="2758043"/>
          </a:xfrm>
        </p:grpSpPr>
        <p:cxnSp>
          <p:nvCxnSpPr>
            <p:cNvPr id="25" name="Conector reto 24">
              <a:extLst>
                <a:ext uri="{FF2B5EF4-FFF2-40B4-BE49-F238E27FC236}">
                  <a16:creationId xmlns:a16="http://schemas.microsoft.com/office/drawing/2014/main" id="{0950C8E1-8890-68E2-0E26-7A52D0CF5348}"/>
                </a:ext>
              </a:extLst>
            </p:cNvPr>
            <p:cNvCxnSpPr>
              <a:stCxn id="4" idx="3"/>
            </p:cNvCxnSpPr>
            <p:nvPr/>
          </p:nvCxnSpPr>
          <p:spPr>
            <a:xfrm flipV="1">
              <a:off x="2351314" y="1793174"/>
              <a:ext cx="676894" cy="5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reto 25">
              <a:extLst>
                <a:ext uri="{FF2B5EF4-FFF2-40B4-BE49-F238E27FC236}">
                  <a16:creationId xmlns:a16="http://schemas.microsoft.com/office/drawing/2014/main" id="{102DC179-5C06-447F-A42F-A5F2AD878B1A}"/>
                </a:ext>
              </a:extLst>
            </p:cNvPr>
            <p:cNvCxnSpPr/>
            <p:nvPr/>
          </p:nvCxnSpPr>
          <p:spPr>
            <a:xfrm flipV="1">
              <a:off x="2351314" y="2325788"/>
              <a:ext cx="676894" cy="5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reto 26">
              <a:extLst>
                <a:ext uri="{FF2B5EF4-FFF2-40B4-BE49-F238E27FC236}">
                  <a16:creationId xmlns:a16="http://schemas.microsoft.com/office/drawing/2014/main" id="{A1D5320C-90F4-1315-7818-2E2E819CF86F}"/>
                </a:ext>
              </a:extLst>
            </p:cNvPr>
            <p:cNvCxnSpPr/>
            <p:nvPr/>
          </p:nvCxnSpPr>
          <p:spPr>
            <a:xfrm flipV="1">
              <a:off x="2351312" y="2882731"/>
              <a:ext cx="676894" cy="5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ector reto 27">
              <a:extLst>
                <a:ext uri="{FF2B5EF4-FFF2-40B4-BE49-F238E27FC236}">
                  <a16:creationId xmlns:a16="http://schemas.microsoft.com/office/drawing/2014/main" id="{24420A97-3FDE-D0AF-24CA-6E75E4CDB9D9}"/>
                </a:ext>
              </a:extLst>
            </p:cNvPr>
            <p:cNvCxnSpPr/>
            <p:nvPr/>
          </p:nvCxnSpPr>
          <p:spPr>
            <a:xfrm flipV="1">
              <a:off x="2357247" y="3428400"/>
              <a:ext cx="676894" cy="5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ector reto 28">
              <a:extLst>
                <a:ext uri="{FF2B5EF4-FFF2-40B4-BE49-F238E27FC236}">
                  <a16:creationId xmlns:a16="http://schemas.microsoft.com/office/drawing/2014/main" id="{5263F296-F2B2-61F2-F108-C9C1596DA32F}"/>
                </a:ext>
              </a:extLst>
            </p:cNvPr>
            <p:cNvCxnSpPr/>
            <p:nvPr/>
          </p:nvCxnSpPr>
          <p:spPr>
            <a:xfrm flipV="1">
              <a:off x="2351312" y="3972302"/>
              <a:ext cx="676894" cy="5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ector reto 29">
              <a:extLst>
                <a:ext uri="{FF2B5EF4-FFF2-40B4-BE49-F238E27FC236}">
                  <a16:creationId xmlns:a16="http://schemas.microsoft.com/office/drawing/2014/main" id="{BB9FC1AD-06DD-F366-1576-D41F170A864D}"/>
                </a:ext>
              </a:extLst>
            </p:cNvPr>
            <p:cNvCxnSpPr/>
            <p:nvPr/>
          </p:nvCxnSpPr>
          <p:spPr>
            <a:xfrm flipV="1">
              <a:off x="2351312" y="4538743"/>
              <a:ext cx="676894" cy="5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ector reto 31">
              <a:extLst>
                <a:ext uri="{FF2B5EF4-FFF2-40B4-BE49-F238E27FC236}">
                  <a16:creationId xmlns:a16="http://schemas.microsoft.com/office/drawing/2014/main" id="{703A9A50-B0EA-A2D6-4228-B3740DA49CF5}"/>
                </a:ext>
              </a:extLst>
            </p:cNvPr>
            <p:cNvCxnSpPr/>
            <p:nvPr/>
          </p:nvCxnSpPr>
          <p:spPr>
            <a:xfrm>
              <a:off x="3028206" y="1786638"/>
              <a:ext cx="0" cy="2755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5" name="Conector de Seta Reta 34">
            <a:extLst>
              <a:ext uri="{FF2B5EF4-FFF2-40B4-BE49-F238E27FC236}">
                <a16:creationId xmlns:a16="http://schemas.microsoft.com/office/drawing/2014/main" id="{FE7A4D09-2182-16EB-AB39-CBEA94DCE256}"/>
              </a:ext>
            </a:extLst>
          </p:cNvPr>
          <p:cNvCxnSpPr/>
          <p:nvPr/>
        </p:nvCxnSpPr>
        <p:spPr>
          <a:xfrm>
            <a:off x="3028206" y="2517568"/>
            <a:ext cx="18169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ector de Seta Reta 35">
            <a:extLst>
              <a:ext uri="{FF2B5EF4-FFF2-40B4-BE49-F238E27FC236}">
                <a16:creationId xmlns:a16="http://schemas.microsoft.com/office/drawing/2014/main" id="{180AEE2D-26DD-C294-19E0-55B680474ECD}"/>
              </a:ext>
            </a:extLst>
          </p:cNvPr>
          <p:cNvCxnSpPr/>
          <p:nvPr/>
        </p:nvCxnSpPr>
        <p:spPr>
          <a:xfrm>
            <a:off x="3028206" y="3812571"/>
            <a:ext cx="18169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9" name="Agrupar 38">
            <a:extLst>
              <a:ext uri="{FF2B5EF4-FFF2-40B4-BE49-F238E27FC236}">
                <a16:creationId xmlns:a16="http://schemas.microsoft.com/office/drawing/2014/main" id="{D2233F4F-B574-E35F-8D4F-DA05A824E9E7}"/>
              </a:ext>
            </a:extLst>
          </p:cNvPr>
          <p:cNvGrpSpPr/>
          <p:nvPr/>
        </p:nvGrpSpPr>
        <p:grpSpPr>
          <a:xfrm>
            <a:off x="4845131" y="2173183"/>
            <a:ext cx="2361213" cy="709548"/>
            <a:chOff x="4845131" y="2173183"/>
            <a:chExt cx="2361213" cy="709548"/>
          </a:xfrm>
        </p:grpSpPr>
        <p:sp>
          <p:nvSpPr>
            <p:cNvPr id="37" name="Retângulo 36">
              <a:extLst>
                <a:ext uri="{FF2B5EF4-FFF2-40B4-BE49-F238E27FC236}">
                  <a16:creationId xmlns:a16="http://schemas.microsoft.com/office/drawing/2014/main" id="{699F54C6-DF2C-256F-3D04-9084C151B6D7}"/>
                </a:ext>
              </a:extLst>
            </p:cNvPr>
            <p:cNvSpPr/>
            <p:nvPr/>
          </p:nvSpPr>
          <p:spPr>
            <a:xfrm>
              <a:off x="4845131" y="2173183"/>
              <a:ext cx="2327555" cy="709548"/>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CaixaDeTexto 37">
              <a:extLst>
                <a:ext uri="{FF2B5EF4-FFF2-40B4-BE49-F238E27FC236}">
                  <a16:creationId xmlns:a16="http://schemas.microsoft.com/office/drawing/2014/main" id="{87E8A9FD-1CD4-805C-F31B-51418C0544AD}"/>
                </a:ext>
              </a:extLst>
            </p:cNvPr>
            <p:cNvSpPr txBox="1"/>
            <p:nvPr/>
          </p:nvSpPr>
          <p:spPr>
            <a:xfrm>
              <a:off x="4985655" y="2350115"/>
              <a:ext cx="2220689" cy="369332"/>
            </a:xfrm>
            <a:prstGeom prst="rect">
              <a:avLst/>
            </a:prstGeom>
            <a:noFill/>
          </p:spPr>
          <p:txBody>
            <a:bodyPr wrap="square" rtlCol="0">
              <a:spAutoFit/>
            </a:bodyPr>
            <a:lstStyle/>
            <a:p>
              <a:r>
                <a:rPr lang="en-GB" dirty="0"/>
                <a:t>Logistic Regression</a:t>
              </a:r>
            </a:p>
          </p:txBody>
        </p:sp>
      </p:grpSp>
      <p:grpSp>
        <p:nvGrpSpPr>
          <p:cNvPr id="40" name="Agrupar 39">
            <a:extLst>
              <a:ext uri="{FF2B5EF4-FFF2-40B4-BE49-F238E27FC236}">
                <a16:creationId xmlns:a16="http://schemas.microsoft.com/office/drawing/2014/main" id="{6B5B0507-8AE2-3D00-13EE-62F62600AC93}"/>
              </a:ext>
            </a:extLst>
          </p:cNvPr>
          <p:cNvGrpSpPr/>
          <p:nvPr/>
        </p:nvGrpSpPr>
        <p:grpSpPr>
          <a:xfrm>
            <a:off x="4845131" y="3443247"/>
            <a:ext cx="2327555" cy="709548"/>
            <a:chOff x="4845131" y="2173183"/>
            <a:chExt cx="2327555" cy="709548"/>
          </a:xfrm>
        </p:grpSpPr>
        <p:sp>
          <p:nvSpPr>
            <p:cNvPr id="41" name="Retângulo 40">
              <a:extLst>
                <a:ext uri="{FF2B5EF4-FFF2-40B4-BE49-F238E27FC236}">
                  <a16:creationId xmlns:a16="http://schemas.microsoft.com/office/drawing/2014/main" id="{BF20CFBB-3652-2ED1-99BE-4CCFD63B8243}"/>
                </a:ext>
              </a:extLst>
            </p:cNvPr>
            <p:cNvSpPr/>
            <p:nvPr/>
          </p:nvSpPr>
          <p:spPr>
            <a:xfrm>
              <a:off x="4845131" y="2173183"/>
              <a:ext cx="2327555" cy="709548"/>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2" name="CaixaDeTexto 41">
              <a:extLst>
                <a:ext uri="{FF2B5EF4-FFF2-40B4-BE49-F238E27FC236}">
                  <a16:creationId xmlns:a16="http://schemas.microsoft.com/office/drawing/2014/main" id="{D57EAB20-6842-EAEC-3C22-58BCF9492EF1}"/>
                </a:ext>
              </a:extLst>
            </p:cNvPr>
            <p:cNvSpPr txBox="1"/>
            <p:nvPr/>
          </p:nvSpPr>
          <p:spPr>
            <a:xfrm>
              <a:off x="4951997" y="2219177"/>
              <a:ext cx="2220689" cy="646331"/>
            </a:xfrm>
            <a:prstGeom prst="rect">
              <a:avLst/>
            </a:prstGeom>
            <a:noFill/>
          </p:spPr>
          <p:txBody>
            <a:bodyPr wrap="square" rtlCol="0">
              <a:spAutoFit/>
            </a:bodyPr>
            <a:lstStyle/>
            <a:p>
              <a:pPr algn="ctr"/>
              <a:r>
                <a:rPr lang="en-GB" dirty="0"/>
                <a:t>Random Forest Classifier</a:t>
              </a:r>
            </a:p>
          </p:txBody>
        </p:sp>
      </p:grpSp>
      <p:cxnSp>
        <p:nvCxnSpPr>
          <p:cNvPr id="43" name="Conector de Seta Reta 42">
            <a:extLst>
              <a:ext uri="{FF2B5EF4-FFF2-40B4-BE49-F238E27FC236}">
                <a16:creationId xmlns:a16="http://schemas.microsoft.com/office/drawing/2014/main" id="{28B5326D-9199-D3F4-7A03-B89EBD05E603}"/>
              </a:ext>
            </a:extLst>
          </p:cNvPr>
          <p:cNvCxnSpPr>
            <a:cxnSpLocks/>
          </p:cNvCxnSpPr>
          <p:nvPr/>
        </p:nvCxnSpPr>
        <p:spPr>
          <a:xfrm>
            <a:off x="7172686" y="3812406"/>
            <a:ext cx="131817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Conector de Seta Reta 44">
            <a:extLst>
              <a:ext uri="{FF2B5EF4-FFF2-40B4-BE49-F238E27FC236}">
                <a16:creationId xmlns:a16="http://schemas.microsoft.com/office/drawing/2014/main" id="{2CC7F50A-C01C-F9BC-9721-DAD7ECEF3F6B}"/>
              </a:ext>
            </a:extLst>
          </p:cNvPr>
          <p:cNvCxnSpPr>
            <a:cxnSpLocks/>
          </p:cNvCxnSpPr>
          <p:nvPr/>
        </p:nvCxnSpPr>
        <p:spPr>
          <a:xfrm>
            <a:off x="7172685" y="2545104"/>
            <a:ext cx="131817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6" name="Agrupar 45">
            <a:extLst>
              <a:ext uri="{FF2B5EF4-FFF2-40B4-BE49-F238E27FC236}">
                <a16:creationId xmlns:a16="http://schemas.microsoft.com/office/drawing/2014/main" id="{0FDC907C-4D06-3B63-9475-61B83FD79A6F}"/>
              </a:ext>
            </a:extLst>
          </p:cNvPr>
          <p:cNvGrpSpPr/>
          <p:nvPr/>
        </p:nvGrpSpPr>
        <p:grpSpPr>
          <a:xfrm>
            <a:off x="8490856" y="2173183"/>
            <a:ext cx="2361213" cy="709548"/>
            <a:chOff x="4845131" y="2173183"/>
            <a:chExt cx="2361213" cy="709548"/>
          </a:xfrm>
        </p:grpSpPr>
        <p:sp>
          <p:nvSpPr>
            <p:cNvPr id="47" name="Retângulo 46">
              <a:extLst>
                <a:ext uri="{FF2B5EF4-FFF2-40B4-BE49-F238E27FC236}">
                  <a16:creationId xmlns:a16="http://schemas.microsoft.com/office/drawing/2014/main" id="{691E7C96-5D09-D30A-9956-F416FFFEE755}"/>
                </a:ext>
              </a:extLst>
            </p:cNvPr>
            <p:cNvSpPr/>
            <p:nvPr/>
          </p:nvSpPr>
          <p:spPr>
            <a:xfrm>
              <a:off x="4845131" y="2173183"/>
              <a:ext cx="2327555" cy="709548"/>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8" name="CaixaDeTexto 47">
              <a:extLst>
                <a:ext uri="{FF2B5EF4-FFF2-40B4-BE49-F238E27FC236}">
                  <a16:creationId xmlns:a16="http://schemas.microsoft.com/office/drawing/2014/main" id="{EF548BB7-E649-B7B5-E2ED-1B563210906B}"/>
                </a:ext>
              </a:extLst>
            </p:cNvPr>
            <p:cNvSpPr txBox="1"/>
            <p:nvPr/>
          </p:nvSpPr>
          <p:spPr>
            <a:xfrm>
              <a:off x="4878789" y="2350115"/>
              <a:ext cx="2327555" cy="369332"/>
            </a:xfrm>
            <a:prstGeom prst="rect">
              <a:avLst/>
            </a:prstGeom>
            <a:noFill/>
          </p:spPr>
          <p:txBody>
            <a:bodyPr wrap="square" rtlCol="0">
              <a:spAutoFit/>
            </a:bodyPr>
            <a:lstStyle/>
            <a:p>
              <a:r>
                <a:rPr lang="en-GB" dirty="0"/>
                <a:t>High Traffic Recipe 1</a:t>
              </a:r>
            </a:p>
          </p:txBody>
        </p:sp>
      </p:grpSp>
      <p:grpSp>
        <p:nvGrpSpPr>
          <p:cNvPr id="52" name="Agrupar 51">
            <a:extLst>
              <a:ext uri="{FF2B5EF4-FFF2-40B4-BE49-F238E27FC236}">
                <a16:creationId xmlns:a16="http://schemas.microsoft.com/office/drawing/2014/main" id="{83567439-993F-3804-629B-D14E21B53D20}"/>
              </a:ext>
            </a:extLst>
          </p:cNvPr>
          <p:cNvGrpSpPr/>
          <p:nvPr/>
        </p:nvGrpSpPr>
        <p:grpSpPr>
          <a:xfrm>
            <a:off x="8490856" y="3429000"/>
            <a:ext cx="2361213" cy="709548"/>
            <a:chOff x="4845131" y="2173183"/>
            <a:chExt cx="2361213" cy="709548"/>
          </a:xfrm>
        </p:grpSpPr>
        <p:sp>
          <p:nvSpPr>
            <p:cNvPr id="53" name="Retângulo 52">
              <a:extLst>
                <a:ext uri="{FF2B5EF4-FFF2-40B4-BE49-F238E27FC236}">
                  <a16:creationId xmlns:a16="http://schemas.microsoft.com/office/drawing/2014/main" id="{03123948-B7BB-667E-609A-00D0BC32E98C}"/>
                </a:ext>
              </a:extLst>
            </p:cNvPr>
            <p:cNvSpPr/>
            <p:nvPr/>
          </p:nvSpPr>
          <p:spPr>
            <a:xfrm>
              <a:off x="4845131" y="2173183"/>
              <a:ext cx="2327555" cy="709548"/>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4" name="CaixaDeTexto 53">
              <a:extLst>
                <a:ext uri="{FF2B5EF4-FFF2-40B4-BE49-F238E27FC236}">
                  <a16:creationId xmlns:a16="http://schemas.microsoft.com/office/drawing/2014/main" id="{3763E68A-FD49-2338-C2CE-D63C95E98EC4}"/>
                </a:ext>
              </a:extLst>
            </p:cNvPr>
            <p:cNvSpPr txBox="1"/>
            <p:nvPr/>
          </p:nvSpPr>
          <p:spPr>
            <a:xfrm>
              <a:off x="4878789" y="2350115"/>
              <a:ext cx="2327555" cy="369332"/>
            </a:xfrm>
            <a:prstGeom prst="rect">
              <a:avLst/>
            </a:prstGeom>
            <a:noFill/>
          </p:spPr>
          <p:txBody>
            <a:bodyPr wrap="square" rtlCol="0">
              <a:spAutoFit/>
            </a:bodyPr>
            <a:lstStyle/>
            <a:p>
              <a:r>
                <a:rPr lang="en-GB" dirty="0"/>
                <a:t>High Traffic Recipe 2</a:t>
              </a:r>
            </a:p>
          </p:txBody>
        </p:sp>
      </p:grpSp>
    </p:spTree>
    <p:extLst>
      <p:ext uri="{BB962C8B-B14F-4D97-AF65-F5344CB8AC3E}">
        <p14:creationId xmlns:p14="http://schemas.microsoft.com/office/powerpoint/2010/main" val="1253887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94BEFB-C162-40F7-FE26-C34437EA9395}"/>
              </a:ext>
            </a:extLst>
          </p:cNvPr>
          <p:cNvSpPr>
            <a:spLocks noGrp="1"/>
          </p:cNvSpPr>
          <p:nvPr>
            <p:ph type="ctrTitle"/>
          </p:nvPr>
        </p:nvSpPr>
        <p:spPr>
          <a:xfrm>
            <a:off x="612648" y="557783"/>
            <a:ext cx="10969752" cy="855381"/>
          </a:xfrm>
        </p:spPr>
        <p:txBody>
          <a:bodyPr>
            <a:normAutofit fontScale="90000"/>
          </a:bodyPr>
          <a:lstStyle/>
          <a:p>
            <a:r>
              <a:rPr lang="en-GB" dirty="0"/>
              <a:t>Outcomes</a:t>
            </a:r>
          </a:p>
        </p:txBody>
      </p:sp>
      <p:sp>
        <p:nvSpPr>
          <p:cNvPr id="3" name="Subtítulo 2">
            <a:extLst>
              <a:ext uri="{FF2B5EF4-FFF2-40B4-BE49-F238E27FC236}">
                <a16:creationId xmlns:a16="http://schemas.microsoft.com/office/drawing/2014/main" id="{A88C31F9-9F4F-CA24-61FA-282F3721D345}"/>
              </a:ext>
            </a:extLst>
          </p:cNvPr>
          <p:cNvSpPr>
            <a:spLocks noGrp="1"/>
          </p:cNvSpPr>
          <p:nvPr>
            <p:ph type="subTitle" idx="1"/>
          </p:nvPr>
        </p:nvSpPr>
        <p:spPr>
          <a:xfrm>
            <a:off x="612648" y="1413164"/>
            <a:ext cx="10969752" cy="391885"/>
          </a:xfrm>
        </p:spPr>
        <p:txBody>
          <a:bodyPr>
            <a:normAutofit fontScale="92500"/>
          </a:bodyPr>
          <a:lstStyle/>
          <a:p>
            <a:r>
              <a:rPr lang="en-GB" dirty="0"/>
              <a:t>I used two metrics to evaluate the models: Precision and Specificity</a:t>
            </a:r>
          </a:p>
        </p:txBody>
      </p:sp>
      <p:graphicFrame>
        <p:nvGraphicFramePr>
          <p:cNvPr id="5" name="Tabela 4">
            <a:extLst>
              <a:ext uri="{FF2B5EF4-FFF2-40B4-BE49-F238E27FC236}">
                <a16:creationId xmlns:a16="http://schemas.microsoft.com/office/drawing/2014/main" id="{2F297622-DD7E-2603-852A-A45733E24DD2}"/>
              </a:ext>
            </a:extLst>
          </p:cNvPr>
          <p:cNvGraphicFramePr>
            <a:graphicFrameLocks noGrp="1"/>
          </p:cNvGraphicFramePr>
          <p:nvPr>
            <p:extLst>
              <p:ext uri="{D42A27DB-BD31-4B8C-83A1-F6EECF244321}">
                <p14:modId xmlns:p14="http://schemas.microsoft.com/office/powerpoint/2010/main" val="4155146975"/>
              </p:ext>
            </p:extLst>
          </p:nvPr>
        </p:nvGraphicFramePr>
        <p:xfrm>
          <a:off x="612647" y="2104169"/>
          <a:ext cx="10514532" cy="1684059"/>
        </p:xfrm>
        <a:graphic>
          <a:graphicData uri="http://schemas.openxmlformats.org/drawingml/2006/table">
            <a:tbl>
              <a:tblPr firstRow="1" bandRow="1">
                <a:tableStyleId>{5C22544A-7EE6-4342-B048-85BDC9FD1C3A}</a:tableStyleId>
              </a:tblPr>
              <a:tblGrid>
                <a:gridCol w="3504844">
                  <a:extLst>
                    <a:ext uri="{9D8B030D-6E8A-4147-A177-3AD203B41FA5}">
                      <a16:colId xmlns:a16="http://schemas.microsoft.com/office/drawing/2014/main" val="2361630089"/>
                    </a:ext>
                  </a:extLst>
                </a:gridCol>
                <a:gridCol w="3504844">
                  <a:extLst>
                    <a:ext uri="{9D8B030D-6E8A-4147-A177-3AD203B41FA5}">
                      <a16:colId xmlns:a16="http://schemas.microsoft.com/office/drawing/2014/main" val="746834248"/>
                    </a:ext>
                  </a:extLst>
                </a:gridCol>
                <a:gridCol w="3504844">
                  <a:extLst>
                    <a:ext uri="{9D8B030D-6E8A-4147-A177-3AD203B41FA5}">
                      <a16:colId xmlns:a16="http://schemas.microsoft.com/office/drawing/2014/main" val="3913255035"/>
                    </a:ext>
                  </a:extLst>
                </a:gridCol>
              </a:tblGrid>
              <a:tr h="377105">
                <a:tc>
                  <a:txBody>
                    <a:bodyPr/>
                    <a:lstStyle/>
                    <a:p>
                      <a:r>
                        <a:rPr lang="en-GB" dirty="0">
                          <a:solidFill>
                            <a:schemeClr val="tx1"/>
                          </a:solidFill>
                        </a:rPr>
                        <a:t>Metrics</a:t>
                      </a:r>
                    </a:p>
                  </a:txBody>
                  <a:tcPr/>
                </a:tc>
                <a:tc>
                  <a:txBody>
                    <a:bodyPr/>
                    <a:lstStyle/>
                    <a:p>
                      <a:r>
                        <a:rPr lang="en-GB" dirty="0">
                          <a:solidFill>
                            <a:schemeClr val="tx1"/>
                          </a:solidFill>
                        </a:rPr>
                        <a:t>Precision</a:t>
                      </a:r>
                    </a:p>
                  </a:txBody>
                  <a:tcPr/>
                </a:tc>
                <a:tc>
                  <a:txBody>
                    <a:bodyPr/>
                    <a:lstStyle/>
                    <a:p>
                      <a:r>
                        <a:rPr lang="en-GB" dirty="0">
                          <a:solidFill>
                            <a:schemeClr val="tx1"/>
                          </a:solidFill>
                        </a:rPr>
                        <a:t>Specificity</a:t>
                      </a:r>
                    </a:p>
                  </a:txBody>
                  <a:tcPr/>
                </a:tc>
                <a:extLst>
                  <a:ext uri="{0D108BD9-81ED-4DB2-BD59-A6C34878D82A}">
                    <a16:rowId xmlns:a16="http://schemas.microsoft.com/office/drawing/2014/main" val="2350280420"/>
                  </a:ext>
                </a:extLst>
              </a:tr>
              <a:tr h="929849">
                <a:tc>
                  <a:txBody>
                    <a:bodyPr/>
                    <a:lstStyle/>
                    <a:p>
                      <a:r>
                        <a:rPr lang="en-GB" dirty="0"/>
                        <a:t>Purpose</a:t>
                      </a:r>
                    </a:p>
                  </a:txBody>
                  <a:tcPr/>
                </a:tc>
                <a:tc>
                  <a:txBody>
                    <a:bodyPr/>
                    <a:lstStyle/>
                    <a:p>
                      <a:r>
                        <a:rPr lang="en-GB" dirty="0"/>
                        <a:t>How likely we are to predict a High Traffic Recipe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How likely we are to predict a Normal Traffic Recipe</a:t>
                      </a:r>
                    </a:p>
                    <a:p>
                      <a:endParaRPr lang="en-GB" dirty="0"/>
                    </a:p>
                  </a:txBody>
                  <a:tcPr/>
                </a:tc>
                <a:extLst>
                  <a:ext uri="{0D108BD9-81ED-4DB2-BD59-A6C34878D82A}">
                    <a16:rowId xmlns:a16="http://schemas.microsoft.com/office/drawing/2014/main" val="3372924062"/>
                  </a:ext>
                </a:extLst>
              </a:tr>
              <a:tr h="377105">
                <a:tc>
                  <a:txBody>
                    <a:bodyPr/>
                    <a:lstStyle/>
                    <a:p>
                      <a:r>
                        <a:rPr lang="en-GB" dirty="0"/>
                        <a:t>Range</a:t>
                      </a:r>
                    </a:p>
                  </a:txBody>
                  <a:tcPr/>
                </a:tc>
                <a:tc>
                  <a:txBody>
                    <a:bodyPr/>
                    <a:lstStyle/>
                    <a:p>
                      <a:r>
                        <a:rPr lang="en-GB" dirty="0"/>
                        <a:t>0-1</a:t>
                      </a:r>
                    </a:p>
                  </a:txBody>
                  <a:tcPr/>
                </a:tc>
                <a:tc>
                  <a:txBody>
                    <a:bodyPr/>
                    <a:lstStyle/>
                    <a:p>
                      <a:r>
                        <a:rPr lang="en-GB" dirty="0"/>
                        <a:t>0-1</a:t>
                      </a:r>
                    </a:p>
                  </a:txBody>
                  <a:tcPr/>
                </a:tc>
                <a:extLst>
                  <a:ext uri="{0D108BD9-81ED-4DB2-BD59-A6C34878D82A}">
                    <a16:rowId xmlns:a16="http://schemas.microsoft.com/office/drawing/2014/main" val="2888098672"/>
                  </a:ext>
                </a:extLst>
              </a:tr>
            </a:tbl>
          </a:graphicData>
        </a:graphic>
      </p:graphicFrame>
    </p:spTree>
    <p:extLst>
      <p:ext uri="{BB962C8B-B14F-4D97-AF65-F5344CB8AC3E}">
        <p14:creationId xmlns:p14="http://schemas.microsoft.com/office/powerpoint/2010/main" val="1411255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94BEFB-C162-40F7-FE26-C34437EA9395}"/>
              </a:ext>
            </a:extLst>
          </p:cNvPr>
          <p:cNvSpPr>
            <a:spLocks noGrp="1"/>
          </p:cNvSpPr>
          <p:nvPr>
            <p:ph type="ctrTitle"/>
          </p:nvPr>
        </p:nvSpPr>
        <p:spPr>
          <a:xfrm>
            <a:off x="612648" y="557783"/>
            <a:ext cx="10969752" cy="855381"/>
          </a:xfrm>
        </p:spPr>
        <p:txBody>
          <a:bodyPr>
            <a:normAutofit fontScale="90000"/>
          </a:bodyPr>
          <a:lstStyle/>
          <a:p>
            <a:r>
              <a:rPr lang="en-GB" dirty="0"/>
              <a:t>Outcomes</a:t>
            </a:r>
          </a:p>
        </p:txBody>
      </p:sp>
      <p:sp>
        <p:nvSpPr>
          <p:cNvPr id="3" name="Subtítulo 2">
            <a:extLst>
              <a:ext uri="{FF2B5EF4-FFF2-40B4-BE49-F238E27FC236}">
                <a16:creationId xmlns:a16="http://schemas.microsoft.com/office/drawing/2014/main" id="{A88C31F9-9F4F-CA24-61FA-282F3721D345}"/>
              </a:ext>
            </a:extLst>
          </p:cNvPr>
          <p:cNvSpPr>
            <a:spLocks noGrp="1"/>
          </p:cNvSpPr>
          <p:nvPr>
            <p:ph type="subTitle" idx="1"/>
          </p:nvPr>
        </p:nvSpPr>
        <p:spPr>
          <a:xfrm>
            <a:off x="612648" y="1413164"/>
            <a:ext cx="10969752" cy="391885"/>
          </a:xfrm>
        </p:spPr>
        <p:txBody>
          <a:bodyPr>
            <a:normAutofit fontScale="92500"/>
          </a:bodyPr>
          <a:lstStyle/>
          <a:p>
            <a:r>
              <a:rPr lang="en-GB" dirty="0"/>
              <a:t>The Logistic Regression is performing better and it is aligned with the company goal</a:t>
            </a:r>
          </a:p>
        </p:txBody>
      </p:sp>
      <p:graphicFrame>
        <p:nvGraphicFramePr>
          <p:cNvPr id="5" name="Tabela 4">
            <a:extLst>
              <a:ext uri="{FF2B5EF4-FFF2-40B4-BE49-F238E27FC236}">
                <a16:creationId xmlns:a16="http://schemas.microsoft.com/office/drawing/2014/main" id="{2F297622-DD7E-2603-852A-A45733E24DD2}"/>
              </a:ext>
            </a:extLst>
          </p:cNvPr>
          <p:cNvGraphicFramePr>
            <a:graphicFrameLocks noGrp="1"/>
          </p:cNvGraphicFramePr>
          <p:nvPr>
            <p:extLst>
              <p:ext uri="{D42A27DB-BD31-4B8C-83A1-F6EECF244321}">
                <p14:modId xmlns:p14="http://schemas.microsoft.com/office/powerpoint/2010/main" val="3562869313"/>
              </p:ext>
            </p:extLst>
          </p:nvPr>
        </p:nvGraphicFramePr>
        <p:xfrm>
          <a:off x="612647" y="2104169"/>
          <a:ext cx="10514532" cy="1121847"/>
        </p:xfrm>
        <a:graphic>
          <a:graphicData uri="http://schemas.openxmlformats.org/drawingml/2006/table">
            <a:tbl>
              <a:tblPr firstRow="1" bandRow="1">
                <a:tableStyleId>{5C22544A-7EE6-4342-B048-85BDC9FD1C3A}</a:tableStyleId>
              </a:tblPr>
              <a:tblGrid>
                <a:gridCol w="3504844">
                  <a:extLst>
                    <a:ext uri="{9D8B030D-6E8A-4147-A177-3AD203B41FA5}">
                      <a16:colId xmlns:a16="http://schemas.microsoft.com/office/drawing/2014/main" val="2361630089"/>
                    </a:ext>
                  </a:extLst>
                </a:gridCol>
                <a:gridCol w="3504844">
                  <a:extLst>
                    <a:ext uri="{9D8B030D-6E8A-4147-A177-3AD203B41FA5}">
                      <a16:colId xmlns:a16="http://schemas.microsoft.com/office/drawing/2014/main" val="746834248"/>
                    </a:ext>
                  </a:extLst>
                </a:gridCol>
                <a:gridCol w="3504844">
                  <a:extLst>
                    <a:ext uri="{9D8B030D-6E8A-4147-A177-3AD203B41FA5}">
                      <a16:colId xmlns:a16="http://schemas.microsoft.com/office/drawing/2014/main" val="3913255035"/>
                    </a:ext>
                  </a:extLst>
                </a:gridCol>
              </a:tblGrid>
              <a:tr h="309745">
                <a:tc>
                  <a:txBody>
                    <a:bodyPr/>
                    <a:lstStyle/>
                    <a:p>
                      <a:r>
                        <a:rPr lang="en-GB" dirty="0">
                          <a:solidFill>
                            <a:schemeClr val="tx1"/>
                          </a:solidFill>
                        </a:rPr>
                        <a:t>Model Name</a:t>
                      </a:r>
                    </a:p>
                  </a:txBody>
                  <a:tcPr/>
                </a:tc>
                <a:tc>
                  <a:txBody>
                    <a:bodyPr/>
                    <a:lstStyle/>
                    <a:p>
                      <a:r>
                        <a:rPr lang="en-GB" dirty="0">
                          <a:solidFill>
                            <a:schemeClr val="tx1"/>
                          </a:solidFill>
                        </a:rPr>
                        <a:t>Precision</a:t>
                      </a:r>
                    </a:p>
                  </a:txBody>
                  <a:tcPr/>
                </a:tc>
                <a:tc>
                  <a:txBody>
                    <a:bodyPr/>
                    <a:lstStyle/>
                    <a:p>
                      <a:r>
                        <a:rPr lang="en-GB" dirty="0">
                          <a:solidFill>
                            <a:schemeClr val="tx1"/>
                          </a:solidFill>
                        </a:rPr>
                        <a:t>Specificity</a:t>
                      </a:r>
                    </a:p>
                  </a:txBody>
                  <a:tcPr/>
                </a:tc>
                <a:extLst>
                  <a:ext uri="{0D108BD9-81ED-4DB2-BD59-A6C34878D82A}">
                    <a16:rowId xmlns:a16="http://schemas.microsoft.com/office/drawing/2014/main" val="2350280420"/>
                  </a:ext>
                </a:extLst>
              </a:tr>
              <a:tr h="390327">
                <a:tc>
                  <a:txBody>
                    <a:bodyPr/>
                    <a:lstStyle/>
                    <a:p>
                      <a:r>
                        <a:rPr lang="en-GB" dirty="0"/>
                        <a:t>Logistic Regression</a:t>
                      </a:r>
                    </a:p>
                  </a:txBody>
                  <a:tcPr/>
                </a:tc>
                <a:tc>
                  <a:txBody>
                    <a:bodyPr/>
                    <a:lstStyle/>
                    <a:p>
                      <a:r>
                        <a:rPr lang="en-GB" dirty="0"/>
                        <a:t>0.80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0.70</a:t>
                      </a:r>
                    </a:p>
                  </a:txBody>
                  <a:tcPr/>
                </a:tc>
                <a:extLst>
                  <a:ext uri="{0D108BD9-81ED-4DB2-BD59-A6C34878D82A}">
                    <a16:rowId xmlns:a16="http://schemas.microsoft.com/office/drawing/2014/main" val="3372924062"/>
                  </a:ext>
                </a:extLst>
              </a:tr>
              <a:tr h="309745">
                <a:tc>
                  <a:txBody>
                    <a:bodyPr/>
                    <a:lstStyle/>
                    <a:p>
                      <a:r>
                        <a:rPr lang="en-GB" dirty="0"/>
                        <a:t>Random Forest Classifier</a:t>
                      </a:r>
                    </a:p>
                  </a:txBody>
                  <a:tcPr/>
                </a:tc>
                <a:tc>
                  <a:txBody>
                    <a:bodyPr/>
                    <a:lstStyle/>
                    <a:p>
                      <a:r>
                        <a:rPr lang="en-GB" dirty="0"/>
                        <a:t>0.77</a:t>
                      </a:r>
                    </a:p>
                  </a:txBody>
                  <a:tcPr/>
                </a:tc>
                <a:tc>
                  <a:txBody>
                    <a:bodyPr/>
                    <a:lstStyle/>
                    <a:p>
                      <a:r>
                        <a:rPr lang="en-GB" dirty="0"/>
                        <a:t>0.64</a:t>
                      </a:r>
                    </a:p>
                  </a:txBody>
                  <a:tcPr/>
                </a:tc>
                <a:extLst>
                  <a:ext uri="{0D108BD9-81ED-4DB2-BD59-A6C34878D82A}">
                    <a16:rowId xmlns:a16="http://schemas.microsoft.com/office/drawing/2014/main" val="2888098672"/>
                  </a:ext>
                </a:extLst>
              </a:tr>
            </a:tbl>
          </a:graphicData>
        </a:graphic>
      </p:graphicFrame>
    </p:spTree>
    <p:extLst>
      <p:ext uri="{BB962C8B-B14F-4D97-AF65-F5344CB8AC3E}">
        <p14:creationId xmlns:p14="http://schemas.microsoft.com/office/powerpoint/2010/main" val="1940750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CCA04-8190-2A5F-42A0-1FDE90B3DA00}"/>
              </a:ext>
            </a:extLst>
          </p:cNvPr>
          <p:cNvSpPr>
            <a:spLocks noGrp="1"/>
          </p:cNvSpPr>
          <p:nvPr>
            <p:ph type="title"/>
          </p:nvPr>
        </p:nvSpPr>
        <p:spPr>
          <a:xfrm>
            <a:off x="612649" y="457199"/>
            <a:ext cx="4970822" cy="730333"/>
          </a:xfrm>
        </p:spPr>
        <p:txBody>
          <a:bodyPr/>
          <a:lstStyle/>
          <a:p>
            <a:r>
              <a:rPr lang="en-GB" dirty="0"/>
              <a:t>Outcomes</a:t>
            </a:r>
          </a:p>
        </p:txBody>
      </p:sp>
      <p:sp>
        <p:nvSpPr>
          <p:cNvPr id="4" name="Espaço Reservado para Texto 3">
            <a:extLst>
              <a:ext uri="{FF2B5EF4-FFF2-40B4-BE49-F238E27FC236}">
                <a16:creationId xmlns:a16="http://schemas.microsoft.com/office/drawing/2014/main" id="{9199D698-9539-10F0-4AB7-CBD7B687A3D0}"/>
              </a:ext>
            </a:extLst>
          </p:cNvPr>
          <p:cNvSpPr>
            <a:spLocks noGrp="1"/>
          </p:cNvSpPr>
          <p:nvPr>
            <p:ph type="body" sz="half" idx="2"/>
          </p:nvPr>
        </p:nvSpPr>
        <p:spPr>
          <a:xfrm>
            <a:off x="612649" y="1187532"/>
            <a:ext cx="4970822" cy="5013673"/>
          </a:xfrm>
        </p:spPr>
        <p:txBody>
          <a:bodyPr/>
          <a:lstStyle/>
          <a:p>
            <a:r>
              <a:rPr lang="pt-BR" dirty="0" err="1"/>
              <a:t>Logistic</a:t>
            </a:r>
            <a:r>
              <a:rPr lang="pt-BR" dirty="0"/>
              <a:t> </a:t>
            </a:r>
            <a:r>
              <a:rPr lang="pt-BR" dirty="0" err="1"/>
              <a:t>Regression</a:t>
            </a:r>
            <a:endParaRPr lang="pt-BR" dirty="0"/>
          </a:p>
          <a:p>
            <a:pPr marL="342900" indent="-342900">
              <a:buFont typeface="Arial" panose="020B0604020202020204" pitchFamily="34" charset="0"/>
              <a:buChar char="•"/>
            </a:pPr>
            <a:r>
              <a:rPr lang="pt-BR" dirty="0"/>
              <a:t>The </a:t>
            </a:r>
            <a:r>
              <a:rPr lang="pt-BR" dirty="0" err="1"/>
              <a:t>most</a:t>
            </a:r>
            <a:r>
              <a:rPr lang="pt-BR" dirty="0"/>
              <a:t> </a:t>
            </a:r>
            <a:r>
              <a:rPr lang="pt-BR" dirty="0" err="1"/>
              <a:t>critical</a:t>
            </a:r>
            <a:r>
              <a:rPr lang="pt-BR" dirty="0"/>
              <a:t> features for </a:t>
            </a:r>
            <a:r>
              <a:rPr lang="pt-BR" dirty="0" err="1"/>
              <a:t>prediction</a:t>
            </a:r>
            <a:r>
              <a:rPr lang="pt-BR" dirty="0"/>
              <a:t> are </a:t>
            </a:r>
            <a:r>
              <a:rPr lang="pt-BR" dirty="0" err="1"/>
              <a:t>from</a:t>
            </a:r>
            <a:r>
              <a:rPr lang="pt-BR" dirty="0"/>
              <a:t> </a:t>
            </a:r>
            <a:r>
              <a:rPr lang="pt-BR" dirty="0" err="1"/>
              <a:t>the</a:t>
            </a:r>
            <a:r>
              <a:rPr lang="pt-BR" dirty="0"/>
              <a:t> </a:t>
            </a:r>
            <a:r>
              <a:rPr lang="pt-BR" dirty="0" err="1"/>
              <a:t>category</a:t>
            </a:r>
            <a:r>
              <a:rPr lang="pt-BR" dirty="0"/>
              <a:t> features.</a:t>
            </a:r>
            <a:endParaRPr lang="en-US" dirty="0"/>
          </a:p>
        </p:txBody>
      </p:sp>
      <p:pic>
        <p:nvPicPr>
          <p:cNvPr id="6" name="Imagem 5">
            <a:extLst>
              <a:ext uri="{FF2B5EF4-FFF2-40B4-BE49-F238E27FC236}">
                <a16:creationId xmlns:a16="http://schemas.microsoft.com/office/drawing/2014/main" id="{3CCE840F-2BDB-744A-9403-C959952BAA0F}"/>
              </a:ext>
            </a:extLst>
          </p:cNvPr>
          <p:cNvPicPr>
            <a:picLocks noChangeAspect="1"/>
          </p:cNvPicPr>
          <p:nvPr/>
        </p:nvPicPr>
        <p:blipFill>
          <a:blip r:embed="rId3"/>
          <a:stretch>
            <a:fillRect/>
          </a:stretch>
        </p:blipFill>
        <p:spPr>
          <a:xfrm>
            <a:off x="5747551" y="1187532"/>
            <a:ext cx="6029863" cy="3731016"/>
          </a:xfrm>
          <a:prstGeom prst="rect">
            <a:avLst/>
          </a:prstGeom>
        </p:spPr>
      </p:pic>
    </p:spTree>
    <p:extLst>
      <p:ext uri="{BB962C8B-B14F-4D97-AF65-F5344CB8AC3E}">
        <p14:creationId xmlns:p14="http://schemas.microsoft.com/office/powerpoint/2010/main" val="2865227660"/>
      </p:ext>
    </p:extLst>
  </p:cSld>
  <p:clrMapOvr>
    <a:masterClrMapping/>
  </p:clrMapOvr>
</p:sld>
</file>

<file path=ppt/theme/theme1.xml><?xml version="1.0" encoding="utf-8"?>
<a:theme xmlns:a="http://schemas.openxmlformats.org/drawingml/2006/main" name="SplashVTI">
  <a:themeElements>
    <a:clrScheme name="AnalogousFromLightSeedLeftStep">
      <a:dk1>
        <a:srgbClr val="000000"/>
      </a:dk1>
      <a:lt1>
        <a:srgbClr val="FFFFFF"/>
      </a:lt1>
      <a:dk2>
        <a:srgbClr val="413424"/>
      </a:dk2>
      <a:lt2>
        <a:srgbClr val="E8E2E6"/>
      </a:lt2>
      <a:accent1>
        <a:srgbClr val="81AB90"/>
      </a:accent1>
      <a:accent2>
        <a:srgbClr val="7AAC76"/>
      </a:accent2>
      <a:accent3>
        <a:srgbClr val="93A87F"/>
      </a:accent3>
      <a:accent4>
        <a:srgbClr val="A0A571"/>
      </a:accent4>
      <a:accent5>
        <a:srgbClr val="AF9F7F"/>
      </a:accent5>
      <a:accent6>
        <a:srgbClr val="BA8E7F"/>
      </a:accent6>
      <a:hlink>
        <a:srgbClr val="AE6997"/>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777</TotalTime>
  <Words>964</Words>
  <Application>Microsoft Office PowerPoint</Application>
  <PresentationFormat>Widescreen</PresentationFormat>
  <Paragraphs>108</Paragraphs>
  <Slides>10</Slides>
  <Notes>10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10</vt:i4>
      </vt:variant>
    </vt:vector>
  </HeadingPairs>
  <TitlesOfParts>
    <vt:vector size="16" baseType="lpstr">
      <vt:lpstr>Aptos</vt:lpstr>
      <vt:lpstr>Arial</vt:lpstr>
      <vt:lpstr>Avenir Next LT Pro</vt:lpstr>
      <vt:lpstr>Consolas</vt:lpstr>
      <vt:lpstr>Posterama</vt:lpstr>
      <vt:lpstr>SplashVTI</vt:lpstr>
      <vt:lpstr>Predicting Popular Recipes</vt:lpstr>
      <vt:lpstr>Business Goals</vt:lpstr>
      <vt:lpstr>Data</vt:lpstr>
      <vt:lpstr>Key Findings</vt:lpstr>
      <vt:lpstr>Key Findings</vt:lpstr>
      <vt:lpstr>Model Development</vt:lpstr>
      <vt:lpstr>Outcomes</vt:lpstr>
      <vt:lpstr>Outcomes</vt:lpstr>
      <vt:lpstr>Outcomes</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JULIO SIQUEIRA</dc:creator>
  <cp:lastModifiedBy>JULIO SIQUEIRA</cp:lastModifiedBy>
  <cp:revision>4</cp:revision>
  <dcterms:created xsi:type="dcterms:W3CDTF">2024-10-04T08:46:13Z</dcterms:created>
  <dcterms:modified xsi:type="dcterms:W3CDTF">2024-10-04T21:50:50Z</dcterms:modified>
</cp:coreProperties>
</file>