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9" r:id="rId3"/>
    <p:sldId id="263" r:id="rId4"/>
    <p:sldId id="257" r:id="rId5"/>
    <p:sldId id="258" r:id="rId6"/>
    <p:sldId id="260" r:id="rId7"/>
    <p:sldId id="262" r:id="rId8"/>
    <p:sldId id="261"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1C8DFC1-21E3-41B6-A6B4-CCD8AD437021}" type="datetimeFigureOut">
              <a:rPr lang="en-CA" smtClean="0"/>
              <a:t>2021-07-31</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FA32D67-5A3F-443E-BF2E-CC345182FBBC}"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80829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8DFC1-21E3-41B6-A6B4-CCD8AD437021}" type="datetimeFigureOut">
              <a:rPr lang="en-CA" smtClean="0"/>
              <a:t>2021-07-31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63831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8DFC1-21E3-41B6-A6B4-CCD8AD437021}" type="datetimeFigureOut">
              <a:rPr lang="en-CA" smtClean="0"/>
              <a:t>2021-07-31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265921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8DFC1-21E3-41B6-A6B4-CCD8AD437021}" type="datetimeFigureOut">
              <a:rPr lang="en-CA" smtClean="0"/>
              <a:t>2021-07-31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34203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C8DFC1-21E3-41B6-A6B4-CCD8AD437021}" type="datetimeFigureOut">
              <a:rPr lang="en-CA" smtClean="0"/>
              <a:t>2021-07-31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FA32D67-5A3F-443E-BF2E-CC345182FBBC}"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700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C8DFC1-21E3-41B6-A6B4-CCD8AD437021}" type="datetimeFigureOut">
              <a:rPr lang="en-CA" smtClean="0"/>
              <a:t>2021-07-31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71910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8DFC1-21E3-41B6-A6B4-CCD8AD437021}" type="datetimeFigureOut">
              <a:rPr lang="en-CA" smtClean="0"/>
              <a:t>2021-07-31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37055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C8DFC1-21E3-41B6-A6B4-CCD8AD437021}" type="datetimeFigureOut">
              <a:rPr lang="en-CA" smtClean="0"/>
              <a:t>2021-07-31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446063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8DFC1-21E3-41B6-A6B4-CCD8AD437021}" type="datetimeFigureOut">
              <a:rPr lang="en-CA" smtClean="0"/>
              <a:t>2021-07-31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372488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C8DFC1-21E3-41B6-A6B4-CCD8AD437021}" type="datetimeFigureOut">
              <a:rPr lang="en-CA" smtClean="0"/>
              <a:t>2021-07-31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327057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C8DFC1-21E3-41B6-A6B4-CCD8AD437021}" type="datetimeFigureOut">
              <a:rPr lang="en-CA" smtClean="0"/>
              <a:t>2021-07-31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FA32D67-5A3F-443E-BF2E-CC345182FBBC}" type="slidenum">
              <a:rPr lang="en-CA" smtClean="0"/>
              <a:t>‹#›</a:t>
            </a:fld>
            <a:endParaRPr lang="en-CA"/>
          </a:p>
        </p:txBody>
      </p:sp>
    </p:spTree>
    <p:extLst>
      <p:ext uri="{BB962C8B-B14F-4D97-AF65-F5344CB8AC3E}">
        <p14:creationId xmlns:p14="http://schemas.microsoft.com/office/powerpoint/2010/main" val="25103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C8DFC1-21E3-41B6-A6B4-CCD8AD437021}" type="datetimeFigureOut">
              <a:rPr lang="en-CA" smtClean="0"/>
              <a:t>2021-07-31</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FA32D67-5A3F-443E-BF2E-CC345182FBBC}" type="slidenum">
              <a:rPr lang="en-CA" smtClean="0"/>
              <a:t>‹#›</a:t>
            </a:fld>
            <a:endParaRPr lang="en-CA"/>
          </a:p>
        </p:txBody>
      </p:sp>
    </p:spTree>
    <p:extLst>
      <p:ext uri="{BB962C8B-B14F-4D97-AF65-F5344CB8AC3E}">
        <p14:creationId xmlns:p14="http://schemas.microsoft.com/office/powerpoint/2010/main" val="5051912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D9A-900E-4189-98D1-E68A3FF0BA2B}"/>
              </a:ext>
            </a:extLst>
          </p:cNvPr>
          <p:cNvSpPr>
            <a:spLocks noGrp="1"/>
          </p:cNvSpPr>
          <p:nvPr>
            <p:ph type="ctrTitle"/>
          </p:nvPr>
        </p:nvSpPr>
        <p:spPr/>
        <p:txBody>
          <a:bodyPr/>
          <a:lstStyle/>
          <a:p>
            <a:r>
              <a:rPr lang="en-US" dirty="0">
                <a:solidFill>
                  <a:schemeClr val="bg1"/>
                </a:solidFill>
              </a:rPr>
              <a:t>BUSINESS MODEL CANVAS </a:t>
            </a:r>
            <a:endParaRPr lang="en-CA" dirty="0">
              <a:solidFill>
                <a:schemeClr val="bg1"/>
              </a:solidFill>
            </a:endParaRPr>
          </a:p>
        </p:txBody>
      </p:sp>
      <p:pic>
        <p:nvPicPr>
          <p:cNvPr id="5" name="Picture 4">
            <a:extLst>
              <a:ext uri="{FF2B5EF4-FFF2-40B4-BE49-F238E27FC236}">
                <a16:creationId xmlns:a16="http://schemas.microsoft.com/office/drawing/2014/main" id="{82B8E146-4867-46CB-80B0-6EA5ADFF0961}"/>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342414" y="5556660"/>
            <a:ext cx="6163610" cy="884134"/>
          </a:xfrm>
          <a:prstGeom prst="rect">
            <a:avLst/>
          </a:prstGeom>
        </p:spPr>
      </p:pic>
      <p:pic>
        <p:nvPicPr>
          <p:cNvPr id="9" name="Picture 8">
            <a:extLst>
              <a:ext uri="{FF2B5EF4-FFF2-40B4-BE49-F238E27FC236}">
                <a16:creationId xmlns:a16="http://schemas.microsoft.com/office/drawing/2014/main" id="{4FBBE110-843D-4E44-9055-E8FB0687770F}"/>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061214" y="4457869"/>
            <a:ext cx="2618978" cy="1982925"/>
          </a:xfrm>
          <a:prstGeom prst="rect">
            <a:avLst/>
          </a:prstGeom>
        </p:spPr>
      </p:pic>
    </p:spTree>
    <p:extLst>
      <p:ext uri="{BB962C8B-B14F-4D97-AF65-F5344CB8AC3E}">
        <p14:creationId xmlns:p14="http://schemas.microsoft.com/office/powerpoint/2010/main" val="92807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KEY RESOURCES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lstStyle/>
          <a:p>
            <a:pPr algn="just"/>
            <a:r>
              <a:rPr lang="en-US" dirty="0"/>
              <a:t>(Physical) office administration + a product warehouse </a:t>
            </a:r>
            <a:r>
              <a:rPr lang="en-US" dirty="0">
                <a:sym typeface="Symbol" panose="05050102010706020507" pitchFamily="18" charset="2"/>
              </a:rPr>
              <a:t> </a:t>
            </a:r>
            <a:r>
              <a:rPr lang="en-US" dirty="0"/>
              <a:t>a reasonable stock needs to be available for shipment as soon as products are sold – products have a very small size and it needs to be considered;</a:t>
            </a:r>
          </a:p>
          <a:p>
            <a:pPr algn="just"/>
            <a:r>
              <a:rPr lang="en-US" dirty="0"/>
              <a:t>(Physical) IT infrastructure </a:t>
            </a:r>
            <a:r>
              <a:rPr lang="en-US" dirty="0">
                <a:sym typeface="Symbol" panose="05050102010706020507" pitchFamily="18" charset="2"/>
              </a:rPr>
              <a:t> sales are performed by the Dragonfly web store, whereas external accesses of home automation usage are performed by an web server and a database. Besides, software subscriptions (e.g. </a:t>
            </a:r>
            <a:r>
              <a:rPr lang="en-US" dirty="0" err="1">
                <a:sym typeface="Symbol" panose="05050102010706020507" pitchFamily="18" charset="2"/>
              </a:rPr>
              <a:t>Labcenter</a:t>
            </a:r>
            <a:r>
              <a:rPr lang="en-US" dirty="0">
                <a:sym typeface="Symbol" panose="05050102010706020507" pitchFamily="18" charset="2"/>
              </a:rPr>
              <a:t> Proteus) are needed to keep on developing new projects;</a:t>
            </a:r>
          </a:p>
          <a:p>
            <a:pPr algn="just"/>
            <a:r>
              <a:rPr lang="en-US" dirty="0"/>
              <a:t>(Intellectual Property) patents and brand </a:t>
            </a:r>
            <a:r>
              <a:rPr lang="en-US" dirty="0">
                <a:sym typeface="Symbol" panose="05050102010706020507" pitchFamily="18" charset="2"/>
              </a:rPr>
              <a:t> needed to offer substantial values;</a:t>
            </a:r>
          </a:p>
          <a:p>
            <a:pPr algn="just"/>
            <a:r>
              <a:rPr lang="en-US" dirty="0"/>
              <a:t>(Intellectual Property) customer database </a:t>
            </a:r>
            <a:r>
              <a:rPr lang="en-US" dirty="0">
                <a:sym typeface="Symbol" panose="05050102010706020507" pitchFamily="18" charset="2"/>
              </a:rPr>
              <a:t> needed to offer extra revenues;</a:t>
            </a:r>
          </a:p>
          <a:p>
            <a:pPr algn="just"/>
            <a:r>
              <a:rPr lang="en-US" dirty="0">
                <a:sym typeface="Symbol" panose="05050102010706020507" pitchFamily="18" charset="2"/>
              </a:rPr>
              <a:t>(Human) human resource  creative projects need creative and skilled people;</a:t>
            </a:r>
          </a:p>
          <a:p>
            <a:pPr algn="just"/>
            <a:r>
              <a:rPr lang="en-US" dirty="0">
                <a:sym typeface="Symbol" panose="05050102010706020507" pitchFamily="18" charset="2"/>
              </a:rPr>
              <a:t>(Financial/Physical) sales system  almost all sales are performed through credit/debit cards, bank transfers, etc. Thus, it’s extremely needed that the sale system is on and reliable.</a:t>
            </a:r>
            <a:endParaRPr lang="en-US" dirty="0"/>
          </a:p>
        </p:txBody>
      </p:sp>
    </p:spTree>
    <p:extLst>
      <p:ext uri="{BB962C8B-B14F-4D97-AF65-F5344CB8AC3E}">
        <p14:creationId xmlns:p14="http://schemas.microsoft.com/office/powerpoint/2010/main" val="214970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KEY ACTIVITIES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lstStyle/>
          <a:p>
            <a:pPr algn="just"/>
            <a:r>
              <a:rPr lang="en-US" dirty="0"/>
              <a:t>(Production) projects development for production </a:t>
            </a:r>
            <a:r>
              <a:rPr lang="en-US" dirty="0">
                <a:sym typeface="Symbol" panose="05050102010706020507" pitchFamily="18" charset="2"/>
              </a:rPr>
              <a:t> development, production (through third party companies) and hardware/software programming are our core business</a:t>
            </a:r>
            <a:r>
              <a:rPr lang="en-US" dirty="0"/>
              <a:t>;</a:t>
            </a:r>
          </a:p>
          <a:p>
            <a:pPr algn="just"/>
            <a:r>
              <a:rPr lang="en-US" dirty="0"/>
              <a:t>(Problem solving) problem solving on demand </a:t>
            </a:r>
            <a:r>
              <a:rPr lang="en-US" dirty="0">
                <a:sym typeface="Symbol" panose="05050102010706020507" pitchFamily="18" charset="2"/>
              </a:rPr>
              <a:t> problems as company room climate, ambient lightning of event companies, whole farm irrigation, etc.;</a:t>
            </a:r>
          </a:p>
          <a:p>
            <a:pPr algn="just"/>
            <a:r>
              <a:rPr lang="en-US" dirty="0"/>
              <a:t>(Platform/network) service provisioning </a:t>
            </a:r>
            <a:r>
              <a:rPr lang="en-US" dirty="0">
                <a:sym typeface="Symbol" panose="05050102010706020507" pitchFamily="18" charset="2"/>
              </a:rPr>
              <a:t> database and Dragonfly server for home automation usage need to be always on and reliable.</a:t>
            </a:r>
          </a:p>
        </p:txBody>
      </p:sp>
    </p:spTree>
    <p:extLst>
      <p:ext uri="{BB962C8B-B14F-4D97-AF65-F5344CB8AC3E}">
        <p14:creationId xmlns:p14="http://schemas.microsoft.com/office/powerpoint/2010/main" val="214997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KEY PARTNERSHIPS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normAutofit lnSpcReduction="10000"/>
          </a:bodyPr>
          <a:lstStyle/>
          <a:p>
            <a:pPr algn="just"/>
            <a:r>
              <a:rPr lang="en-US" dirty="0">
                <a:sym typeface="Symbol" panose="05050102010706020507" pitchFamily="18" charset="2"/>
              </a:rPr>
              <a:t>(Optimization / economy of scale / uncertainty) hardware manufacturers  hardware production outsourcing optimizes the production process so that we can speed up the assembly line dramatically by delivering economy of scale and allows costs advantage from business expansion (by reducing costs). Besides, we turn our human resources to focus on our core business, that is, project development and innovation. Also, we can reduce production as much as we need in case of market uncertainty;</a:t>
            </a:r>
          </a:p>
          <a:p>
            <a:pPr algn="just"/>
            <a:r>
              <a:rPr lang="en-US" dirty="0">
                <a:sym typeface="Symbol" panose="05050102010706020507" pitchFamily="18" charset="2"/>
              </a:rPr>
              <a:t>(Optimization / economy of scale / uncertainty) Server service outsourcing  the same thinking about hardware manufacture outsourcing;</a:t>
            </a:r>
          </a:p>
          <a:p>
            <a:pPr algn="just"/>
            <a:r>
              <a:rPr lang="en-US" dirty="0">
                <a:sym typeface="Symbol" panose="05050102010706020507" pitchFamily="18" charset="2"/>
              </a:rPr>
              <a:t>(Optimization) software factory partnership  new projects may have different technologies and many solutions. As there are too many software factories all over the world, we can purchase specific software development to integrate to our existing systems and turn our human resources to software project management;</a:t>
            </a:r>
          </a:p>
          <a:p>
            <a:pPr algn="just"/>
            <a:r>
              <a:rPr lang="en-US" dirty="0">
                <a:sym typeface="Symbol" panose="05050102010706020507" pitchFamily="18" charset="2"/>
              </a:rPr>
              <a:t>(Acquisition of particular activities) products delivery/shipment outsourcing  there are too many logistics specialized companies. So we rely on them and pay for their service to deliver or ship our products. That’s when we can keep our human resource on our core business;</a:t>
            </a:r>
          </a:p>
          <a:p>
            <a:pPr algn="just"/>
            <a:r>
              <a:rPr lang="en-US" dirty="0">
                <a:sym typeface="Symbol" panose="05050102010706020507" pitchFamily="18" charset="2"/>
              </a:rPr>
              <a:t>(Acquisition of particular activities) HR / personnel department / accounting outsourcing / web chat  there are too many specialized companies. So we rely on them and pay for their service to select skilled candidates and manage our company accounting. That’s when we can keep our human resource on our core business.</a:t>
            </a:r>
          </a:p>
        </p:txBody>
      </p:sp>
    </p:spTree>
    <p:extLst>
      <p:ext uri="{BB962C8B-B14F-4D97-AF65-F5344CB8AC3E}">
        <p14:creationId xmlns:p14="http://schemas.microsoft.com/office/powerpoint/2010/main" val="339147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COST STRUCTURE</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normAutofit/>
          </a:bodyPr>
          <a:lstStyle/>
          <a:p>
            <a:pPr algn="just"/>
            <a:r>
              <a:rPr lang="en-US" dirty="0">
                <a:sym typeface="Symbol" panose="05050102010706020507" pitchFamily="18" charset="2"/>
              </a:rPr>
              <a:t>Hardware production outsourcing  PCB and assembly;</a:t>
            </a:r>
          </a:p>
          <a:p>
            <a:pPr algn="just"/>
            <a:r>
              <a:rPr lang="en-US" dirty="0">
                <a:sym typeface="Symbol" panose="05050102010706020507" pitchFamily="18" charset="2"/>
              </a:rPr>
              <a:t>Software development outsourcing  specific programming on demand;</a:t>
            </a:r>
          </a:p>
          <a:p>
            <a:pPr algn="just"/>
            <a:r>
              <a:rPr lang="en-US" dirty="0">
                <a:sym typeface="Symbol" panose="05050102010706020507" pitchFamily="18" charset="2"/>
              </a:rPr>
              <a:t>Server outsourcing  external server service (service on demand);</a:t>
            </a:r>
          </a:p>
          <a:p>
            <a:pPr algn="just"/>
            <a:r>
              <a:rPr lang="en-US" dirty="0">
                <a:sym typeface="Symbol" panose="05050102010706020507" pitchFamily="18" charset="2"/>
              </a:rPr>
              <a:t>Sales fee  </a:t>
            </a:r>
            <a:r>
              <a:rPr lang="en-US" dirty="0" err="1">
                <a:sym typeface="Symbol" panose="05050102010706020507" pitchFamily="18" charset="2"/>
              </a:rPr>
              <a:t>Paypal</a:t>
            </a:r>
            <a:r>
              <a:rPr lang="en-US" dirty="0">
                <a:sym typeface="Symbol" panose="05050102010706020507" pitchFamily="18" charset="2"/>
              </a:rPr>
              <a:t>, </a:t>
            </a:r>
            <a:r>
              <a:rPr lang="en-US" dirty="0" err="1">
                <a:sym typeface="Symbol" panose="05050102010706020507" pitchFamily="18" charset="2"/>
              </a:rPr>
              <a:t>Sipag</a:t>
            </a:r>
            <a:r>
              <a:rPr lang="en-US" dirty="0">
                <a:sym typeface="Symbol" panose="05050102010706020507" pitchFamily="18" charset="2"/>
              </a:rPr>
              <a:t>, marketplace, </a:t>
            </a:r>
            <a:r>
              <a:rPr lang="en-US" dirty="0" err="1">
                <a:sym typeface="Symbol" panose="05050102010706020507" pitchFamily="18" charset="2"/>
              </a:rPr>
              <a:t>PagSeguro</a:t>
            </a:r>
            <a:r>
              <a:rPr lang="en-US" dirty="0">
                <a:sym typeface="Symbol" panose="05050102010706020507" pitchFamily="18" charset="2"/>
              </a:rPr>
              <a:t>, </a:t>
            </a:r>
            <a:r>
              <a:rPr lang="en-US" dirty="0" err="1">
                <a:sym typeface="Symbol" panose="05050102010706020507" pitchFamily="18" charset="2"/>
              </a:rPr>
              <a:t>etc</a:t>
            </a:r>
            <a:r>
              <a:rPr lang="en-US" dirty="0">
                <a:sym typeface="Symbol" panose="05050102010706020507" pitchFamily="18" charset="2"/>
              </a:rPr>
              <a:t>;</a:t>
            </a:r>
          </a:p>
          <a:p>
            <a:pPr algn="just"/>
            <a:r>
              <a:rPr lang="en-US" dirty="0">
                <a:sym typeface="Symbol" panose="05050102010706020507" pitchFamily="18" charset="2"/>
              </a:rPr>
              <a:t>Logistics fee  </a:t>
            </a:r>
            <a:r>
              <a:rPr lang="en-US" dirty="0" err="1">
                <a:sym typeface="Symbol" panose="05050102010706020507" pitchFamily="18" charset="2"/>
              </a:rPr>
              <a:t>Fedex</a:t>
            </a:r>
            <a:r>
              <a:rPr lang="en-US" dirty="0">
                <a:sym typeface="Symbol" panose="05050102010706020507" pitchFamily="18" charset="2"/>
              </a:rPr>
              <a:t>, DHL, </a:t>
            </a:r>
            <a:r>
              <a:rPr lang="en-US" dirty="0" err="1">
                <a:sym typeface="Symbol" panose="05050102010706020507" pitchFamily="18" charset="2"/>
              </a:rPr>
              <a:t>etc</a:t>
            </a:r>
            <a:r>
              <a:rPr lang="en-US" dirty="0">
                <a:sym typeface="Symbol" panose="05050102010706020507" pitchFamily="18" charset="2"/>
              </a:rPr>
              <a:t>;</a:t>
            </a:r>
          </a:p>
          <a:p>
            <a:pPr algn="just"/>
            <a:r>
              <a:rPr lang="en-US" dirty="0">
                <a:sym typeface="Symbol" panose="05050102010706020507" pitchFamily="18" charset="2"/>
              </a:rPr>
              <a:t>Import duty  any country to any country;</a:t>
            </a:r>
          </a:p>
          <a:p>
            <a:pPr algn="just"/>
            <a:r>
              <a:rPr lang="en-US" dirty="0">
                <a:sym typeface="Symbol" panose="05050102010706020507" pitchFamily="18" charset="2"/>
              </a:rPr>
              <a:t>Workers  development, administrative, logistics (warehouse, receiving, expedition).</a:t>
            </a:r>
          </a:p>
        </p:txBody>
      </p:sp>
    </p:spTree>
    <p:extLst>
      <p:ext uri="{BB962C8B-B14F-4D97-AF65-F5344CB8AC3E}">
        <p14:creationId xmlns:p14="http://schemas.microsoft.com/office/powerpoint/2010/main" val="3220980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ABOUT BUSINESS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lstStyle/>
          <a:p>
            <a:pPr algn="just"/>
            <a:r>
              <a:rPr lang="en-US" dirty="0"/>
              <a:t>(Value-driven) premium value proposition – the best home automation devices over wireless usage and a big portfolio of high level quality products. Also, our services are reliable and take advantage on the easiest way to set up and use;</a:t>
            </a:r>
          </a:p>
          <a:p>
            <a:pPr algn="just"/>
            <a:r>
              <a:rPr lang="en-US" dirty="0"/>
              <a:t>(Value-driven) premium value proposition – awesome quality delivery in projects (on demand);</a:t>
            </a:r>
          </a:p>
          <a:p>
            <a:pPr algn="just"/>
            <a:r>
              <a:rPr lang="en-US" dirty="0"/>
              <a:t>However, costs should be minimized in every business model. Thus:</a:t>
            </a:r>
          </a:p>
          <a:p>
            <a:pPr algn="just"/>
            <a:r>
              <a:rPr lang="en-US" dirty="0"/>
              <a:t>Low fixed cost – outsourcing of hardware production, software production, server service, accounting, HR, logistics, etc. It makes our fixed costs as lower as possible;</a:t>
            </a:r>
          </a:p>
          <a:p>
            <a:pPr algn="just"/>
            <a:r>
              <a:rPr lang="en-US" dirty="0"/>
              <a:t>Best forecast of variable cost – because of above sentence (outsourcing of production and services), we can forecast variable costs changes and make it more reliable.</a:t>
            </a:r>
          </a:p>
        </p:txBody>
      </p:sp>
    </p:spTree>
    <p:extLst>
      <p:ext uri="{BB962C8B-B14F-4D97-AF65-F5344CB8AC3E}">
        <p14:creationId xmlns:p14="http://schemas.microsoft.com/office/powerpoint/2010/main" val="60724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CANVAS</a:t>
            </a:r>
            <a:endParaRPr lang="en-CA" dirty="0"/>
          </a:p>
        </p:txBody>
      </p:sp>
      <p:graphicFrame>
        <p:nvGraphicFramePr>
          <p:cNvPr id="4" name="Content Placeholder 3">
            <a:extLst>
              <a:ext uri="{FF2B5EF4-FFF2-40B4-BE49-F238E27FC236}">
                <a16:creationId xmlns:a16="http://schemas.microsoft.com/office/drawing/2014/main" id="{BC9248CC-5D1E-4E79-B3BC-50B643079283}"/>
              </a:ext>
            </a:extLst>
          </p:cNvPr>
          <p:cNvGraphicFramePr>
            <a:graphicFrameLocks noGrp="1"/>
          </p:cNvGraphicFramePr>
          <p:nvPr>
            <p:ph idx="1"/>
            <p:extLst>
              <p:ext uri="{D42A27DB-BD31-4B8C-83A1-F6EECF244321}">
                <p14:modId xmlns:p14="http://schemas.microsoft.com/office/powerpoint/2010/main" val="1593478864"/>
              </p:ext>
            </p:extLst>
          </p:nvPr>
        </p:nvGraphicFramePr>
        <p:xfrm>
          <a:off x="164147" y="860000"/>
          <a:ext cx="10947200" cy="5998000"/>
        </p:xfrm>
        <a:graphic>
          <a:graphicData uri="http://schemas.openxmlformats.org/drawingml/2006/table">
            <a:tbl>
              <a:tblPr/>
              <a:tblGrid>
                <a:gridCol w="2189440">
                  <a:extLst>
                    <a:ext uri="{9D8B030D-6E8A-4147-A177-3AD203B41FA5}">
                      <a16:colId xmlns:a16="http://schemas.microsoft.com/office/drawing/2014/main" val="1040510689"/>
                    </a:ext>
                  </a:extLst>
                </a:gridCol>
                <a:gridCol w="2189440">
                  <a:extLst>
                    <a:ext uri="{9D8B030D-6E8A-4147-A177-3AD203B41FA5}">
                      <a16:colId xmlns:a16="http://schemas.microsoft.com/office/drawing/2014/main" val="2660925619"/>
                    </a:ext>
                  </a:extLst>
                </a:gridCol>
                <a:gridCol w="1094720">
                  <a:extLst>
                    <a:ext uri="{9D8B030D-6E8A-4147-A177-3AD203B41FA5}">
                      <a16:colId xmlns:a16="http://schemas.microsoft.com/office/drawing/2014/main" val="3267301344"/>
                    </a:ext>
                  </a:extLst>
                </a:gridCol>
                <a:gridCol w="1094720">
                  <a:extLst>
                    <a:ext uri="{9D8B030D-6E8A-4147-A177-3AD203B41FA5}">
                      <a16:colId xmlns:a16="http://schemas.microsoft.com/office/drawing/2014/main" val="1046635750"/>
                    </a:ext>
                  </a:extLst>
                </a:gridCol>
                <a:gridCol w="2189440">
                  <a:extLst>
                    <a:ext uri="{9D8B030D-6E8A-4147-A177-3AD203B41FA5}">
                      <a16:colId xmlns:a16="http://schemas.microsoft.com/office/drawing/2014/main" val="3013229777"/>
                    </a:ext>
                  </a:extLst>
                </a:gridCol>
                <a:gridCol w="2189440">
                  <a:extLst>
                    <a:ext uri="{9D8B030D-6E8A-4147-A177-3AD203B41FA5}">
                      <a16:colId xmlns:a16="http://schemas.microsoft.com/office/drawing/2014/main" val="3313695509"/>
                    </a:ext>
                  </a:extLst>
                </a:gridCol>
              </a:tblGrid>
              <a:tr h="289021">
                <a:tc>
                  <a:txBody>
                    <a:bodyPr/>
                    <a:lstStyle/>
                    <a:p>
                      <a:pPr algn="ctr" fontAlgn="ctr"/>
                      <a:r>
                        <a:rPr lang="en-CA" sz="1300" b="1" i="0" u="none" strike="noStrike" dirty="0">
                          <a:solidFill>
                            <a:srgbClr val="000000"/>
                          </a:solidFill>
                          <a:effectLst/>
                          <a:latin typeface="Calibri" panose="020F0502020204030204" pitchFamily="34" charset="0"/>
                        </a:rPr>
                        <a:t>KEY PARTNERSHIPS</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CA" sz="1300" b="1" i="0" u="none" strike="noStrike" dirty="0">
                          <a:solidFill>
                            <a:srgbClr val="000000"/>
                          </a:solidFill>
                          <a:effectLst/>
                          <a:latin typeface="Calibri" panose="020F0502020204030204" pitchFamily="34" charset="0"/>
                        </a:rPr>
                        <a:t>KEY ACTIVITIES</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ctr"/>
                      <a:r>
                        <a:rPr lang="en-CA" sz="1300" b="1" i="0" u="none" strike="noStrike" dirty="0">
                          <a:solidFill>
                            <a:srgbClr val="000000"/>
                          </a:solidFill>
                          <a:effectLst/>
                          <a:latin typeface="Calibri" panose="020F0502020204030204" pitchFamily="34" charset="0"/>
                        </a:rPr>
                        <a:t>VALUE PROPOSITION</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CA"/>
                    </a:p>
                  </a:txBody>
                  <a:tcPr/>
                </a:tc>
                <a:tc>
                  <a:txBody>
                    <a:bodyPr/>
                    <a:lstStyle/>
                    <a:p>
                      <a:pPr algn="ctr" fontAlgn="ctr"/>
                      <a:r>
                        <a:rPr lang="en-CA" sz="1300" b="1" i="0" u="none" strike="noStrike" dirty="0">
                          <a:solidFill>
                            <a:srgbClr val="000000"/>
                          </a:solidFill>
                          <a:effectLst/>
                          <a:latin typeface="Calibri" panose="020F0502020204030204" pitchFamily="34" charset="0"/>
                        </a:rPr>
                        <a:t>CUSTOMER RELATIONSHIPS</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CA" sz="1300" b="1" i="0" u="none" strike="noStrike">
                          <a:solidFill>
                            <a:srgbClr val="000000"/>
                          </a:solidFill>
                          <a:effectLst/>
                          <a:latin typeface="Calibri" panose="020F0502020204030204" pitchFamily="34" charset="0"/>
                        </a:rPr>
                        <a:t>CUSTOMER SEGMENTS</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31860214"/>
                  </a:ext>
                </a:extLst>
              </a:tr>
              <a:tr h="1831183">
                <a:tc rowSpan="3">
                  <a:txBody>
                    <a:bodyPr/>
                    <a:lstStyle/>
                    <a:p>
                      <a:pPr algn="l" fontAlgn="t"/>
                      <a:r>
                        <a:rPr lang="en-US" sz="1300" b="0" i="0" u="none" strike="noStrike" dirty="0">
                          <a:solidFill>
                            <a:srgbClr val="000000"/>
                          </a:solidFill>
                          <a:effectLst/>
                          <a:latin typeface="Calibri" panose="020F0502020204030204" pitchFamily="34" charset="0"/>
                        </a:rPr>
                        <a:t>• (Optimization / economy of scale / uncertainty) hardware manufacturers</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(Optimization / economy of scale / uncertainty) Server service outsourcing</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(Optimization) software factory partnership</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(Acquisition of particular activities) products delivery/shipment outsourcing</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(Acquisition of particular activities) HR/personnel department/accounting outsourcing</a:t>
                      </a:r>
                      <a:br>
                        <a:rPr lang="en-US" sz="1300" b="0" i="0" u="none" strike="noStrike" dirty="0">
                          <a:solidFill>
                            <a:srgbClr val="000000"/>
                          </a:solidFill>
                          <a:effectLst/>
                          <a:latin typeface="Calibri" panose="020F0502020204030204" pitchFamily="34" charset="0"/>
                        </a:rPr>
                      </a:br>
                      <a:endParaRPr lang="en-US" sz="1300" b="0" i="0" u="none" strike="noStrike" dirty="0">
                        <a:solidFill>
                          <a:srgbClr val="000000"/>
                        </a:solidFill>
                        <a:effectLst/>
                        <a:latin typeface="Calibri" panose="020F0502020204030204" pitchFamily="34" charset="0"/>
                      </a:endParaRP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300" b="0" i="0" u="none" strike="noStrike">
                          <a:solidFill>
                            <a:srgbClr val="000000"/>
                          </a:solidFill>
                          <a:effectLst/>
                          <a:latin typeface="Calibri" panose="020F0502020204030204" pitchFamily="34" charset="0"/>
                        </a:rPr>
                        <a:t>• (Production) development for production</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(Problem solving) problem solving on demand</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(Platform/network) service provisioning</a:t>
                      </a: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gridSpan="2">
                  <a:txBody>
                    <a:bodyPr/>
                    <a:lstStyle/>
                    <a:p>
                      <a:pPr algn="l" fontAlgn="t"/>
                      <a:r>
                        <a:rPr lang="en-US" sz="1300" b="0" i="0" u="none" strike="noStrike" dirty="0">
                          <a:solidFill>
                            <a:srgbClr val="000000"/>
                          </a:solidFill>
                          <a:effectLst/>
                          <a:latin typeface="Calibri" panose="020F0502020204030204" pitchFamily="34" charset="0"/>
                        </a:rPr>
                        <a:t>• Wireless communication to control and/or monitor</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No building adaptation</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Wherever a smartphone is</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No extra wiring (and cost either)</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No broken walls or dirt</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Easily configured (plug and play)</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Big portfolio of devices</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The cheapest way</a:t>
                      </a:r>
                    </a:p>
                    <a:p>
                      <a:pPr algn="l" fontAlgn="t"/>
                      <a:r>
                        <a:rPr lang="en-US" sz="1300" b="0" i="0" u="none" strike="noStrike" dirty="0">
                          <a:solidFill>
                            <a:srgbClr val="000000"/>
                          </a:solidFill>
                          <a:effectLst/>
                          <a:latin typeface="Calibri" panose="020F0502020204030204" pitchFamily="34" charset="0"/>
                        </a:rPr>
                        <a:t>• We master our technologies</a:t>
                      </a: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hMerge="1">
                  <a:txBody>
                    <a:bodyPr/>
                    <a:lstStyle/>
                    <a:p>
                      <a:endParaRPr lang="en-CA"/>
                    </a:p>
                  </a:txBody>
                  <a:tcPr/>
                </a:tc>
                <a:tc>
                  <a:txBody>
                    <a:bodyPr/>
                    <a:lstStyle/>
                    <a:p>
                      <a:pPr algn="l" fontAlgn="t"/>
                      <a:r>
                        <a:rPr lang="en-US" sz="1300" b="0" i="0" u="none" strike="noStrike" dirty="0">
                          <a:solidFill>
                            <a:srgbClr val="000000"/>
                          </a:solidFill>
                          <a:effectLst/>
                          <a:latin typeface="Calibri" panose="020F0502020204030204" pitchFamily="34" charset="0"/>
                        </a:rPr>
                        <a:t>• Self-service (web site / web store / business phone)</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Automated service (web site / web store / web chat / URA)</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Personal assistance (or a dedicated personal assistance in case of big accounts)</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Transactional web services</a:t>
                      </a: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t"/>
                      <a:r>
                        <a:rPr lang="en-US" sz="1300" b="0" i="0" u="none" strike="noStrike">
                          <a:solidFill>
                            <a:srgbClr val="000000"/>
                          </a:solidFill>
                          <a:effectLst/>
                          <a:latin typeface="Calibri" panose="020F0502020204030204" pitchFamily="34" charset="0"/>
                        </a:rPr>
                        <a:t>• Final consumer (A/B/C classes)</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Electrical/electronic stores (B2B)</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Regional representatives (B2B)</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Home appliance industry (B2B)</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Marketplace</a:t>
                      </a: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8418428"/>
                  </a:ext>
                </a:extLst>
              </a:tr>
              <a:tr h="250257">
                <a:tc vMerge="1">
                  <a:txBody>
                    <a:bodyPr/>
                    <a:lstStyle/>
                    <a:p>
                      <a:endParaRPr lang="en-CA"/>
                    </a:p>
                  </a:txBody>
                  <a:tcPr/>
                </a:tc>
                <a:tc>
                  <a:txBody>
                    <a:bodyPr/>
                    <a:lstStyle/>
                    <a:p>
                      <a:pPr algn="ctr" fontAlgn="ctr"/>
                      <a:r>
                        <a:rPr lang="en-CA" sz="1300" b="1" i="0" u="none" strike="noStrike">
                          <a:solidFill>
                            <a:srgbClr val="000000"/>
                          </a:solidFill>
                          <a:effectLst/>
                          <a:latin typeface="Calibri" panose="020F0502020204030204" pitchFamily="34" charset="0"/>
                        </a:rPr>
                        <a:t>KEY RESOURCES</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vMerge="1">
                  <a:txBody>
                    <a:bodyPr/>
                    <a:lstStyle/>
                    <a:p>
                      <a:endParaRPr lang="en-CA"/>
                    </a:p>
                  </a:txBody>
                  <a:tcPr/>
                </a:tc>
                <a:tc hMerge="1" vMerge="1">
                  <a:txBody>
                    <a:bodyPr/>
                    <a:lstStyle/>
                    <a:p>
                      <a:endParaRPr lang="en-CA"/>
                    </a:p>
                  </a:txBody>
                  <a:tcPr/>
                </a:tc>
                <a:tc>
                  <a:txBody>
                    <a:bodyPr/>
                    <a:lstStyle/>
                    <a:p>
                      <a:pPr algn="ctr" fontAlgn="ctr"/>
                      <a:r>
                        <a:rPr lang="en-CA" sz="1300" b="1" i="0" u="none" strike="noStrike">
                          <a:solidFill>
                            <a:srgbClr val="000000"/>
                          </a:solidFill>
                          <a:effectLst/>
                          <a:latin typeface="Calibri" panose="020F0502020204030204" pitchFamily="34" charset="0"/>
                        </a:rPr>
                        <a:t>CUSTOMER CHANNELS</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endParaRPr lang="en-CA"/>
                    </a:p>
                  </a:txBody>
                  <a:tcPr/>
                </a:tc>
                <a:extLst>
                  <a:ext uri="{0D108BD9-81ED-4DB2-BD59-A6C34878D82A}">
                    <a16:rowId xmlns:a16="http://schemas.microsoft.com/office/drawing/2014/main" val="1021495033"/>
                  </a:ext>
                </a:extLst>
              </a:tr>
              <a:tr h="1940398">
                <a:tc vMerge="1">
                  <a:txBody>
                    <a:bodyPr/>
                    <a:lstStyle/>
                    <a:p>
                      <a:endParaRPr lang="en-CA"/>
                    </a:p>
                  </a:txBody>
                  <a:tcPr/>
                </a:tc>
                <a:tc>
                  <a:txBody>
                    <a:bodyPr/>
                    <a:lstStyle/>
                    <a:p>
                      <a:pPr algn="l" fontAlgn="t"/>
                      <a:r>
                        <a:rPr lang="en-US" sz="1300" b="0" i="0" u="none" strike="noStrike">
                          <a:solidFill>
                            <a:srgbClr val="000000"/>
                          </a:solidFill>
                          <a:effectLst/>
                          <a:latin typeface="Calibri" panose="020F0502020204030204" pitchFamily="34" charset="0"/>
                        </a:rPr>
                        <a:t>• (Physical) a product warehouse</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(Physical) IT infrastructure</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(Intellectual Property) patents and brand</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(Intellectual Property) customer database</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(Human) human resource</a:t>
                      </a:r>
                      <a:br>
                        <a:rPr lang="en-US" sz="1300" b="0" i="0" u="none" strike="noStrike">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(Financial/Physical) sales system</a:t>
                      </a: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vMerge="1">
                  <a:txBody>
                    <a:bodyPr/>
                    <a:lstStyle/>
                    <a:p>
                      <a:endParaRPr lang="en-CA"/>
                    </a:p>
                  </a:txBody>
                  <a:tcPr/>
                </a:tc>
                <a:tc hMerge="1" vMerge="1">
                  <a:txBody>
                    <a:bodyPr/>
                    <a:lstStyle/>
                    <a:p>
                      <a:endParaRPr lang="en-CA"/>
                    </a:p>
                  </a:txBody>
                  <a:tcPr/>
                </a:tc>
                <a:tc>
                  <a:txBody>
                    <a:bodyPr/>
                    <a:lstStyle/>
                    <a:p>
                      <a:pPr algn="l" fontAlgn="t"/>
                      <a:r>
                        <a:rPr lang="en-US" sz="1300" b="0" i="0" u="none" strike="noStrike" dirty="0">
                          <a:solidFill>
                            <a:srgbClr val="000000"/>
                          </a:solidFill>
                          <a:effectLst/>
                          <a:latin typeface="Calibri" panose="020F0502020204030204" pitchFamily="34" charset="0"/>
                        </a:rPr>
                        <a:t>• Web site</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Web chat</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Web services</a:t>
                      </a:r>
                      <a:br>
                        <a:rPr lang="en-US" sz="1300" b="0" i="0" u="none" strike="noStrike" dirty="0">
                          <a:solidFill>
                            <a:srgbClr val="000000"/>
                          </a:solidFill>
                          <a:effectLst/>
                          <a:latin typeface="Calibri" panose="020F0502020204030204" pitchFamily="34" charset="0"/>
                        </a:rPr>
                      </a:br>
                      <a:r>
                        <a:rPr lang="en-US" sz="1300" b="0" i="0" u="none" strike="noStrike">
                          <a:solidFill>
                            <a:srgbClr val="000000"/>
                          </a:solidFill>
                          <a:effectLst/>
                          <a:latin typeface="Calibri" panose="020F0502020204030204" pitchFamily="34" charset="0"/>
                        </a:rPr>
                        <a:t>• Publicizing</a:t>
                      </a:r>
                      <a:endParaRPr lang="en-US" sz="1300" b="0" i="0" u="none" strike="noStrike" dirty="0">
                        <a:solidFill>
                          <a:srgbClr val="000000"/>
                        </a:solidFill>
                        <a:effectLst/>
                        <a:latin typeface="Calibri" panose="020F0502020204030204" pitchFamily="34" charset="0"/>
                      </a:endParaRP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CA"/>
                    </a:p>
                  </a:txBody>
                  <a:tcPr/>
                </a:tc>
                <a:extLst>
                  <a:ext uri="{0D108BD9-81ED-4DB2-BD59-A6C34878D82A}">
                    <a16:rowId xmlns:a16="http://schemas.microsoft.com/office/drawing/2014/main" val="3985521322"/>
                  </a:ext>
                </a:extLst>
              </a:tr>
              <a:tr h="250257">
                <a:tc gridSpan="3">
                  <a:txBody>
                    <a:bodyPr/>
                    <a:lstStyle/>
                    <a:p>
                      <a:pPr algn="ctr" fontAlgn="ctr"/>
                      <a:r>
                        <a:rPr lang="en-CA" sz="1300" b="1" i="0" u="none" strike="noStrike">
                          <a:solidFill>
                            <a:srgbClr val="000000"/>
                          </a:solidFill>
                          <a:effectLst/>
                          <a:latin typeface="Calibri" panose="020F0502020204030204" pitchFamily="34" charset="0"/>
                        </a:rPr>
                        <a:t>COST STRUCTURE</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CA"/>
                    </a:p>
                  </a:txBody>
                  <a:tcPr/>
                </a:tc>
                <a:tc hMerge="1">
                  <a:txBody>
                    <a:bodyPr/>
                    <a:lstStyle/>
                    <a:p>
                      <a:endParaRPr lang="en-CA"/>
                    </a:p>
                  </a:txBody>
                  <a:tcPr/>
                </a:tc>
                <a:tc gridSpan="3">
                  <a:txBody>
                    <a:bodyPr/>
                    <a:lstStyle/>
                    <a:p>
                      <a:pPr algn="ctr" fontAlgn="ctr"/>
                      <a:r>
                        <a:rPr lang="en-CA" sz="1300" b="1" i="0" u="none" strike="noStrike">
                          <a:solidFill>
                            <a:srgbClr val="000000"/>
                          </a:solidFill>
                          <a:effectLst/>
                          <a:latin typeface="Calibri" panose="020F0502020204030204" pitchFamily="34" charset="0"/>
                        </a:rPr>
                        <a:t>REVENUE STREAMS</a:t>
                      </a:r>
                    </a:p>
                  </a:txBody>
                  <a:tcPr marL="4621" marR="4621" marT="46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25566105"/>
                  </a:ext>
                </a:extLst>
              </a:tr>
              <a:tr h="1147725">
                <a:tc gridSpan="3">
                  <a:txBody>
                    <a:bodyPr/>
                    <a:lstStyle/>
                    <a:p>
                      <a:pPr algn="l" fontAlgn="t"/>
                      <a:r>
                        <a:rPr lang="en-CA" sz="1300" b="0" i="0" u="none" strike="noStrike" dirty="0">
                          <a:solidFill>
                            <a:srgbClr val="000000"/>
                          </a:solidFill>
                          <a:effectLst/>
                          <a:latin typeface="Calibri" panose="020F0502020204030204" pitchFamily="34" charset="0"/>
                        </a:rPr>
                        <a:t>• Hardware production outsourcing</a:t>
                      </a:r>
                    </a:p>
                    <a:p>
                      <a:pPr algn="l" fontAlgn="t"/>
                      <a:r>
                        <a:rPr lang="en-CA" sz="1300" b="0" i="0" u="none" strike="noStrike" dirty="0">
                          <a:solidFill>
                            <a:srgbClr val="000000"/>
                          </a:solidFill>
                          <a:effectLst/>
                          <a:latin typeface="Calibri" panose="020F0502020204030204" pitchFamily="34" charset="0"/>
                        </a:rPr>
                        <a:t>• Software development outsourcing</a:t>
                      </a:r>
                      <a:br>
                        <a:rPr lang="en-CA" sz="1300" b="0" i="0" u="none" strike="noStrike" dirty="0">
                          <a:solidFill>
                            <a:srgbClr val="000000"/>
                          </a:solidFill>
                          <a:effectLst/>
                          <a:latin typeface="Calibri" panose="020F0502020204030204" pitchFamily="34" charset="0"/>
                        </a:rPr>
                      </a:br>
                      <a:r>
                        <a:rPr lang="en-CA" sz="1300" b="0" i="0" u="none" strike="noStrike" dirty="0">
                          <a:solidFill>
                            <a:srgbClr val="000000"/>
                          </a:solidFill>
                          <a:effectLst/>
                          <a:latin typeface="Calibri" panose="020F0502020204030204" pitchFamily="34" charset="0"/>
                        </a:rPr>
                        <a:t>• Server outsourcing</a:t>
                      </a:r>
                      <a:br>
                        <a:rPr lang="en-CA" sz="1300" b="0" i="0" u="none" strike="noStrike" dirty="0">
                          <a:solidFill>
                            <a:srgbClr val="000000"/>
                          </a:solidFill>
                          <a:effectLst/>
                          <a:latin typeface="Calibri" panose="020F0502020204030204" pitchFamily="34" charset="0"/>
                        </a:rPr>
                      </a:br>
                      <a:r>
                        <a:rPr lang="en-CA" sz="1300" b="0" i="0" u="none" strike="noStrike" dirty="0">
                          <a:solidFill>
                            <a:srgbClr val="000000"/>
                          </a:solidFill>
                          <a:effectLst/>
                          <a:latin typeface="Calibri" panose="020F0502020204030204" pitchFamily="34" charset="0"/>
                        </a:rPr>
                        <a:t>• Sales fee</a:t>
                      </a:r>
                      <a:br>
                        <a:rPr lang="en-CA" sz="1300" b="0" i="0" u="none" strike="noStrike" dirty="0">
                          <a:solidFill>
                            <a:srgbClr val="000000"/>
                          </a:solidFill>
                          <a:effectLst/>
                          <a:latin typeface="Calibri" panose="020F0502020204030204" pitchFamily="34" charset="0"/>
                        </a:rPr>
                      </a:br>
                      <a:r>
                        <a:rPr lang="en-CA" sz="1300" b="0" i="0" u="none" strike="noStrike" dirty="0">
                          <a:solidFill>
                            <a:srgbClr val="000000"/>
                          </a:solidFill>
                          <a:effectLst/>
                          <a:latin typeface="Calibri" panose="020F0502020204030204" pitchFamily="34" charset="0"/>
                        </a:rPr>
                        <a:t>• Logistics fee</a:t>
                      </a:r>
                    </a:p>
                    <a:p>
                      <a:pPr algn="l" fontAlgn="t"/>
                      <a:r>
                        <a:rPr lang="en-CA" sz="1300" b="0" i="0" u="none" strike="noStrike" dirty="0">
                          <a:solidFill>
                            <a:srgbClr val="000000"/>
                          </a:solidFill>
                          <a:effectLst/>
                          <a:latin typeface="Calibri" panose="020F0502020204030204" pitchFamily="34" charset="0"/>
                        </a:rPr>
                        <a:t>• Import duty</a:t>
                      </a:r>
                      <a:br>
                        <a:rPr lang="en-CA" sz="1300" b="0" i="0" u="none" strike="noStrike" dirty="0">
                          <a:solidFill>
                            <a:srgbClr val="000000"/>
                          </a:solidFill>
                          <a:effectLst/>
                          <a:latin typeface="Calibri" panose="020F0502020204030204" pitchFamily="34" charset="0"/>
                        </a:rPr>
                      </a:br>
                      <a:r>
                        <a:rPr lang="en-CA" sz="1300" b="0" i="0" u="none" strike="noStrike" dirty="0">
                          <a:solidFill>
                            <a:srgbClr val="000000"/>
                          </a:solidFill>
                          <a:effectLst/>
                          <a:latin typeface="Calibri" panose="020F0502020204030204" pitchFamily="34" charset="0"/>
                        </a:rPr>
                        <a:t>• Workers</a:t>
                      </a: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tc gridSpan="3">
                  <a:txBody>
                    <a:bodyPr/>
                    <a:lstStyle/>
                    <a:p>
                      <a:pPr algn="l" fontAlgn="t"/>
                      <a:r>
                        <a:rPr lang="en-US" sz="1300" b="0" i="0" u="none" strike="noStrike" dirty="0">
                          <a:solidFill>
                            <a:srgbClr val="000000"/>
                          </a:solidFill>
                          <a:effectLst/>
                          <a:latin typeface="Calibri" panose="020F0502020204030204" pitchFamily="34" charset="0"/>
                        </a:rPr>
                        <a:t>• Consumer products sales</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Specific projects sales</a:t>
                      </a:r>
                      <a:endParaRPr lang="en-US" sz="1200" b="0" i="0" u="none" strike="noStrike" dirty="0">
                        <a:solidFill>
                          <a:schemeClr val="tx1"/>
                        </a:solidFill>
                        <a:effectLst/>
                        <a:latin typeface="Calibri" panose="020F0502020204030204"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 Home appliances integration to Dragonfly IoT System</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Subscription to Dragonfly server usage</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Mailing and clients’ data information (*** assess this risk)</a:t>
                      </a:r>
                      <a:br>
                        <a:rPr lang="en-US" sz="1300" b="0" i="0" u="none" strike="noStrike" dirty="0">
                          <a:solidFill>
                            <a:srgbClr val="000000"/>
                          </a:solidFill>
                          <a:effectLst/>
                          <a:latin typeface="Calibri" panose="020F0502020204030204" pitchFamily="34" charset="0"/>
                        </a:rPr>
                      </a:br>
                      <a:r>
                        <a:rPr lang="en-US" sz="1300" b="0" i="0" u="none" strike="noStrike" dirty="0">
                          <a:solidFill>
                            <a:srgbClr val="000000"/>
                          </a:solidFill>
                          <a:effectLst/>
                          <a:latin typeface="Calibri" panose="020F0502020204030204" pitchFamily="34" charset="0"/>
                        </a:rPr>
                        <a:t>• Website advertising</a:t>
                      </a:r>
                    </a:p>
                    <a:p>
                      <a:pPr marL="0" marR="0" lvl="0" indent="0" algn="l" defTabSz="914400" rtl="0" eaLnBrk="1" fontAlgn="t" latinLnBrk="0" hangingPunct="1">
                        <a:lnSpc>
                          <a:spcPct val="100000"/>
                        </a:lnSpc>
                        <a:spcBef>
                          <a:spcPts val="0"/>
                        </a:spcBef>
                        <a:spcAft>
                          <a:spcPts val="0"/>
                        </a:spcAft>
                        <a:buClrTx/>
                        <a:buSzTx/>
                        <a:buFontTx/>
                        <a:buNone/>
                        <a:tabLst/>
                        <a:defRPr/>
                      </a:pPr>
                      <a:r>
                        <a:rPr lang="en-US" sz="1300" b="0" i="0" u="none" strike="noStrike" dirty="0">
                          <a:solidFill>
                            <a:srgbClr val="000000"/>
                          </a:solidFill>
                          <a:effectLst/>
                          <a:latin typeface="Calibri" panose="020F0502020204030204" pitchFamily="34" charset="0"/>
                        </a:rPr>
                        <a:t>• Customized switch plates</a:t>
                      </a:r>
                    </a:p>
                  </a:txBody>
                  <a:tcPr marL="4621" marR="4621" marT="46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23430117"/>
                  </a:ext>
                </a:extLst>
              </a:tr>
            </a:tbl>
          </a:graphicData>
        </a:graphic>
      </p:graphicFrame>
    </p:spTree>
    <p:extLst>
      <p:ext uri="{BB962C8B-B14F-4D97-AF65-F5344CB8AC3E}">
        <p14:creationId xmlns:p14="http://schemas.microsoft.com/office/powerpoint/2010/main" val="123234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VALUE PROPOSITION</a:t>
            </a:r>
            <a:endParaRPr lang="en-CA" dirty="0"/>
          </a:p>
        </p:txBody>
      </p:sp>
      <p:pic>
        <p:nvPicPr>
          <p:cNvPr id="5" name="Picture 4">
            <a:extLst>
              <a:ext uri="{FF2B5EF4-FFF2-40B4-BE49-F238E27FC236}">
                <a16:creationId xmlns:a16="http://schemas.microsoft.com/office/drawing/2014/main" id="{CD636F81-2DAE-4542-9ECE-0B940AE67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323" y="891603"/>
            <a:ext cx="9557354" cy="5829986"/>
          </a:xfrm>
          <a:prstGeom prst="rect">
            <a:avLst/>
          </a:prstGeom>
        </p:spPr>
      </p:pic>
    </p:spTree>
    <p:extLst>
      <p:ext uri="{BB962C8B-B14F-4D97-AF65-F5344CB8AC3E}">
        <p14:creationId xmlns:p14="http://schemas.microsoft.com/office/powerpoint/2010/main" val="128891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VALUE PROPOSITION</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lstStyle/>
          <a:p>
            <a:pPr algn="just"/>
            <a:r>
              <a:rPr lang="en-US" dirty="0"/>
              <a:t>Wireless communication to control and/or monitor </a:t>
            </a:r>
            <a:r>
              <a:rPr lang="en-US" dirty="0">
                <a:sym typeface="Symbol" panose="05050102010706020507" pitchFamily="18" charset="2"/>
              </a:rPr>
              <a:t> </a:t>
            </a:r>
            <a:r>
              <a:rPr lang="en-US" dirty="0"/>
              <a:t>usage of wireless communication to connect smartphones/tablets to everything that can be controlled or monitored;</a:t>
            </a:r>
          </a:p>
          <a:p>
            <a:pPr algn="just"/>
            <a:r>
              <a:rPr lang="en-US" dirty="0"/>
              <a:t>No building adaptation </a:t>
            </a:r>
            <a:r>
              <a:rPr lang="en-US" dirty="0">
                <a:sym typeface="Symbol" panose="05050102010706020507" pitchFamily="18" charset="2"/>
              </a:rPr>
              <a:t> c</a:t>
            </a:r>
            <a:r>
              <a:rPr lang="en-US" dirty="0"/>
              <a:t>ommercial facilities and older buildings can also be controlled/monitored through the same Dragonfly system without adaptation;</a:t>
            </a:r>
          </a:p>
          <a:p>
            <a:pPr algn="just"/>
            <a:r>
              <a:rPr lang="en-US" dirty="0"/>
              <a:t>No extra wiring (and cost either) </a:t>
            </a:r>
            <a:r>
              <a:rPr lang="en-US" dirty="0">
                <a:sym typeface="Symbol" panose="05050102010706020507" pitchFamily="18" charset="2"/>
              </a:rPr>
              <a:t> n</a:t>
            </a:r>
            <a:r>
              <a:rPr lang="en-US" dirty="0"/>
              <a:t>o extra wiring (and cost either) to connect the central hub to devices because of wireless communication;</a:t>
            </a:r>
          </a:p>
          <a:p>
            <a:pPr algn="just"/>
            <a:r>
              <a:rPr lang="en-US" dirty="0"/>
              <a:t>No broken walls or dirt </a:t>
            </a:r>
            <a:r>
              <a:rPr lang="en-US" dirty="0">
                <a:sym typeface="Symbol" panose="05050102010706020507" pitchFamily="18" charset="2"/>
              </a:rPr>
              <a:t> w</a:t>
            </a:r>
            <a:r>
              <a:rPr lang="en-US" dirty="0"/>
              <a:t>ith wiring automation systems, only new buildings can have this wiring systems without broken walls and dirt. We don’t have this problem;</a:t>
            </a:r>
          </a:p>
          <a:p>
            <a:pPr algn="just"/>
            <a:r>
              <a:rPr lang="en-US" dirty="0"/>
              <a:t>Wherever a smartphone is </a:t>
            </a:r>
            <a:r>
              <a:rPr lang="en-US" dirty="0">
                <a:sym typeface="Symbol" panose="05050102010706020507" pitchFamily="18" charset="2"/>
              </a:rPr>
              <a:t> </a:t>
            </a:r>
            <a:r>
              <a:rPr lang="en-US" dirty="0"/>
              <a:t>we can be wherever a smartphone is;</a:t>
            </a:r>
          </a:p>
          <a:p>
            <a:pPr algn="just"/>
            <a:r>
              <a:rPr lang="en-US" dirty="0"/>
              <a:t>Easily configured (plug and play) </a:t>
            </a:r>
            <a:r>
              <a:rPr lang="en-US" dirty="0">
                <a:sym typeface="Symbol" panose="05050102010706020507" pitchFamily="18" charset="2"/>
              </a:rPr>
              <a:t> just supply power to devices and start using them</a:t>
            </a:r>
            <a:r>
              <a:rPr lang="en-US" dirty="0"/>
              <a:t>;</a:t>
            </a:r>
          </a:p>
          <a:p>
            <a:pPr algn="just"/>
            <a:r>
              <a:rPr lang="en-US" dirty="0"/>
              <a:t>Big portfolio of devices </a:t>
            </a:r>
            <a:r>
              <a:rPr lang="en-US" dirty="0">
                <a:sym typeface="Symbol" panose="05050102010706020507" pitchFamily="18" charset="2"/>
              </a:rPr>
              <a:t> </a:t>
            </a:r>
            <a:r>
              <a:rPr lang="en-US" dirty="0"/>
              <a:t>portfolio of devices </a:t>
            </a:r>
            <a:r>
              <a:rPr lang="en-US" dirty="0">
                <a:sym typeface="Symbol" panose="05050102010706020507" pitchFamily="18" charset="2"/>
              </a:rPr>
              <a:t>b</a:t>
            </a:r>
            <a:r>
              <a:rPr lang="en-US" dirty="0"/>
              <a:t>igger than our competitors;</a:t>
            </a:r>
          </a:p>
          <a:p>
            <a:pPr algn="just"/>
            <a:r>
              <a:rPr lang="en-US" dirty="0"/>
              <a:t>The best cost/benefit </a:t>
            </a:r>
            <a:r>
              <a:rPr lang="en-US" dirty="0">
                <a:sym typeface="Symbol" panose="05050102010706020507" pitchFamily="18" charset="2"/>
              </a:rPr>
              <a:t> just try it out</a:t>
            </a:r>
            <a:r>
              <a:rPr lang="en-US" dirty="0"/>
              <a:t>;</a:t>
            </a:r>
          </a:p>
          <a:p>
            <a:pPr algn="just"/>
            <a:r>
              <a:rPr lang="en-US" dirty="0"/>
              <a:t>We master technologies we use </a:t>
            </a:r>
            <a:r>
              <a:rPr lang="en-US" dirty="0">
                <a:sym typeface="Symbol" panose="05050102010706020507" pitchFamily="18" charset="2"/>
              </a:rPr>
              <a:t> we really know </a:t>
            </a:r>
            <a:r>
              <a:rPr lang="en-US" dirty="0"/>
              <a:t>.</a:t>
            </a:r>
            <a:endParaRPr lang="en-CA" dirty="0"/>
          </a:p>
        </p:txBody>
      </p:sp>
    </p:spTree>
    <p:extLst>
      <p:ext uri="{BB962C8B-B14F-4D97-AF65-F5344CB8AC3E}">
        <p14:creationId xmlns:p14="http://schemas.microsoft.com/office/powerpoint/2010/main" val="233799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CUSTOMER SEGMENTS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lstStyle/>
          <a:p>
            <a:r>
              <a:rPr lang="en-US" dirty="0"/>
              <a:t>Final consumer (A/B/C classes) = Upper Class – Elite / Upper Middle Class / Lower Middle Class </a:t>
            </a:r>
            <a:r>
              <a:rPr lang="en-US" dirty="0">
                <a:sym typeface="Symbol" panose="05050102010706020507" pitchFamily="18" charset="2"/>
              </a:rPr>
              <a:t> web store;</a:t>
            </a:r>
          </a:p>
          <a:p>
            <a:r>
              <a:rPr lang="en-US" dirty="0">
                <a:sym typeface="Symbol" panose="05050102010706020507" pitchFamily="18" charset="2"/>
              </a:rPr>
              <a:t>Electrical/electronic stores (B2B)</a:t>
            </a:r>
            <a:r>
              <a:rPr lang="en-US" dirty="0"/>
              <a:t> </a:t>
            </a:r>
            <a:r>
              <a:rPr lang="en-US" dirty="0">
                <a:sym typeface="Symbol" panose="05050102010706020507" pitchFamily="18" charset="2"/>
              </a:rPr>
              <a:t> in person / web store;</a:t>
            </a:r>
          </a:p>
          <a:p>
            <a:r>
              <a:rPr lang="en-US" dirty="0"/>
              <a:t>Regional representatives</a:t>
            </a:r>
            <a:r>
              <a:rPr lang="en-US" dirty="0">
                <a:sym typeface="Symbol" panose="05050102010706020507" pitchFamily="18" charset="2"/>
              </a:rPr>
              <a:t> (B2B)</a:t>
            </a:r>
            <a:r>
              <a:rPr lang="en-US" dirty="0"/>
              <a:t> </a:t>
            </a:r>
            <a:r>
              <a:rPr lang="en-US" dirty="0">
                <a:sym typeface="Symbol" panose="05050102010706020507" pitchFamily="18" charset="2"/>
              </a:rPr>
              <a:t> in person / web store;</a:t>
            </a:r>
          </a:p>
          <a:p>
            <a:r>
              <a:rPr lang="en-US" dirty="0"/>
              <a:t>Home appliance industry</a:t>
            </a:r>
            <a:r>
              <a:rPr lang="en-US" dirty="0">
                <a:sym typeface="Symbol" panose="05050102010706020507" pitchFamily="18" charset="2"/>
              </a:rPr>
              <a:t> (B2B)</a:t>
            </a:r>
            <a:r>
              <a:rPr lang="en-US" dirty="0"/>
              <a:t> </a:t>
            </a:r>
            <a:r>
              <a:rPr lang="en-US" dirty="0">
                <a:sym typeface="Symbol" panose="05050102010706020507" pitchFamily="18" charset="2"/>
              </a:rPr>
              <a:t> in person / web store;</a:t>
            </a:r>
          </a:p>
          <a:p>
            <a:r>
              <a:rPr lang="en-US" dirty="0">
                <a:sym typeface="Symbol" panose="05050102010706020507" pitchFamily="18" charset="2"/>
              </a:rPr>
              <a:t>Marketplace</a:t>
            </a:r>
            <a:r>
              <a:rPr lang="en-US" dirty="0"/>
              <a:t> </a:t>
            </a:r>
            <a:r>
              <a:rPr lang="en-US" dirty="0">
                <a:sym typeface="Symbol" panose="05050102010706020507" pitchFamily="18" charset="2"/>
              </a:rPr>
              <a:t> web services.</a:t>
            </a:r>
            <a:endParaRPr lang="en-US" dirty="0"/>
          </a:p>
        </p:txBody>
      </p:sp>
    </p:spTree>
    <p:extLst>
      <p:ext uri="{BB962C8B-B14F-4D97-AF65-F5344CB8AC3E}">
        <p14:creationId xmlns:p14="http://schemas.microsoft.com/office/powerpoint/2010/main" val="52433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CUSTOMER CHANNELS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normAutofit/>
          </a:bodyPr>
          <a:lstStyle/>
          <a:p>
            <a:r>
              <a:rPr lang="en-US" dirty="0"/>
              <a:t>W</a:t>
            </a:r>
            <a:r>
              <a:rPr lang="en-US" dirty="0">
                <a:sym typeface="Symbol" panose="05050102010706020507" pitchFamily="18" charset="2"/>
              </a:rPr>
              <a:t>eb site;</a:t>
            </a:r>
          </a:p>
          <a:p>
            <a:r>
              <a:rPr lang="en-US" dirty="0">
                <a:sym typeface="Symbol" panose="05050102010706020507" pitchFamily="18" charset="2"/>
              </a:rPr>
              <a:t>Web services;</a:t>
            </a:r>
          </a:p>
          <a:p>
            <a:r>
              <a:rPr lang="en-US" dirty="0">
                <a:sym typeface="Symbol" panose="05050102010706020507" pitchFamily="18" charset="2"/>
              </a:rPr>
              <a:t>P</a:t>
            </a:r>
            <a:r>
              <a:rPr lang="en-US" dirty="0"/>
              <a:t>ublicizing</a:t>
            </a:r>
          </a:p>
          <a:p>
            <a:r>
              <a:rPr lang="en-US" dirty="0"/>
              <a:t>Backoffice (messaging through app)</a:t>
            </a:r>
            <a:r>
              <a:rPr lang="en-US" dirty="0">
                <a:sym typeface="Symbol" panose="05050102010706020507" pitchFamily="18" charset="2"/>
              </a:rPr>
              <a:t>;</a:t>
            </a:r>
          </a:p>
          <a:p>
            <a:r>
              <a:rPr lang="en-US" dirty="0">
                <a:sym typeface="Symbol" panose="05050102010706020507" pitchFamily="18" charset="2"/>
              </a:rPr>
              <a:t>Email;</a:t>
            </a:r>
          </a:p>
          <a:p>
            <a:r>
              <a:rPr lang="en-US" dirty="0">
                <a:sym typeface="Symbol" panose="05050102010706020507" pitchFamily="18" charset="2"/>
              </a:rPr>
              <a:t>Web chat;</a:t>
            </a:r>
          </a:p>
          <a:p>
            <a:r>
              <a:rPr lang="en-US" dirty="0">
                <a:sym typeface="Symbol" panose="05050102010706020507" pitchFamily="18" charset="2"/>
              </a:rPr>
              <a:t>Commercial phone (only selling and </a:t>
            </a:r>
            <a:r>
              <a:rPr lang="en-US" dirty="0" err="1">
                <a:sym typeface="Symbol" panose="05050102010706020507" pitchFamily="18" charset="2"/>
              </a:rPr>
              <a:t>adm</a:t>
            </a:r>
            <a:r>
              <a:rPr lang="en-US" dirty="0">
                <a:sym typeface="Symbol" panose="05050102010706020507" pitchFamily="18" charset="2"/>
              </a:rPr>
              <a:t>);</a:t>
            </a:r>
          </a:p>
          <a:p>
            <a:r>
              <a:rPr lang="en-US" dirty="0">
                <a:sym typeface="Symbol" panose="05050102010706020507" pitchFamily="18" charset="2"/>
              </a:rPr>
              <a:t>In person;</a:t>
            </a:r>
          </a:p>
        </p:txBody>
      </p:sp>
    </p:spTree>
    <p:extLst>
      <p:ext uri="{BB962C8B-B14F-4D97-AF65-F5344CB8AC3E}">
        <p14:creationId xmlns:p14="http://schemas.microsoft.com/office/powerpoint/2010/main" val="184077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CUSTOMER RELATIONSHIPS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lstStyle/>
          <a:p>
            <a:pPr algn="just"/>
            <a:r>
              <a:rPr lang="en-US" dirty="0"/>
              <a:t>Final consumer </a:t>
            </a:r>
            <a:r>
              <a:rPr lang="en-US" dirty="0">
                <a:sym typeface="Symbol" panose="05050102010706020507" pitchFamily="18" charset="2"/>
              </a:rPr>
              <a:t> self-service (web site / web store) / automated service (web site / web store) / messaging through the app (</a:t>
            </a:r>
            <a:r>
              <a:rPr lang="en-US" dirty="0" err="1">
                <a:sym typeface="Symbol" panose="05050102010706020507" pitchFamily="18" charset="2"/>
              </a:rPr>
              <a:t>backoffice</a:t>
            </a:r>
            <a:r>
              <a:rPr lang="en-US" dirty="0">
                <a:sym typeface="Symbol" panose="05050102010706020507" pitchFamily="18" charset="2"/>
              </a:rPr>
              <a:t>) or email;</a:t>
            </a:r>
          </a:p>
          <a:p>
            <a:pPr algn="just"/>
            <a:r>
              <a:rPr lang="en-US" dirty="0">
                <a:sym typeface="Symbol" panose="05050102010706020507" pitchFamily="18" charset="2"/>
              </a:rPr>
              <a:t>Electrical/electronic stores (B2B)</a:t>
            </a:r>
            <a:r>
              <a:rPr lang="en-US" dirty="0"/>
              <a:t> </a:t>
            </a:r>
            <a:r>
              <a:rPr lang="en-US" dirty="0">
                <a:sym typeface="Symbol" panose="05050102010706020507" pitchFamily="18" charset="2"/>
              </a:rPr>
              <a:t> self-service (web site / web store) / automated service (web site / web store) / personal assistance (email / web chat / business phone / a dedicated personal assistance in case of big accounts);</a:t>
            </a:r>
            <a:endParaRPr lang="en-US" dirty="0"/>
          </a:p>
          <a:p>
            <a:pPr algn="just"/>
            <a:r>
              <a:rPr lang="en-US" dirty="0"/>
              <a:t>Regional representatives </a:t>
            </a:r>
            <a:r>
              <a:rPr lang="en-US" dirty="0">
                <a:sym typeface="Symbol" panose="05050102010706020507" pitchFamily="18" charset="2"/>
              </a:rPr>
              <a:t>(B2B)</a:t>
            </a:r>
            <a:r>
              <a:rPr lang="en-US" dirty="0"/>
              <a:t> </a:t>
            </a:r>
            <a:r>
              <a:rPr lang="en-US" dirty="0">
                <a:sym typeface="Symbol" panose="05050102010706020507" pitchFamily="18" charset="2"/>
              </a:rPr>
              <a:t> self-service (web site / web store) / automated service (web site / web store) / personal assistance (email / web chat  / business phone / a dedicated personal assistance in case of big accounts);</a:t>
            </a:r>
            <a:endParaRPr lang="en-US" dirty="0"/>
          </a:p>
          <a:p>
            <a:pPr algn="just"/>
            <a:r>
              <a:rPr lang="en-US" dirty="0"/>
              <a:t>Home appliance industry </a:t>
            </a:r>
            <a:r>
              <a:rPr lang="en-US" dirty="0">
                <a:sym typeface="Symbol" panose="05050102010706020507" pitchFamily="18" charset="2"/>
              </a:rPr>
              <a:t>(B2B)</a:t>
            </a:r>
            <a:r>
              <a:rPr lang="en-US" dirty="0"/>
              <a:t> </a:t>
            </a:r>
            <a:r>
              <a:rPr lang="en-US" dirty="0">
                <a:sym typeface="Symbol" panose="05050102010706020507" pitchFamily="18" charset="2"/>
              </a:rPr>
              <a:t> personal assistance (email / business phone / a dedicated personal assistance in case of big accounts);</a:t>
            </a:r>
            <a:endParaRPr lang="en-US" dirty="0"/>
          </a:p>
          <a:p>
            <a:pPr algn="just"/>
            <a:r>
              <a:rPr lang="en-US" dirty="0">
                <a:sym typeface="Symbol" panose="05050102010706020507" pitchFamily="18" charset="2"/>
              </a:rPr>
              <a:t>Marketplace</a:t>
            </a:r>
            <a:r>
              <a:rPr lang="en-US" dirty="0"/>
              <a:t> </a:t>
            </a:r>
            <a:r>
              <a:rPr lang="en-US" dirty="0">
                <a:sym typeface="Symbol" panose="05050102010706020507" pitchFamily="18" charset="2"/>
              </a:rPr>
              <a:t> messaging through the app (</a:t>
            </a:r>
            <a:r>
              <a:rPr lang="en-US" dirty="0" err="1">
                <a:sym typeface="Symbol" panose="05050102010706020507" pitchFamily="18" charset="2"/>
              </a:rPr>
              <a:t>backoffice</a:t>
            </a:r>
            <a:r>
              <a:rPr lang="en-US" dirty="0">
                <a:sym typeface="Symbol" panose="05050102010706020507" pitchFamily="18" charset="2"/>
              </a:rPr>
              <a:t>) or email.</a:t>
            </a:r>
          </a:p>
        </p:txBody>
      </p:sp>
    </p:spTree>
    <p:extLst>
      <p:ext uri="{BB962C8B-B14F-4D97-AF65-F5344CB8AC3E}">
        <p14:creationId xmlns:p14="http://schemas.microsoft.com/office/powerpoint/2010/main" val="51921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5E9-23DE-446A-A093-0DB6043F2446}"/>
              </a:ext>
            </a:extLst>
          </p:cNvPr>
          <p:cNvSpPr>
            <a:spLocks noGrp="1"/>
          </p:cNvSpPr>
          <p:nvPr>
            <p:ph type="title"/>
          </p:nvPr>
        </p:nvSpPr>
        <p:spPr>
          <a:xfrm>
            <a:off x="1249680" y="116310"/>
            <a:ext cx="9692640" cy="813867"/>
          </a:xfrm>
        </p:spPr>
        <p:txBody>
          <a:bodyPr>
            <a:normAutofit/>
          </a:bodyPr>
          <a:lstStyle/>
          <a:p>
            <a:r>
              <a:rPr lang="en-US" dirty="0"/>
              <a:t>REVENUE STREAMS</a:t>
            </a:r>
            <a:endParaRPr lang="en-CA" dirty="0"/>
          </a:p>
        </p:txBody>
      </p:sp>
      <p:sp>
        <p:nvSpPr>
          <p:cNvPr id="4" name="Content Placeholder 2">
            <a:extLst>
              <a:ext uri="{FF2B5EF4-FFF2-40B4-BE49-F238E27FC236}">
                <a16:creationId xmlns:a16="http://schemas.microsoft.com/office/drawing/2014/main" id="{D61FE09C-5662-4763-B759-286FA1ABF1C3}"/>
              </a:ext>
            </a:extLst>
          </p:cNvPr>
          <p:cNvSpPr>
            <a:spLocks noGrp="1"/>
          </p:cNvSpPr>
          <p:nvPr>
            <p:ph idx="1"/>
          </p:nvPr>
        </p:nvSpPr>
        <p:spPr>
          <a:xfrm>
            <a:off x="443345" y="930178"/>
            <a:ext cx="10498975" cy="5811512"/>
          </a:xfrm>
        </p:spPr>
        <p:txBody>
          <a:bodyPr/>
          <a:lstStyle/>
          <a:p>
            <a:pPr algn="just"/>
            <a:r>
              <a:rPr lang="en-US" dirty="0"/>
              <a:t>Consumer products sales </a:t>
            </a:r>
            <a:r>
              <a:rPr lang="en-US" dirty="0">
                <a:sym typeface="Symbol" panose="05050102010706020507" pitchFamily="18" charset="2"/>
              </a:rPr>
              <a:t> sale of Dragonfly home automation products (e.g. hubs, switches, irrigation, curtain motors, blind motors, digital thermometers, etc.);</a:t>
            </a:r>
          </a:p>
          <a:p>
            <a:pPr algn="just"/>
            <a:r>
              <a:rPr lang="en-US" dirty="0">
                <a:sym typeface="Symbol" panose="05050102010706020507" pitchFamily="18" charset="2"/>
              </a:rPr>
              <a:t>On demand projects sales</a:t>
            </a:r>
            <a:r>
              <a:rPr lang="en-US" dirty="0"/>
              <a:t> </a:t>
            </a:r>
            <a:r>
              <a:rPr lang="en-US" dirty="0">
                <a:sym typeface="Symbol" panose="05050102010706020507" pitchFamily="18" charset="2"/>
              </a:rPr>
              <a:t> sale of Dragonfly specific projects (e.g. home appliance, industry automation, farm irrigation, etc.);</a:t>
            </a:r>
          </a:p>
          <a:p>
            <a:pPr algn="just"/>
            <a:r>
              <a:rPr lang="en-US" dirty="0">
                <a:sym typeface="Symbol" panose="05050102010706020507" pitchFamily="18" charset="2"/>
              </a:rPr>
              <a:t>Subscription to Dragonfly server usage</a:t>
            </a:r>
            <a:r>
              <a:rPr lang="en-US" dirty="0"/>
              <a:t> </a:t>
            </a:r>
            <a:r>
              <a:rPr lang="en-US" dirty="0">
                <a:sym typeface="Symbol" panose="05050102010706020507" pitchFamily="18" charset="2"/>
              </a:rPr>
              <a:t> a monthly fee of USD 1.00/Hub for server usage, that is, if a client wants to use an external access of home automation. First year is for free. If  clients just want to use their local Wi-Fi network, they do not pay for this fee. However, they only can reactivate their external usage (through carriage network or external internet) if the usage fee (starting on 2</a:t>
            </a:r>
            <a:r>
              <a:rPr lang="en-US" baseline="30000" dirty="0">
                <a:sym typeface="Symbol" panose="05050102010706020507" pitchFamily="18" charset="2"/>
              </a:rPr>
              <a:t>nd</a:t>
            </a:r>
            <a:r>
              <a:rPr lang="en-US" dirty="0">
                <a:sym typeface="Symbol" panose="05050102010706020507" pitchFamily="18" charset="2"/>
              </a:rPr>
              <a:t> year) is payed before;</a:t>
            </a:r>
          </a:p>
          <a:p>
            <a:pPr algn="just"/>
            <a:r>
              <a:rPr lang="en-US" dirty="0"/>
              <a:t>Mailing and clients data information (*** assess this risk) </a:t>
            </a:r>
            <a:r>
              <a:rPr lang="en-US" dirty="0">
                <a:sym typeface="Symbol" panose="05050102010706020507" pitchFamily="18" charset="2"/>
              </a:rPr>
              <a:t> selling of clients data for interested companies;</a:t>
            </a:r>
          </a:p>
          <a:p>
            <a:pPr algn="just"/>
            <a:r>
              <a:rPr lang="en-US" dirty="0">
                <a:sym typeface="Symbol" panose="05050102010706020507" pitchFamily="18" charset="2"/>
              </a:rPr>
              <a:t>Website advertising  advertising a particular product, service, or brand.</a:t>
            </a:r>
            <a:endParaRPr lang="en-US" dirty="0"/>
          </a:p>
        </p:txBody>
      </p:sp>
    </p:spTree>
    <p:extLst>
      <p:ext uri="{BB962C8B-B14F-4D97-AF65-F5344CB8AC3E}">
        <p14:creationId xmlns:p14="http://schemas.microsoft.com/office/powerpoint/2010/main" val="4189072271"/>
      </p:ext>
    </p:extLst>
  </p:cSld>
  <p:clrMapOvr>
    <a:masterClrMapping/>
  </p:clrMapOvr>
</p:sld>
</file>

<file path=ppt/theme/theme1.xml><?xml version="1.0" encoding="utf-8"?>
<a:theme xmlns:a="http://schemas.openxmlformats.org/drawingml/2006/main" name="View">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1">
      <a:majorFont>
        <a:latin typeface="Tahoma"/>
        <a:ea typeface=""/>
        <a:cs typeface=""/>
      </a:majorFont>
      <a:minorFont>
        <a:latin typeface="Verdana"/>
        <a:ea typeface=""/>
        <a:cs typeface=""/>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42369A-9DC7-40EB-9729-969A122E2A88}">
  <we:reference id="wa104381637" version="1.0.0.0" store="en-US" storeType="OMEX"/>
  <we:alternateReferences>
    <we:reference id="wa104381637" version="1.0.0.0" store="WA10438163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TM03457515[[fn=View]]</Template>
  <TotalTime>5984</TotalTime>
  <Words>1753</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Tahoma</vt:lpstr>
      <vt:lpstr>Verdana</vt:lpstr>
      <vt:lpstr>Wingdings 2</vt:lpstr>
      <vt:lpstr>View</vt:lpstr>
      <vt:lpstr>BUSINESS MODEL CANVAS </vt:lpstr>
      <vt:lpstr>ABOUT BUSINESS</vt:lpstr>
      <vt:lpstr>CANVAS</vt:lpstr>
      <vt:lpstr>VALUE PROPOSITION</vt:lpstr>
      <vt:lpstr>VALUE PROPOSITION</vt:lpstr>
      <vt:lpstr>CUSTOMER SEGMENTS</vt:lpstr>
      <vt:lpstr>CUSTOMER CHANNELS</vt:lpstr>
      <vt:lpstr>CUSTOMER RELATIONSHIPS</vt:lpstr>
      <vt:lpstr>REVENUE STREAMS</vt:lpstr>
      <vt:lpstr>KEY RESOURCES</vt:lpstr>
      <vt:lpstr>KEY ACTIVITIES</vt:lpstr>
      <vt:lpstr>KEY PARTNERSHIPS</vt:lpstr>
      <vt:lpstr>COST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CANVAS </dc:title>
  <dc:creator>Julio Telles</dc:creator>
  <cp:lastModifiedBy>Julio Telles</cp:lastModifiedBy>
  <cp:revision>126</cp:revision>
  <dcterms:created xsi:type="dcterms:W3CDTF">2019-02-19T18:50:07Z</dcterms:created>
  <dcterms:modified xsi:type="dcterms:W3CDTF">2021-08-03T16:46:51Z</dcterms:modified>
</cp:coreProperties>
</file>